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14"/>
  </p:handoutMasterIdLst>
  <p:sldIdLst>
    <p:sldId id="802" r:id="rId2"/>
    <p:sldId id="803" r:id="rId3"/>
    <p:sldId id="804" r:id="rId4"/>
    <p:sldId id="805" r:id="rId5"/>
    <p:sldId id="806" r:id="rId6"/>
    <p:sldId id="815" r:id="rId7"/>
    <p:sldId id="808" r:id="rId8"/>
    <p:sldId id="811" r:id="rId9"/>
    <p:sldId id="814" r:id="rId10"/>
    <p:sldId id="810" r:id="rId11"/>
    <p:sldId id="812" r:id="rId12"/>
    <p:sldId id="81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4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2DF3BE62-90D8-4927-A64F-BE48CC1F9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3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9E703-13F3-4931-8D0E-09A1E9771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3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A08E-DC63-464D-9787-AFFE8BB01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4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2244B939-3559-47BC-9311-770E23361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51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7031-7F04-44AD-A291-7A27EEDA8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19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F8F36A4-5775-4A17-94E9-994E5D647E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34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8B677-A5A4-4FD0-AA56-9AD8C247B4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5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5A96A-0029-4272-9358-9B2BEC277D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9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2AEB-A304-493A-8E4D-47D2CECE9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3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B2536-5629-4FFD-A0DB-DF4633D87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6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B2B0-6C81-4E60-9464-804D7C6C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3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5F25F25-5208-45D9-A652-0D869C262F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6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862CF237-F573-4187-9805-51517F785C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8" r:id="rId2"/>
    <p:sldLayoutId id="2147484243" r:id="rId3"/>
    <p:sldLayoutId id="2147484244" r:id="rId4"/>
    <p:sldLayoutId id="2147484245" r:id="rId5"/>
    <p:sldLayoutId id="2147484239" r:id="rId6"/>
    <p:sldLayoutId id="2147484246" r:id="rId7"/>
    <p:sldLayoutId id="2147484240" r:id="rId8"/>
    <p:sldLayoutId id="2147484247" r:id="rId9"/>
    <p:sldLayoutId id="2147484241" r:id="rId10"/>
    <p:sldLayoutId id="21474842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r>
              <a:rPr lang="en-US" altLang="en-US" smtClean="0"/>
              <a:t>Creating Templates Using APA Style 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Why bother? This is a way to make sure that you are following APA, without having to “re-create the wheel” each time you write a paper.</a:t>
            </a:r>
          </a:p>
          <a:p>
            <a:pPr lvl="1"/>
            <a:r>
              <a:rPr lang="en-US" altLang="en-US" smtClean="0"/>
              <a:t>Save yourself time &amp; effort!</a:t>
            </a:r>
          </a:p>
          <a:p>
            <a:pPr lvl="1"/>
            <a:r>
              <a:rPr lang="en-US" altLang="en-US" smtClean="0"/>
              <a:t>Focus on developing your IDEAS rather than conforming your paper to APA!</a:t>
            </a:r>
          </a:p>
          <a:p>
            <a:pPr lvl="1"/>
            <a:r>
              <a:rPr lang="en-US" altLang="en-US" smtClean="0"/>
              <a:t>Get less corrective feedback around APA style on your papers (whether they are for a grade at UNM or have been submitted for publication)!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Main Body of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Click on the “Insert” drop-down menu.</a:t>
            </a:r>
          </a:p>
          <a:p>
            <a:pPr lvl="1"/>
            <a:r>
              <a:rPr lang="en-US" altLang="en-US" smtClean="0"/>
              <a:t>Select “Break”</a:t>
            </a:r>
          </a:p>
          <a:p>
            <a:pPr lvl="1"/>
            <a:r>
              <a:rPr lang="en-US" altLang="en-US" smtClean="0"/>
              <a:t>Select “Page break”</a:t>
            </a:r>
          </a:p>
          <a:p>
            <a:r>
              <a:rPr lang="en-US" altLang="en-US" smtClean="0"/>
              <a:t>Type your title on this page.</a:t>
            </a:r>
          </a:p>
          <a:p>
            <a:pPr lvl="1"/>
            <a:r>
              <a:rPr lang="en-US" altLang="en-US" smtClean="0"/>
              <a:t>This should be centered, and not in bold font.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3048000"/>
          </a:xfrm>
        </p:spPr>
        <p:txBody>
          <a:bodyPr/>
          <a:lstStyle/>
          <a:p>
            <a:r>
              <a:rPr lang="en-US" altLang="en-US" smtClean="0"/>
              <a:t>After typing your affiliation on the title page, click on the “Insert” drop-down menu.</a:t>
            </a:r>
          </a:p>
          <a:p>
            <a:pPr lvl="1"/>
            <a:r>
              <a:rPr lang="en-US" altLang="en-US" smtClean="0"/>
              <a:t>Select “Break”</a:t>
            </a:r>
          </a:p>
          <a:p>
            <a:pPr lvl="1"/>
            <a:r>
              <a:rPr lang="en-US" altLang="en-US" smtClean="0"/>
              <a:t>Select “Page break”</a:t>
            </a:r>
          </a:p>
          <a:p>
            <a:r>
              <a:rPr lang="en-US" altLang="en-US" smtClean="0"/>
              <a:t>Type References on this page.</a:t>
            </a:r>
          </a:p>
          <a:p>
            <a:pPr lvl="1"/>
            <a:r>
              <a:rPr lang="en-US" altLang="en-US" smtClean="0"/>
              <a:t>This should be centered, and not in bold font.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1600200" y="4648200"/>
            <a:ext cx="5754688" cy="461963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Go to the File menu, and select “Save” again!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410200"/>
            <a:ext cx="8839200" cy="1200150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When you start a new paper, open up your APA Template file &amp; </a:t>
            </a:r>
          </a:p>
          <a:p>
            <a:pPr algn="ctr"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rPr>
              <a:t>select SAVE AS -- this will allow you save the file WITH A NEW NAME </a:t>
            </a:r>
          </a:p>
          <a:p>
            <a:pPr algn="ctr"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&amp; not over-write your template!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Stay Tuned for More on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charset="0"/>
              <a:buChar char=""/>
              <a:defRPr/>
            </a:pPr>
            <a:r>
              <a:rPr lang="es-US" u="sng" dirty="0" smtClean="0">
                <a:ea typeface="ＭＳ Ｐゴシック" charset="0"/>
              </a:rPr>
              <a:t>October </a:t>
            </a:r>
            <a:r>
              <a:rPr lang="es-US" u="sng" dirty="0">
                <a:ea typeface="ＭＳ Ｐゴシック" charset="0"/>
              </a:rPr>
              <a:t>21, 2016 (Dr. Scherba de Valenzuela)</a:t>
            </a:r>
            <a:endParaRPr lang="en-US" dirty="0">
              <a:ea typeface="ＭＳ Ｐゴシック" charset="0"/>
            </a:endParaRPr>
          </a:p>
          <a:p>
            <a:pPr lvl="1">
              <a:buFont typeface="Wingdings 2" charset="0"/>
              <a:buChar char=""/>
              <a:defRPr/>
            </a:pPr>
            <a:r>
              <a:rPr lang="en-US" dirty="0">
                <a:ea typeface="ＭＳ Ｐゴシック" charset="0"/>
              </a:rPr>
              <a:t>What is a credible source? (beginning level)</a:t>
            </a:r>
          </a:p>
          <a:p>
            <a:pPr lvl="1">
              <a:buFont typeface="Wingdings 2" charset="0"/>
              <a:buChar char=""/>
              <a:defRPr/>
            </a:pPr>
            <a:r>
              <a:rPr lang="en-US" dirty="0">
                <a:ea typeface="ＭＳ Ｐゴシック" charset="0"/>
              </a:rPr>
              <a:t>Differentiating between different types of publications (beginning level)</a:t>
            </a:r>
          </a:p>
          <a:p>
            <a:pPr lvl="1">
              <a:buFont typeface="Wingdings 2" charset="0"/>
              <a:buChar char=""/>
              <a:defRPr/>
            </a:pPr>
            <a:r>
              <a:rPr lang="en-US" dirty="0">
                <a:ea typeface="ＭＳ Ｐゴシック" charset="0"/>
              </a:rPr>
              <a:t>Using your APA manual to find models for different types of references (beginning level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>
              <a:buFont typeface="Wingdings" charset="0"/>
              <a:buChar char=""/>
              <a:defRPr/>
            </a:pPr>
            <a:r>
              <a:rPr lang="en-US" u="sng" dirty="0">
                <a:ea typeface="ＭＳ Ｐゴシック" charset="0"/>
              </a:rPr>
              <a:t>November 11, 2016 (Dr. </a:t>
            </a:r>
            <a:r>
              <a:rPr lang="en-US" u="sng" dirty="0" err="1">
                <a:ea typeface="ＭＳ Ｐゴシック" charset="0"/>
              </a:rPr>
              <a:t>Stefania</a:t>
            </a:r>
            <a:r>
              <a:rPr lang="en-US" u="sng" dirty="0">
                <a:ea typeface="ＭＳ Ｐゴシック" charset="0"/>
              </a:rPr>
              <a:t> </a:t>
            </a:r>
            <a:r>
              <a:rPr lang="en-US" u="sng" dirty="0" err="1">
                <a:ea typeface="ＭＳ Ｐゴシック" charset="0"/>
              </a:rPr>
              <a:t>Petcu</a:t>
            </a:r>
            <a:r>
              <a:rPr lang="en-US" u="sng" dirty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  <a:p>
            <a:pPr lvl="1">
              <a:buFont typeface="Wingdings 2" charset="0"/>
              <a:buChar char=""/>
              <a:defRPr/>
            </a:pPr>
            <a:r>
              <a:rPr lang="en-US" dirty="0">
                <a:ea typeface="ＭＳ Ｐゴシック" charset="0"/>
              </a:rPr>
              <a:t>Format of in-text references (beginning level)</a:t>
            </a:r>
          </a:p>
          <a:p>
            <a:pPr lvl="1">
              <a:buFont typeface="Wingdings 2" charset="0"/>
              <a:buChar char=""/>
              <a:defRPr/>
            </a:pPr>
            <a:r>
              <a:rPr lang="en-US" dirty="0">
                <a:ea typeface="ＭＳ Ｐゴシック" charset="0"/>
              </a:rPr>
              <a:t>Format of reference list (beginning level)</a:t>
            </a:r>
          </a:p>
          <a:p>
            <a:pPr lvl="1">
              <a:buFont typeface="Wingdings 2" charset="0"/>
              <a:buChar char=""/>
              <a:defRPr/>
            </a:pPr>
            <a:endParaRPr lang="en-US" dirty="0">
              <a:solidFill>
                <a:srgbClr val="FF0000"/>
              </a:solidFill>
              <a:ea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Font typeface="Wingdings" charset="0"/>
              <a:buChar char=""/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How to start?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Get out your APA Manuals!</a:t>
            </a:r>
          </a:p>
          <a:p>
            <a:pPr lvl="1"/>
            <a:r>
              <a:rPr lang="en-US" altLang="en-US" smtClean="0"/>
              <a:t>p. 228-229 has several important formatting guidelines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The </a:t>
            </a:r>
            <a:r>
              <a:rPr lang="en-US" altLang="en-US" i="1" smtClean="0"/>
              <a:t>font style </a:t>
            </a:r>
            <a:r>
              <a:rPr lang="en-US" altLang="en-US" smtClean="0"/>
              <a:t>should be _______.</a:t>
            </a:r>
          </a:p>
          <a:p>
            <a:r>
              <a:rPr lang="en-US" altLang="en-US" smtClean="0"/>
              <a:t>The </a:t>
            </a:r>
            <a:r>
              <a:rPr lang="en-US" altLang="en-US" i="1" smtClean="0"/>
              <a:t>font size </a:t>
            </a:r>
            <a:r>
              <a:rPr lang="en-US" altLang="en-US" smtClean="0"/>
              <a:t>should be _______.</a:t>
            </a:r>
          </a:p>
          <a:p>
            <a:r>
              <a:rPr lang="en-US" altLang="en-US" smtClean="0"/>
              <a:t>The </a:t>
            </a:r>
            <a:r>
              <a:rPr lang="en-US" altLang="en-US" i="1" smtClean="0"/>
              <a:t>spacing for the whole paper </a:t>
            </a:r>
            <a:r>
              <a:rPr lang="en-US" altLang="en-US" smtClean="0"/>
              <a:t>should be _______.</a:t>
            </a:r>
          </a:p>
          <a:p>
            <a:r>
              <a:rPr lang="en-US" altLang="en-US" smtClean="0"/>
              <a:t>The </a:t>
            </a:r>
            <a:r>
              <a:rPr lang="en-US" altLang="en-US" i="1" smtClean="0"/>
              <a:t>margins </a:t>
            </a:r>
            <a:r>
              <a:rPr lang="en-US" altLang="en-US" smtClean="0"/>
              <a:t>should be _______.</a:t>
            </a:r>
          </a:p>
          <a:p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Re-set the Defaults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Open a new Word document &amp; let’s re-set the defaults so that they match the APA requirements!</a:t>
            </a:r>
          </a:p>
          <a:p>
            <a:r>
              <a:rPr lang="en-US" altLang="en-US" smtClean="0"/>
              <a:t>Go to the “Format” drop-down menu at the top of your screen &amp;</a:t>
            </a:r>
          </a:p>
          <a:p>
            <a:pPr lvl="1"/>
            <a:r>
              <a:rPr lang="en-US" altLang="en-US" smtClean="0"/>
              <a:t>Select Font—what do you need to change?</a:t>
            </a:r>
          </a:p>
          <a:p>
            <a:pPr lvl="1"/>
            <a:r>
              <a:rPr lang="en-US" altLang="en-US" smtClean="0"/>
              <a:t>Select Paragraph—what do you need to change?</a:t>
            </a:r>
          </a:p>
          <a:p>
            <a:pPr lvl="1"/>
            <a:r>
              <a:rPr lang="en-US" altLang="en-US" smtClean="0"/>
              <a:t>Select Document—what do you need to change?</a:t>
            </a:r>
          </a:p>
          <a:p>
            <a:pPr lvl="1"/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5481638"/>
            <a:ext cx="8713788" cy="461962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Go to the File menu, and select “Save.” Name your file APA Template.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Include the Elements of APA Papers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dirty="0" smtClean="0"/>
              <a:t>On p. 229-230 in the APA Manual are the major sections that should be included, as well as elements specific to each:</a:t>
            </a:r>
          </a:p>
          <a:p>
            <a:pPr lvl="1"/>
            <a:r>
              <a:rPr lang="en-US" altLang="en-US" dirty="0" smtClean="0"/>
              <a:t>Title page</a:t>
            </a:r>
          </a:p>
          <a:p>
            <a:pPr lvl="2"/>
            <a:r>
              <a:rPr lang="en-US" altLang="en-US" dirty="0" smtClean="0"/>
              <a:t>Running head &amp; page numbers</a:t>
            </a:r>
          </a:p>
          <a:p>
            <a:pPr lvl="1"/>
            <a:r>
              <a:rPr lang="en-US" altLang="en-US" dirty="0" smtClean="0"/>
              <a:t>Abstract</a:t>
            </a:r>
          </a:p>
          <a:p>
            <a:pPr lvl="2"/>
            <a:r>
              <a:rPr lang="en-US" altLang="en-US" dirty="0" smtClean="0"/>
              <a:t>Running head &amp; page numbers</a:t>
            </a:r>
          </a:p>
          <a:p>
            <a:pPr lvl="1"/>
            <a:r>
              <a:rPr lang="en-US" altLang="en-US" dirty="0" smtClean="0"/>
              <a:t>Main body of the paper</a:t>
            </a:r>
          </a:p>
          <a:p>
            <a:pPr lvl="2"/>
            <a:r>
              <a:rPr lang="en-US" altLang="en-US" dirty="0" smtClean="0"/>
              <a:t>Title</a:t>
            </a:r>
          </a:p>
          <a:p>
            <a:pPr lvl="1"/>
            <a:r>
              <a:rPr lang="en-US" altLang="en-US" dirty="0" smtClean="0"/>
              <a:t>References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Title Page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78825" cy="4495800"/>
          </a:xfrm>
        </p:spPr>
        <p:txBody>
          <a:bodyPr/>
          <a:lstStyle/>
          <a:p>
            <a:r>
              <a:rPr lang="en-US" altLang="en-US" smtClean="0"/>
              <a:t>To add a running header, double-click on the top margin of your document; you will see the “header” of your paper appear. </a:t>
            </a:r>
          </a:p>
          <a:p>
            <a:r>
              <a:rPr lang="en-US" altLang="en-US" smtClean="0"/>
              <a:t>Click on the “Header/Footer” tab (next to “Home”)</a:t>
            </a:r>
          </a:p>
          <a:p>
            <a:r>
              <a:rPr lang="en-US" altLang="en-US" smtClean="0"/>
              <a:t>Check the box next to “Different First Page”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Type -- Running head: PAPER TITLE (Note the case!)</a:t>
            </a:r>
          </a:p>
          <a:p>
            <a:pPr lvl="1"/>
            <a:endParaRPr lang="en-US" altLang="en-US" sz="800" smtClean="0"/>
          </a:p>
          <a:p>
            <a:r>
              <a:rPr lang="en-US" altLang="en-US" smtClean="0"/>
              <a:t>To add page numbers, click on the “Insert” drop-down menu at the top of your screen.</a:t>
            </a:r>
          </a:p>
          <a:p>
            <a:pPr lvl="1"/>
            <a:r>
              <a:rPr lang="en-US" altLang="en-US" smtClean="0"/>
              <a:t>Select “Page Numbers” (alignment should be right, and “</a:t>
            </a:r>
            <a:r>
              <a:rPr lang="en-US" altLang="ja-JP" smtClean="0"/>
              <a:t>show number for first page</a:t>
            </a:r>
            <a:r>
              <a:rPr lang="en-US" altLang="en-US" smtClean="0"/>
              <a:t>”</a:t>
            </a:r>
            <a:r>
              <a:rPr lang="en-US" altLang="ja-JP" smtClean="0"/>
              <a:t> should be checked).</a:t>
            </a:r>
          </a:p>
          <a:p>
            <a:pPr lvl="1"/>
            <a:endParaRPr lang="en-US" altLang="ja-JP" sz="800" smtClean="0"/>
          </a:p>
          <a:p>
            <a:r>
              <a:rPr lang="en-US" altLang="en-US" smtClean="0"/>
              <a:t>For both running head &amp; page numbers, change the font to Times New Roman, 12-pt.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Title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Mid-way down the page, type your paper’s title using “title caps”</a:t>
            </a:r>
          </a:p>
          <a:p>
            <a:pPr lvl="1"/>
            <a:r>
              <a:rPr lang="en-US" altLang="en-US" smtClean="0"/>
              <a:t>This is a Sample Title Using Appropriate Capitalization</a:t>
            </a:r>
          </a:p>
          <a:p>
            <a:r>
              <a:rPr lang="en-US" altLang="en-US" smtClean="0"/>
              <a:t>Center your title by click on the “Home” menu, and selecting the “Center Text” button.</a:t>
            </a:r>
          </a:p>
          <a:p>
            <a:r>
              <a:rPr lang="en-US" altLang="en-US" smtClean="0"/>
              <a:t>Under your title, type your name.</a:t>
            </a:r>
          </a:p>
          <a:p>
            <a:r>
              <a:rPr lang="en-US" altLang="en-US" smtClean="0"/>
              <a:t>Under your name, type your affiliation </a:t>
            </a:r>
          </a:p>
          <a:p>
            <a:pPr lvl="1"/>
            <a:r>
              <a:rPr lang="en-US" altLang="en-US" smtClean="0"/>
              <a:t>University of New Mexico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anose="05000000000000000000" pitchFamily="2" charset="2"/>
              <a:buChar char=""/>
            </a:pPr>
            <a:r>
              <a:rPr lang="en-US" altLang="en-US" sz="2900" smtClean="0"/>
              <a:t>Nothing on your title page should be in bold font!</a:t>
            </a:r>
          </a:p>
          <a:p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marL="319088" lvl="2" indent="-319088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After typing your affiliation on the title page, click on the “Insert” drop-down menu.</a:t>
            </a:r>
          </a:p>
          <a:p>
            <a:pPr lvl="1"/>
            <a:r>
              <a:rPr lang="en-US" altLang="en-US" smtClean="0"/>
              <a:t>Select “Break”</a:t>
            </a:r>
          </a:p>
          <a:p>
            <a:pPr lvl="1"/>
            <a:r>
              <a:rPr lang="en-US" altLang="en-US" smtClean="0"/>
              <a:t>Select “Page break”</a:t>
            </a:r>
          </a:p>
          <a:p>
            <a:r>
              <a:rPr lang="en-US" altLang="en-US" smtClean="0"/>
              <a:t>Type the word Abstract on this page.</a:t>
            </a:r>
          </a:p>
          <a:p>
            <a:pPr lvl="1"/>
            <a:r>
              <a:rPr lang="en-US" altLang="en-US" smtClean="0"/>
              <a:t>This should be centered, and not in bold font.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To EDIT your running header, double-click on the top margin of the second page of your document (the page your abstract is on); you will see the “header” of your paper appear. </a:t>
            </a:r>
          </a:p>
          <a:p>
            <a:r>
              <a:rPr lang="en-US" altLang="en-US" smtClean="0"/>
              <a:t>Click on the “Header/Footer” tab (next to “Home”)</a:t>
            </a:r>
          </a:p>
          <a:p>
            <a:r>
              <a:rPr lang="en-US" altLang="en-US" smtClean="0"/>
              <a:t>Check the box next to “Different First Page”</a:t>
            </a:r>
          </a:p>
          <a:p>
            <a:r>
              <a:rPr lang="en-US" altLang="en-US" smtClean="0"/>
              <a:t>Delete the text “Running head:” that appears before your ALL CAPS TITLE</a:t>
            </a:r>
          </a:p>
          <a:p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5786438"/>
            <a:ext cx="5754688" cy="461962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Tw Cen MT" panose="020B0602020104020603" pitchFamily="34" charset="0"/>
              </a:rPr>
              <a:t>Go to the File menu, and select “Save” again!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4941</TotalTime>
  <Words>803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Times New Roman</vt:lpstr>
      <vt:lpstr>MS PGothic</vt:lpstr>
      <vt:lpstr>Arial</vt:lpstr>
      <vt:lpstr>Tw Cen MT</vt:lpstr>
      <vt:lpstr>Wingdings</vt:lpstr>
      <vt:lpstr>Wingdings 2</vt:lpstr>
      <vt:lpstr>Calibri</vt:lpstr>
      <vt:lpstr>Times</vt:lpstr>
      <vt:lpstr>Median</vt:lpstr>
      <vt:lpstr>Creating Templates Using APA Style </vt:lpstr>
      <vt:lpstr>How to start?</vt:lpstr>
      <vt:lpstr>Re-set the Defaults</vt:lpstr>
      <vt:lpstr>Include the Elements of APA Papers</vt:lpstr>
      <vt:lpstr>Title Page</vt:lpstr>
      <vt:lpstr>Title Page</vt:lpstr>
      <vt:lpstr>Title Page</vt:lpstr>
      <vt:lpstr>Abstract</vt:lpstr>
      <vt:lpstr>Abstract</vt:lpstr>
      <vt:lpstr>Main Body of Document</vt:lpstr>
      <vt:lpstr>References</vt:lpstr>
      <vt:lpstr>Stay Tuned for More on References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457</cp:revision>
  <cp:lastPrinted>2016-01-19T20:00:40Z</cp:lastPrinted>
  <dcterms:created xsi:type="dcterms:W3CDTF">2001-04-30T15:47:26Z</dcterms:created>
  <dcterms:modified xsi:type="dcterms:W3CDTF">2016-08-26T19:45:32Z</dcterms:modified>
</cp:coreProperties>
</file>