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handoutMasterIdLst>
    <p:handoutMasterId r:id="rId13"/>
  </p:handoutMasterIdLst>
  <p:sldIdLst>
    <p:sldId id="802" r:id="rId2"/>
    <p:sldId id="806" r:id="rId3"/>
    <p:sldId id="807" r:id="rId4"/>
    <p:sldId id="803" r:id="rId5"/>
    <p:sldId id="805" r:id="rId6"/>
    <p:sldId id="808" r:id="rId7"/>
    <p:sldId id="809" r:id="rId8"/>
    <p:sldId id="804" r:id="rId9"/>
    <p:sldId id="810" r:id="rId10"/>
    <p:sldId id="811" r:id="rId11"/>
    <p:sldId id="812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364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2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88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fld id="{2DF3BE62-90D8-4927-A64F-BE48CC1F9F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36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29E703-13F3-4931-8D0E-09A1E97718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034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7A08E-DC63-464D-9787-AFFE8BB01C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45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2244B939-3559-47BC-9311-770E23361A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516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B7031-7F04-44AD-A291-7A27EEDA80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19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DF8F36A4-5775-4A17-94E9-994E5D647ED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734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78B677-A5A4-4FD0-AA56-9AD8C247B41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55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A5A96A-0029-4272-9358-9B2BEC277DC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97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52AEB-A304-493A-8E4D-47D2CECE97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235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8B2536-5629-4FFD-A0DB-DF4633D87F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316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6B2B0-6C81-4E60-9464-804D7C6CE3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13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F5F25F25-5208-45D9-A652-0D869C262F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064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862CF237-F573-4187-9805-51517F785C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38" r:id="rId2"/>
    <p:sldLayoutId id="2147484243" r:id="rId3"/>
    <p:sldLayoutId id="2147484244" r:id="rId4"/>
    <p:sldLayoutId id="2147484245" r:id="rId5"/>
    <p:sldLayoutId id="2147484239" r:id="rId6"/>
    <p:sldLayoutId id="2147484246" r:id="rId7"/>
    <p:sldLayoutId id="2147484240" r:id="rId8"/>
    <p:sldLayoutId id="2147484247" r:id="rId9"/>
    <p:sldLayoutId id="2147484241" r:id="rId10"/>
    <p:sldLayoutId id="21474842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531225" cy="990600"/>
          </a:xfrm>
        </p:spPr>
        <p:txBody>
          <a:bodyPr/>
          <a:lstStyle/>
          <a:p>
            <a:r>
              <a:rPr lang="en-US" altLang="en-US" dirty="0" smtClean="0"/>
              <a:t>APA Paper Template, continued</a:t>
            </a:r>
            <a:endParaRPr lang="en-US" altLang="en-US" dirty="0" smtClean="0"/>
          </a:p>
        </p:txBody>
      </p:sp>
      <p:sp>
        <p:nvSpPr>
          <p:cNvPr id="14338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29200"/>
          </a:xfrm>
        </p:spPr>
        <p:txBody>
          <a:bodyPr/>
          <a:lstStyle/>
          <a:p>
            <a:r>
              <a:rPr lang="en-US" altLang="en-US" sz="3600" dirty="0" smtClean="0"/>
              <a:t>Viewing the ruler</a:t>
            </a:r>
          </a:p>
          <a:p>
            <a:r>
              <a:rPr lang="en-US" altLang="en-US" sz="3600" dirty="0" smtClean="0"/>
              <a:t>Explore “page layout” tools:</a:t>
            </a:r>
          </a:p>
          <a:p>
            <a:pPr marL="803275" lvl="1" indent="-436563">
              <a:spcBef>
                <a:spcPts val="0"/>
              </a:spcBef>
            </a:pPr>
            <a:r>
              <a:rPr lang="en-US" altLang="en-US" sz="3300" dirty="0" smtClean="0"/>
              <a:t>Page breaks</a:t>
            </a:r>
          </a:p>
          <a:p>
            <a:pPr marL="803275" lvl="1" indent="-436563">
              <a:spcBef>
                <a:spcPts val="0"/>
              </a:spcBef>
            </a:pPr>
            <a:r>
              <a:rPr lang="en-US" altLang="en-US" sz="3300" dirty="0" smtClean="0"/>
              <a:t>Margins</a:t>
            </a:r>
          </a:p>
          <a:p>
            <a:pPr marL="803275" lvl="1" indent="-436563">
              <a:spcBef>
                <a:spcPts val="0"/>
              </a:spcBef>
            </a:pPr>
            <a:r>
              <a:rPr lang="en-US" altLang="en-US" sz="3300" dirty="0" smtClean="0"/>
              <a:t>Spacing &amp; </a:t>
            </a:r>
            <a:r>
              <a:rPr lang="en-US" altLang="en-US" sz="3300" dirty="0"/>
              <a:t>i</a:t>
            </a:r>
            <a:r>
              <a:rPr lang="en-US" altLang="en-US" sz="3300" dirty="0" smtClean="0"/>
              <a:t>ndentation</a:t>
            </a:r>
          </a:p>
          <a:p>
            <a:pPr marL="482600" indent="-436563"/>
            <a:r>
              <a:rPr lang="en-US" altLang="en-US" sz="3600" dirty="0" smtClean="0"/>
              <a:t>Explore “paragraph tools”</a:t>
            </a:r>
          </a:p>
          <a:p>
            <a:pPr marL="803275" lvl="1" indent="-436563">
              <a:spcBef>
                <a:spcPts val="0"/>
              </a:spcBef>
            </a:pPr>
            <a:r>
              <a:rPr lang="en-US" altLang="en-US" sz="3300" dirty="0" smtClean="0"/>
              <a:t>Spacing &amp; indentation (including hanging indentation)</a:t>
            </a:r>
          </a:p>
          <a:p>
            <a:pPr marL="803275" lvl="1" indent="-436563">
              <a:spcBef>
                <a:spcPts val="0"/>
              </a:spcBef>
            </a:pPr>
            <a:r>
              <a:rPr lang="en-US" altLang="en-US" sz="3300" dirty="0"/>
              <a:t>J</a:t>
            </a:r>
            <a:r>
              <a:rPr lang="en-US" altLang="en-US" sz="3300" dirty="0" smtClean="0"/>
              <a:t>ustification</a:t>
            </a:r>
          </a:p>
          <a:p>
            <a:pPr marL="803275" lvl="1" indent="-436563"/>
            <a:endParaRPr lang="en-US" altLang="en-US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Inter-paragraph spacing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try it: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Write a few short sentences (maybe writing down your preferred technique for changing inter-paragraph spacing).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Put a paragraph return before your last sentence or two.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Check and make sure that you have removed all extra lines before and after paragraphs.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Check with your neighbor.</a:t>
            </a:r>
          </a:p>
          <a:p>
            <a:r>
              <a:rPr lang="en-US" dirty="0" smtClean="0"/>
              <a:t>Highlight your entire document (control A) and fix your whole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572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60375" indent="-460375"/>
            <a:r>
              <a:rPr lang="en-US" sz="3600" dirty="0" smtClean="0"/>
              <a:t>What is it?</a:t>
            </a:r>
          </a:p>
          <a:p>
            <a:pPr marL="460375" indent="-460375"/>
            <a:r>
              <a:rPr lang="en-US" sz="3600" dirty="0" smtClean="0"/>
              <a:t>Where can you change it?</a:t>
            </a:r>
          </a:p>
          <a:p>
            <a:pPr marL="460375" indent="-460375"/>
            <a:r>
              <a:rPr lang="en-US" sz="3600" dirty="0" smtClean="0"/>
              <a:t>What do you need to watch out for? (or, what should you NEVER do?)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7757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“View” tab (PC)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Select “ruler”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Check with your neighbor to see if you did it right.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Raise your hand it you need help.</a:t>
            </a:r>
          </a:p>
        </p:txBody>
      </p:sp>
    </p:spTree>
    <p:extLst>
      <p:ext uri="{BB962C8B-B14F-4D97-AF65-F5344CB8AC3E}">
        <p14:creationId xmlns:p14="http://schemas.microsoft.com/office/powerpoint/2010/main" val="2670315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Ruler: Who cares?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Why do you want to see the ruler?</a:t>
            </a:r>
          </a:p>
          <a:p>
            <a:pPr marL="0" indent="0" algn="ctr">
              <a:buNone/>
            </a:pPr>
            <a:r>
              <a:rPr lang="en-US" sz="4000" dirty="0" smtClean="0"/>
              <a:t>What does it do for you?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3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Layout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60375" lvl="1" indent="-436563"/>
            <a:r>
              <a:rPr lang="en-US" altLang="en-US" sz="3600" dirty="0" smtClean="0"/>
              <a:t>Page breaks</a:t>
            </a:r>
          </a:p>
          <a:p>
            <a:pPr marL="460375" lvl="1" indent="-436563"/>
            <a:r>
              <a:rPr lang="en-US" altLang="en-US" sz="3600" dirty="0" smtClean="0"/>
              <a:t>Margins</a:t>
            </a:r>
          </a:p>
          <a:p>
            <a:pPr marL="460375" lvl="1" indent="-436563"/>
            <a:r>
              <a:rPr lang="en-US" altLang="en-US" sz="3600" dirty="0" smtClean="0"/>
              <a:t>Spacing &amp; indentation</a:t>
            </a:r>
          </a:p>
          <a:p>
            <a:pPr marL="803275" indent="-341313"/>
            <a:r>
              <a:rPr lang="en-US" sz="3600" dirty="0" smtClean="0"/>
              <a:t>Which of these did you just use with Prof. Griffin?</a:t>
            </a:r>
          </a:p>
          <a:p>
            <a:pPr marL="803275" indent="-341313"/>
            <a:r>
              <a:rPr lang="en-US" sz="3600" dirty="0" smtClean="0"/>
              <a:t>Review: What do you need to use them for?</a:t>
            </a:r>
          </a:p>
          <a:p>
            <a:pPr marL="803275" indent="-341313"/>
            <a:r>
              <a:rPr lang="en-US" sz="3600" dirty="0" smtClean="0"/>
              <a:t>What APA rules apply to them?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8039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your Page Margins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84213" lvl="1" indent="-674688"/>
            <a:r>
              <a:rPr lang="en-US" sz="4000" dirty="0" smtClean="0"/>
              <a:t>What’s the APA rule?</a:t>
            </a:r>
          </a:p>
          <a:p>
            <a:pPr marL="684213" lvl="1" indent="-674688"/>
            <a:r>
              <a:rPr lang="en-US" sz="4000" dirty="0" smtClean="0"/>
              <a:t>How can we change this?</a:t>
            </a:r>
          </a:p>
          <a:p>
            <a:pPr marL="684213" lvl="1" indent="-674688"/>
            <a:r>
              <a:rPr lang="en-US" sz="4000" dirty="0" smtClean="0"/>
              <a:t>Everyone try it.</a:t>
            </a:r>
          </a:p>
          <a:p>
            <a:pPr marL="684213" lvl="1" indent="-674688"/>
            <a:r>
              <a:rPr lang="en-US" sz="4000" dirty="0" smtClean="0"/>
              <a:t>Check your neighbor’s template.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59987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paragraph indentation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/>
          <a:lstStyle/>
          <a:p>
            <a:r>
              <a:rPr lang="en-US" sz="4000" dirty="0" smtClean="0"/>
              <a:t>Primary types of indentation for papers:</a:t>
            </a:r>
          </a:p>
          <a:p>
            <a:pPr marL="835025" lvl="1" indent="-514350">
              <a:buFont typeface="+mj-lt"/>
              <a:buAutoNum type="arabicPeriod"/>
            </a:pPr>
            <a:r>
              <a:rPr lang="en-US" sz="3600" dirty="0" smtClean="0"/>
              <a:t>Far left margin (level 2 headings)</a:t>
            </a:r>
          </a:p>
          <a:p>
            <a:pPr marL="835025" lvl="1" indent="-514350">
              <a:buFont typeface="+mj-lt"/>
              <a:buAutoNum type="arabicPeriod"/>
            </a:pPr>
            <a:r>
              <a:rPr lang="en-US" sz="3600" dirty="0" smtClean="0"/>
              <a:t>Indent first line 1/2 inch</a:t>
            </a:r>
          </a:p>
          <a:p>
            <a:pPr marL="835025" lvl="1" indent="-514350">
              <a:buFont typeface="+mj-lt"/>
              <a:buAutoNum type="arabicPeriod"/>
            </a:pPr>
            <a:r>
              <a:rPr lang="en-US" sz="3600" dirty="0" smtClean="0"/>
              <a:t>Block indented quotes</a:t>
            </a:r>
          </a:p>
          <a:p>
            <a:pPr marL="835025" lvl="1" indent="-514350">
              <a:buFont typeface="+mj-lt"/>
              <a:buAutoNum type="arabicPeriod"/>
            </a:pPr>
            <a:r>
              <a:rPr lang="en-US" sz="3600" dirty="0" smtClean="0"/>
              <a:t>Hanging indentation (references)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541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ways to indent: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610600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Tab key or space key – NOT RECOMMENDED!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Page layout tab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Home tab – go to line spacing button in paragraph tools, then “line spacing options” from the drop down menu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Ruler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Paragraph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03275" lvl="1" indent="-436563"/>
            <a:r>
              <a:rPr lang="en-US" altLang="en-US" sz="4000" dirty="0" smtClean="0"/>
              <a:t>Spacing (it’s about more than just single or double spacing)</a:t>
            </a:r>
          </a:p>
          <a:p>
            <a:pPr marL="803275" lvl="1" indent="-436563"/>
            <a:r>
              <a:rPr lang="en-US" altLang="en-US" sz="4000" dirty="0" smtClean="0"/>
              <a:t>Justification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115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Spacing between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60375" indent="-460375"/>
            <a:r>
              <a:rPr lang="en-US" sz="3600" dirty="0" smtClean="0"/>
              <a:t>How much extra space should there be between paragraphs?</a:t>
            </a:r>
          </a:p>
          <a:p>
            <a:pPr marL="460375" indent="-460375"/>
            <a:r>
              <a:rPr lang="en-US" sz="3600" dirty="0" smtClean="0"/>
              <a:t>Tools for changing inter-paragraph spacing:</a:t>
            </a:r>
          </a:p>
          <a:p>
            <a:pPr marL="742950" indent="-512763">
              <a:buFont typeface="+mj-lt"/>
              <a:buAutoNum type="arabicPeriod"/>
            </a:pPr>
            <a:r>
              <a:rPr lang="en-US" sz="3600" dirty="0" smtClean="0"/>
              <a:t>Page layout tab</a:t>
            </a:r>
          </a:p>
          <a:p>
            <a:pPr marL="742950" indent="-512763">
              <a:buFont typeface="+mj-lt"/>
              <a:buAutoNum type="arabicPeriod"/>
            </a:pPr>
            <a:r>
              <a:rPr lang="en-US" sz="3600" dirty="0" smtClean="0"/>
              <a:t>Home tab, paragraph tools, line and paragraph spacing button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5705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4993</TotalTime>
  <Words>372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Times New Roman</vt:lpstr>
      <vt:lpstr>MS PGothic</vt:lpstr>
      <vt:lpstr>Arial</vt:lpstr>
      <vt:lpstr>Tw Cen MT</vt:lpstr>
      <vt:lpstr>Wingdings</vt:lpstr>
      <vt:lpstr>Wingdings 2</vt:lpstr>
      <vt:lpstr>Calibri</vt:lpstr>
      <vt:lpstr>Times</vt:lpstr>
      <vt:lpstr>Median</vt:lpstr>
      <vt:lpstr>APA Paper Template, continued</vt:lpstr>
      <vt:lpstr>Using the ruler</vt:lpstr>
      <vt:lpstr>Ruler: Who cares?</vt:lpstr>
      <vt:lpstr>Page Layout Tools</vt:lpstr>
      <vt:lpstr>Setting your Page Margins</vt:lpstr>
      <vt:lpstr>Setting paragraph indentation</vt:lpstr>
      <vt:lpstr>Different ways to indent:</vt:lpstr>
      <vt:lpstr>Other Paragraph Tools</vt:lpstr>
      <vt:lpstr>Spacing between paragraphs</vt:lpstr>
      <vt:lpstr>Inter-paragraph spacing</vt:lpstr>
      <vt:lpstr>Justification:</vt:lpstr>
    </vt:vector>
  </TitlesOfParts>
  <Company>UCLA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in Genetic Mental Retardation syndromes</dc:title>
  <dc:creator>ETU</dc:creator>
  <cp:lastModifiedBy>Julia Valenzuela</cp:lastModifiedBy>
  <cp:revision>463</cp:revision>
  <cp:lastPrinted>2016-01-19T20:00:40Z</cp:lastPrinted>
  <dcterms:created xsi:type="dcterms:W3CDTF">2001-04-30T15:47:26Z</dcterms:created>
  <dcterms:modified xsi:type="dcterms:W3CDTF">2016-08-26T20:37:09Z</dcterms:modified>
</cp:coreProperties>
</file>