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67" r:id="rId1"/>
  </p:sldMasterIdLst>
  <p:handoutMasterIdLst>
    <p:handoutMasterId r:id="rId17"/>
  </p:handoutMasterIdLst>
  <p:sldIdLst>
    <p:sldId id="256" r:id="rId2"/>
    <p:sldId id="268" r:id="rId3"/>
    <p:sldId id="257" r:id="rId4"/>
    <p:sldId id="260" r:id="rId5"/>
    <p:sldId id="261" r:id="rId6"/>
    <p:sldId id="262" r:id="rId7"/>
    <p:sldId id="263" r:id="rId8"/>
    <p:sldId id="258" r:id="rId9"/>
    <p:sldId id="269" r:id="rId10"/>
    <p:sldId id="264" r:id="rId11"/>
    <p:sldId id="265" r:id="rId12"/>
    <p:sldId id="266" r:id="rId13"/>
    <p:sldId id="259" r:id="rId14"/>
    <p:sldId id="267" r:id="rId15"/>
    <p:sldId id="270"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292" y="48"/>
      </p:cViewPr>
      <p:guideLst>
        <p:guide orient="horz" pos="2160"/>
        <p:guide pos="2880"/>
      </p:guideLst>
    </p:cSldViewPr>
  </p:slideViewPr>
  <p:outlineViewPr>
    <p:cViewPr>
      <p:scale>
        <a:sx n="33" d="100"/>
        <a:sy n="33" d="100"/>
      </p:scale>
      <p:origin x="30" y="7260"/>
    </p:cViewPr>
  </p:outlineViewPr>
  <p:notesTextViewPr>
    <p:cViewPr>
      <p:scale>
        <a:sx n="100" d="100"/>
        <a:sy n="100" d="100"/>
      </p:scale>
      <p:origin x="0" y="0"/>
    </p:cViewPr>
  </p:notesTextViewPr>
  <p:sorterViewPr>
    <p:cViewPr>
      <p:scale>
        <a:sx n="100" d="100"/>
        <a:sy n="100" d="100"/>
      </p:scale>
      <p:origin x="0" y="10884"/>
    </p:cViewPr>
  </p:sorterViewPr>
  <p:notesViewPr>
    <p:cSldViewPr>
      <p:cViewPr varScale="1">
        <p:scale>
          <a:sx n="62" d="100"/>
          <a:sy n="62" d="100"/>
        </p:scale>
        <p:origin x="-1288"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pitchFamily="18" charset="0"/>
                <a:ea typeface="+mn-ea"/>
                <a:cs typeface="+mn-cs"/>
              </a:defRPr>
            </a:lvl1pPr>
          </a:lstStyle>
          <a:p>
            <a:pPr>
              <a:defRPr/>
            </a:pPr>
            <a:endParaRPr lang="en-US" alt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pitchFamily="18" charset="0"/>
                <a:ea typeface="+mn-ea"/>
                <a:cs typeface="+mn-cs"/>
              </a:defRPr>
            </a:lvl1pPr>
          </a:lstStyle>
          <a:p>
            <a:pPr>
              <a:defRPr/>
            </a:pPr>
            <a:endParaRPr lang="en-US" alt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pitchFamily="18" charset="0"/>
                <a:ea typeface="+mn-ea"/>
                <a:cs typeface="+mn-cs"/>
              </a:defRPr>
            </a:lvl1pPr>
          </a:lstStyle>
          <a:p>
            <a:pPr>
              <a:defRPr/>
            </a:pPr>
            <a:endParaRPr lang="en-US" alt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panose="02020603050405020304" pitchFamily="18" charset="0"/>
              </a:defRPr>
            </a:lvl1pPr>
          </a:lstStyle>
          <a:p>
            <a:pPr>
              <a:defRPr/>
            </a:pPr>
            <a:fld id="{0E57A140-B040-470A-9C10-BB8004FBEE25}" type="slidenum">
              <a:rPr lang="en-US" altLang="en-US"/>
              <a:pPr>
                <a:defRPr/>
              </a:pPr>
              <a:t>‹#›</a:t>
            </a:fld>
            <a:endParaRPr lang="en-US" altLang="en-US"/>
          </a:p>
        </p:txBody>
      </p:sp>
    </p:spTree>
    <p:extLst>
      <p:ext uri="{BB962C8B-B14F-4D97-AF65-F5344CB8AC3E}">
        <p14:creationId xmlns:p14="http://schemas.microsoft.com/office/powerpoint/2010/main" val="14739095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1E67AFA-FA76-49FB-86EC-45DEAFB8F4B5}" type="slidenum">
              <a:rPr lang="en-US" altLang="en-US" smtClean="0"/>
              <a:pPr>
                <a:defRPr/>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08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4BA9D8F-FC8A-4B21-8534-840D512C5FF9}" type="slidenum">
              <a:rPr lang="en-US" altLang="en-US" smtClean="0"/>
              <a:pPr>
                <a:defRPr/>
              </a:pPr>
              <a:t>‹#›</a:t>
            </a:fld>
            <a:endParaRPr lang="en-US" altLang="en-US"/>
          </a:p>
        </p:txBody>
      </p:sp>
    </p:spTree>
    <p:extLst>
      <p:ext uri="{BB962C8B-B14F-4D97-AF65-F5344CB8AC3E}">
        <p14:creationId xmlns:p14="http://schemas.microsoft.com/office/powerpoint/2010/main" val="179315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CA4FD63-F724-42B5-B1F3-5334EB0E3656}" type="slidenum">
              <a:rPr lang="en-US" altLang="en-US" smtClean="0"/>
              <a:pPr>
                <a:defRPr/>
              </a:pPr>
              <a:t>‹#›</a:t>
            </a:fld>
            <a:endParaRPr lang="en-US"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315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6267BA2A-6725-4E56-9B4E-74045C799EDD}" type="slidenum">
              <a:rPr lang="en-US" altLang="en-US" smtClean="0"/>
              <a:pPr>
                <a:defRPr/>
              </a:pPr>
              <a:t>‹#›</a:t>
            </a:fld>
            <a:endParaRPr lang="en-US" altLang="en-US"/>
          </a:p>
        </p:txBody>
      </p:sp>
    </p:spTree>
    <p:extLst>
      <p:ext uri="{BB962C8B-B14F-4D97-AF65-F5344CB8AC3E}">
        <p14:creationId xmlns:p14="http://schemas.microsoft.com/office/powerpoint/2010/main" val="479532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C89B71B-4E5C-408F-81CB-016F82A0C91C}" type="slidenum">
              <a:rPr lang="en-US" altLang="en-US" smtClean="0"/>
              <a:pPr>
                <a:defRPr/>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01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684667B3-3985-4C1A-8B47-228AAE24C442}" type="slidenum">
              <a:rPr lang="en-US" altLang="en-US" smtClean="0"/>
              <a:pPr>
                <a:defRPr/>
              </a:pPr>
              <a:t>‹#›</a:t>
            </a:fld>
            <a:endParaRPr lang="en-US" altLang="en-US"/>
          </a:p>
        </p:txBody>
      </p:sp>
    </p:spTree>
    <p:extLst>
      <p:ext uri="{BB962C8B-B14F-4D97-AF65-F5344CB8AC3E}">
        <p14:creationId xmlns:p14="http://schemas.microsoft.com/office/powerpoint/2010/main" val="147883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B6E5E941-3A35-45F0-9E98-36318DF076B0}" type="slidenum">
              <a:rPr lang="en-US" altLang="en-US" smtClean="0"/>
              <a:pPr>
                <a:defRPr/>
              </a:pPr>
              <a:t>‹#›</a:t>
            </a:fld>
            <a:endParaRPr lang="en-US" altLang="en-US"/>
          </a:p>
        </p:txBody>
      </p:sp>
    </p:spTree>
    <p:extLst>
      <p:ext uri="{BB962C8B-B14F-4D97-AF65-F5344CB8AC3E}">
        <p14:creationId xmlns:p14="http://schemas.microsoft.com/office/powerpoint/2010/main" val="79687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9FE4D2F4-8805-4B3F-A910-AA4BF41DF4A0}" type="slidenum">
              <a:rPr lang="en-US" altLang="en-US" smtClean="0"/>
              <a:pPr>
                <a:defRPr/>
              </a:pPr>
              <a:t>‹#›</a:t>
            </a:fld>
            <a:endParaRPr lang="en-US" altLang="en-US"/>
          </a:p>
        </p:txBody>
      </p:sp>
    </p:spTree>
    <p:extLst>
      <p:ext uri="{BB962C8B-B14F-4D97-AF65-F5344CB8AC3E}">
        <p14:creationId xmlns:p14="http://schemas.microsoft.com/office/powerpoint/2010/main" val="204086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D1A09B09-A746-46C0-AEBD-CAB3765D231E}" type="slidenum">
              <a:rPr lang="en-US" altLang="en-US" smtClean="0"/>
              <a:pPr>
                <a:defRPr/>
              </a:pPr>
              <a:t>‹#›</a:t>
            </a:fld>
            <a:endParaRPr lang="en-US" altLang="en-US"/>
          </a:p>
        </p:txBody>
      </p:sp>
    </p:spTree>
    <p:extLst>
      <p:ext uri="{BB962C8B-B14F-4D97-AF65-F5344CB8AC3E}">
        <p14:creationId xmlns:p14="http://schemas.microsoft.com/office/powerpoint/2010/main" val="408630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B7BD9CF-3E54-4044-8760-0257E42B6B8A}" type="slidenum">
              <a:rPr lang="en-US" altLang="en-US" smtClean="0"/>
              <a:pPr>
                <a:defRPr/>
              </a:pPr>
              <a:t>‹#›</a:t>
            </a:fld>
            <a:endParaRPr lang="en-US" altLang="en-US"/>
          </a:p>
        </p:txBody>
      </p:sp>
    </p:spTree>
    <p:extLst>
      <p:ext uri="{BB962C8B-B14F-4D97-AF65-F5344CB8AC3E}">
        <p14:creationId xmlns:p14="http://schemas.microsoft.com/office/powerpoint/2010/main" val="175456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D0B5EF3-EA44-4676-B314-DA36B7C0FC5E}" type="slidenum">
              <a:rPr lang="en-US" altLang="en-US" smtClean="0"/>
              <a:pPr>
                <a:defRPr/>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8760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endParaRPr lang="en-US" alt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19D72AC6-7185-46C7-97D2-878E566740EA}" type="slidenum">
              <a:rPr lang="en-US" altLang="en-US" smtClean="0"/>
              <a:pPr>
                <a:defRPr/>
              </a:pPr>
              <a:t>‹#›</a:t>
            </a:fld>
            <a:endParaRPr lang="en-US"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4746808"/>
      </p:ext>
    </p:extLst>
  </p:cSld>
  <p:clrMap bg1="lt1" tx1="dk1" bg2="lt2" tx2="dk2" accent1="accent1" accent2="accent2" accent3="accent3" accent4="accent4" accent5="accent5" accent6="accent6" hlink="hlink" folHlink="folHlink"/>
  <p:sldLayoutIdLst>
    <p:sldLayoutId id="2147484268" r:id="rId1"/>
    <p:sldLayoutId id="2147484269" r:id="rId2"/>
    <p:sldLayoutId id="2147484270" r:id="rId3"/>
    <p:sldLayoutId id="2147484271" r:id="rId4"/>
    <p:sldLayoutId id="2147484272" r:id="rId5"/>
    <p:sldLayoutId id="2147484273" r:id="rId6"/>
    <p:sldLayoutId id="2147484274" r:id="rId7"/>
    <p:sldLayoutId id="2147484275" r:id="rId8"/>
    <p:sldLayoutId id="2147484276" r:id="rId9"/>
    <p:sldLayoutId id="2147484277" r:id="rId10"/>
    <p:sldLayoutId id="2147484278"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dictionary.reference.com/search?q=credible" TargetMode="External"/><Relationship Id="rId2" Type="http://schemas.openxmlformats.org/officeDocument/2006/relationships/hyperlink" Target="http://www.etymonline.com/"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r>
              <a:rPr lang="en-US" dirty="0" smtClean="0"/>
              <a:t>APA Boot Camp</a:t>
            </a:r>
            <a:r>
              <a:rPr lang="en-US" dirty="0"/>
              <a:t/>
            </a:r>
            <a:br>
              <a:rPr lang="en-US" dirty="0"/>
            </a:br>
            <a:endParaRPr lang="en-US" dirty="0"/>
          </a:p>
        </p:txBody>
      </p:sp>
      <p:sp>
        <p:nvSpPr>
          <p:cNvPr id="5" name="Text Placeholder 4"/>
          <p:cNvSpPr>
            <a:spLocks noGrp="1"/>
          </p:cNvSpPr>
          <p:nvPr>
            <p:ph type="body" idx="1"/>
          </p:nvPr>
        </p:nvSpPr>
        <p:spPr/>
        <p:txBody>
          <a:bodyPr/>
          <a:lstStyle/>
          <a:p>
            <a:r>
              <a:rPr lang="en-US" dirty="0" smtClean="0"/>
              <a:t>December 2, 2016</a:t>
            </a:r>
            <a:endParaRPr lang="en-US" dirty="0"/>
          </a:p>
        </p:txBody>
      </p:sp>
      <p:sp>
        <p:nvSpPr>
          <p:cNvPr id="7" name="Rounded Rectangle 6"/>
          <p:cNvSpPr/>
          <p:nvPr/>
        </p:nvSpPr>
        <p:spPr>
          <a:xfrm>
            <a:off x="838200" y="533400"/>
            <a:ext cx="5105400" cy="35052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c</a:t>
            </a:r>
            <a:r>
              <a:rPr lang="en-US" sz="4400" dirty="0" smtClean="0"/>
              <a:t>redible sources, </a:t>
            </a:r>
            <a:br>
              <a:rPr lang="en-US" sz="4400" dirty="0" smtClean="0"/>
            </a:br>
            <a:r>
              <a:rPr lang="en-US" sz="4400" dirty="0" smtClean="0"/>
              <a:t>secondary citations, &amp;</a:t>
            </a:r>
            <a:br>
              <a:rPr lang="en-US" sz="4400" dirty="0" smtClean="0"/>
            </a:br>
            <a:r>
              <a:rPr lang="en-US" sz="4400" dirty="0" smtClean="0"/>
              <a:t>citation formats</a:t>
            </a:r>
            <a:endParaRPr lang="en-US" sz="4400" dirty="0"/>
          </a:p>
        </p:txBody>
      </p:sp>
    </p:spTree>
    <p:extLst>
      <p:ext uri="{BB962C8B-B14F-4D97-AF65-F5344CB8AC3E}">
        <p14:creationId xmlns:p14="http://schemas.microsoft.com/office/powerpoint/2010/main" val="3069488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of </a:t>
            </a:r>
            <a:r>
              <a:rPr lang="en-US" dirty="0" err="1" smtClean="0"/>
              <a:t>THumb</a:t>
            </a:r>
            <a:endParaRPr lang="en-US" dirty="0"/>
          </a:p>
        </p:txBody>
      </p:sp>
      <p:sp>
        <p:nvSpPr>
          <p:cNvPr id="3" name="Content Placeholder 2"/>
          <p:cNvSpPr>
            <a:spLocks noGrp="1"/>
          </p:cNvSpPr>
          <p:nvPr>
            <p:ph idx="1"/>
          </p:nvPr>
        </p:nvSpPr>
        <p:spPr>
          <a:xfrm>
            <a:off x="768096" y="1981200"/>
            <a:ext cx="7690104" cy="4328160"/>
          </a:xfrm>
        </p:spPr>
        <p:txBody>
          <a:bodyPr>
            <a:normAutofit/>
          </a:bodyPr>
          <a:lstStyle/>
          <a:p>
            <a:pPr marL="514350" indent="-514350">
              <a:buClr>
                <a:schemeClr val="accent1">
                  <a:lumMod val="50000"/>
                </a:schemeClr>
              </a:buClr>
              <a:buFont typeface="+mj-lt"/>
              <a:buAutoNum type="arabicPeriod"/>
              <a:defRPr/>
            </a:pPr>
            <a:r>
              <a:rPr lang="en-US" sz="2800" dirty="0" smtClean="0"/>
              <a:t>Whenever </a:t>
            </a:r>
            <a:r>
              <a:rPr lang="en-US" sz="2800" dirty="0"/>
              <a:t>possible, use primary sources – the original </a:t>
            </a:r>
            <a:r>
              <a:rPr lang="en-US" sz="2800" dirty="0" smtClean="0"/>
              <a:t>work </a:t>
            </a:r>
            <a:r>
              <a:rPr lang="en-US" sz="2800" dirty="0"/>
              <a:t>–</a:t>
            </a:r>
            <a:r>
              <a:rPr lang="en-US" sz="2800" dirty="0" smtClean="0"/>
              <a:t> </a:t>
            </a:r>
            <a:r>
              <a:rPr lang="en-US" sz="2800" dirty="0"/>
              <a:t>not what someone wrote about that work.</a:t>
            </a:r>
          </a:p>
          <a:p>
            <a:pPr marL="514350" indent="-514350">
              <a:buClr>
                <a:schemeClr val="accent1">
                  <a:lumMod val="50000"/>
                </a:schemeClr>
              </a:buClr>
              <a:buFont typeface="+mj-lt"/>
              <a:buAutoNum type="arabicPeriod"/>
              <a:defRPr/>
            </a:pPr>
            <a:r>
              <a:rPr lang="en-US" sz="2800" dirty="0"/>
              <a:t>It is a really bad idea to cite or quote what one author wrote about another’s work, unless there is an important reason for doing this (using ‘secondary citations’).</a:t>
            </a:r>
          </a:p>
          <a:p>
            <a:pPr marL="514350" indent="-514350">
              <a:buClr>
                <a:schemeClr val="accent1">
                  <a:lumMod val="50000"/>
                </a:schemeClr>
              </a:buClr>
              <a:buFont typeface="+mj-lt"/>
              <a:buAutoNum type="arabicPeriod"/>
              <a:defRPr/>
            </a:pPr>
            <a:r>
              <a:rPr lang="en-US" sz="2800" dirty="0"/>
              <a:t>If you do use a secondary citation, you MUST make it explicit that you did not read the original source.</a:t>
            </a:r>
          </a:p>
          <a:p>
            <a:endParaRPr lang="en-US" sz="2400" dirty="0"/>
          </a:p>
        </p:txBody>
      </p:sp>
    </p:spTree>
    <p:extLst>
      <p:ext uri="{BB962C8B-B14F-4D97-AF65-F5344CB8AC3E}">
        <p14:creationId xmlns:p14="http://schemas.microsoft.com/office/powerpoint/2010/main" val="450869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these secondary sources</a:t>
            </a:r>
            <a:r>
              <a:rPr lang="en-US" dirty="0"/>
              <a:t>?</a:t>
            </a:r>
          </a:p>
        </p:txBody>
      </p:sp>
      <p:sp>
        <p:nvSpPr>
          <p:cNvPr id="3" name="Content Placeholder 2"/>
          <p:cNvSpPr>
            <a:spLocks noGrp="1"/>
          </p:cNvSpPr>
          <p:nvPr>
            <p:ph idx="1"/>
          </p:nvPr>
        </p:nvSpPr>
        <p:spPr>
          <a:xfrm>
            <a:off x="685800" y="2225040"/>
            <a:ext cx="7772400" cy="4328160"/>
          </a:xfrm>
        </p:spPr>
        <p:txBody>
          <a:bodyPr>
            <a:normAutofit lnSpcReduction="10000"/>
          </a:bodyPr>
          <a:lstStyle/>
          <a:p>
            <a:pPr marL="460375" indent="-342900">
              <a:buClr>
                <a:schemeClr val="accent1">
                  <a:lumMod val="50000"/>
                </a:schemeClr>
              </a:buClr>
              <a:buFont typeface="Arial" panose="020B0604020202020204" pitchFamily="34" charset="0"/>
              <a:buChar char="•"/>
              <a:defRPr/>
            </a:pPr>
            <a:r>
              <a:rPr lang="en-US" sz="3200" dirty="0" smtClean="0"/>
              <a:t>According </a:t>
            </a:r>
            <a:r>
              <a:rPr lang="en-US" sz="3200" dirty="0"/>
              <a:t>to Smith (2011), Millar’s (2002) translations of </a:t>
            </a:r>
            <a:r>
              <a:rPr lang="en-US" sz="3200" dirty="0" err="1"/>
              <a:t>Vygotky’s</a:t>
            </a:r>
            <a:r>
              <a:rPr lang="en-US" sz="3200" dirty="0"/>
              <a:t> original works, although still flawed, are much superior to earlier translations.</a:t>
            </a:r>
          </a:p>
          <a:p>
            <a:pPr marL="460375" indent="-342900">
              <a:spcBef>
                <a:spcPts val="1800"/>
              </a:spcBef>
              <a:buClr>
                <a:schemeClr val="accent1">
                  <a:lumMod val="50000"/>
                </a:schemeClr>
              </a:buClr>
              <a:buFont typeface="Arial" panose="020B0604020202020204" pitchFamily="34" charset="0"/>
              <a:buChar char="•"/>
              <a:defRPr/>
            </a:pPr>
            <a:r>
              <a:rPr lang="en-US" sz="3200" dirty="0"/>
              <a:t>Smith (2011) cited Millar’s (2002) translation of Vygotsky’s famous </a:t>
            </a:r>
            <a:r>
              <a:rPr lang="en-US" sz="3200" dirty="0" err="1"/>
              <a:t>theorum</a:t>
            </a:r>
            <a:r>
              <a:rPr lang="en-US" sz="3200" dirty="0"/>
              <a:t> as “blah, blah, and blah” (p. 21). This contrasts with earlier translations of this well-known quote as “blah, blah </a:t>
            </a:r>
            <a:r>
              <a:rPr lang="en-US" sz="3200" i="1" dirty="0"/>
              <a:t>or</a:t>
            </a:r>
            <a:r>
              <a:rPr lang="en-US" sz="3200" dirty="0"/>
              <a:t> blah” [emphasis added] (Smith, p. 20</a:t>
            </a:r>
            <a:r>
              <a:rPr lang="en-US" sz="3200" dirty="0" smtClean="0"/>
              <a:t>).</a:t>
            </a:r>
            <a:endParaRPr lang="en-US" sz="3200" dirty="0"/>
          </a:p>
          <a:p>
            <a:pPr marL="0" indent="0">
              <a:buNone/>
            </a:pPr>
            <a:endParaRPr lang="en-US" dirty="0"/>
          </a:p>
        </p:txBody>
      </p:sp>
    </p:spTree>
    <p:extLst>
      <p:ext uri="{BB962C8B-B14F-4D97-AF65-F5344CB8AC3E}">
        <p14:creationId xmlns:p14="http://schemas.microsoft.com/office/powerpoint/2010/main" val="2745529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1499616"/>
          </a:xfrm>
        </p:spPr>
        <p:txBody>
          <a:bodyPr/>
          <a:lstStyle/>
          <a:p>
            <a:r>
              <a:rPr lang="en-US" dirty="0" smtClean="0"/>
              <a:t>What about citing someone who has reviewed the literature</a:t>
            </a:r>
            <a:r>
              <a:rPr lang="en-US" dirty="0"/>
              <a:t>?</a:t>
            </a:r>
          </a:p>
        </p:txBody>
      </p:sp>
      <p:sp>
        <p:nvSpPr>
          <p:cNvPr id="3" name="Content Placeholder 2"/>
          <p:cNvSpPr>
            <a:spLocks noGrp="1"/>
          </p:cNvSpPr>
          <p:nvPr>
            <p:ph idx="1"/>
          </p:nvPr>
        </p:nvSpPr>
        <p:spPr>
          <a:xfrm>
            <a:off x="457200" y="1676400"/>
            <a:ext cx="8382000" cy="4468368"/>
          </a:xfrm>
        </p:spPr>
        <p:txBody>
          <a:bodyPr>
            <a:noAutofit/>
          </a:bodyPr>
          <a:lstStyle/>
          <a:p>
            <a:pPr marL="457200" indent="-457200">
              <a:buFont typeface="+mj-lt"/>
              <a:buAutoNum type="arabicPeriod"/>
            </a:pPr>
            <a:r>
              <a:rPr lang="en-US" sz="2800" dirty="0" smtClean="0"/>
              <a:t>Are you copying a quote someone took from somewhere else?</a:t>
            </a:r>
          </a:p>
          <a:p>
            <a:pPr marL="569913" indent="-342900">
              <a:buFont typeface="Wingdings" panose="05000000000000000000" pitchFamily="2" charset="2"/>
              <a:buChar char="§"/>
            </a:pPr>
            <a:r>
              <a:rPr lang="en-US" sz="2800" b="1" dirty="0" smtClean="0">
                <a:solidFill>
                  <a:srgbClr val="C00000"/>
                </a:solidFill>
              </a:rPr>
              <a:t>Don’t do it!</a:t>
            </a:r>
          </a:p>
          <a:p>
            <a:pPr marL="457200" indent="-457200">
              <a:buFont typeface="+mj-lt"/>
              <a:buAutoNum type="arabicPeriod" startAt="2"/>
            </a:pPr>
            <a:r>
              <a:rPr lang="en-US" sz="2800" dirty="0" smtClean="0"/>
              <a:t>Are you paraphrasing what someone wrote, who quoted or paraphrased another author’s work? </a:t>
            </a:r>
            <a:endParaRPr lang="en-US" sz="2800" dirty="0"/>
          </a:p>
          <a:p>
            <a:pPr marL="569913" indent="-315913">
              <a:buFont typeface="Wingdings" panose="05000000000000000000" pitchFamily="2" charset="2"/>
              <a:buChar char="§"/>
            </a:pPr>
            <a:r>
              <a:rPr lang="en-US" sz="2800" b="1" dirty="0" smtClean="0">
                <a:solidFill>
                  <a:srgbClr val="C00000"/>
                </a:solidFill>
              </a:rPr>
              <a:t>Don’t do it!</a:t>
            </a:r>
          </a:p>
          <a:p>
            <a:pPr marL="514350" indent="-514350">
              <a:buFont typeface="+mj-lt"/>
              <a:buAutoNum type="arabicPeriod" startAt="3"/>
            </a:pPr>
            <a:r>
              <a:rPr lang="en-US" sz="2800" dirty="0" smtClean="0"/>
              <a:t>Are you quoting or paraphrasing someone’s synthesis/interpretation of the literature?</a:t>
            </a:r>
          </a:p>
          <a:p>
            <a:pPr marL="460375" indent="-227013">
              <a:buFont typeface="Wingdings" panose="05000000000000000000" pitchFamily="2" charset="2"/>
              <a:buChar char="§"/>
            </a:pPr>
            <a:r>
              <a:rPr lang="en-US" sz="2800" b="1" dirty="0" smtClean="0">
                <a:solidFill>
                  <a:srgbClr val="FF6600"/>
                </a:solidFill>
              </a:rPr>
              <a:t>Could be okay </a:t>
            </a:r>
            <a:r>
              <a:rPr lang="en-US" sz="2800" dirty="0" smtClean="0"/>
              <a:t>– depending on whose ideas you are citing and if you make it </a:t>
            </a:r>
            <a:r>
              <a:rPr lang="en-US" sz="2800" b="1" dirty="0" smtClean="0"/>
              <a:t>explicit</a:t>
            </a:r>
            <a:r>
              <a:rPr lang="en-US" sz="2800" dirty="0" smtClean="0"/>
              <a:t> what you are doing.</a:t>
            </a:r>
            <a:endParaRPr lang="en-US" sz="2800" dirty="0"/>
          </a:p>
        </p:txBody>
      </p:sp>
    </p:spTree>
    <p:extLst>
      <p:ext uri="{BB962C8B-B14F-4D97-AF65-F5344CB8AC3E}">
        <p14:creationId xmlns:p14="http://schemas.microsoft.com/office/powerpoint/2010/main" val="362371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81000"/>
            <a:ext cx="7290054" cy="938784"/>
          </a:xfrm>
        </p:spPr>
        <p:txBody>
          <a:bodyPr/>
          <a:lstStyle/>
          <a:p>
            <a:r>
              <a:rPr lang="en-US" dirty="0" smtClean="0"/>
              <a:t>Citation formats</a:t>
            </a:r>
            <a:endParaRPr lang="en-US" dirty="0"/>
          </a:p>
        </p:txBody>
      </p:sp>
      <p:sp>
        <p:nvSpPr>
          <p:cNvPr id="3" name="Content Placeholder 2"/>
          <p:cNvSpPr>
            <a:spLocks noGrp="1"/>
          </p:cNvSpPr>
          <p:nvPr>
            <p:ph idx="1"/>
          </p:nvPr>
        </p:nvSpPr>
        <p:spPr>
          <a:xfrm>
            <a:off x="768097" y="1600200"/>
            <a:ext cx="7319316" cy="4800600"/>
          </a:xfrm>
        </p:spPr>
        <p:txBody>
          <a:bodyPr>
            <a:normAutofit/>
          </a:bodyPr>
          <a:lstStyle/>
          <a:p>
            <a:r>
              <a:rPr lang="en-US" sz="2800" dirty="0" smtClean="0"/>
              <a:t>General education teacher </a:t>
            </a:r>
            <a:r>
              <a:rPr lang="en-US" sz="2800" dirty="0"/>
              <a:t>preparation programs do not provide enough training on </a:t>
            </a:r>
            <a:r>
              <a:rPr lang="en-US" sz="2800" dirty="0" smtClean="0"/>
              <a:t>methods to accommodate students with disabilities in the general education classroom (</a:t>
            </a:r>
            <a:r>
              <a:rPr lang="en-US" sz="2800" dirty="0"/>
              <a:t>Wellesley &amp;</a:t>
            </a:r>
            <a:r>
              <a:rPr lang="en-US" sz="2800" dirty="0" smtClean="0"/>
              <a:t> Vanderbilt, </a:t>
            </a:r>
            <a:r>
              <a:rPr lang="en-US" sz="2800" dirty="0"/>
              <a:t>2004</a:t>
            </a:r>
            <a:r>
              <a:rPr lang="en-US" sz="2800" dirty="0" smtClean="0"/>
              <a:t>).</a:t>
            </a:r>
          </a:p>
          <a:p>
            <a:endParaRPr lang="en-US" sz="2800" dirty="0" smtClean="0"/>
          </a:p>
          <a:p>
            <a:pPr algn="ctr"/>
            <a:r>
              <a:rPr lang="en-US" sz="4800" b="1" dirty="0" smtClean="0">
                <a:solidFill>
                  <a:srgbClr val="C00000"/>
                </a:solidFill>
              </a:rPr>
              <a:t>What are other formats you can use?</a:t>
            </a:r>
            <a:endParaRPr lang="en-US" sz="4800" b="1" dirty="0">
              <a:solidFill>
                <a:srgbClr val="C00000"/>
              </a:solidFill>
            </a:endParaRPr>
          </a:p>
        </p:txBody>
      </p:sp>
    </p:spTree>
    <p:extLst>
      <p:ext uri="{BB962C8B-B14F-4D97-AF65-F5344CB8AC3E}">
        <p14:creationId xmlns:p14="http://schemas.microsoft.com/office/powerpoint/2010/main" val="43282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762000"/>
            <a:ext cx="8077200" cy="6001643"/>
          </a:xfrm>
          <a:prstGeom prst="rect">
            <a:avLst/>
          </a:prstGeom>
        </p:spPr>
        <p:txBody>
          <a:bodyPr wrap="square">
            <a:spAutoFit/>
          </a:bodyPr>
          <a:lstStyle/>
          <a:p>
            <a:r>
              <a:rPr lang="en-US" sz="2600" dirty="0" smtClean="0"/>
              <a:t>Wellesley and Vanderbilt (2004) argued that general education teacher preparation programs do not provide enough training on methods to accommodate students with disabilities in the general education classroom.</a:t>
            </a:r>
          </a:p>
          <a:p>
            <a:pPr>
              <a:spcBef>
                <a:spcPts val="1200"/>
              </a:spcBef>
            </a:pPr>
            <a:r>
              <a:rPr lang="en-US" sz="2600" dirty="0" smtClean="0"/>
              <a:t>According to Wellesley and Vanderbilt (2004), general education teacher preparation programs do not provide enough training on methods to accommodate students with disabilities in the general education classroom.</a:t>
            </a:r>
          </a:p>
          <a:p>
            <a:pPr>
              <a:spcBef>
                <a:spcPts val="1200"/>
              </a:spcBef>
            </a:pPr>
            <a:r>
              <a:rPr lang="en-US" sz="2600" b="1" dirty="0" smtClean="0">
                <a:solidFill>
                  <a:srgbClr val="C00000"/>
                </a:solidFill>
              </a:rPr>
              <a:t>Wellesley and Vanderbilt (2004) interviewed 100 general educators. Their results suggested that general education teacher preparation programs do not provide enough training on methods to accommodate students with disabilities in the general education classroom.</a:t>
            </a:r>
          </a:p>
          <a:p>
            <a:endParaRPr lang="en-US" sz="2600" dirty="0" smtClean="0"/>
          </a:p>
        </p:txBody>
      </p:sp>
    </p:spTree>
    <p:extLst>
      <p:ext uri="{BB962C8B-B14F-4D97-AF65-F5344CB8AC3E}">
        <p14:creationId xmlns:p14="http://schemas.microsoft.com/office/powerpoint/2010/main" val="89438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varying citation formats</a:t>
            </a:r>
            <a:endParaRPr lang="en-US" dirty="0"/>
          </a:p>
        </p:txBody>
      </p:sp>
      <p:sp>
        <p:nvSpPr>
          <p:cNvPr id="3" name="Content Placeholder 2"/>
          <p:cNvSpPr>
            <a:spLocks noGrp="1"/>
          </p:cNvSpPr>
          <p:nvPr>
            <p:ph idx="1"/>
          </p:nvPr>
        </p:nvSpPr>
        <p:spPr>
          <a:xfrm>
            <a:off x="768096" y="1981200"/>
            <a:ext cx="7290055" cy="4328160"/>
          </a:xfrm>
        </p:spPr>
        <p:txBody>
          <a:bodyPr>
            <a:normAutofit/>
          </a:bodyPr>
          <a:lstStyle/>
          <a:p>
            <a:r>
              <a:rPr lang="en-US" sz="3200" dirty="0" smtClean="0"/>
              <a:t>Look at the handout. Most of the citations are at the end of the sentence. In small groups talk about:</a:t>
            </a:r>
          </a:p>
          <a:p>
            <a:pPr marL="457200" indent="-457200">
              <a:buFont typeface="+mj-lt"/>
              <a:buAutoNum type="arabicPeriod"/>
            </a:pPr>
            <a:r>
              <a:rPr lang="en-US" sz="3200" dirty="0" smtClean="0"/>
              <a:t>What different formats you could use to vary the structure.</a:t>
            </a:r>
          </a:p>
          <a:p>
            <a:pPr marL="457200" indent="-457200">
              <a:buFont typeface="+mj-lt"/>
              <a:buAutoNum type="arabicPeriod"/>
            </a:pPr>
            <a:r>
              <a:rPr lang="en-US" sz="3200" dirty="0" smtClean="0"/>
              <a:t>What additional information you could provide to your reader by varying the format.</a:t>
            </a:r>
            <a:endParaRPr lang="en-US" sz="3200" dirty="0"/>
          </a:p>
        </p:txBody>
      </p:sp>
    </p:spTree>
    <p:extLst>
      <p:ext uri="{BB962C8B-B14F-4D97-AF65-F5344CB8AC3E}">
        <p14:creationId xmlns:p14="http://schemas.microsoft.com/office/powerpoint/2010/main" val="3801995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853148"/>
            <a:ext cx="5105400" cy="3785652"/>
          </a:xfrm>
          <a:prstGeom prst="rect">
            <a:avLst/>
          </a:prstGeom>
          <a:noFill/>
        </p:spPr>
        <p:txBody>
          <a:bodyPr wrap="square" rtlCol="0">
            <a:spAutoFit/>
          </a:bodyPr>
          <a:lstStyle/>
          <a:p>
            <a:r>
              <a:rPr lang="en-US" sz="8000" b="1" dirty="0" smtClean="0">
                <a:latin typeface="+mn-lt"/>
              </a:rPr>
              <a:t>It’s all about precision. </a:t>
            </a:r>
            <a:endParaRPr lang="en-US" sz="8000" b="1" dirty="0">
              <a:latin typeface="+mn-lt"/>
            </a:endParaRPr>
          </a:p>
        </p:txBody>
      </p:sp>
      <p:sp>
        <p:nvSpPr>
          <p:cNvPr id="5" name="AutoShape 2" descr="Image result for photo tennis"/>
          <p:cNvSpPr>
            <a:spLocks noChangeAspect="1" noChangeArrowheads="1"/>
          </p:cNvSpPr>
          <p:nvPr/>
        </p:nvSpPr>
        <p:spPr bwMode="auto">
          <a:xfrm>
            <a:off x="168275" y="-731838"/>
            <a:ext cx="1533525" cy="1533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4820" name="Picture 4" descr="http://www.arthritis.org/images/your-exercise-solution/activities//Tenn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609600"/>
            <a:ext cx="3505200" cy="3505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349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096" y="2084832"/>
            <a:ext cx="7613904" cy="4392168"/>
          </a:xfrm>
        </p:spPr>
        <p:txBody>
          <a:bodyPr>
            <a:normAutofit lnSpcReduction="10000"/>
          </a:bodyPr>
          <a:lstStyle/>
          <a:p>
            <a:r>
              <a:rPr lang="en-US" altLang="en-US" sz="4400" b="1" dirty="0" smtClean="0">
                <a:ea typeface="MS PGothic" panose="020B0600070205080204" pitchFamily="34" charset="-128"/>
              </a:rPr>
              <a:t>Credible:</a:t>
            </a:r>
            <a:endParaRPr lang="en-US" altLang="en-US" sz="4400" b="1" dirty="0">
              <a:ea typeface="MS PGothic" panose="020B0600070205080204" pitchFamily="34" charset="-128"/>
            </a:endParaRPr>
          </a:p>
          <a:p>
            <a:r>
              <a:rPr lang="en-US" altLang="en-US" sz="3600" dirty="0" smtClean="0">
                <a:ea typeface="MS PGothic" panose="020B0600070205080204" pitchFamily="34" charset="-128"/>
              </a:rPr>
              <a:t>"</a:t>
            </a:r>
            <a:r>
              <a:rPr lang="en-US" altLang="en-US" sz="3600" dirty="0">
                <a:ea typeface="MS PGothic" panose="020B0600070205080204" pitchFamily="34" charset="-128"/>
              </a:rPr>
              <a:t>believable," late </a:t>
            </a:r>
            <a:r>
              <a:rPr lang="en-US" altLang="en-US" sz="3600" dirty="0" err="1">
                <a:ea typeface="MS PGothic" panose="020B0600070205080204" pitchFamily="34" charset="-128"/>
              </a:rPr>
              <a:t>14c</a:t>
            </a:r>
            <a:r>
              <a:rPr lang="en-US" altLang="en-US" sz="3600" dirty="0">
                <a:ea typeface="MS PGothic" panose="020B0600070205080204" pitchFamily="34" charset="-128"/>
              </a:rPr>
              <a:t>., from Latin </a:t>
            </a:r>
            <a:r>
              <a:rPr lang="en-US" altLang="en-US" sz="3600" i="1" dirty="0" err="1">
                <a:ea typeface="MS PGothic" panose="020B0600070205080204" pitchFamily="34" charset="-128"/>
              </a:rPr>
              <a:t>credibilis</a:t>
            </a:r>
            <a:r>
              <a:rPr lang="en-US" altLang="en-US" sz="3600" dirty="0">
                <a:ea typeface="MS PGothic" panose="020B0600070205080204" pitchFamily="34" charset="-128"/>
              </a:rPr>
              <a:t> "worthy to be believed," from </a:t>
            </a:r>
            <a:r>
              <a:rPr lang="en-US" altLang="en-US" sz="3600" i="1" dirty="0" err="1" smtClean="0">
                <a:ea typeface="MS PGothic" panose="020B0600070205080204" pitchFamily="34" charset="-128"/>
              </a:rPr>
              <a:t>credere</a:t>
            </a:r>
            <a:endParaRPr lang="en-US" altLang="en-US" sz="3600" i="1" dirty="0">
              <a:ea typeface="MS PGothic" panose="020B0600070205080204" pitchFamily="34" charset="-128"/>
            </a:endParaRPr>
          </a:p>
          <a:p>
            <a:pPr marL="0" indent="0">
              <a:buNone/>
            </a:pPr>
            <a:r>
              <a:rPr lang="en-US" dirty="0"/>
              <a:t>	</a:t>
            </a:r>
            <a:r>
              <a:rPr lang="en-US" dirty="0" smtClean="0"/>
              <a:t>From Online </a:t>
            </a:r>
            <a:r>
              <a:rPr lang="en-US" dirty="0" err="1" smtClean="0"/>
              <a:t>Entymology</a:t>
            </a:r>
            <a:r>
              <a:rPr lang="en-US" dirty="0"/>
              <a:t> </a:t>
            </a:r>
            <a:r>
              <a:rPr lang="en-US" dirty="0" smtClean="0"/>
              <a:t>Dictionary: </a:t>
            </a:r>
          </a:p>
          <a:p>
            <a:pPr marL="0" indent="0">
              <a:spcBef>
                <a:spcPts val="0"/>
              </a:spcBef>
              <a:buNone/>
            </a:pPr>
            <a:r>
              <a:rPr lang="en-US" dirty="0"/>
              <a:t>	</a:t>
            </a:r>
            <a:r>
              <a:rPr lang="en-US" dirty="0" smtClean="0">
                <a:hlinkClick r:id="rId2"/>
              </a:rPr>
              <a:t>http://</a:t>
            </a:r>
            <a:r>
              <a:rPr lang="en-US" dirty="0">
                <a:hlinkClick r:id="rId2"/>
              </a:rPr>
              <a:t>www.etymonline.com</a:t>
            </a:r>
            <a:r>
              <a:rPr lang="en-US" dirty="0" smtClean="0">
                <a:hlinkClick r:id="rId2"/>
              </a:rPr>
              <a:t>/</a:t>
            </a:r>
            <a:endParaRPr lang="en-US" dirty="0" smtClean="0"/>
          </a:p>
          <a:p>
            <a:pPr marL="0" indent="0">
              <a:spcBef>
                <a:spcPts val="0"/>
              </a:spcBef>
              <a:buNone/>
            </a:pPr>
            <a:endParaRPr lang="en-US" dirty="0"/>
          </a:p>
          <a:p>
            <a:pPr marL="0" indent="0">
              <a:spcBef>
                <a:spcPts val="0"/>
              </a:spcBef>
              <a:buNone/>
            </a:pPr>
            <a:endParaRPr lang="en-US" dirty="0" smtClean="0"/>
          </a:p>
          <a:p>
            <a:pPr marL="0" indent="0" algn="ctr">
              <a:spcBef>
                <a:spcPts val="0"/>
              </a:spcBef>
              <a:buNone/>
            </a:pPr>
            <a:r>
              <a:rPr lang="en-US" sz="6000" b="1" dirty="0" smtClean="0">
                <a:solidFill>
                  <a:schemeClr val="accent5">
                    <a:lumMod val="75000"/>
                  </a:schemeClr>
                </a:solidFill>
              </a:rPr>
              <a:t>TRUSTWORTHY</a:t>
            </a:r>
            <a:endParaRPr lang="en-US" sz="6000" b="1" dirty="0">
              <a:solidFill>
                <a:schemeClr val="accent5">
                  <a:lumMod val="75000"/>
                </a:schemeClr>
              </a:solidFill>
            </a:endParaRPr>
          </a:p>
        </p:txBody>
      </p:sp>
      <p:pic>
        <p:nvPicPr>
          <p:cNvPr id="33796" name="Picture 4" descr="Look up credible at Dictionary.com">
            <a:hlinkClick r:id="rId3" tooltip="Look up credible at Dictionary.com"/>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1038" y="-365125"/>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p:txBody>
          <a:bodyPr/>
          <a:lstStyle/>
          <a:p>
            <a:r>
              <a:rPr lang="en-US" dirty="0" smtClean="0"/>
              <a:t>Credible sources</a:t>
            </a:r>
            <a:endParaRPr lang="en-US" dirty="0"/>
          </a:p>
        </p:txBody>
      </p:sp>
    </p:spTree>
    <p:extLst>
      <p:ext uri="{BB962C8B-B14F-4D97-AF65-F5344CB8AC3E}">
        <p14:creationId xmlns:p14="http://schemas.microsoft.com/office/powerpoint/2010/main" val="223114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circle(in)">
                                      <p:cBhvr>
                                        <p:cTn id="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How do you know a source is:</a:t>
            </a:r>
            <a:endParaRPr lang="en-US" dirty="0"/>
          </a:p>
        </p:txBody>
      </p:sp>
      <p:sp>
        <p:nvSpPr>
          <p:cNvPr id="6" name="Content Placeholder 5"/>
          <p:cNvSpPr>
            <a:spLocks noGrp="1"/>
          </p:cNvSpPr>
          <p:nvPr>
            <p:ph idx="1"/>
          </p:nvPr>
        </p:nvSpPr>
        <p:spPr/>
        <p:txBody>
          <a:bodyPr>
            <a:normAutofit/>
          </a:bodyPr>
          <a:lstStyle/>
          <a:p>
            <a:pPr marL="687388" indent="-687388">
              <a:spcBef>
                <a:spcPts val="1800"/>
              </a:spcBef>
              <a:buFont typeface="Courier New" panose="02070309020205020404" pitchFamily="49" charset="0"/>
              <a:buChar char="o"/>
            </a:pPr>
            <a:r>
              <a:rPr lang="en-US" sz="4400" dirty="0" smtClean="0"/>
              <a:t>Trustworthy?</a:t>
            </a:r>
          </a:p>
          <a:p>
            <a:pPr marL="687388" indent="-687388">
              <a:spcBef>
                <a:spcPts val="1800"/>
              </a:spcBef>
              <a:buFont typeface="Courier New" panose="02070309020205020404" pitchFamily="49" charset="0"/>
              <a:buChar char="o"/>
            </a:pPr>
            <a:r>
              <a:rPr lang="en-US" sz="4400" dirty="0" smtClean="0"/>
              <a:t>Believable?</a:t>
            </a:r>
          </a:p>
          <a:p>
            <a:pPr marL="687388" indent="-687388">
              <a:spcBef>
                <a:spcPts val="1800"/>
              </a:spcBef>
              <a:buFont typeface="Courier New" panose="02070309020205020404" pitchFamily="49" charset="0"/>
              <a:buChar char="o"/>
            </a:pPr>
            <a:r>
              <a:rPr lang="en-US" sz="4400" dirty="0" smtClean="0"/>
              <a:t>Credible?</a:t>
            </a:r>
            <a:endParaRPr lang="en-US" sz="4400" dirty="0"/>
          </a:p>
        </p:txBody>
      </p:sp>
    </p:spTree>
    <p:extLst>
      <p:ext uri="{BB962C8B-B14F-4D97-AF65-F5344CB8AC3E}">
        <p14:creationId xmlns:p14="http://schemas.microsoft.com/office/powerpoint/2010/main" val="3259304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minute Think – Pair </a:t>
            </a:r>
            <a:r>
              <a:rPr lang="en-US" dirty="0"/>
              <a:t>–</a:t>
            </a:r>
            <a:r>
              <a:rPr lang="en-US" dirty="0" smtClean="0"/>
              <a:t> Share</a:t>
            </a:r>
            <a:endParaRPr lang="en-US" dirty="0"/>
          </a:p>
        </p:txBody>
      </p:sp>
      <p:sp>
        <p:nvSpPr>
          <p:cNvPr id="3" name="Content Placeholder 2"/>
          <p:cNvSpPr>
            <a:spLocks noGrp="1"/>
          </p:cNvSpPr>
          <p:nvPr>
            <p:ph idx="1"/>
          </p:nvPr>
        </p:nvSpPr>
        <p:spPr>
          <a:xfrm>
            <a:off x="609600" y="2286000"/>
            <a:ext cx="8001000" cy="4023360"/>
          </a:xfrm>
        </p:spPr>
        <p:txBody>
          <a:bodyPr>
            <a:noAutofit/>
          </a:bodyPr>
          <a:lstStyle/>
          <a:p>
            <a:r>
              <a:rPr lang="en-US" sz="3200" dirty="0" smtClean="0"/>
              <a:t>In pairs, brainstorm as many different types of resources you think people MIGHT use to get information for a assignments (e.g., project, presentation, paper). It doesn’t matter if you think they are credible resources </a:t>
            </a:r>
            <a:r>
              <a:rPr lang="en-US" sz="3200" dirty="0"/>
              <a:t>(e.g., assigned </a:t>
            </a:r>
            <a:r>
              <a:rPr lang="en-US" sz="3200" dirty="0" smtClean="0"/>
              <a:t>readings) or not (</a:t>
            </a:r>
            <a:r>
              <a:rPr lang="en-US" sz="3200" dirty="0" err="1"/>
              <a:t>wikipedia</a:t>
            </a:r>
            <a:r>
              <a:rPr lang="en-US" sz="3200" dirty="0" smtClean="0"/>
              <a:t>).</a:t>
            </a:r>
          </a:p>
          <a:p>
            <a:pPr algn="ctr">
              <a:spcBef>
                <a:spcPts val="2400"/>
              </a:spcBef>
            </a:pPr>
            <a:r>
              <a:rPr lang="en-US" sz="3800" b="1" dirty="0" smtClean="0">
                <a:solidFill>
                  <a:schemeClr val="accent5">
                    <a:lumMod val="75000"/>
                  </a:schemeClr>
                </a:solidFill>
              </a:rPr>
              <a:t>Write each resource on ONE note card.</a:t>
            </a:r>
            <a:endParaRPr lang="en-US" sz="3800" b="1" dirty="0">
              <a:solidFill>
                <a:schemeClr val="accent5">
                  <a:lumMod val="75000"/>
                </a:schemeClr>
              </a:solidFill>
            </a:endParaRPr>
          </a:p>
        </p:txBody>
      </p:sp>
    </p:spTree>
    <p:extLst>
      <p:ext uri="{BB962C8B-B14F-4D97-AF65-F5344CB8AC3E}">
        <p14:creationId xmlns:p14="http://schemas.microsoft.com/office/powerpoint/2010/main" val="1729239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minute Sorting activity</a:t>
            </a:r>
            <a:endParaRPr lang="en-US" dirty="0"/>
          </a:p>
        </p:txBody>
      </p:sp>
      <p:sp>
        <p:nvSpPr>
          <p:cNvPr id="3" name="Content Placeholder 2"/>
          <p:cNvSpPr>
            <a:spLocks noGrp="1"/>
          </p:cNvSpPr>
          <p:nvPr>
            <p:ph idx="1"/>
          </p:nvPr>
        </p:nvSpPr>
        <p:spPr>
          <a:xfrm>
            <a:off x="768096" y="2057400"/>
            <a:ext cx="7613904" cy="4419600"/>
          </a:xfrm>
        </p:spPr>
        <p:txBody>
          <a:bodyPr>
            <a:normAutofit lnSpcReduction="10000"/>
          </a:bodyPr>
          <a:lstStyle/>
          <a:p>
            <a:pPr marL="457200" indent="-457200">
              <a:buFont typeface="+mj-lt"/>
              <a:buAutoNum type="arabicPeriod"/>
            </a:pPr>
            <a:r>
              <a:rPr lang="en-US" sz="3200" dirty="0" smtClean="0"/>
              <a:t>Pass your set of note cards to the next pair over.</a:t>
            </a:r>
          </a:p>
          <a:p>
            <a:pPr marL="457200" indent="-457200">
              <a:buFont typeface="+mj-lt"/>
              <a:buAutoNum type="arabicPeriod"/>
            </a:pPr>
            <a:r>
              <a:rPr lang="en-US" sz="3200" dirty="0" smtClean="0"/>
              <a:t>This pair will review them and decide:</a:t>
            </a:r>
          </a:p>
          <a:p>
            <a:pPr marL="569913" indent="-342900">
              <a:buFont typeface="Wingdings" panose="05000000000000000000" pitchFamily="2" charset="2"/>
              <a:buChar char="v"/>
            </a:pPr>
            <a:r>
              <a:rPr lang="en-US" sz="3200" dirty="0" smtClean="0"/>
              <a:t>Yes, very credible</a:t>
            </a:r>
          </a:p>
          <a:p>
            <a:pPr marL="569913" indent="-342900">
              <a:buFont typeface="Wingdings" panose="05000000000000000000" pitchFamily="2" charset="2"/>
              <a:buChar char="v"/>
            </a:pPr>
            <a:r>
              <a:rPr lang="en-US" sz="3200" dirty="0" smtClean="0"/>
              <a:t>Maybe credible</a:t>
            </a:r>
          </a:p>
          <a:p>
            <a:pPr marL="569913" indent="-342900">
              <a:buFont typeface="Wingdings" panose="05000000000000000000" pitchFamily="2" charset="2"/>
              <a:buChar char="v"/>
            </a:pPr>
            <a:r>
              <a:rPr lang="en-US" sz="3200" dirty="0" smtClean="0"/>
              <a:t>No, not credible</a:t>
            </a:r>
          </a:p>
          <a:p>
            <a:pPr marL="514350" indent="-514350">
              <a:buFont typeface="+mj-lt"/>
              <a:buAutoNum type="arabicPeriod" startAt="3"/>
            </a:pPr>
            <a:r>
              <a:rPr lang="en-US" sz="3200" dirty="0" smtClean="0"/>
              <a:t>Pass the “yes, credible” and “not credible” cards to Julia.</a:t>
            </a:r>
          </a:p>
          <a:p>
            <a:pPr marL="457200" indent="-457200">
              <a:buFont typeface="+mj-lt"/>
              <a:buAutoNum type="arabicPeriod" startAt="3"/>
            </a:pPr>
            <a:endParaRPr lang="en-US" dirty="0"/>
          </a:p>
        </p:txBody>
      </p:sp>
    </p:spTree>
    <p:extLst>
      <p:ext uri="{BB962C8B-B14F-4D97-AF65-F5344CB8AC3E}">
        <p14:creationId xmlns:p14="http://schemas.microsoft.com/office/powerpoint/2010/main" val="2966055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Maybe credible – 3 minutes!</a:t>
            </a:r>
            <a:endParaRPr lang="en-US" dirty="0"/>
          </a:p>
        </p:txBody>
      </p:sp>
      <p:sp>
        <p:nvSpPr>
          <p:cNvPr id="3" name="Content Placeholder 2"/>
          <p:cNvSpPr>
            <a:spLocks noGrp="1"/>
          </p:cNvSpPr>
          <p:nvPr>
            <p:ph idx="1"/>
          </p:nvPr>
        </p:nvSpPr>
        <p:spPr/>
        <p:txBody>
          <a:bodyPr>
            <a:normAutofit/>
          </a:bodyPr>
          <a:lstStyle/>
          <a:p>
            <a:r>
              <a:rPr lang="en-US" sz="4000" dirty="0" smtClean="0"/>
              <a:t>One the back of at least three of the “maybe credible” cards, explain when/why. For example, are all journal articles credible? When, when not?</a:t>
            </a:r>
          </a:p>
          <a:p>
            <a:r>
              <a:rPr lang="en-US" sz="4400" b="1" dirty="0" smtClean="0">
                <a:solidFill>
                  <a:schemeClr val="accent5">
                    <a:lumMod val="75000"/>
                  </a:schemeClr>
                </a:solidFill>
              </a:rPr>
              <a:t>Prepare to report out.</a:t>
            </a:r>
            <a:endParaRPr lang="en-US" sz="4400" b="1" dirty="0">
              <a:solidFill>
                <a:schemeClr val="accent5">
                  <a:lumMod val="75000"/>
                </a:schemeClr>
              </a:solidFill>
            </a:endParaRPr>
          </a:p>
        </p:txBody>
      </p:sp>
    </p:spTree>
    <p:extLst>
      <p:ext uri="{BB962C8B-B14F-4D97-AF65-F5344CB8AC3E}">
        <p14:creationId xmlns:p14="http://schemas.microsoft.com/office/powerpoint/2010/main" val="1293659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citations – 15 minutes</a:t>
            </a:r>
            <a:endParaRPr lang="en-US" dirty="0"/>
          </a:p>
        </p:txBody>
      </p:sp>
      <p:sp>
        <p:nvSpPr>
          <p:cNvPr id="3" name="Content Placeholder 2"/>
          <p:cNvSpPr>
            <a:spLocks noGrp="1"/>
          </p:cNvSpPr>
          <p:nvPr>
            <p:ph idx="1"/>
          </p:nvPr>
        </p:nvSpPr>
        <p:spPr>
          <a:xfrm>
            <a:off x="768096" y="2133600"/>
            <a:ext cx="7290055" cy="4175760"/>
          </a:xfrm>
        </p:spPr>
        <p:txBody>
          <a:bodyPr>
            <a:normAutofit/>
          </a:bodyPr>
          <a:lstStyle/>
          <a:p>
            <a:pPr marL="460375" lvl="1" indent="-331788"/>
            <a:r>
              <a:rPr lang="en-US" sz="3600" u="sng" dirty="0" smtClean="0"/>
              <a:t>Primary source</a:t>
            </a:r>
            <a:r>
              <a:rPr lang="en-US" sz="3600" dirty="0" smtClean="0"/>
              <a:t>: the original source for the information (e.g., a report of original research).</a:t>
            </a:r>
          </a:p>
          <a:p>
            <a:pPr marL="460375" lvl="1" indent="-331788">
              <a:spcBef>
                <a:spcPts val="1800"/>
              </a:spcBef>
            </a:pPr>
            <a:r>
              <a:rPr lang="en-US" sz="3600" u="sng" dirty="0" smtClean="0"/>
              <a:t>Secondary source</a:t>
            </a:r>
            <a:r>
              <a:rPr lang="en-US" sz="3600" dirty="0" smtClean="0"/>
              <a:t>: A source that reports on what a previous source reported.</a:t>
            </a:r>
            <a:endParaRPr lang="en-US" sz="3600" dirty="0"/>
          </a:p>
        </p:txBody>
      </p:sp>
    </p:spTree>
    <p:extLst>
      <p:ext uri="{BB962C8B-B14F-4D97-AF65-F5344CB8AC3E}">
        <p14:creationId xmlns:p14="http://schemas.microsoft.com/office/powerpoint/2010/main" val="517198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853148"/>
            <a:ext cx="5105400" cy="3785652"/>
          </a:xfrm>
          <a:prstGeom prst="rect">
            <a:avLst/>
          </a:prstGeom>
          <a:noFill/>
        </p:spPr>
        <p:txBody>
          <a:bodyPr wrap="square" rtlCol="0">
            <a:spAutoFit/>
          </a:bodyPr>
          <a:lstStyle/>
          <a:p>
            <a:r>
              <a:rPr lang="en-US" sz="8000" b="1" dirty="0" smtClean="0">
                <a:latin typeface="+mn-lt"/>
              </a:rPr>
              <a:t>It’s all about precision. </a:t>
            </a:r>
            <a:endParaRPr lang="en-US" sz="8000" b="1" dirty="0">
              <a:latin typeface="+mn-lt"/>
            </a:endParaRPr>
          </a:p>
        </p:txBody>
      </p:sp>
      <p:sp>
        <p:nvSpPr>
          <p:cNvPr id="5" name="AutoShape 2" descr="Image result for photo tennis"/>
          <p:cNvSpPr>
            <a:spLocks noChangeAspect="1" noChangeArrowheads="1"/>
          </p:cNvSpPr>
          <p:nvPr/>
        </p:nvSpPr>
        <p:spPr bwMode="auto">
          <a:xfrm>
            <a:off x="168275" y="-731838"/>
            <a:ext cx="1533525" cy="1533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4820" name="Picture 4" descr="http://www.arthritis.org/images/your-exercise-solution/activities//Tenn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609600"/>
            <a:ext cx="3505200" cy="3505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438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5147</TotalTime>
  <Words>684</Words>
  <Application>Microsoft Office PowerPoint</Application>
  <PresentationFormat>On-screen Show (4:3)</PresentationFormat>
  <Paragraphs>58</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Times New Roman</vt:lpstr>
      <vt:lpstr>MS PGothic</vt:lpstr>
      <vt:lpstr>Arial</vt:lpstr>
      <vt:lpstr>Tw Cen MT</vt:lpstr>
      <vt:lpstr>Wingdings</vt:lpstr>
      <vt:lpstr>Wingdings 2</vt:lpstr>
      <vt:lpstr>Calibri</vt:lpstr>
      <vt:lpstr>Times</vt:lpstr>
      <vt:lpstr>Integral</vt:lpstr>
      <vt:lpstr>APA Boot Camp </vt:lpstr>
      <vt:lpstr>PowerPoint Presentation</vt:lpstr>
      <vt:lpstr>Credible sources</vt:lpstr>
      <vt:lpstr>How do you know a source is:</vt:lpstr>
      <vt:lpstr>Three minute Think – Pair – Share</vt:lpstr>
      <vt:lpstr>3 minute Sorting activity</vt:lpstr>
      <vt:lpstr>Maybe credible – 3 minutes!</vt:lpstr>
      <vt:lpstr>Secondary citations – 15 minutes</vt:lpstr>
      <vt:lpstr>PowerPoint Presentation</vt:lpstr>
      <vt:lpstr>Rule of THumb</vt:lpstr>
      <vt:lpstr>Are these secondary sources?</vt:lpstr>
      <vt:lpstr>What about citing someone who has reviewed the literature?</vt:lpstr>
      <vt:lpstr>Citation formats</vt:lpstr>
      <vt:lpstr>PowerPoint Presentation</vt:lpstr>
      <vt:lpstr>Practice varying citation formats</vt:lpstr>
    </vt:vector>
  </TitlesOfParts>
  <Company>UCLA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 in Genetic Mental Retardation syndromes</dc:title>
  <dc:creator>ETU</dc:creator>
  <cp:lastModifiedBy>Julia Valenzuela</cp:lastModifiedBy>
  <cp:revision>481</cp:revision>
  <cp:lastPrinted>2016-01-19T20:00:40Z</cp:lastPrinted>
  <dcterms:created xsi:type="dcterms:W3CDTF">2001-04-30T15:47:26Z</dcterms:created>
  <dcterms:modified xsi:type="dcterms:W3CDTF">2016-12-02T22:30:23Z</dcterms:modified>
</cp:coreProperties>
</file>