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48"/>
  </p:notesMasterIdLst>
  <p:sldIdLst>
    <p:sldId id="307" r:id="rId2"/>
    <p:sldId id="256" r:id="rId3"/>
    <p:sldId id="284" r:id="rId4"/>
    <p:sldId id="291" r:id="rId5"/>
    <p:sldId id="331" r:id="rId6"/>
    <p:sldId id="318" r:id="rId7"/>
    <p:sldId id="334" r:id="rId8"/>
    <p:sldId id="319" r:id="rId9"/>
    <p:sldId id="320" r:id="rId10"/>
    <p:sldId id="321" r:id="rId11"/>
    <p:sldId id="335" r:id="rId12"/>
    <p:sldId id="337" r:id="rId13"/>
    <p:sldId id="340" r:id="rId14"/>
    <p:sldId id="341" r:id="rId15"/>
    <p:sldId id="342" r:id="rId16"/>
    <p:sldId id="343" r:id="rId17"/>
    <p:sldId id="344" r:id="rId18"/>
    <p:sldId id="338" r:id="rId19"/>
    <p:sldId id="322" r:id="rId20"/>
    <p:sldId id="323" r:id="rId21"/>
    <p:sldId id="325" r:id="rId22"/>
    <p:sldId id="327" r:id="rId23"/>
    <p:sldId id="345" r:id="rId24"/>
    <p:sldId id="346" r:id="rId25"/>
    <p:sldId id="348" r:id="rId26"/>
    <p:sldId id="270" r:id="rId27"/>
    <p:sldId id="271" r:id="rId28"/>
    <p:sldId id="287" r:id="rId29"/>
    <p:sldId id="288" r:id="rId30"/>
    <p:sldId id="299" r:id="rId31"/>
    <p:sldId id="258" r:id="rId32"/>
    <p:sldId id="349" r:id="rId33"/>
    <p:sldId id="308" r:id="rId34"/>
    <p:sldId id="333" r:id="rId35"/>
    <p:sldId id="268" r:id="rId36"/>
    <p:sldId id="269" r:id="rId37"/>
    <p:sldId id="263" r:id="rId38"/>
    <p:sldId id="266" r:id="rId39"/>
    <p:sldId id="309" r:id="rId40"/>
    <p:sldId id="311" r:id="rId41"/>
    <p:sldId id="313" r:id="rId42"/>
    <p:sldId id="314" r:id="rId43"/>
    <p:sldId id="315" r:id="rId44"/>
    <p:sldId id="316" r:id="rId45"/>
    <p:sldId id="317" r:id="rId46"/>
    <p:sldId id="303"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3504" autoAdjust="0"/>
  </p:normalViewPr>
  <p:slideViewPr>
    <p:cSldViewPr snapToGrid="0">
      <p:cViewPr varScale="1">
        <p:scale>
          <a:sx n="82" d="100"/>
          <a:sy n="82" d="100"/>
        </p:scale>
        <p:origin x="824" y="60"/>
      </p:cViewPr>
      <p:guideLst/>
    </p:cSldViewPr>
  </p:slideViewPr>
  <p:outlineViewPr>
    <p:cViewPr>
      <p:scale>
        <a:sx n="33" d="100"/>
        <a:sy n="33" d="100"/>
      </p:scale>
      <p:origin x="0" y="-390"/>
    </p:cViewPr>
  </p:outlineViewPr>
  <p:notesTextViewPr>
    <p:cViewPr>
      <p:scale>
        <a:sx n="1" d="1"/>
        <a:sy n="1" d="1"/>
      </p:scale>
      <p:origin x="0" y="0"/>
    </p:cViewPr>
  </p:notesTextViewPr>
  <p:sorterViewPr>
    <p:cViewPr>
      <p:scale>
        <a:sx n="1244889" d="1250000"/>
        <a:sy n="1244889" d="1250000"/>
      </p:scale>
      <p:origin x="0" y="-12740"/>
    </p:cViewPr>
  </p:sorterViewPr>
  <p:notesViewPr>
    <p:cSldViewPr snapToGrid="0">
      <p:cViewPr varScale="1">
        <p:scale>
          <a:sx n="67" d="100"/>
          <a:sy n="67" d="100"/>
        </p:scale>
        <p:origin x="2384" y="5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43E7E-7728-4BDD-9F5A-4C1E6391F326}" type="datetimeFigureOut">
              <a:rPr lang="en-US" smtClean="0"/>
              <a:t>3/3/2017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B782B-49FB-4D5B-AAC8-8A6B2C321F99}" type="slidenum">
              <a:rPr lang="en-US" smtClean="0"/>
              <a:t>‹#›</a:t>
            </a:fld>
            <a:endParaRPr lang="en-US"/>
          </a:p>
        </p:txBody>
      </p:sp>
    </p:spTree>
    <p:extLst>
      <p:ext uri="{BB962C8B-B14F-4D97-AF65-F5344CB8AC3E}">
        <p14:creationId xmlns:p14="http://schemas.microsoft.com/office/powerpoint/2010/main" val="1981673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Citing an article in the references list needs the author's last name first, followed by the first initial, the publication year in parenthesis, the title of the article with only the first word capitalized, and the name of the journal in italics with each word capitalized.</a:t>
            </a:r>
          </a:p>
          <a:p>
            <a:endParaRPr lang="en-US" dirty="0"/>
          </a:p>
        </p:txBody>
      </p:sp>
      <p:sp>
        <p:nvSpPr>
          <p:cNvPr id="4" name="Slide Number Placeholder 3"/>
          <p:cNvSpPr>
            <a:spLocks noGrp="1"/>
          </p:cNvSpPr>
          <p:nvPr>
            <p:ph type="sldNum" sz="quarter" idx="10"/>
          </p:nvPr>
        </p:nvSpPr>
        <p:spPr/>
        <p:txBody>
          <a:bodyPr/>
          <a:lstStyle/>
          <a:p>
            <a:fld id="{12AB782B-49FB-4D5B-AAC8-8A6B2C321F99}" type="slidenum">
              <a:rPr lang="en-US" smtClean="0"/>
              <a:t>33</a:t>
            </a:fld>
            <a:endParaRPr lang="en-US"/>
          </a:p>
        </p:txBody>
      </p:sp>
    </p:spTree>
    <p:extLst>
      <p:ext uri="{BB962C8B-B14F-4D97-AF65-F5344CB8AC3E}">
        <p14:creationId xmlns:p14="http://schemas.microsoft.com/office/powerpoint/2010/main" val="30267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Provide the DOI if one has been assigned to the content.</a:t>
            </a:r>
            <a:r>
              <a:rPr lang="en-US" baseline="0" dirty="0" smtClean="0"/>
              <a:t> (you can find this information most of the times on the first page of an article)</a:t>
            </a:r>
            <a:endParaRPr lang="en-US" dirty="0" smtClean="0"/>
          </a:p>
          <a:p>
            <a:endParaRPr lang="en-US" dirty="0"/>
          </a:p>
        </p:txBody>
      </p:sp>
      <p:sp>
        <p:nvSpPr>
          <p:cNvPr id="4" name="Slide Number Placeholder 3"/>
          <p:cNvSpPr>
            <a:spLocks noGrp="1"/>
          </p:cNvSpPr>
          <p:nvPr>
            <p:ph type="sldNum" sz="quarter" idx="10"/>
          </p:nvPr>
        </p:nvSpPr>
        <p:spPr/>
        <p:txBody>
          <a:bodyPr/>
          <a:lstStyle/>
          <a:p>
            <a:fld id="{12AB782B-49FB-4D5B-AAC8-8A6B2C321F99}" type="slidenum">
              <a:rPr lang="en-US" smtClean="0"/>
              <a:t>39</a:t>
            </a:fld>
            <a:endParaRPr lang="en-US"/>
          </a:p>
        </p:txBody>
      </p:sp>
    </p:spTree>
    <p:extLst>
      <p:ext uri="{BB962C8B-B14F-4D97-AF65-F5344CB8AC3E}">
        <p14:creationId xmlns:p14="http://schemas.microsoft.com/office/powerpoint/2010/main" val="2056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B782B-49FB-4D5B-AAC8-8A6B2C321F99}" type="slidenum">
              <a:rPr lang="en-US" smtClean="0"/>
              <a:t>45</a:t>
            </a:fld>
            <a:endParaRPr lang="en-US"/>
          </a:p>
        </p:txBody>
      </p:sp>
    </p:spTree>
    <p:extLst>
      <p:ext uri="{BB962C8B-B14F-4D97-AF65-F5344CB8AC3E}">
        <p14:creationId xmlns:p14="http://schemas.microsoft.com/office/powerpoint/2010/main" val="385088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29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887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5094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6568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4992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968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1231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119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41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106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47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520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950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562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7057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930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647161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1037/arc0000014" TargetMode="External"/><Relationship Id="rId2" Type="http://schemas.openxmlformats.org/officeDocument/2006/relationships/hyperlink" Target="http://blog.apastyle.org/apastyle/2017/03/doi-display-guidelines-update-march-2017.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335" y="571647"/>
            <a:ext cx="6758066" cy="1280890"/>
          </a:xfrm>
        </p:spPr>
        <p:txBody>
          <a:bodyPr/>
          <a:lstStyle/>
          <a:p>
            <a:r>
              <a:rPr lang="en-US" b="1" dirty="0" smtClean="0"/>
              <a:t>Welcome to the Spring 2017 Writing Workshop!</a:t>
            </a:r>
            <a:endParaRPr lang="en-US" b="1" dirty="0"/>
          </a:p>
        </p:txBody>
      </p:sp>
      <p:sp>
        <p:nvSpPr>
          <p:cNvPr id="3" name="Content Placeholder 2"/>
          <p:cNvSpPr>
            <a:spLocks noGrp="1"/>
          </p:cNvSpPr>
          <p:nvPr>
            <p:ph idx="1"/>
          </p:nvPr>
        </p:nvSpPr>
        <p:spPr>
          <a:xfrm>
            <a:off x="1776335" y="2315980"/>
            <a:ext cx="6743076" cy="3972392"/>
          </a:xfrm>
        </p:spPr>
        <p:txBody>
          <a:bodyPr>
            <a:normAutofit/>
          </a:bodyPr>
          <a:lstStyle/>
          <a:p>
            <a:pPr marL="569913" indent="-569913"/>
            <a:r>
              <a:rPr lang="en-US" sz="3600" dirty="0" smtClean="0"/>
              <a:t>Sign in</a:t>
            </a:r>
          </a:p>
          <a:p>
            <a:pPr marL="569913" indent="-569913"/>
            <a:r>
              <a:rPr lang="en-US" sz="3600" dirty="0" smtClean="0"/>
              <a:t>Get goodies</a:t>
            </a:r>
          </a:p>
          <a:p>
            <a:pPr marL="569913" indent="-569913"/>
            <a:r>
              <a:rPr lang="en-US" sz="3600" dirty="0" smtClean="0"/>
              <a:t>Get a practice packet</a:t>
            </a:r>
          </a:p>
          <a:p>
            <a:pPr marL="569913" indent="-569913"/>
            <a:r>
              <a:rPr lang="en-US" sz="3600" dirty="0" smtClean="0"/>
              <a:t>Fill out a raffle ticket</a:t>
            </a:r>
          </a:p>
          <a:p>
            <a:endParaRPr lang="en-US" sz="3200" dirty="0"/>
          </a:p>
        </p:txBody>
      </p:sp>
    </p:spTree>
    <p:extLst>
      <p:ext uri="{BB962C8B-B14F-4D97-AF65-F5344CB8AC3E}">
        <p14:creationId xmlns:p14="http://schemas.microsoft.com/office/powerpoint/2010/main" val="220555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another one</a:t>
            </a:r>
            <a:endParaRPr lang="en-US" dirty="0"/>
          </a:p>
        </p:txBody>
      </p:sp>
      <p:sp>
        <p:nvSpPr>
          <p:cNvPr id="3" name="Content Placeholder 2"/>
          <p:cNvSpPr>
            <a:spLocks noGrp="1"/>
          </p:cNvSpPr>
          <p:nvPr>
            <p:ph idx="1"/>
          </p:nvPr>
        </p:nvSpPr>
        <p:spPr>
          <a:xfrm>
            <a:off x="2043658" y="1766342"/>
            <a:ext cx="6490742" cy="4312170"/>
          </a:xfrm>
        </p:spPr>
        <p:txBody>
          <a:bodyPr>
            <a:normAutofit/>
          </a:bodyPr>
          <a:lstStyle/>
          <a:p>
            <a:pPr marL="688975" indent="-688975"/>
            <a:r>
              <a:rPr lang="en-US" sz="3600" dirty="0" smtClean="0"/>
              <a:t>See #1 in your handout </a:t>
            </a:r>
            <a:r>
              <a:rPr lang="en-US" sz="3600" dirty="0"/>
              <a:t>(</a:t>
            </a:r>
            <a:r>
              <a:rPr lang="en-US" sz="3600" dirty="0" smtClean="0"/>
              <a:t>Frame work in language and literacy)</a:t>
            </a:r>
            <a:endParaRPr lang="en-US" sz="3600" dirty="0"/>
          </a:p>
        </p:txBody>
      </p:sp>
    </p:spTree>
    <p:extLst>
      <p:ext uri="{BB962C8B-B14F-4D97-AF65-F5344CB8AC3E}">
        <p14:creationId xmlns:p14="http://schemas.microsoft.com/office/powerpoint/2010/main" val="397540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1399143" y="2133600"/>
            <a:ext cx="7135258" cy="3777622"/>
          </a:xfrm>
        </p:spPr>
        <p:txBody>
          <a:bodyPr/>
          <a:lstStyle/>
          <a:p>
            <a:pPr marL="914400" indent="-914400">
              <a:buNone/>
            </a:pPr>
            <a:r>
              <a:rPr lang="en-US" sz="3600" dirty="0" err="1" smtClean="0">
                <a:latin typeface="Times New Roman" panose="02020603050405020304" pitchFamily="18" charset="0"/>
                <a:cs typeface="Times New Roman" panose="02020603050405020304" pitchFamily="18" charset="0"/>
              </a:rPr>
              <a:t>Duchan</a:t>
            </a:r>
            <a:r>
              <a:rPr lang="en-US" sz="3600" dirty="0" smtClean="0">
                <a:latin typeface="Times New Roman" panose="02020603050405020304" pitchFamily="18" charset="0"/>
                <a:cs typeface="Times New Roman" panose="02020603050405020304" pitchFamily="18" charset="0"/>
              </a:rPr>
              <a:t>, J. F. (2004). </a:t>
            </a:r>
            <a:r>
              <a:rPr lang="en-US" sz="3600" i="1" dirty="0" smtClean="0">
                <a:latin typeface="Times New Roman" panose="02020603050405020304" pitchFamily="18" charset="0"/>
                <a:cs typeface="Times New Roman" panose="02020603050405020304" pitchFamily="18" charset="0"/>
              </a:rPr>
              <a:t>Frame work in language and literacy: How theory informs practice</a:t>
            </a:r>
            <a:r>
              <a:rPr lang="en-US" sz="3600" dirty="0" smtClean="0">
                <a:latin typeface="Times New Roman" panose="02020603050405020304" pitchFamily="18" charset="0"/>
                <a:cs typeface="Times New Roman" panose="02020603050405020304" pitchFamily="18" charset="0"/>
              </a:rPr>
              <a:t>. New York, NY: The Guilford Press.</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11484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Books: Two Authors</a:t>
            </a:r>
            <a:endParaRPr lang="en-US" b="1" dirty="0"/>
          </a:p>
        </p:txBody>
      </p:sp>
      <p:sp>
        <p:nvSpPr>
          <p:cNvPr id="3" name="Content Placeholder 2"/>
          <p:cNvSpPr>
            <a:spLocks noGrp="1"/>
          </p:cNvSpPr>
          <p:nvPr>
            <p:ph idx="1"/>
          </p:nvPr>
        </p:nvSpPr>
        <p:spPr>
          <a:xfrm>
            <a:off x="1332315" y="2005070"/>
            <a:ext cx="7625925" cy="4703028"/>
          </a:xfrm>
        </p:spPr>
        <p:txBody>
          <a:bodyPr>
            <a:normAutofit fontScale="32500" lnSpcReduction="20000"/>
          </a:bodyPr>
          <a:lstStyle/>
          <a:p>
            <a:pPr marL="0" lvl="1" indent="0">
              <a:buNone/>
            </a:pPr>
            <a:r>
              <a:rPr lang="en-US" sz="9800" u="sng" dirty="0" smtClean="0">
                <a:latin typeface="Times New Roman" panose="02020603050405020304" pitchFamily="18" charset="0"/>
                <a:cs typeface="Times New Roman" panose="02020603050405020304" pitchFamily="18" charset="0"/>
              </a:rPr>
              <a:t>Format:</a:t>
            </a:r>
          </a:p>
          <a:p>
            <a:pPr marL="688975" lvl="1" indent="-688975">
              <a:buNone/>
            </a:pPr>
            <a:r>
              <a:rPr lang="en-US" sz="9800" dirty="0" smtClean="0">
                <a:latin typeface="Times New Roman" panose="02020603050405020304" pitchFamily="18" charset="0"/>
                <a:cs typeface="Times New Roman" panose="02020603050405020304" pitchFamily="18" charset="0"/>
              </a:rPr>
              <a:t>Author, A. A.</a:t>
            </a:r>
            <a:r>
              <a:rPr lang="en-US" sz="9800"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9800" dirty="0" smtClean="0">
                <a:latin typeface="Times New Roman" panose="02020603050405020304" pitchFamily="18" charset="0"/>
                <a:cs typeface="Times New Roman" panose="02020603050405020304" pitchFamily="18" charset="0"/>
              </a:rPr>
              <a:t> &amp; Author, B. B. (year). </a:t>
            </a:r>
            <a:r>
              <a:rPr lang="en-US" sz="9800" i="1" dirty="0" smtClean="0">
                <a:latin typeface="Times New Roman" panose="02020603050405020304" pitchFamily="18" charset="0"/>
                <a:cs typeface="Times New Roman" panose="02020603050405020304" pitchFamily="18" charset="0"/>
              </a:rPr>
              <a:t>Title of work</a:t>
            </a:r>
            <a:r>
              <a:rPr lang="en-US" sz="9800" dirty="0" smtClean="0">
                <a:latin typeface="Times New Roman" panose="02020603050405020304" pitchFamily="18" charset="0"/>
                <a:cs typeface="Times New Roman" panose="02020603050405020304" pitchFamily="18" charset="0"/>
              </a:rPr>
              <a:t>. Location: Publisher.</a:t>
            </a:r>
          </a:p>
          <a:p>
            <a:pPr marL="0" indent="0">
              <a:buNone/>
            </a:pPr>
            <a:endParaRPr lang="en-US" sz="2200" dirty="0"/>
          </a:p>
          <a:p>
            <a:pPr marL="0" indent="0">
              <a:buNone/>
            </a:pPr>
            <a:r>
              <a:rPr lang="en-US" sz="9800" u="sng" dirty="0" smtClean="0">
                <a:latin typeface="Times New Roman" panose="02020603050405020304" pitchFamily="18" charset="0"/>
                <a:cs typeface="Times New Roman" panose="02020603050405020304" pitchFamily="18" charset="0"/>
              </a:rPr>
              <a:t>Example:</a:t>
            </a:r>
          </a:p>
          <a:p>
            <a:pPr marL="688975" indent="-688975">
              <a:buNone/>
            </a:pPr>
            <a:r>
              <a:rPr lang="en-US" sz="9800" dirty="0" err="1" smtClean="0">
                <a:latin typeface="Times New Roman" panose="02020603050405020304" pitchFamily="18" charset="0"/>
                <a:cs typeface="Times New Roman" panose="02020603050405020304" pitchFamily="18" charset="0"/>
              </a:rPr>
              <a:t>Vierra</a:t>
            </a:r>
            <a:r>
              <a:rPr lang="en-US" sz="9800" dirty="0" smtClean="0">
                <a:latin typeface="Times New Roman" panose="02020603050405020304" pitchFamily="18" charset="0"/>
                <a:cs typeface="Times New Roman" panose="02020603050405020304" pitchFamily="18" charset="0"/>
              </a:rPr>
              <a:t>, A.</a:t>
            </a:r>
            <a:r>
              <a:rPr lang="en-US" sz="9800"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9800" dirty="0" smtClean="0">
                <a:latin typeface="Times New Roman" panose="02020603050405020304" pitchFamily="18" charset="0"/>
                <a:cs typeface="Times New Roman" panose="02020603050405020304" pitchFamily="18" charset="0"/>
              </a:rPr>
              <a:t> &amp; Pollock, J. (1988). </a:t>
            </a:r>
            <a:r>
              <a:rPr lang="en-US" sz="9800" i="1" dirty="0" smtClean="0">
                <a:latin typeface="Times New Roman" panose="02020603050405020304" pitchFamily="18" charset="0"/>
                <a:cs typeface="Times New Roman" panose="02020603050405020304" pitchFamily="18" charset="0"/>
              </a:rPr>
              <a:t>Reading educational research. </a:t>
            </a:r>
            <a:r>
              <a:rPr lang="en-US" sz="9800" dirty="0" smtClean="0">
                <a:latin typeface="Times New Roman" panose="02020603050405020304" pitchFamily="18" charset="0"/>
                <a:cs typeface="Times New Roman" panose="02020603050405020304" pitchFamily="18" charset="0"/>
              </a:rPr>
              <a:t>Scottsdale, AZ: Gorsuch </a:t>
            </a:r>
            <a:r>
              <a:rPr lang="en-US" sz="9800" dirty="0" err="1" smtClean="0">
                <a:latin typeface="Times New Roman" panose="02020603050405020304" pitchFamily="18" charset="0"/>
                <a:cs typeface="Times New Roman" panose="02020603050405020304" pitchFamily="18" charset="0"/>
              </a:rPr>
              <a:t>Scarisbrick</a:t>
            </a:r>
            <a:r>
              <a:rPr lang="en-US" sz="9800" dirty="0" smtClean="0">
                <a:latin typeface="Times New Roman" panose="02020603050405020304" pitchFamily="18" charset="0"/>
                <a:cs typeface="Times New Roman" panose="02020603050405020304" pitchFamily="18" charset="0"/>
              </a:rPr>
              <a:t>.</a:t>
            </a:r>
            <a:endParaRPr lang="en-US" sz="9800" dirty="0">
              <a:latin typeface="Times New Roman" panose="02020603050405020304" pitchFamily="18" charset="0"/>
              <a:cs typeface="Times New Roman" panose="02020603050405020304" pitchFamily="18" charset="0"/>
            </a:endParaRP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08906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another one</a:t>
            </a:r>
            <a:endParaRPr lang="en-US" dirty="0"/>
          </a:p>
        </p:txBody>
      </p:sp>
      <p:sp>
        <p:nvSpPr>
          <p:cNvPr id="3" name="Content Placeholder 2"/>
          <p:cNvSpPr>
            <a:spLocks noGrp="1"/>
          </p:cNvSpPr>
          <p:nvPr>
            <p:ph idx="1"/>
          </p:nvPr>
        </p:nvSpPr>
        <p:spPr>
          <a:xfrm>
            <a:off x="2043658" y="1766342"/>
            <a:ext cx="6490742" cy="4312170"/>
          </a:xfrm>
        </p:spPr>
        <p:txBody>
          <a:bodyPr>
            <a:normAutofit/>
          </a:bodyPr>
          <a:lstStyle/>
          <a:p>
            <a:pPr marL="688975" indent="-688975"/>
            <a:r>
              <a:rPr lang="en-US" sz="3600" dirty="0" smtClean="0"/>
              <a:t>See </a:t>
            </a:r>
            <a:r>
              <a:rPr lang="en-US" sz="3600" dirty="0"/>
              <a:t>#</a:t>
            </a:r>
            <a:r>
              <a:rPr lang="en-US" sz="3600" dirty="0" smtClean="0"/>
              <a:t> 2 in your handout (Bilingual and ESL classrooms)</a:t>
            </a:r>
            <a:endParaRPr lang="en-US" sz="3600" dirty="0"/>
          </a:p>
        </p:txBody>
      </p:sp>
    </p:spTree>
    <p:extLst>
      <p:ext uri="{BB962C8B-B14F-4D97-AF65-F5344CB8AC3E}">
        <p14:creationId xmlns:p14="http://schemas.microsoft.com/office/powerpoint/2010/main" val="94428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1399143" y="2133600"/>
            <a:ext cx="7135258" cy="3777622"/>
          </a:xfrm>
        </p:spPr>
        <p:txBody>
          <a:bodyPr/>
          <a:lstStyle/>
          <a:p>
            <a:pPr marL="914400" indent="-914400">
              <a:buNone/>
            </a:pPr>
            <a:r>
              <a:rPr lang="en-US" sz="3600" dirty="0" err="1" smtClean="0">
                <a:latin typeface="Times New Roman" panose="02020603050405020304" pitchFamily="18" charset="0"/>
                <a:cs typeface="Times New Roman" panose="02020603050405020304" pitchFamily="18" charset="0"/>
              </a:rPr>
              <a:t>Ovando</a:t>
            </a:r>
            <a:r>
              <a:rPr lang="en-US" sz="3600" dirty="0" smtClean="0">
                <a:latin typeface="Times New Roman" panose="02020603050405020304" pitchFamily="18" charset="0"/>
                <a:cs typeface="Times New Roman" panose="02020603050405020304" pitchFamily="18" charset="0"/>
              </a:rPr>
              <a:t>, C. J., &amp; Collier, V. P. (1985). </a:t>
            </a:r>
            <a:r>
              <a:rPr lang="en-US" sz="3600" i="1" dirty="0" smtClean="0">
                <a:latin typeface="Times New Roman" panose="02020603050405020304" pitchFamily="18" charset="0"/>
                <a:cs typeface="Times New Roman" panose="02020603050405020304" pitchFamily="18" charset="0"/>
              </a:rPr>
              <a:t>Bilingual and ESL classrooms: Teaching in multicultural contexts</a:t>
            </a:r>
            <a:r>
              <a:rPr lang="en-US" sz="3600" dirty="0" smtClean="0">
                <a:latin typeface="Times New Roman" panose="02020603050405020304" pitchFamily="18" charset="0"/>
                <a:cs typeface="Times New Roman" panose="02020603050405020304" pitchFamily="18" charset="0"/>
              </a:rPr>
              <a:t>. New York, NY: McGraw-Hill.</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85488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Books: Second edition</a:t>
            </a:r>
            <a:endParaRPr lang="en-US" b="1" dirty="0"/>
          </a:p>
        </p:txBody>
      </p:sp>
      <p:sp>
        <p:nvSpPr>
          <p:cNvPr id="3" name="Content Placeholder 2"/>
          <p:cNvSpPr>
            <a:spLocks noGrp="1"/>
          </p:cNvSpPr>
          <p:nvPr>
            <p:ph idx="1"/>
          </p:nvPr>
        </p:nvSpPr>
        <p:spPr>
          <a:xfrm>
            <a:off x="1169233" y="1506512"/>
            <a:ext cx="7789008" cy="5201586"/>
          </a:xfrm>
        </p:spPr>
        <p:txBody>
          <a:bodyPr>
            <a:normAutofit fontScale="32500" lnSpcReduction="20000"/>
          </a:bodyPr>
          <a:lstStyle/>
          <a:p>
            <a:pPr marL="0" lvl="1" indent="0">
              <a:spcBef>
                <a:spcPts val="0"/>
              </a:spcBef>
              <a:buNone/>
            </a:pPr>
            <a:r>
              <a:rPr lang="en-US" sz="9800" dirty="0" smtClean="0">
                <a:latin typeface="Times New Roman" panose="02020603050405020304" pitchFamily="18" charset="0"/>
                <a:cs typeface="Times New Roman" panose="02020603050405020304" pitchFamily="18" charset="0"/>
              </a:rPr>
              <a:t>Note: </a:t>
            </a:r>
          </a:p>
          <a:p>
            <a:pPr marL="1143000" lvl="1" indent="-1143000">
              <a:spcBef>
                <a:spcPts val="0"/>
              </a:spcBef>
            </a:pPr>
            <a:r>
              <a:rPr lang="en-US" sz="9800" dirty="0" smtClean="0">
                <a:latin typeface="Times New Roman" panose="02020603050405020304" pitchFamily="18" charset="0"/>
                <a:cs typeface="Times New Roman" panose="02020603050405020304" pitchFamily="18" charset="0"/>
              </a:rPr>
              <a:t>ed. = edition</a:t>
            </a:r>
          </a:p>
          <a:p>
            <a:pPr marL="1143000" lvl="1" indent="-1143000">
              <a:spcBef>
                <a:spcPts val="0"/>
              </a:spcBef>
            </a:pPr>
            <a:r>
              <a:rPr lang="en-US" sz="9800" dirty="0" smtClean="0">
                <a:latin typeface="Times New Roman" panose="02020603050405020304" pitchFamily="18" charset="0"/>
                <a:cs typeface="Times New Roman" panose="02020603050405020304" pitchFamily="18" charset="0"/>
              </a:rPr>
              <a:t>Ed. = editor</a:t>
            </a:r>
          </a:p>
          <a:p>
            <a:pPr marL="0" lvl="1" indent="0">
              <a:spcBef>
                <a:spcPts val="0"/>
              </a:spcBef>
              <a:buNone/>
            </a:pPr>
            <a:endParaRPr lang="en-US" sz="9800" u="sng" dirty="0">
              <a:latin typeface="Times New Roman" panose="02020603050405020304" pitchFamily="18" charset="0"/>
              <a:cs typeface="Times New Roman" panose="02020603050405020304" pitchFamily="18" charset="0"/>
            </a:endParaRPr>
          </a:p>
          <a:p>
            <a:pPr marL="0" lvl="1" indent="0">
              <a:spcBef>
                <a:spcPts val="0"/>
              </a:spcBef>
              <a:buNone/>
            </a:pPr>
            <a:r>
              <a:rPr lang="en-US" sz="9800" u="sng" dirty="0" smtClean="0">
                <a:latin typeface="Times New Roman" panose="02020603050405020304" pitchFamily="18" charset="0"/>
                <a:cs typeface="Times New Roman" panose="02020603050405020304" pitchFamily="18" charset="0"/>
              </a:rPr>
              <a:t>Format:</a:t>
            </a:r>
          </a:p>
          <a:p>
            <a:pPr marL="688975" lvl="1" indent="-688975">
              <a:buNone/>
            </a:pPr>
            <a:r>
              <a:rPr lang="en-US" sz="9800" dirty="0" smtClean="0">
                <a:latin typeface="Times New Roman" panose="02020603050405020304" pitchFamily="18" charset="0"/>
                <a:cs typeface="Times New Roman" panose="02020603050405020304" pitchFamily="18" charset="0"/>
              </a:rPr>
              <a:t>Author, A. A. (year). </a:t>
            </a:r>
            <a:r>
              <a:rPr lang="en-US" sz="9800" i="1" dirty="0" smtClean="0">
                <a:latin typeface="Times New Roman" panose="02020603050405020304" pitchFamily="18" charset="0"/>
                <a:cs typeface="Times New Roman" panose="02020603050405020304" pitchFamily="18" charset="0"/>
              </a:rPr>
              <a:t>Title of work</a:t>
            </a:r>
            <a:r>
              <a:rPr lang="en-US" sz="9800" dirty="0" smtClean="0">
                <a:latin typeface="Times New Roman" panose="02020603050405020304" pitchFamily="18" charset="0"/>
                <a:cs typeface="Times New Roman" panose="02020603050405020304" pitchFamily="18" charset="0"/>
              </a:rPr>
              <a:t> (xx ed.). Location: Publisher.</a:t>
            </a:r>
          </a:p>
          <a:p>
            <a:pPr marL="0" indent="0">
              <a:buNone/>
            </a:pPr>
            <a:endParaRPr lang="en-US" sz="2200" dirty="0"/>
          </a:p>
          <a:p>
            <a:pPr marL="0" indent="0">
              <a:buNone/>
            </a:pPr>
            <a:r>
              <a:rPr lang="en-US" sz="9800" u="sng" dirty="0" smtClean="0">
                <a:latin typeface="Times New Roman" panose="02020603050405020304" pitchFamily="18" charset="0"/>
                <a:cs typeface="Times New Roman" panose="02020603050405020304" pitchFamily="18" charset="0"/>
              </a:rPr>
              <a:t>Example:</a:t>
            </a:r>
          </a:p>
          <a:p>
            <a:pPr marL="688975" indent="-688975">
              <a:buNone/>
            </a:pPr>
            <a:r>
              <a:rPr lang="en-US" sz="9600" dirty="0">
                <a:latin typeface="Times New Roman" panose="02020603050405020304" pitchFamily="18" charset="0"/>
                <a:cs typeface="Times New Roman" panose="02020603050405020304" pitchFamily="18" charset="0"/>
              </a:rPr>
              <a:t>Cohen, L. G., &amp; </a:t>
            </a:r>
            <a:r>
              <a:rPr lang="en-US" sz="9600" dirty="0" err="1">
                <a:latin typeface="Times New Roman" panose="02020603050405020304" pitchFamily="18" charset="0"/>
                <a:cs typeface="Times New Roman" panose="02020603050405020304" pitchFamily="18" charset="0"/>
              </a:rPr>
              <a:t>Spenciner</a:t>
            </a:r>
            <a:r>
              <a:rPr lang="en-US" sz="9600" dirty="0">
                <a:latin typeface="Times New Roman" panose="02020603050405020304" pitchFamily="18" charset="0"/>
                <a:cs typeface="Times New Roman" panose="02020603050405020304" pitchFamily="18" charset="0"/>
              </a:rPr>
              <a:t>, L. J. (</a:t>
            </a:r>
            <a:r>
              <a:rPr lang="en-US" sz="9600" dirty="0" smtClean="0">
                <a:latin typeface="Times New Roman" panose="02020603050405020304" pitchFamily="18" charset="0"/>
                <a:cs typeface="Times New Roman" panose="02020603050405020304" pitchFamily="18" charset="0"/>
              </a:rPr>
              <a:t>2011). </a:t>
            </a:r>
            <a:r>
              <a:rPr lang="en-US" sz="9600" i="1" dirty="0" smtClean="0">
                <a:solidFill>
                  <a:srgbClr val="FF0000"/>
                </a:solidFill>
                <a:latin typeface="Times New Roman" panose="02020603050405020304" pitchFamily="18" charset="0"/>
                <a:cs typeface="Times New Roman" panose="02020603050405020304" pitchFamily="18" charset="0"/>
              </a:rPr>
              <a:t>Assessment </a:t>
            </a:r>
            <a:r>
              <a:rPr lang="en-US" sz="9600" i="1" dirty="0">
                <a:solidFill>
                  <a:srgbClr val="FF0000"/>
                </a:solidFill>
                <a:latin typeface="Times New Roman" panose="02020603050405020304" pitchFamily="18" charset="0"/>
                <a:cs typeface="Times New Roman" panose="02020603050405020304" pitchFamily="18" charset="0"/>
              </a:rPr>
              <a:t>of children </a:t>
            </a:r>
            <a:r>
              <a:rPr lang="en-US" sz="9600" i="1" dirty="0" smtClean="0">
                <a:solidFill>
                  <a:srgbClr val="FF0000"/>
                </a:solidFill>
                <a:latin typeface="Times New Roman" panose="02020603050405020304" pitchFamily="18" charset="0"/>
                <a:cs typeface="Times New Roman" panose="02020603050405020304" pitchFamily="18" charset="0"/>
              </a:rPr>
              <a:t>and youth</a:t>
            </a:r>
            <a:r>
              <a:rPr lang="en-US" sz="9600" dirty="0" smtClean="0">
                <a:solidFill>
                  <a:srgbClr val="FF0000"/>
                </a:solidFill>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a:t>
            </a:r>
            <a:r>
              <a:rPr lang="en-US" sz="9600" dirty="0" smtClean="0">
                <a:solidFill>
                  <a:srgbClr val="00B050"/>
                </a:solidFill>
                <a:latin typeface="Times New Roman" panose="02020603050405020304" pitchFamily="18" charset="0"/>
                <a:cs typeface="Times New Roman" panose="02020603050405020304" pitchFamily="18" charset="0"/>
              </a:rPr>
              <a:t>4</a:t>
            </a:r>
            <a:r>
              <a:rPr lang="en-US" sz="9600" baseline="30000" dirty="0" smtClean="0">
                <a:solidFill>
                  <a:srgbClr val="00B050"/>
                </a:solidFill>
                <a:latin typeface="Times New Roman" panose="02020603050405020304" pitchFamily="18" charset="0"/>
                <a:cs typeface="Times New Roman" panose="02020603050405020304" pitchFamily="18" charset="0"/>
              </a:rPr>
              <a:t>th</a:t>
            </a:r>
            <a:r>
              <a:rPr lang="en-US" sz="9600" dirty="0" smtClean="0">
                <a:solidFill>
                  <a:srgbClr val="00B050"/>
                </a:solidFill>
                <a:latin typeface="Times New Roman" panose="02020603050405020304" pitchFamily="18" charset="0"/>
                <a:cs typeface="Times New Roman" panose="02020603050405020304" pitchFamily="18" charset="0"/>
              </a:rPr>
              <a:t> ed</a:t>
            </a:r>
            <a:r>
              <a:rPr lang="en-US" sz="9600" dirty="0">
                <a:latin typeface="Times New Roman" panose="02020603050405020304" pitchFamily="18" charset="0"/>
                <a:cs typeface="Times New Roman" panose="02020603050405020304" pitchFamily="18" charset="0"/>
              </a:rPr>
              <a:t>.). Boston, MA: Pearson. </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347215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another one</a:t>
            </a:r>
            <a:endParaRPr lang="en-US" dirty="0"/>
          </a:p>
        </p:txBody>
      </p:sp>
      <p:sp>
        <p:nvSpPr>
          <p:cNvPr id="3" name="Content Placeholder 2"/>
          <p:cNvSpPr>
            <a:spLocks noGrp="1"/>
          </p:cNvSpPr>
          <p:nvPr>
            <p:ph idx="1"/>
          </p:nvPr>
        </p:nvSpPr>
        <p:spPr>
          <a:xfrm>
            <a:off x="2043658" y="1766342"/>
            <a:ext cx="6490742" cy="4312170"/>
          </a:xfrm>
        </p:spPr>
        <p:txBody>
          <a:bodyPr>
            <a:normAutofit/>
          </a:bodyPr>
          <a:lstStyle/>
          <a:p>
            <a:pPr marL="688975" indent="-688975"/>
            <a:r>
              <a:rPr lang="en-US" sz="3600" dirty="0" smtClean="0"/>
              <a:t>See #3 and #4 in your handout: </a:t>
            </a:r>
            <a:endParaRPr lang="en-US" sz="3600" dirty="0"/>
          </a:p>
          <a:p>
            <a:pPr marL="1089025" lvl="1" indent="-688975">
              <a:buFont typeface="Arial" panose="020B0604020202020204" pitchFamily="34" charset="0"/>
              <a:buChar char="•"/>
            </a:pPr>
            <a:r>
              <a:rPr lang="en-US" sz="3400" dirty="0" smtClean="0"/>
              <a:t>Childhood motor speech disability</a:t>
            </a:r>
          </a:p>
          <a:p>
            <a:pPr marL="1089025" lvl="1" indent="-688975">
              <a:buFont typeface="Arial" panose="020B0604020202020204" pitchFamily="34" charset="0"/>
              <a:buChar char="•"/>
            </a:pPr>
            <a:r>
              <a:rPr lang="en-US" sz="3400" smtClean="0"/>
              <a:t>Adapting early </a:t>
            </a:r>
            <a:r>
              <a:rPr lang="en-US" sz="3400" dirty="0" smtClean="0"/>
              <a:t>childhood curricula…</a:t>
            </a:r>
            <a:endParaRPr lang="en-US" sz="3400" dirty="0"/>
          </a:p>
        </p:txBody>
      </p:sp>
    </p:spTree>
    <p:extLst>
      <p:ext uri="{BB962C8B-B14F-4D97-AF65-F5344CB8AC3E}">
        <p14:creationId xmlns:p14="http://schemas.microsoft.com/office/powerpoint/2010/main" val="319786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1603948" y="2083633"/>
            <a:ext cx="6930453" cy="4332157"/>
          </a:xfrm>
        </p:spPr>
        <p:txBody>
          <a:bodyPr>
            <a:normAutofit/>
          </a:bodyPr>
          <a:lstStyle/>
          <a:p>
            <a:pPr marL="688975" indent="-688975">
              <a:buNone/>
            </a:pPr>
            <a:r>
              <a:rPr lang="en-US" sz="3200" dirty="0">
                <a:latin typeface="Times New Roman" panose="02020603050405020304" pitchFamily="18" charset="0"/>
                <a:cs typeface="Times New Roman" panose="02020603050405020304" pitchFamily="18" charset="0"/>
              </a:rPr>
              <a:t>Love, R. J. (2000). </a:t>
            </a:r>
            <a:r>
              <a:rPr lang="en-US" sz="3200" i="1" dirty="0">
                <a:latin typeface="Times New Roman" panose="02020603050405020304" pitchFamily="18" charset="0"/>
                <a:cs typeface="Times New Roman" panose="02020603050405020304" pitchFamily="18" charset="0"/>
              </a:rPr>
              <a:t>Childhood motor speech disability</a:t>
            </a:r>
            <a:r>
              <a:rPr lang="en-US" sz="3200" dirty="0">
                <a:latin typeface="Times New Roman" panose="02020603050405020304" pitchFamily="18" charset="0"/>
                <a:cs typeface="Times New Roman" panose="02020603050405020304" pitchFamily="18" charset="0"/>
              </a:rPr>
              <a:t> (2</a:t>
            </a:r>
            <a:r>
              <a:rPr lang="en-US" sz="3200" baseline="30000" dirty="0">
                <a:latin typeface="Times New Roman" panose="02020603050405020304" pitchFamily="18" charset="0"/>
                <a:cs typeface="Times New Roman" panose="02020603050405020304" pitchFamily="18" charset="0"/>
              </a:rPr>
              <a:t>nd</a:t>
            </a:r>
            <a:r>
              <a:rPr lang="en-US" sz="3200" dirty="0">
                <a:latin typeface="Times New Roman" panose="02020603050405020304" pitchFamily="18" charset="0"/>
                <a:cs typeface="Times New Roman" panose="02020603050405020304" pitchFamily="18" charset="0"/>
              </a:rPr>
              <a:t> ed.). Boston, MA: Allyn &amp; Bacon</a:t>
            </a:r>
            <a:r>
              <a:rPr lang="en-US" sz="3200" dirty="0" smtClean="0">
                <a:latin typeface="Times New Roman" panose="02020603050405020304" pitchFamily="18" charset="0"/>
                <a:cs typeface="Times New Roman" panose="02020603050405020304" pitchFamily="18" charset="0"/>
              </a:rPr>
              <a:t>.</a:t>
            </a:r>
          </a:p>
          <a:p>
            <a:pPr marL="688975" indent="-688975">
              <a:buNone/>
            </a:pPr>
            <a:r>
              <a:rPr lang="en-US" sz="3200" dirty="0" smtClean="0">
                <a:latin typeface="Times New Roman" panose="02020603050405020304" pitchFamily="18" charset="0"/>
                <a:cs typeface="Times New Roman" panose="02020603050405020304" pitchFamily="18" charset="0"/>
              </a:rPr>
              <a:t>Cook, R. E., Klein, M. D., &amp; Chen, D. (2012). </a:t>
            </a:r>
            <a:r>
              <a:rPr lang="en-US" sz="3200" i="1" dirty="0" smtClean="0">
                <a:latin typeface="Times New Roman" panose="02020603050405020304" pitchFamily="18" charset="0"/>
                <a:cs typeface="Times New Roman" panose="02020603050405020304" pitchFamily="18" charset="0"/>
              </a:rPr>
              <a:t>Adapting early childhood curricula for children with special needs (</a:t>
            </a:r>
            <a:r>
              <a:rPr lang="en-US" sz="3200" dirty="0" smtClean="0">
                <a:latin typeface="Times New Roman" panose="02020603050405020304" pitchFamily="18" charset="0"/>
                <a:cs typeface="Times New Roman" panose="02020603050405020304" pitchFamily="18" charset="0"/>
              </a:rPr>
              <a:t>8</a:t>
            </a:r>
            <a:r>
              <a:rPr lang="en-US" sz="3200" baseline="30000" dirty="0" smtClean="0">
                <a:latin typeface="Times New Roman" panose="02020603050405020304" pitchFamily="18" charset="0"/>
                <a:cs typeface="Times New Roman" panose="02020603050405020304" pitchFamily="18" charset="0"/>
              </a:rPr>
              <a:t>th</a:t>
            </a:r>
            <a:r>
              <a:rPr lang="en-US" sz="3200" dirty="0" smtClean="0">
                <a:latin typeface="Times New Roman" panose="02020603050405020304" pitchFamily="18" charset="0"/>
                <a:cs typeface="Times New Roman" panose="02020603050405020304" pitchFamily="18" charset="0"/>
              </a:rPr>
              <a:t> ed.). Boston, MA: Pearson.</a:t>
            </a:r>
            <a:endParaRPr lang="en-US" sz="700" dirty="0"/>
          </a:p>
        </p:txBody>
      </p:sp>
    </p:spTree>
    <p:extLst>
      <p:ext uri="{BB962C8B-B14F-4D97-AF65-F5344CB8AC3E}">
        <p14:creationId xmlns:p14="http://schemas.microsoft.com/office/powerpoint/2010/main" val="1993431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6597" y="1394083"/>
            <a:ext cx="3340308" cy="4901780"/>
          </a:xfrm>
        </p:spPr>
        <p:txBody>
          <a:bodyPr/>
          <a:lstStyle/>
          <a:p>
            <a:pPr marL="0" indent="0">
              <a:buNone/>
            </a:pPr>
            <a:r>
              <a:rPr lang="en-US" sz="3200" b="1" dirty="0" smtClean="0"/>
              <a:t>Learning objectives:</a:t>
            </a:r>
          </a:p>
          <a:p>
            <a:r>
              <a:rPr lang="en-US" sz="2400" dirty="0" smtClean="0"/>
              <a:t>What is an edited book?</a:t>
            </a:r>
          </a:p>
          <a:p>
            <a:r>
              <a:rPr lang="en-US" sz="2400" dirty="0" smtClean="0"/>
              <a:t>Critical details:</a:t>
            </a:r>
          </a:p>
          <a:p>
            <a:pPr lvl="1"/>
            <a:r>
              <a:rPr lang="en-US" sz="2000" dirty="0" smtClean="0"/>
              <a:t>punctuation</a:t>
            </a:r>
            <a:endParaRPr lang="en-US" sz="2000" dirty="0"/>
          </a:p>
          <a:p>
            <a:pPr lvl="1"/>
            <a:r>
              <a:rPr lang="en-US" sz="2000" dirty="0" smtClean="0"/>
              <a:t>spacing </a:t>
            </a:r>
          </a:p>
          <a:p>
            <a:pPr lvl="1"/>
            <a:r>
              <a:rPr lang="en-US" sz="2000" dirty="0" smtClean="0"/>
              <a:t>italics</a:t>
            </a:r>
          </a:p>
          <a:p>
            <a:endParaRPr lang="en-US" dirty="0"/>
          </a:p>
        </p:txBody>
      </p:sp>
      <p:sp>
        <p:nvSpPr>
          <p:cNvPr id="6" name="Text Placeholder 5"/>
          <p:cNvSpPr>
            <a:spLocks noGrp="1"/>
          </p:cNvSpPr>
          <p:nvPr>
            <p:ph type="body" sz="half" idx="2"/>
          </p:nvPr>
        </p:nvSpPr>
        <p:spPr>
          <a:xfrm>
            <a:off x="1499021" y="592115"/>
            <a:ext cx="2690733" cy="5636302"/>
          </a:xfrm>
          <a:solidFill>
            <a:schemeClr val="accent4">
              <a:lumMod val="40000"/>
              <a:lumOff val="60000"/>
            </a:schemeClr>
          </a:solidFill>
        </p:spPr>
        <p:txBody>
          <a:bodyPr>
            <a:normAutofit/>
          </a:bodyPr>
          <a:lstStyle/>
          <a:p>
            <a:pPr marL="112713"/>
            <a:r>
              <a:rPr lang="en-US" sz="4000" b="1" dirty="0" smtClean="0"/>
              <a:t>Books Chapters</a:t>
            </a:r>
            <a:endParaRPr lang="en-US" sz="2800" dirty="0" smtClean="0"/>
          </a:p>
          <a:p>
            <a:pPr marL="688975" indent="-457200">
              <a:spcBef>
                <a:spcPts val="1800"/>
              </a:spcBef>
              <a:buFont typeface="Arial" panose="020B0604020202020204" pitchFamily="34" charset="0"/>
              <a:buChar char="•"/>
            </a:pPr>
            <a:r>
              <a:rPr lang="en-US" sz="2800" dirty="0" smtClean="0"/>
              <a:t>Basic format</a:t>
            </a:r>
          </a:p>
          <a:p>
            <a:pPr marL="688975" indent="-457200">
              <a:buFont typeface="Arial" panose="020B0604020202020204" pitchFamily="34" charset="0"/>
              <a:buChar char="•"/>
            </a:pPr>
            <a:r>
              <a:rPr lang="en-US" sz="2800" dirty="0" smtClean="0"/>
              <a:t>Multiple authors</a:t>
            </a:r>
          </a:p>
          <a:p>
            <a:pPr marL="688975" indent="-457200">
              <a:buFont typeface="Arial" panose="020B0604020202020204" pitchFamily="34" charset="0"/>
              <a:buChar char="•"/>
            </a:pPr>
            <a:r>
              <a:rPr lang="en-US" sz="2800" dirty="0" smtClean="0"/>
              <a:t>Editions</a:t>
            </a:r>
          </a:p>
        </p:txBody>
      </p:sp>
      <p:cxnSp>
        <p:nvCxnSpPr>
          <p:cNvPr id="8" name="Straight Connector 7"/>
          <p:cNvCxnSpPr/>
          <p:nvPr/>
        </p:nvCxnSpPr>
        <p:spPr>
          <a:xfrm>
            <a:off x="1723873" y="1978705"/>
            <a:ext cx="2016177" cy="14991"/>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592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423" y="367259"/>
            <a:ext cx="6892977" cy="1154243"/>
          </a:xfrm>
        </p:spPr>
        <p:txBody>
          <a:bodyPr>
            <a:normAutofit fontScale="90000"/>
          </a:bodyPr>
          <a:lstStyle/>
          <a:p>
            <a:r>
              <a:rPr lang="en-US" dirty="0" smtClean="0"/>
              <a:t>For a chapter in an edited book, use the following formats:</a:t>
            </a:r>
            <a:endParaRPr lang="en-US" dirty="0"/>
          </a:p>
        </p:txBody>
      </p:sp>
      <p:sp>
        <p:nvSpPr>
          <p:cNvPr id="3" name="Content Placeholder 2"/>
          <p:cNvSpPr>
            <a:spLocks noGrp="1"/>
          </p:cNvSpPr>
          <p:nvPr>
            <p:ph idx="1"/>
          </p:nvPr>
        </p:nvSpPr>
        <p:spPr>
          <a:xfrm>
            <a:off x="1499017" y="1701384"/>
            <a:ext cx="7097842" cy="4901782"/>
          </a:xfrm>
        </p:spPr>
        <p:txBody>
          <a:bodyPr>
            <a:normAutofit fontScale="85000" lnSpcReduction="20000"/>
          </a:bodyPr>
          <a:lstStyle/>
          <a:p>
            <a:pPr marL="688975" indent="-688975">
              <a:buNone/>
            </a:pPr>
            <a:r>
              <a:rPr lang="en-US" sz="3600" u="sng" dirty="0" smtClean="0">
                <a:latin typeface="Times New Roman" panose="02020603050405020304" pitchFamily="18" charset="0"/>
                <a:cs typeface="Times New Roman" panose="02020603050405020304" pitchFamily="18" charset="0"/>
              </a:rPr>
              <a:t>Two editors:</a:t>
            </a:r>
          </a:p>
          <a:p>
            <a:pPr marL="688975" indent="-688975">
              <a:spcBef>
                <a:spcPts val="0"/>
              </a:spcBef>
              <a:buNone/>
            </a:pPr>
            <a:r>
              <a:rPr lang="en-US" sz="3600" dirty="0" smtClean="0">
                <a:latin typeface="Times New Roman" panose="02020603050405020304" pitchFamily="18" charset="0"/>
                <a:cs typeface="Times New Roman" panose="02020603050405020304" pitchFamily="18" charset="0"/>
              </a:rPr>
              <a:t>Author</a:t>
            </a:r>
            <a:r>
              <a:rPr lang="en-US" sz="3600" dirty="0">
                <a:latin typeface="Times New Roman" panose="02020603050405020304" pitchFamily="18" charset="0"/>
                <a:cs typeface="Times New Roman" panose="02020603050405020304" pitchFamily="18" charset="0"/>
              </a:rPr>
              <a:t>, A. A., &amp; Author, B. B. (2017). Title of chapter. In </a:t>
            </a:r>
            <a:r>
              <a:rPr lang="en-US" sz="3600" dirty="0">
                <a:solidFill>
                  <a:schemeClr val="accent1">
                    <a:lumMod val="75000"/>
                  </a:schemeClr>
                </a:solidFill>
                <a:latin typeface="Times New Roman" panose="02020603050405020304" pitchFamily="18" charset="0"/>
                <a:cs typeface="Times New Roman" panose="02020603050405020304" pitchFamily="18" charset="0"/>
              </a:rPr>
              <a:t>A. Editor &amp; B. </a:t>
            </a:r>
            <a:r>
              <a:rPr lang="en-US" sz="3600" dirty="0" smtClean="0">
                <a:solidFill>
                  <a:schemeClr val="accent1">
                    <a:lumMod val="75000"/>
                  </a:schemeClr>
                </a:solidFill>
                <a:latin typeface="Times New Roman" panose="02020603050405020304" pitchFamily="18" charset="0"/>
                <a:cs typeface="Times New Roman" panose="02020603050405020304" pitchFamily="18" charset="0"/>
              </a:rPr>
              <a:t>Editor </a:t>
            </a:r>
            <a:r>
              <a:rPr lang="en-US" sz="3600" dirty="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Eds.), </a:t>
            </a:r>
            <a:r>
              <a:rPr lang="en-US" sz="3600" i="1" dirty="0">
                <a:latin typeface="Times New Roman" panose="02020603050405020304" pitchFamily="18" charset="0"/>
                <a:cs typeface="Times New Roman" panose="02020603050405020304" pitchFamily="18" charset="0"/>
              </a:rPr>
              <a:t>Title of book </a:t>
            </a:r>
            <a:r>
              <a:rPr lang="en-US" sz="3600" dirty="0">
                <a:latin typeface="Times New Roman" panose="02020603050405020304" pitchFamily="18" charset="0"/>
                <a:cs typeface="Times New Roman" panose="02020603050405020304" pitchFamily="18" charset="0"/>
              </a:rPr>
              <a:t>(pp. xx-xx). Location: Publisher.</a:t>
            </a:r>
          </a:p>
          <a:p>
            <a:pPr marL="688975" indent="-688975">
              <a:buNone/>
            </a:pPr>
            <a:r>
              <a:rPr lang="en-US" sz="3600" u="sng" dirty="0" smtClean="0">
                <a:latin typeface="Times New Roman" panose="02020603050405020304" pitchFamily="18" charset="0"/>
                <a:cs typeface="Times New Roman" panose="02020603050405020304" pitchFamily="18" charset="0"/>
              </a:rPr>
              <a:t>Three editors:</a:t>
            </a:r>
          </a:p>
          <a:p>
            <a:pPr marL="688975" indent="-688975">
              <a:spcBef>
                <a:spcPts val="0"/>
              </a:spcBef>
              <a:buNone/>
            </a:pPr>
            <a:r>
              <a:rPr lang="en-US" sz="3600" dirty="0" smtClean="0">
                <a:latin typeface="Times New Roman" panose="02020603050405020304" pitchFamily="18" charset="0"/>
                <a:cs typeface="Times New Roman" panose="02020603050405020304" pitchFamily="18" charset="0"/>
              </a:rPr>
              <a:t>Author, A. A., &amp; Author, B. B. (2017). Title of chapter. In </a:t>
            </a:r>
            <a:r>
              <a:rPr lang="en-US" sz="3600" dirty="0" smtClean="0">
                <a:solidFill>
                  <a:schemeClr val="accent1">
                    <a:lumMod val="75000"/>
                  </a:schemeClr>
                </a:solidFill>
                <a:latin typeface="Times New Roman" panose="02020603050405020304" pitchFamily="18" charset="0"/>
                <a:cs typeface="Times New Roman" panose="02020603050405020304" pitchFamily="18" charset="0"/>
              </a:rPr>
              <a:t>A. Editor, B. Editor, &amp; C. Editor</a:t>
            </a:r>
            <a:r>
              <a:rPr lang="en-US" sz="3600" dirty="0" smtClean="0">
                <a:latin typeface="Times New Roman" panose="02020603050405020304" pitchFamily="18" charset="0"/>
                <a:cs typeface="Times New Roman" panose="02020603050405020304" pitchFamily="18" charset="0"/>
              </a:rPr>
              <a:t> (Eds.), </a:t>
            </a:r>
            <a:r>
              <a:rPr lang="en-US" sz="3600" i="1" dirty="0" smtClean="0">
                <a:latin typeface="Times New Roman" panose="02020603050405020304" pitchFamily="18" charset="0"/>
                <a:cs typeface="Times New Roman" panose="02020603050405020304" pitchFamily="18" charset="0"/>
              </a:rPr>
              <a:t>Title of book </a:t>
            </a:r>
            <a:r>
              <a:rPr lang="en-US" sz="3600" dirty="0" smtClean="0">
                <a:latin typeface="Times New Roman" panose="02020603050405020304" pitchFamily="18" charset="0"/>
                <a:cs typeface="Times New Roman" panose="02020603050405020304" pitchFamily="18" charset="0"/>
              </a:rPr>
              <a:t>(pp. xx-xx). Location: Publisher.</a:t>
            </a:r>
            <a:endParaRPr lang="en-US" dirty="0"/>
          </a:p>
          <a:p>
            <a:endParaRPr lang="en-US" dirty="0" smtClean="0"/>
          </a:p>
          <a:p>
            <a:pPr marL="0" indent="0">
              <a:buNone/>
            </a:pPr>
            <a:r>
              <a:rPr lang="en-US" dirty="0" smtClean="0">
                <a:latin typeface="Times New Roman" panose="02020603050405020304" pitchFamily="18" charset="0"/>
                <a:cs typeface="Times New Roman" panose="02020603050405020304" pitchFamily="18" charset="0"/>
              </a:rPr>
              <a:t>American Psychological Association. (2010). </a:t>
            </a:r>
            <a:r>
              <a:rPr lang="en-US" i="1" dirty="0" smtClean="0">
                <a:latin typeface="Times New Roman" panose="02020603050405020304" pitchFamily="18" charset="0"/>
                <a:cs typeface="Times New Roman" panose="02020603050405020304" pitchFamily="18" charset="0"/>
              </a:rPr>
              <a:t>Publication manual of 	the 	American Psychological Association. </a:t>
            </a:r>
            <a:r>
              <a:rPr lang="en-US" dirty="0" smtClean="0">
                <a:latin typeface="Times New Roman" panose="02020603050405020304" pitchFamily="18" charset="0"/>
                <a:cs typeface="Times New Roman" panose="02020603050405020304" pitchFamily="18" charset="0"/>
              </a:rPr>
              <a:t>Washington, D.C.: American 	Psychological Association</a:t>
            </a:r>
            <a:r>
              <a:rPr lang="en-US" dirty="0" smtClean="0"/>
              <a:t>.</a:t>
            </a:r>
          </a:p>
          <a:p>
            <a:endParaRPr lang="en-US" dirty="0" smtClean="0"/>
          </a:p>
          <a:p>
            <a:endParaRPr lang="en-US" dirty="0"/>
          </a:p>
          <a:p>
            <a:endParaRPr lang="en-US" dirty="0"/>
          </a:p>
        </p:txBody>
      </p:sp>
    </p:spTree>
    <p:extLst>
      <p:ext uri="{BB962C8B-B14F-4D97-AF65-F5344CB8AC3E}">
        <p14:creationId xmlns:p14="http://schemas.microsoft.com/office/powerpoint/2010/main" val="227394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538" y="1394085"/>
            <a:ext cx="7319921" cy="3046201"/>
          </a:xfrm>
        </p:spPr>
        <p:txBody>
          <a:bodyPr>
            <a:normAutofit fontScale="90000"/>
          </a:bodyPr>
          <a:lstStyle/>
          <a:p>
            <a:pPr algn="ctr">
              <a:spcBef>
                <a:spcPts val="0"/>
              </a:spcBef>
            </a:pPr>
            <a:r>
              <a:rPr lang="en-US" dirty="0" smtClean="0"/>
              <a:t>Creating A Reference List</a:t>
            </a:r>
            <a:br>
              <a:rPr lang="en-US" dirty="0" smtClean="0"/>
            </a:br>
            <a:r>
              <a:rPr lang="en-US" dirty="0" smtClean="0"/>
              <a:t/>
            </a:r>
            <a:br>
              <a:rPr lang="en-US" dirty="0" smtClean="0"/>
            </a:br>
            <a:r>
              <a:rPr lang="en-US" sz="3100" dirty="0" smtClean="0"/>
              <a:t>Cathy </a:t>
            </a:r>
            <a:r>
              <a:rPr lang="en-US" sz="3100" dirty="0"/>
              <a:t>Qi, Pisarn Bee Chamcharatsri, and</a:t>
            </a:r>
            <a:br>
              <a:rPr lang="en-US" sz="3100" dirty="0"/>
            </a:br>
            <a:r>
              <a:rPr lang="en-US" sz="3100" dirty="0"/>
              <a:t>Julia Scherba de Valenzuela</a:t>
            </a:r>
          </a:p>
        </p:txBody>
      </p:sp>
      <p:sp>
        <p:nvSpPr>
          <p:cNvPr id="3" name="Subtitle 2"/>
          <p:cNvSpPr>
            <a:spLocks noGrp="1"/>
          </p:cNvSpPr>
          <p:nvPr>
            <p:ph type="subTitle" idx="1"/>
          </p:nvPr>
        </p:nvSpPr>
        <p:spPr>
          <a:xfrm>
            <a:off x="1641423" y="5309526"/>
            <a:ext cx="7187783" cy="1126283"/>
          </a:xfrm>
        </p:spPr>
        <p:txBody>
          <a:bodyPr>
            <a:normAutofit fontScale="85000" lnSpcReduction="20000"/>
          </a:bodyPr>
          <a:lstStyle/>
          <a:p>
            <a:pPr algn="ctr"/>
            <a:endParaRPr lang="en-US" dirty="0" smtClean="0"/>
          </a:p>
          <a:p>
            <a:pPr algn="ctr"/>
            <a:r>
              <a:rPr lang="en-US" sz="2800" dirty="0"/>
              <a:t>ACADEMIC WRITING </a:t>
            </a:r>
            <a:r>
              <a:rPr lang="en-US" sz="2800" dirty="0" smtClean="0"/>
              <a:t>WORKSHOPS </a:t>
            </a:r>
            <a:endParaRPr lang="en-US" sz="2800" dirty="0"/>
          </a:p>
          <a:p>
            <a:pPr algn="ctr"/>
            <a:r>
              <a:rPr lang="en-US" sz="2800" dirty="0" smtClean="0"/>
              <a:t>March 3, 2017</a:t>
            </a:r>
            <a:endParaRPr lang="en-US" sz="2800" dirty="0"/>
          </a:p>
        </p:txBody>
      </p:sp>
    </p:spTree>
    <p:extLst>
      <p:ext uri="{BB962C8B-B14F-4D97-AF65-F5344CB8AC3E}">
        <p14:creationId xmlns:p14="http://schemas.microsoft.com/office/powerpoint/2010/main" val="3538525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written by one author in a book edited by one editor</a:t>
            </a:r>
            <a:endParaRPr lang="en-US" dirty="0"/>
          </a:p>
        </p:txBody>
      </p:sp>
      <p:sp>
        <p:nvSpPr>
          <p:cNvPr id="3" name="Content Placeholder 2"/>
          <p:cNvSpPr>
            <a:spLocks noGrp="1"/>
          </p:cNvSpPr>
          <p:nvPr>
            <p:ph idx="1"/>
          </p:nvPr>
        </p:nvSpPr>
        <p:spPr>
          <a:xfrm>
            <a:off x="1356101" y="2177512"/>
            <a:ext cx="7272357" cy="4013968"/>
          </a:xfrm>
        </p:spPr>
        <p:txBody>
          <a:bodyPr>
            <a:noAutofit/>
          </a:bodyPr>
          <a:lstStyle/>
          <a:p>
            <a:pPr marL="688975" indent="-688975">
              <a:buNone/>
            </a:pPr>
            <a:r>
              <a:rPr lang="en-US" sz="3200" dirty="0" err="1">
                <a:latin typeface="Times New Roman" panose="02020603050405020304" pitchFamily="18" charset="0"/>
                <a:cs typeface="Times New Roman" panose="02020603050405020304" pitchFamily="18" charset="0"/>
              </a:rPr>
              <a:t>Gauvain</a:t>
            </a:r>
            <a:r>
              <a:rPr lang="en-US" sz="3200" dirty="0">
                <a:latin typeface="Times New Roman" panose="02020603050405020304" pitchFamily="18" charset="0"/>
                <a:cs typeface="Times New Roman" panose="02020603050405020304" pitchFamily="18" charset="0"/>
              </a:rPr>
              <a:t>, M. (2009). Social and </a:t>
            </a:r>
            <a:r>
              <a:rPr lang="en-US" sz="3200" dirty="0" smtClean="0">
                <a:latin typeface="Times New Roman" panose="02020603050405020304" pitchFamily="18" charset="0"/>
                <a:cs typeface="Times New Roman" panose="02020603050405020304" pitchFamily="18" charset="0"/>
              </a:rPr>
              <a:t>cultural transactions </a:t>
            </a:r>
            <a:r>
              <a:rPr lang="en-US" sz="3200" dirty="0">
                <a:latin typeface="Times New Roman" panose="02020603050405020304" pitchFamily="18" charset="0"/>
                <a:cs typeface="Times New Roman" panose="02020603050405020304" pitchFamily="18" charset="0"/>
              </a:rPr>
              <a:t>in </a:t>
            </a:r>
            <a:r>
              <a:rPr lang="en-US" sz="3200" dirty="0" smtClean="0">
                <a:latin typeface="Times New Roman" panose="02020603050405020304" pitchFamily="18" charset="0"/>
                <a:cs typeface="Times New Roman" panose="02020603050405020304" pitchFamily="18" charset="0"/>
              </a:rPr>
              <a:t>cognitive </a:t>
            </a:r>
            <a:r>
              <a:rPr lang="en-US" sz="3200" dirty="0">
                <a:latin typeface="Times New Roman" panose="02020603050405020304" pitchFamily="18" charset="0"/>
                <a:cs typeface="Times New Roman" panose="02020603050405020304" pitchFamily="18" charset="0"/>
              </a:rPr>
              <a:t>development: </a:t>
            </a:r>
            <a:r>
              <a:rPr lang="en-US" sz="3200" dirty="0" smtClean="0">
                <a:latin typeface="Times New Roman" panose="02020603050405020304" pitchFamily="18" charset="0"/>
                <a:cs typeface="Times New Roman" panose="02020603050405020304" pitchFamily="18" charset="0"/>
              </a:rPr>
              <a:t>A cross-generational </a:t>
            </a:r>
            <a:r>
              <a:rPr lang="en-US" sz="3200" dirty="0">
                <a:latin typeface="Times New Roman" panose="02020603050405020304" pitchFamily="18" charset="0"/>
                <a:cs typeface="Times New Roman" panose="02020603050405020304" pitchFamily="18" charset="0"/>
              </a:rPr>
              <a:t>view. </a:t>
            </a: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A. </a:t>
            </a:r>
            <a:r>
              <a:rPr lang="en-US" sz="3200" dirty="0" smtClean="0">
                <a:latin typeface="Times New Roman" panose="02020603050405020304" pitchFamily="18" charset="0"/>
                <a:cs typeface="Times New Roman" panose="02020603050405020304" pitchFamily="18" charset="0"/>
              </a:rPr>
              <a:t>Sameroff </a:t>
            </a:r>
            <a:r>
              <a:rPr lang="en-US" sz="3200" dirty="0" smtClean="0">
                <a:solidFill>
                  <a:srgbClr val="FF0000"/>
                </a:solidFill>
                <a:latin typeface="Times New Roman" panose="02020603050405020304" pitchFamily="18" charset="0"/>
                <a:cs typeface="Times New Roman" panose="02020603050405020304" pitchFamily="18" charset="0"/>
              </a:rPr>
              <a:t>(Ed.), </a:t>
            </a:r>
            <a:r>
              <a:rPr lang="en-US" sz="3200" i="1" dirty="0">
                <a:latin typeface="Times New Roman" panose="02020603050405020304" pitchFamily="18" charset="0"/>
                <a:cs typeface="Times New Roman" panose="02020603050405020304" pitchFamily="18" charset="0"/>
              </a:rPr>
              <a:t>The transactional model </a:t>
            </a:r>
            <a:r>
              <a:rPr lang="en-US" sz="3200" i="1" dirty="0" smtClean="0">
                <a:latin typeface="Times New Roman" panose="02020603050405020304" pitchFamily="18" charset="0"/>
                <a:cs typeface="Times New Roman" panose="02020603050405020304" pitchFamily="18" charset="0"/>
              </a:rPr>
              <a:t>of development</a:t>
            </a:r>
            <a:r>
              <a:rPr lang="en-US" sz="3200" i="1" dirty="0">
                <a:latin typeface="Times New Roman" panose="02020603050405020304" pitchFamily="18" charset="0"/>
                <a:cs typeface="Times New Roman" panose="02020603050405020304" pitchFamily="18" charset="0"/>
              </a:rPr>
              <a:t>: How children and </a:t>
            </a:r>
            <a:r>
              <a:rPr lang="en-US" sz="3200" i="1" dirty="0" smtClean="0">
                <a:latin typeface="Times New Roman" panose="02020603050405020304" pitchFamily="18" charset="0"/>
                <a:cs typeface="Times New Roman" panose="02020603050405020304" pitchFamily="18" charset="0"/>
              </a:rPr>
              <a:t>contexts shape </a:t>
            </a:r>
            <a:r>
              <a:rPr lang="en-US" sz="3200" i="1" dirty="0">
                <a:latin typeface="Times New Roman" panose="02020603050405020304" pitchFamily="18" charset="0"/>
                <a:cs typeface="Times New Roman" panose="02020603050405020304" pitchFamily="18" charset="0"/>
              </a:rPr>
              <a:t>each </a:t>
            </a:r>
            <a:r>
              <a:rPr lang="en-US" sz="3200" i="1" dirty="0" smtClean="0">
                <a:latin typeface="Times New Roman" panose="02020603050405020304" pitchFamily="18" charset="0"/>
                <a:cs typeface="Times New Roman" panose="02020603050405020304" pitchFamily="18" charset="0"/>
              </a:rPr>
              <a:t>other </a:t>
            </a:r>
            <a:r>
              <a:rPr lang="en-US" sz="3200" dirty="0">
                <a:solidFill>
                  <a:srgbClr val="FF0000"/>
                </a:solidFill>
                <a:latin typeface="Times New Roman" panose="02020603050405020304" pitchFamily="18" charset="0"/>
                <a:cs typeface="Times New Roman" panose="02020603050405020304" pitchFamily="18" charset="0"/>
              </a:rPr>
              <a:t>(pp. 163-182). </a:t>
            </a:r>
            <a:r>
              <a:rPr lang="en-US" sz="3200" dirty="0">
                <a:latin typeface="Times New Roman" panose="02020603050405020304" pitchFamily="18" charset="0"/>
                <a:cs typeface="Times New Roman" panose="02020603050405020304" pitchFamily="18" charset="0"/>
              </a:rPr>
              <a:t>Washington, </a:t>
            </a:r>
            <a:r>
              <a:rPr lang="en-US" sz="3200" dirty="0" smtClean="0">
                <a:latin typeface="Times New Roman" panose="02020603050405020304" pitchFamily="18" charset="0"/>
                <a:cs typeface="Times New Roman" panose="02020603050405020304" pitchFamily="18" charset="0"/>
              </a:rPr>
              <a:t>DC: American Psychological </a:t>
            </a:r>
            <a:r>
              <a:rPr lang="en-US" sz="3200" dirty="0">
                <a:latin typeface="Times New Roman" panose="02020603050405020304" pitchFamily="18" charset="0"/>
                <a:cs typeface="Times New Roman" panose="02020603050405020304" pitchFamily="18" charset="0"/>
              </a:rPr>
              <a:t>Association.</a:t>
            </a:r>
          </a:p>
        </p:txBody>
      </p:sp>
    </p:spTree>
    <p:extLst>
      <p:ext uri="{BB962C8B-B14F-4D97-AF65-F5344CB8AC3E}">
        <p14:creationId xmlns:p14="http://schemas.microsoft.com/office/powerpoint/2010/main" val="1051160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81" y="488197"/>
            <a:ext cx="7200124" cy="1416803"/>
          </a:xfrm>
        </p:spPr>
        <p:txBody>
          <a:bodyPr>
            <a:normAutofit fontScale="90000"/>
          </a:bodyPr>
          <a:lstStyle/>
          <a:p>
            <a:r>
              <a:rPr lang="en-US" dirty="0" smtClean="0"/>
              <a:t>Example: Chapter written by two authors in </a:t>
            </a:r>
            <a:r>
              <a:rPr lang="en-US" dirty="0"/>
              <a:t>a book edited by </a:t>
            </a:r>
            <a:r>
              <a:rPr lang="en-US" dirty="0" smtClean="0"/>
              <a:t>two people</a:t>
            </a:r>
            <a:endParaRPr lang="en-US" dirty="0"/>
          </a:p>
        </p:txBody>
      </p:sp>
      <p:sp>
        <p:nvSpPr>
          <p:cNvPr id="3" name="Content Placeholder 2"/>
          <p:cNvSpPr>
            <a:spLocks noGrp="1"/>
          </p:cNvSpPr>
          <p:nvPr>
            <p:ph idx="1"/>
          </p:nvPr>
        </p:nvSpPr>
        <p:spPr>
          <a:xfrm>
            <a:off x="1440181" y="2457450"/>
            <a:ext cx="7094220" cy="4036340"/>
          </a:xfrm>
        </p:spPr>
        <p:txBody>
          <a:bodyPr>
            <a:normAutofit/>
          </a:bodyPr>
          <a:lstStyle/>
          <a:p>
            <a:pPr marL="914400" indent="-914400">
              <a:buNone/>
            </a:pPr>
            <a:r>
              <a:rPr lang="en-US" sz="3200" dirty="0" err="1">
                <a:latin typeface="Times New Roman" panose="02020603050405020304" pitchFamily="18" charset="0"/>
                <a:cs typeface="Times New Roman" panose="02020603050405020304" pitchFamily="18" charset="0"/>
              </a:rPr>
              <a:t>Mirenda</a:t>
            </a:r>
            <a:r>
              <a:rPr lang="en-US" sz="3200" dirty="0">
                <a:latin typeface="Times New Roman" panose="02020603050405020304" pitchFamily="18" charset="0"/>
                <a:cs typeface="Times New Roman" panose="02020603050405020304" pitchFamily="18" charset="0"/>
              </a:rPr>
              <a:t>, P.</a:t>
            </a:r>
            <a:r>
              <a:rPr lang="en-US" sz="3200" dirty="0">
                <a:solidFill>
                  <a:schemeClr val="accent1">
                    <a:lumMod val="75000"/>
                  </a:schemeClr>
                </a:solidFill>
                <a:latin typeface="Times New Roman" panose="02020603050405020304" pitchFamily="18" charset="0"/>
                <a:cs typeface="Times New Roman" panose="02020603050405020304" pitchFamily="18" charset="0"/>
              </a:rPr>
              <a:t>, &amp; </a:t>
            </a:r>
            <a:r>
              <a:rPr lang="en-US" sz="3200" dirty="0">
                <a:latin typeface="Times New Roman" panose="02020603050405020304" pitchFamily="18" charset="0"/>
                <a:cs typeface="Times New Roman" panose="02020603050405020304" pitchFamily="18" charset="0"/>
              </a:rPr>
              <a:t>Brown, K. E. (2009). A picture is worth </a:t>
            </a:r>
            <a:r>
              <a:rPr lang="en-US" sz="3200" dirty="0" smtClean="0">
                <a:latin typeface="Times New Roman" panose="02020603050405020304" pitchFamily="18" charset="0"/>
                <a:cs typeface="Times New Roman" panose="02020603050405020304" pitchFamily="18" charset="0"/>
              </a:rPr>
              <a:t>a thousand </a:t>
            </a:r>
            <a:r>
              <a:rPr lang="en-US" sz="3200" dirty="0">
                <a:latin typeface="Times New Roman" panose="02020603050405020304" pitchFamily="18" charset="0"/>
                <a:cs typeface="Times New Roman" panose="02020603050405020304" pitchFamily="18" charset="0"/>
              </a:rPr>
              <a:t>words: Using visual supports for </a:t>
            </a:r>
            <a:r>
              <a:rPr lang="en-US" sz="3200" dirty="0" smtClean="0">
                <a:latin typeface="Times New Roman" panose="02020603050405020304" pitchFamily="18" charset="0"/>
                <a:cs typeface="Times New Roman" panose="02020603050405020304" pitchFamily="18" charset="0"/>
              </a:rPr>
              <a:t>augmented input with </a:t>
            </a:r>
            <a:r>
              <a:rPr lang="en-US" sz="3200" dirty="0">
                <a:latin typeface="Times New Roman" panose="02020603050405020304" pitchFamily="18" charset="0"/>
                <a:cs typeface="Times New Roman" panose="02020603050405020304" pitchFamily="18" charset="0"/>
              </a:rPr>
              <a:t>individuals with autism spectrum disorders</a:t>
            </a:r>
            <a:r>
              <a:rPr lang="en-US" sz="3200" dirty="0" smtClean="0">
                <a:latin typeface="Times New Roman" panose="02020603050405020304" pitchFamily="18" charset="0"/>
                <a:cs typeface="Times New Roman" panose="02020603050405020304" pitchFamily="18" charset="0"/>
              </a:rPr>
              <a:t>. In P. Mirenda </a:t>
            </a:r>
            <a:r>
              <a:rPr lang="en-US" sz="3200" dirty="0" smtClean="0">
                <a:solidFill>
                  <a:schemeClr val="accent1">
                    <a:lumMod val="75000"/>
                  </a:schemeClr>
                </a:solidFill>
                <a:latin typeface="Times New Roman" panose="02020603050405020304" pitchFamily="18" charset="0"/>
                <a:cs typeface="Times New Roman" panose="02020603050405020304" pitchFamily="18" charset="0"/>
              </a:rPr>
              <a:t>&amp;</a:t>
            </a:r>
            <a:r>
              <a:rPr lang="en-US" sz="3200" dirty="0" smtClean="0">
                <a:latin typeface="Times New Roman" panose="02020603050405020304" pitchFamily="18" charset="0"/>
                <a:cs typeface="Times New Roman" panose="02020603050405020304" pitchFamily="18" charset="0"/>
              </a:rPr>
              <a:t> T. </a:t>
            </a:r>
            <a:r>
              <a:rPr lang="en-US" sz="3200" dirty="0" err="1" smtClean="0">
                <a:latin typeface="Times New Roman" panose="02020603050405020304" pitchFamily="18" charset="0"/>
                <a:cs typeface="Times New Roman" panose="02020603050405020304" pitchFamily="18" charset="0"/>
              </a:rPr>
              <a:t>Iacono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(Eds</a:t>
            </a:r>
            <a:r>
              <a:rPr lang="en-US" sz="3200" dirty="0" smtClean="0">
                <a:latin typeface="Times New Roman" panose="02020603050405020304" pitchFamily="18" charset="0"/>
                <a:cs typeface="Times New Roman" panose="02020603050405020304" pitchFamily="18" charset="0"/>
              </a:rPr>
              <a:t>.)</a:t>
            </a:r>
            <a:r>
              <a:rPr lang="en-US" sz="3200" dirty="0" smtClean="0">
                <a:solidFill>
                  <a:schemeClr val="tx1"/>
                </a:solidFill>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Autism </a:t>
            </a:r>
            <a:r>
              <a:rPr lang="en-US" sz="3200" i="1" dirty="0" smtClean="0">
                <a:latin typeface="Times New Roman" panose="02020603050405020304" pitchFamily="18" charset="0"/>
                <a:cs typeface="Times New Roman" panose="02020603050405020304" pitchFamily="18" charset="0"/>
              </a:rPr>
              <a:t>spectrum disorders and AAC </a:t>
            </a:r>
            <a:r>
              <a:rPr lang="en-US" sz="3200" dirty="0" smtClean="0">
                <a:latin typeface="Times New Roman" panose="02020603050405020304" pitchFamily="18" charset="0"/>
                <a:cs typeface="Times New Roman" panose="02020603050405020304" pitchFamily="18" charset="0"/>
              </a:rPr>
              <a:t>(pp. 303-332). </a:t>
            </a:r>
            <a:r>
              <a:rPr lang="en-US" sz="3200" dirty="0">
                <a:latin typeface="Times New Roman" panose="02020603050405020304" pitchFamily="18" charset="0"/>
                <a:cs typeface="Times New Roman" panose="02020603050405020304" pitchFamily="18" charset="0"/>
              </a:rPr>
              <a:t>Baltimore, </a:t>
            </a:r>
            <a:r>
              <a:rPr lang="en-US" sz="3200" dirty="0" smtClean="0">
                <a:latin typeface="Times New Roman" panose="02020603050405020304" pitchFamily="18" charset="0"/>
                <a:cs typeface="Times New Roman" panose="02020603050405020304" pitchFamily="18" charset="0"/>
              </a:rPr>
              <a:t>MD: Brookes</a:t>
            </a:r>
            <a:r>
              <a:rPr lang="en-US" sz="3200" dirty="0">
                <a:latin typeface="Times New Roman" panose="02020603050405020304" pitchFamily="18" charset="0"/>
                <a:cs typeface="Times New Roman" panose="02020603050405020304" pitchFamily="18" charset="0"/>
              </a:rPr>
              <a:t>.</a:t>
            </a:r>
          </a:p>
          <a:p>
            <a:pPr marL="0" indent="0">
              <a:buNone/>
            </a:pPr>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3490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(see handouts) </a:t>
            </a:r>
            <a:endParaRPr lang="en-US" dirty="0"/>
          </a:p>
        </p:txBody>
      </p:sp>
      <p:sp>
        <p:nvSpPr>
          <p:cNvPr id="3" name="Content Placeholder 2"/>
          <p:cNvSpPr>
            <a:spLocks noGrp="1"/>
          </p:cNvSpPr>
          <p:nvPr>
            <p:ph idx="1"/>
          </p:nvPr>
        </p:nvSpPr>
        <p:spPr>
          <a:xfrm>
            <a:off x="1836549" y="1905000"/>
            <a:ext cx="6697851" cy="4006222"/>
          </a:xfrm>
        </p:spPr>
        <p:txBody>
          <a:bodyPr>
            <a:normAutofit/>
          </a:bodyPr>
          <a:lstStyle/>
          <a:p>
            <a:pPr marL="630238" indent="-630238"/>
            <a:r>
              <a:rPr lang="en-US" sz="3200" dirty="0" smtClean="0"/>
              <a:t>See # 5 and #6 in your handout:</a:t>
            </a:r>
          </a:p>
          <a:p>
            <a:pPr marL="1087438" lvl="1" indent="-630238"/>
            <a:r>
              <a:rPr lang="en-US" sz="2800" dirty="0"/>
              <a:t>Evidence-based treatment for children with autism: The CARD model</a:t>
            </a:r>
          </a:p>
          <a:p>
            <a:pPr marL="1087438" lvl="1" indent="-630238"/>
            <a:r>
              <a:rPr lang="en-US" sz="2800" dirty="0" smtClean="0"/>
              <a:t>Autism spectrum disorders and AAC</a:t>
            </a:r>
          </a:p>
        </p:txBody>
      </p:sp>
    </p:spTree>
    <p:extLst>
      <p:ext uri="{BB962C8B-B14F-4D97-AF65-F5344CB8AC3E}">
        <p14:creationId xmlns:p14="http://schemas.microsoft.com/office/powerpoint/2010/main" val="2764177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1518834" y="1371600"/>
            <a:ext cx="7237708" cy="5300419"/>
          </a:xfrm>
        </p:spPr>
        <p:txBody>
          <a:bodyPr>
            <a:normAutofit fontScale="92500" lnSpcReduction="20000"/>
          </a:bodyPr>
          <a:lstStyle/>
          <a:p>
            <a:pPr marL="688975" indent="-688975">
              <a:buNone/>
            </a:pPr>
            <a:r>
              <a:rPr lang="en-US" sz="3200" dirty="0" err="1" smtClean="0">
                <a:latin typeface="Times New Roman" panose="02020603050405020304" pitchFamily="18" charset="0"/>
                <a:cs typeface="Times New Roman" panose="02020603050405020304" pitchFamily="18" charset="0"/>
              </a:rPr>
              <a:t>Tarbox</a:t>
            </a:r>
            <a:r>
              <a:rPr lang="en-US" sz="3200" dirty="0" smtClean="0">
                <a:latin typeface="Times New Roman" panose="02020603050405020304" pitchFamily="18" charset="0"/>
                <a:cs typeface="Times New Roman" panose="02020603050405020304" pitchFamily="18" charset="0"/>
              </a:rPr>
              <a:t>, J., &amp; </a:t>
            </a:r>
            <a:r>
              <a:rPr lang="en-US" sz="3200" dirty="0" err="1" smtClean="0">
                <a:latin typeface="Times New Roman" panose="02020603050405020304" pitchFamily="18" charset="0"/>
                <a:cs typeface="Times New Roman" panose="02020603050405020304" pitchFamily="18" charset="0"/>
              </a:rPr>
              <a:t>Persicke</a:t>
            </a:r>
            <a:r>
              <a:rPr lang="en-US" sz="3200" dirty="0" smtClean="0">
                <a:latin typeface="Times New Roman" panose="02020603050405020304" pitchFamily="18" charset="0"/>
                <a:cs typeface="Times New Roman" panose="02020603050405020304" pitchFamily="18" charset="0"/>
              </a:rPr>
              <a:t>, A. (2014). Play. In D. </a:t>
            </a:r>
            <a:r>
              <a:rPr lang="en-US" sz="3200" dirty="0" err="1" smtClean="0">
                <a:latin typeface="Times New Roman" panose="02020603050405020304" pitchFamily="18" charset="0"/>
                <a:cs typeface="Times New Roman" panose="02020603050405020304" pitchFamily="18" charset="0"/>
              </a:rPr>
              <a:t>Granpeesheh</a:t>
            </a:r>
            <a:r>
              <a:rPr lang="en-US" sz="3200" dirty="0" smtClean="0">
                <a:latin typeface="Times New Roman" panose="02020603050405020304" pitchFamily="18" charset="0"/>
                <a:cs typeface="Times New Roman" panose="02020603050405020304" pitchFamily="18" charset="0"/>
              </a:rPr>
              <a:t>, J. </a:t>
            </a:r>
            <a:r>
              <a:rPr lang="en-US" sz="3200" dirty="0" err="1" smtClean="0">
                <a:latin typeface="Times New Roman" panose="02020603050405020304" pitchFamily="18" charset="0"/>
                <a:cs typeface="Times New Roman" panose="02020603050405020304" pitchFamily="18" charset="0"/>
              </a:rPr>
              <a:t>Tarbox</a:t>
            </a:r>
            <a:r>
              <a:rPr lang="en-US" sz="3200" dirty="0" smtClean="0">
                <a:latin typeface="Times New Roman" panose="02020603050405020304" pitchFamily="18" charset="0"/>
                <a:cs typeface="Times New Roman" panose="02020603050405020304" pitchFamily="18" charset="0"/>
              </a:rPr>
              <a:t>, A. C., </a:t>
            </a:r>
            <a:r>
              <a:rPr lang="en-US" sz="3200" dirty="0" err="1" smtClean="0">
                <a:latin typeface="Times New Roman" panose="02020603050405020304" pitchFamily="18" charset="0"/>
                <a:cs typeface="Times New Roman" panose="02020603050405020304" pitchFamily="18" charset="0"/>
              </a:rPr>
              <a:t>Najdowski</a:t>
            </a:r>
            <a:r>
              <a:rPr lang="en-US" sz="3200" dirty="0" smtClean="0">
                <a:latin typeface="Times New Roman" panose="02020603050405020304" pitchFamily="18" charset="0"/>
                <a:cs typeface="Times New Roman" panose="02020603050405020304" pitchFamily="18" charset="0"/>
              </a:rPr>
              <a:t>, &amp; J. </a:t>
            </a:r>
            <a:r>
              <a:rPr lang="en-US" sz="3200" dirty="0" err="1" smtClean="0">
                <a:latin typeface="Times New Roman" panose="02020603050405020304" pitchFamily="18" charset="0"/>
                <a:cs typeface="Times New Roman" panose="02020603050405020304" pitchFamily="18" charset="0"/>
              </a:rPr>
              <a:t>Kornack</a:t>
            </a:r>
            <a:r>
              <a:rPr lang="en-US" sz="3200" dirty="0" smtClean="0">
                <a:latin typeface="Times New Roman" panose="02020603050405020304" pitchFamily="18" charset="0"/>
                <a:cs typeface="Times New Roman" panose="02020603050405020304" pitchFamily="18" charset="0"/>
              </a:rPr>
              <a:t> (Eds.), </a:t>
            </a:r>
            <a:r>
              <a:rPr lang="en-US" sz="3200" i="1" dirty="0" smtClean="0">
                <a:latin typeface="Times New Roman" panose="02020603050405020304" pitchFamily="18" charset="0"/>
                <a:cs typeface="Times New Roman" panose="02020603050405020304" pitchFamily="18" charset="0"/>
              </a:rPr>
              <a:t>Evidence-based treatment for children with autism: The CARD model </a:t>
            </a:r>
            <a:r>
              <a:rPr lang="en-US" sz="3200" dirty="0" smtClean="0">
                <a:latin typeface="Times New Roman" panose="02020603050405020304" pitchFamily="18" charset="0"/>
                <a:cs typeface="Times New Roman" panose="02020603050405020304" pitchFamily="18" charset="0"/>
              </a:rPr>
              <a:t>(pp. 223-241). Waltham, MA: Elsevier.</a:t>
            </a:r>
          </a:p>
          <a:p>
            <a:pPr marL="688975" indent="-688975">
              <a:buNone/>
            </a:pPr>
            <a:r>
              <a:rPr lang="en-US" sz="3200" dirty="0" smtClean="0">
                <a:latin typeface="Times New Roman" panose="02020603050405020304" pitchFamily="18" charset="0"/>
                <a:cs typeface="Times New Roman" panose="02020603050405020304" pitchFamily="18" charset="0"/>
              </a:rPr>
              <a:t>Wilkinson, K. M., &amp; </a:t>
            </a:r>
            <a:r>
              <a:rPr lang="en-US" sz="3200" dirty="0" err="1" smtClean="0">
                <a:latin typeface="Times New Roman" panose="02020603050405020304" pitchFamily="18" charset="0"/>
                <a:cs typeface="Times New Roman" panose="02020603050405020304" pitchFamily="18" charset="0"/>
              </a:rPr>
              <a:t>Reichle</a:t>
            </a:r>
            <a:r>
              <a:rPr lang="en-US" sz="3200" dirty="0" smtClean="0">
                <a:latin typeface="Times New Roman" panose="02020603050405020304" pitchFamily="18" charset="0"/>
                <a:cs typeface="Times New Roman" panose="02020603050405020304" pitchFamily="18" charset="0"/>
              </a:rPr>
              <a:t>, J. (2009). The role of aided AAC in replacing unconventional communicative acts with more conventional ones. In P. Mirenda &amp; T. </a:t>
            </a:r>
            <a:r>
              <a:rPr lang="en-US" sz="3200" dirty="0" err="1" smtClean="0">
                <a:latin typeface="Times New Roman" panose="02020603050405020304" pitchFamily="18" charset="0"/>
                <a:cs typeface="Times New Roman" panose="02020603050405020304" pitchFamily="18" charset="0"/>
              </a:rPr>
              <a:t>Iacono</a:t>
            </a:r>
            <a:r>
              <a:rPr lang="en-US" sz="3200" dirty="0" smtClean="0">
                <a:latin typeface="Times New Roman" panose="02020603050405020304" pitchFamily="18" charset="0"/>
                <a:cs typeface="Times New Roman" panose="02020603050405020304" pitchFamily="18" charset="0"/>
              </a:rPr>
              <a:t> (Eds.), </a:t>
            </a:r>
            <a:r>
              <a:rPr lang="en-US" sz="3200" i="1" dirty="0" smtClean="0">
                <a:latin typeface="Times New Roman" panose="02020603050405020304" pitchFamily="18" charset="0"/>
                <a:cs typeface="Times New Roman" panose="02020603050405020304" pitchFamily="18" charset="0"/>
              </a:rPr>
              <a:t>Autism spectrum disorders and </a:t>
            </a:r>
            <a:r>
              <a:rPr lang="en-US" sz="3200" i="1" dirty="0" smtClean="0">
                <a:latin typeface="Times New Roman" panose="02020603050405020304" pitchFamily="18" charset="0"/>
                <a:cs typeface="Times New Roman" panose="02020603050405020304" pitchFamily="18" charset="0"/>
              </a:rPr>
              <a:t>AAC </a:t>
            </a:r>
            <a:r>
              <a:rPr lang="en-US" sz="3200" dirty="0" smtClean="0">
                <a:latin typeface="Times New Roman" panose="02020603050405020304" pitchFamily="18" charset="0"/>
                <a:cs typeface="Times New Roman" panose="02020603050405020304" pitchFamily="18" charset="0"/>
              </a:rPr>
              <a:t>(pp. </a:t>
            </a:r>
            <a:r>
              <a:rPr lang="en-US" sz="3200" smtClean="0">
                <a:latin typeface="Times New Roman" panose="02020603050405020304" pitchFamily="18" charset="0"/>
                <a:cs typeface="Times New Roman" panose="02020603050405020304" pitchFamily="18" charset="0"/>
              </a:rPr>
              <a:t>355-382). </a:t>
            </a:r>
            <a:r>
              <a:rPr lang="en-US" sz="3200" dirty="0" smtClean="0">
                <a:latin typeface="Times New Roman" panose="02020603050405020304" pitchFamily="18" charset="0"/>
                <a:cs typeface="Times New Roman" panose="02020603050405020304" pitchFamily="18" charset="0"/>
              </a:rPr>
              <a:t>Baltimore, MD: Brookes.</a:t>
            </a:r>
            <a:endParaRPr lang="en-US" sz="3200" dirty="0">
              <a:latin typeface="Times New Roman" panose="02020603050405020304" pitchFamily="18" charset="0"/>
              <a:cs typeface="Times New Roman" panose="02020603050405020304" pitchFamily="18" charset="0"/>
            </a:endParaRPr>
          </a:p>
          <a:p>
            <a:pPr marL="688975" indent="-688975">
              <a:buNone/>
            </a:pPr>
            <a:endParaRPr lang="en-US" sz="700" dirty="0"/>
          </a:p>
        </p:txBody>
      </p:sp>
    </p:spTree>
    <p:extLst>
      <p:ext uri="{BB962C8B-B14F-4D97-AF65-F5344CB8AC3E}">
        <p14:creationId xmlns:p14="http://schemas.microsoft.com/office/powerpoint/2010/main" val="3163630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6597" y="1394083"/>
            <a:ext cx="3340308" cy="4901780"/>
          </a:xfrm>
        </p:spPr>
        <p:txBody>
          <a:bodyPr/>
          <a:lstStyle/>
          <a:p>
            <a:pPr marL="0" indent="0">
              <a:buNone/>
            </a:pPr>
            <a:r>
              <a:rPr lang="en-US" sz="3200" b="1" dirty="0" smtClean="0"/>
              <a:t>Learning objectives:</a:t>
            </a:r>
          </a:p>
          <a:p>
            <a:r>
              <a:rPr lang="en-US" sz="2400" dirty="0" smtClean="0"/>
              <a:t>Critical details:</a:t>
            </a:r>
          </a:p>
          <a:p>
            <a:pPr lvl="1"/>
            <a:r>
              <a:rPr lang="en-US" sz="2000" dirty="0" smtClean="0"/>
              <a:t>punctuation</a:t>
            </a:r>
            <a:endParaRPr lang="en-US" sz="2000" dirty="0"/>
          </a:p>
          <a:p>
            <a:pPr lvl="1"/>
            <a:r>
              <a:rPr lang="en-US" sz="2000" dirty="0" smtClean="0"/>
              <a:t>spacing </a:t>
            </a:r>
          </a:p>
          <a:p>
            <a:pPr lvl="1"/>
            <a:r>
              <a:rPr lang="en-US" sz="2000" dirty="0" smtClean="0"/>
              <a:t>italics</a:t>
            </a:r>
          </a:p>
          <a:p>
            <a:r>
              <a:rPr lang="en-US" sz="2400" dirty="0"/>
              <a:t>What is a </a:t>
            </a:r>
            <a:r>
              <a:rPr lang="en-US" sz="2400" dirty="0" err="1"/>
              <a:t>DOI</a:t>
            </a:r>
            <a:r>
              <a:rPr lang="en-US" sz="2400" dirty="0" smtClean="0"/>
              <a:t>?</a:t>
            </a:r>
            <a:endParaRPr lang="en-US" sz="2400" dirty="0"/>
          </a:p>
        </p:txBody>
      </p:sp>
      <p:sp>
        <p:nvSpPr>
          <p:cNvPr id="6" name="Text Placeholder 5"/>
          <p:cNvSpPr>
            <a:spLocks noGrp="1"/>
          </p:cNvSpPr>
          <p:nvPr>
            <p:ph type="body" sz="half" idx="2"/>
          </p:nvPr>
        </p:nvSpPr>
        <p:spPr>
          <a:xfrm>
            <a:off x="1499021" y="592115"/>
            <a:ext cx="2690733" cy="5636302"/>
          </a:xfrm>
          <a:solidFill>
            <a:schemeClr val="accent4">
              <a:lumMod val="40000"/>
              <a:lumOff val="60000"/>
            </a:schemeClr>
          </a:solidFill>
        </p:spPr>
        <p:txBody>
          <a:bodyPr>
            <a:normAutofit/>
          </a:bodyPr>
          <a:lstStyle/>
          <a:p>
            <a:pPr marL="112713"/>
            <a:r>
              <a:rPr lang="en-US" sz="4000" b="1" dirty="0" smtClean="0"/>
              <a:t>Journal Articles</a:t>
            </a:r>
            <a:endParaRPr lang="en-US" sz="2800" dirty="0" smtClean="0"/>
          </a:p>
          <a:p>
            <a:pPr marL="688975" indent="-457200">
              <a:spcBef>
                <a:spcPts val="1800"/>
              </a:spcBef>
              <a:buFont typeface="Arial" panose="020B0604020202020204" pitchFamily="34" charset="0"/>
              <a:buChar char="•"/>
            </a:pPr>
            <a:r>
              <a:rPr lang="en-US" sz="2800" dirty="0" smtClean="0"/>
              <a:t>Basic format</a:t>
            </a:r>
          </a:p>
          <a:p>
            <a:pPr marL="688975" indent="-457200">
              <a:buFont typeface="Arial" panose="020B0604020202020204" pitchFamily="34" charset="0"/>
              <a:buChar char="•"/>
            </a:pPr>
            <a:r>
              <a:rPr lang="en-US" sz="2800" dirty="0" err="1" smtClean="0"/>
              <a:t>DOI</a:t>
            </a:r>
            <a:endParaRPr lang="en-US" sz="2800" dirty="0" smtClean="0"/>
          </a:p>
        </p:txBody>
      </p:sp>
      <p:cxnSp>
        <p:nvCxnSpPr>
          <p:cNvPr id="8" name="Straight Connector 7"/>
          <p:cNvCxnSpPr/>
          <p:nvPr/>
        </p:nvCxnSpPr>
        <p:spPr>
          <a:xfrm>
            <a:off x="1723873" y="1978705"/>
            <a:ext cx="2016177" cy="14991"/>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166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Basic Format: Journal Articles</a:t>
            </a:r>
            <a:endParaRPr lang="en-US" b="1" dirty="0"/>
          </a:p>
        </p:txBody>
      </p:sp>
      <p:sp>
        <p:nvSpPr>
          <p:cNvPr id="3" name="Content Placeholder 2"/>
          <p:cNvSpPr>
            <a:spLocks noGrp="1"/>
          </p:cNvSpPr>
          <p:nvPr>
            <p:ph idx="1"/>
          </p:nvPr>
        </p:nvSpPr>
        <p:spPr>
          <a:xfrm>
            <a:off x="1332315" y="2005070"/>
            <a:ext cx="7625925" cy="4703028"/>
          </a:xfrm>
        </p:spPr>
        <p:txBody>
          <a:bodyPr>
            <a:normAutofit/>
          </a:bodyPr>
          <a:lstStyle/>
          <a:p>
            <a:pPr marL="0" indent="0">
              <a:buNone/>
            </a:pPr>
            <a:endParaRPr lang="en-US" dirty="0"/>
          </a:p>
          <a:p>
            <a:pPr marL="860425" indent="-860425">
              <a:buNone/>
            </a:pPr>
            <a:r>
              <a:rPr lang="en-US" sz="3200" dirty="0">
                <a:latin typeface="Times New Roman" panose="02020603050405020304" pitchFamily="18" charset="0"/>
                <a:cs typeface="Times New Roman" panose="02020603050405020304" pitchFamily="18" charset="0"/>
              </a:rPr>
              <a:t>Author, A. A., Author, B. B., &amp; Author, C. C. (year). </a:t>
            </a:r>
            <a:r>
              <a:rPr lang="en-US" sz="3200" dirty="0">
                <a:solidFill>
                  <a:srgbClr val="FF0000"/>
                </a:solidFill>
                <a:latin typeface="Times New Roman" panose="02020603050405020304" pitchFamily="18" charset="0"/>
                <a:cs typeface="Times New Roman" panose="02020603050405020304" pitchFamily="18" charset="0"/>
              </a:rPr>
              <a:t>T</a:t>
            </a:r>
            <a:r>
              <a:rPr lang="en-US" sz="3200" dirty="0">
                <a:latin typeface="Times New Roman" panose="02020603050405020304" pitchFamily="18" charset="0"/>
                <a:cs typeface="Times New Roman" panose="02020603050405020304" pitchFamily="18" charset="0"/>
              </a:rPr>
              <a:t>itle of article. </a:t>
            </a:r>
            <a:r>
              <a:rPr lang="en-US" sz="3200" i="1" dirty="0">
                <a:solidFill>
                  <a:srgbClr val="FF0000"/>
                </a:solidFill>
                <a:latin typeface="Times New Roman" panose="02020603050405020304" pitchFamily="18" charset="0"/>
                <a:cs typeface="Times New Roman" panose="02020603050405020304" pitchFamily="18" charset="0"/>
              </a:rPr>
              <a:t>T</a:t>
            </a:r>
            <a:r>
              <a:rPr lang="en-US" sz="3200" i="1" dirty="0">
                <a:latin typeface="Times New Roman" panose="02020603050405020304" pitchFamily="18" charset="0"/>
                <a:cs typeface="Times New Roman" panose="02020603050405020304" pitchFamily="18" charset="0"/>
              </a:rPr>
              <a:t>itle of </a:t>
            </a:r>
            <a:r>
              <a:rPr lang="en-US" sz="3200" i="1" dirty="0">
                <a:solidFill>
                  <a:srgbClr val="FF0000"/>
                </a:solidFill>
                <a:latin typeface="Times New Roman" panose="02020603050405020304" pitchFamily="18" charset="0"/>
                <a:cs typeface="Times New Roman" panose="02020603050405020304" pitchFamily="18" charset="0"/>
              </a:rPr>
              <a:t>P</a:t>
            </a:r>
            <a:r>
              <a:rPr lang="en-US" sz="3200" i="1" dirty="0">
                <a:latin typeface="Times New Roman" panose="02020603050405020304" pitchFamily="18" charset="0"/>
                <a:cs typeface="Times New Roman" panose="02020603050405020304" pitchFamily="18" charset="0"/>
              </a:rPr>
              <a:t>eriodical</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xx</a:t>
            </a:r>
            <a:r>
              <a:rPr lang="en-US" sz="3200" dirty="0">
                <a:latin typeface="Times New Roman" panose="02020603050405020304" pitchFamily="18" charset="0"/>
                <a:cs typeface="Times New Roman" panose="02020603050405020304" pitchFamily="18" charset="0"/>
              </a:rPr>
              <a:t>(x), xx-xx. </a:t>
            </a:r>
            <a:endParaRPr lang="en-US" sz="32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r>
              <a:rPr lang="en-US" sz="1400" dirty="0" smtClean="0"/>
              <a:t>From: American </a:t>
            </a:r>
            <a:r>
              <a:rPr lang="en-US" sz="1400" dirty="0"/>
              <a:t>Psychological Association. (2010). </a:t>
            </a:r>
            <a:r>
              <a:rPr lang="en-US" sz="1400" i="1" dirty="0"/>
              <a:t>Publication manual of the </a:t>
            </a:r>
            <a:r>
              <a:rPr lang="en-US" sz="1400" i="1" dirty="0" smtClean="0"/>
              <a:t>American Psychological Association</a:t>
            </a:r>
            <a:r>
              <a:rPr lang="en-US" sz="1400" i="1" dirty="0"/>
              <a:t>. </a:t>
            </a:r>
            <a:r>
              <a:rPr lang="en-US" sz="1400" dirty="0"/>
              <a:t>Washington, D.C.: American </a:t>
            </a:r>
            <a:r>
              <a:rPr lang="en-US" sz="1400" dirty="0" smtClean="0"/>
              <a:t>Psychological </a:t>
            </a:r>
            <a:r>
              <a:rPr lang="en-US" sz="1400" dirty="0"/>
              <a:t>Association.</a:t>
            </a:r>
          </a:p>
          <a:p>
            <a:endParaRPr lang="en-US" dirty="0"/>
          </a:p>
        </p:txBody>
      </p:sp>
      <p:sp>
        <p:nvSpPr>
          <p:cNvPr id="4" name="TextBox 3"/>
          <p:cNvSpPr txBox="1"/>
          <p:nvPr/>
        </p:nvSpPr>
        <p:spPr>
          <a:xfrm rot="203184" flipH="1">
            <a:off x="3455971" y="4429598"/>
            <a:ext cx="1311110" cy="715581"/>
          </a:xfrm>
          <a:prstGeom prst="rect">
            <a:avLst/>
          </a:prstGeom>
          <a:noFill/>
        </p:spPr>
        <p:txBody>
          <a:bodyPr wrap="square" rtlCol="0">
            <a:spAutoFit/>
          </a:bodyPr>
          <a:lstStyle/>
          <a:p>
            <a:r>
              <a:rPr lang="en-US" sz="1350" dirty="0"/>
              <a:t>Italicize the volume number</a:t>
            </a:r>
          </a:p>
        </p:txBody>
      </p:sp>
      <p:sp>
        <p:nvSpPr>
          <p:cNvPr id="6" name="TextBox 5"/>
          <p:cNvSpPr txBox="1"/>
          <p:nvPr/>
        </p:nvSpPr>
        <p:spPr>
          <a:xfrm flipH="1">
            <a:off x="4965801" y="4739492"/>
            <a:ext cx="1390684" cy="715581"/>
          </a:xfrm>
          <a:prstGeom prst="rect">
            <a:avLst/>
          </a:prstGeom>
          <a:noFill/>
        </p:spPr>
        <p:txBody>
          <a:bodyPr wrap="square" rtlCol="0">
            <a:spAutoFit/>
          </a:bodyPr>
          <a:lstStyle/>
          <a:p>
            <a:r>
              <a:rPr lang="en-US" sz="1350" dirty="0" smtClean="0"/>
              <a:t>Issue number -- do NOT italicize</a:t>
            </a:r>
            <a:endParaRPr lang="en-US" sz="1350" dirty="0"/>
          </a:p>
        </p:txBody>
      </p:sp>
      <p:sp>
        <p:nvSpPr>
          <p:cNvPr id="7" name="TextBox 6"/>
          <p:cNvSpPr txBox="1"/>
          <p:nvPr/>
        </p:nvSpPr>
        <p:spPr>
          <a:xfrm flipH="1">
            <a:off x="6761797" y="4079784"/>
            <a:ext cx="1390684" cy="507831"/>
          </a:xfrm>
          <a:prstGeom prst="rect">
            <a:avLst/>
          </a:prstGeom>
          <a:noFill/>
        </p:spPr>
        <p:txBody>
          <a:bodyPr wrap="square" rtlCol="0">
            <a:spAutoFit/>
          </a:bodyPr>
          <a:lstStyle/>
          <a:p>
            <a:r>
              <a:rPr lang="en-US" sz="1350" dirty="0"/>
              <a:t>Page numbers</a:t>
            </a:r>
          </a:p>
        </p:txBody>
      </p:sp>
      <p:cxnSp>
        <p:nvCxnSpPr>
          <p:cNvPr id="8" name="Straight Arrow Connector 7"/>
          <p:cNvCxnSpPr/>
          <p:nvPr/>
        </p:nvCxnSpPr>
        <p:spPr>
          <a:xfrm flipH="1" flipV="1">
            <a:off x="6356486" y="3935188"/>
            <a:ext cx="405311" cy="288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873984" y="4030647"/>
            <a:ext cx="480680" cy="708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029559" y="3914540"/>
            <a:ext cx="237120" cy="476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20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094" y="1286354"/>
            <a:ext cx="2634712" cy="5184183"/>
          </a:xfrm>
        </p:spPr>
        <p:txBody>
          <a:bodyPr>
            <a:normAutofit fontScale="90000"/>
          </a:bodyPr>
          <a:lstStyle/>
          <a:p>
            <a:r>
              <a:rPr lang="en-US" sz="4000" b="1" dirty="0">
                <a:solidFill>
                  <a:schemeClr val="accent1">
                    <a:lumMod val="75000"/>
                  </a:schemeClr>
                </a:solidFill>
              </a:rPr>
              <a:t>Try it with your </a:t>
            </a:r>
            <a:r>
              <a:rPr lang="en-US" sz="4000" b="1" dirty="0" smtClean="0">
                <a:solidFill>
                  <a:schemeClr val="accent1">
                    <a:lumMod val="75000"/>
                  </a:schemeClr>
                </a:solidFill>
              </a:rPr>
              <a:t>partner:</a:t>
            </a:r>
            <a:r>
              <a:rPr lang="en-US" dirty="0" smtClean="0"/>
              <a:t/>
            </a:r>
            <a:br>
              <a:rPr lang="en-US" dirty="0" smtClean="0"/>
            </a:br>
            <a:r>
              <a:rPr lang="en-US" dirty="0" smtClean="0"/>
              <a:t>A</a:t>
            </a:r>
            <a:r>
              <a:rPr lang="en-US" dirty="0"/>
              <a:t> </a:t>
            </a:r>
            <a:r>
              <a:rPr lang="en-US" dirty="0" smtClean="0"/>
              <a:t>journal article written by four authors (#7 in your handout) – </a:t>
            </a:r>
            <a:endParaRPr lang="en-US" dirty="0"/>
          </a:p>
        </p:txBody>
      </p:sp>
      <p:pic>
        <p:nvPicPr>
          <p:cNvPr id="4" name="Content Placeholder 3"/>
          <p:cNvPicPr>
            <a:picLocks noGrp="1" noChangeAspect="1"/>
          </p:cNvPicPr>
          <p:nvPr>
            <p:ph idx="1"/>
          </p:nvPr>
        </p:nvPicPr>
        <p:blipFill>
          <a:blip r:embed="rId2"/>
          <a:stretch>
            <a:fillRect/>
          </a:stretch>
        </p:blipFill>
        <p:spPr>
          <a:xfrm>
            <a:off x="4129084" y="319490"/>
            <a:ext cx="4948825" cy="6356732"/>
          </a:xfrm>
          <a:prstGeom prst="rect">
            <a:avLst/>
          </a:prstGeom>
        </p:spPr>
      </p:pic>
    </p:spTree>
    <p:extLst>
      <p:ext uri="{BB962C8B-B14F-4D97-AF65-F5344CB8AC3E}">
        <p14:creationId xmlns:p14="http://schemas.microsoft.com/office/powerpoint/2010/main" val="2652455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pic>
        <p:nvPicPr>
          <p:cNvPr id="5" name="Picture 4"/>
          <p:cNvPicPr>
            <a:picLocks noChangeAspect="1"/>
          </p:cNvPicPr>
          <p:nvPr/>
        </p:nvPicPr>
        <p:blipFill>
          <a:blip r:embed="rId2"/>
          <a:stretch>
            <a:fillRect/>
          </a:stretch>
        </p:blipFill>
        <p:spPr>
          <a:xfrm>
            <a:off x="683047" y="1666603"/>
            <a:ext cx="7989480" cy="2057097"/>
          </a:xfrm>
          <a:prstGeom prst="rect">
            <a:avLst/>
          </a:prstGeom>
        </p:spPr>
      </p:pic>
      <p:pic>
        <p:nvPicPr>
          <p:cNvPr id="6" name="Picture 5"/>
          <p:cNvPicPr>
            <a:picLocks noChangeAspect="1"/>
          </p:cNvPicPr>
          <p:nvPr/>
        </p:nvPicPr>
        <p:blipFill>
          <a:blip r:embed="rId3"/>
          <a:stretch>
            <a:fillRect/>
          </a:stretch>
        </p:blipFill>
        <p:spPr>
          <a:xfrm>
            <a:off x="374573" y="4183451"/>
            <a:ext cx="8712391" cy="531768"/>
          </a:xfrm>
          <a:prstGeom prst="rect">
            <a:avLst/>
          </a:prstGeom>
        </p:spPr>
      </p:pic>
    </p:spTree>
    <p:extLst>
      <p:ext uri="{BB962C8B-B14F-4D97-AF65-F5344CB8AC3E}">
        <p14:creationId xmlns:p14="http://schemas.microsoft.com/office/powerpoint/2010/main" val="2917841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094" y="309282"/>
            <a:ext cx="7821707" cy="874059"/>
          </a:xfrm>
        </p:spPr>
        <p:txBody>
          <a:bodyPr/>
          <a:lstStyle/>
          <a:p>
            <a:r>
              <a:rPr lang="en-US" dirty="0" smtClean="0"/>
              <a:t>Now you are my technical editor. </a:t>
            </a:r>
            <a:endParaRPr lang="en-US" dirty="0"/>
          </a:p>
        </p:txBody>
      </p:sp>
      <p:sp>
        <p:nvSpPr>
          <p:cNvPr id="3" name="Content Placeholder 2"/>
          <p:cNvSpPr>
            <a:spLocks noGrp="1"/>
          </p:cNvSpPr>
          <p:nvPr>
            <p:ph idx="1"/>
          </p:nvPr>
        </p:nvSpPr>
        <p:spPr>
          <a:xfrm>
            <a:off x="900953" y="1385047"/>
            <a:ext cx="7633447" cy="4526175"/>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Hampton, S., </a:t>
            </a:r>
            <a:r>
              <a:rPr lang="en-US" sz="3200" dirty="0" err="1" smtClean="0">
                <a:latin typeface="Times New Roman" panose="02020603050405020304" pitchFamily="18" charset="0"/>
                <a:cs typeface="Times New Roman" panose="02020603050405020304" pitchFamily="18" charset="0"/>
              </a:rPr>
              <a:t>Rabagliati</a:t>
            </a:r>
            <a:r>
              <a:rPr lang="en-US" sz="3200" dirty="0" smtClean="0">
                <a:latin typeface="Times New Roman" panose="02020603050405020304" pitchFamily="18" charset="0"/>
                <a:cs typeface="Times New Roman" panose="02020603050405020304" pitchFamily="18" charset="0"/>
              </a:rPr>
              <a:t>, H., </a:t>
            </a:r>
            <a:r>
              <a:rPr lang="en-US" sz="3200" dirty="0" err="1" smtClean="0">
                <a:latin typeface="Times New Roman" panose="02020603050405020304" pitchFamily="18" charset="0"/>
                <a:cs typeface="Times New Roman" panose="02020603050405020304" pitchFamily="18" charset="0"/>
              </a:rPr>
              <a:t>Sorace</a:t>
            </a:r>
            <a:r>
              <a:rPr lang="en-US" sz="3200" dirty="0" smtClean="0">
                <a:latin typeface="Times New Roman" panose="02020603050405020304" pitchFamily="18" charset="0"/>
                <a:cs typeface="Times New Roman" panose="02020603050405020304" pitchFamily="18" charset="0"/>
              </a:rPr>
              <a:t>, Antonella, and Fletcher-Watson, S. (2017). Autism and Bilingualism: A Qualitative Interview Study of Parents’ Perspectives and Experiences. Journal of Speech, Language, and Hearing Research. Vol. 60. 435-446.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818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1766807" y="1681566"/>
            <a:ext cx="6988525" cy="4741100"/>
          </a:xfrm>
        </p:spPr>
        <p:txBody>
          <a:bodyPr>
            <a:noAutofit/>
          </a:bodyPr>
          <a:lstStyle/>
          <a:p>
            <a:pPr marL="914400" indent="-914400">
              <a:buNone/>
            </a:pPr>
            <a:r>
              <a:rPr lang="en-US" sz="3200" dirty="0" smtClean="0">
                <a:latin typeface="Times New Roman" panose="02020603050405020304" pitchFamily="18" charset="0"/>
                <a:cs typeface="Times New Roman" panose="02020603050405020304" pitchFamily="18" charset="0"/>
              </a:rPr>
              <a:t>Hampton</a:t>
            </a:r>
            <a:r>
              <a:rPr lang="en-US" sz="3200" dirty="0">
                <a:latin typeface="Times New Roman" panose="02020603050405020304" pitchFamily="18" charset="0"/>
                <a:cs typeface="Times New Roman" panose="02020603050405020304" pitchFamily="18" charset="0"/>
              </a:rPr>
              <a:t>, S., </a:t>
            </a:r>
            <a:r>
              <a:rPr lang="en-US" sz="3200" dirty="0" err="1">
                <a:latin typeface="Times New Roman" panose="02020603050405020304" pitchFamily="18" charset="0"/>
                <a:cs typeface="Times New Roman" panose="02020603050405020304" pitchFamily="18" charset="0"/>
              </a:rPr>
              <a:t>Rabagliati</a:t>
            </a:r>
            <a:r>
              <a:rPr lang="en-US" sz="3200" dirty="0">
                <a:latin typeface="Times New Roman" panose="02020603050405020304" pitchFamily="18" charset="0"/>
                <a:cs typeface="Times New Roman" panose="02020603050405020304" pitchFamily="18" charset="0"/>
              </a:rPr>
              <a:t>, H., </a:t>
            </a:r>
            <a:r>
              <a:rPr lang="en-US" sz="3200" dirty="0" err="1">
                <a:latin typeface="Times New Roman" panose="02020603050405020304" pitchFamily="18" charset="0"/>
                <a:cs typeface="Times New Roman" panose="02020603050405020304" pitchFamily="18" charset="0"/>
              </a:rPr>
              <a:t>Sorace</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 &amp; Fletcher-Watson</a:t>
            </a:r>
            <a:r>
              <a:rPr lang="en-US" sz="3200" dirty="0">
                <a:latin typeface="Times New Roman" panose="02020603050405020304" pitchFamily="18" charset="0"/>
                <a:cs typeface="Times New Roman" panose="02020603050405020304" pitchFamily="18" charset="0"/>
              </a:rPr>
              <a:t>, S. (2017). </a:t>
            </a:r>
            <a:r>
              <a:rPr lang="en-US" sz="3200" dirty="0" smtClean="0">
                <a:latin typeface="Times New Roman" panose="02020603050405020304" pitchFamily="18" charset="0"/>
                <a:cs typeface="Times New Roman" panose="02020603050405020304" pitchFamily="18" charset="0"/>
              </a:rPr>
              <a:t>Autism and bilingualism: A qualitative interview study of parents’ perspectives and experiences. </a:t>
            </a:r>
            <a:r>
              <a:rPr lang="en-US" sz="3200" i="1" dirty="0" smtClean="0">
                <a:latin typeface="Times New Roman" panose="02020603050405020304" pitchFamily="18" charset="0"/>
                <a:cs typeface="Times New Roman" panose="02020603050405020304" pitchFamily="18" charset="0"/>
              </a:rPr>
              <a:t>Journal </a:t>
            </a:r>
            <a:r>
              <a:rPr lang="en-US" sz="3200" i="1" dirty="0">
                <a:latin typeface="Times New Roman" panose="02020603050405020304" pitchFamily="18" charset="0"/>
                <a:cs typeface="Times New Roman" panose="02020603050405020304" pitchFamily="18" charset="0"/>
              </a:rPr>
              <a:t>of </a:t>
            </a:r>
            <a:r>
              <a:rPr lang="en-US" sz="3200" i="1" dirty="0" smtClean="0">
                <a:latin typeface="Times New Roman" panose="02020603050405020304" pitchFamily="18" charset="0"/>
                <a:cs typeface="Times New Roman" panose="02020603050405020304" pitchFamily="18" charset="0"/>
              </a:rPr>
              <a:t>Speech, Language</a:t>
            </a:r>
            <a:r>
              <a:rPr lang="en-US" sz="3200" i="1" dirty="0">
                <a:latin typeface="Times New Roman" panose="02020603050405020304" pitchFamily="18" charset="0"/>
                <a:cs typeface="Times New Roman" panose="02020603050405020304" pitchFamily="18" charset="0"/>
              </a:rPr>
              <a:t>, and Hearing </a:t>
            </a:r>
            <a:r>
              <a:rPr lang="en-US" sz="3200" i="1" dirty="0" smtClean="0">
                <a:latin typeface="Times New Roman" panose="02020603050405020304" pitchFamily="18" charset="0"/>
                <a:cs typeface="Times New Roman" panose="02020603050405020304" pitchFamily="18" charset="0"/>
              </a:rPr>
              <a:t>Research</a:t>
            </a:r>
            <a:r>
              <a:rPr lang="en-US" sz="3200" dirty="0" smtClean="0">
                <a:latin typeface="Times New Roman" panose="02020603050405020304" pitchFamily="18" charset="0"/>
                <a:cs typeface="Times New Roman" panose="02020603050405020304" pitchFamily="18" charset="0"/>
              </a:rPr>
              <a:t>, 60, 435-	446</a:t>
            </a:r>
            <a:r>
              <a:rPr lang="en-US" sz="3200"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72807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255" y="699060"/>
            <a:ext cx="6872991" cy="807451"/>
          </a:xfrm>
        </p:spPr>
        <p:txBody>
          <a:bodyPr>
            <a:noAutofit/>
          </a:bodyPr>
          <a:lstStyle/>
          <a:p>
            <a:r>
              <a:rPr lang="en-US" sz="4000" b="1" dirty="0" smtClean="0"/>
              <a:t>Workshop Objectives</a:t>
            </a:r>
            <a:endParaRPr lang="en-US" sz="4000" b="1" dirty="0"/>
          </a:p>
        </p:txBody>
      </p:sp>
      <p:sp>
        <p:nvSpPr>
          <p:cNvPr id="3" name="Content Placeholder 2"/>
          <p:cNvSpPr>
            <a:spLocks noGrp="1"/>
          </p:cNvSpPr>
          <p:nvPr>
            <p:ph idx="1"/>
          </p:nvPr>
        </p:nvSpPr>
        <p:spPr>
          <a:xfrm>
            <a:off x="2203550" y="2256020"/>
            <a:ext cx="6732204" cy="3957403"/>
          </a:xfrm>
        </p:spPr>
        <p:txBody>
          <a:bodyPr>
            <a:normAutofit/>
          </a:bodyPr>
          <a:lstStyle/>
          <a:p>
            <a:pPr marL="0" indent="0">
              <a:buNone/>
            </a:pPr>
            <a:r>
              <a:rPr lang="en-US" sz="3200" dirty="0"/>
              <a:t>Participants will learn how to create a reference list in APA </a:t>
            </a:r>
            <a:r>
              <a:rPr lang="en-US" sz="3200" dirty="0" smtClean="0"/>
              <a:t>Style:</a:t>
            </a:r>
          </a:p>
          <a:p>
            <a:pPr marL="569913" indent="-569913"/>
            <a:r>
              <a:rPr lang="en-US" sz="3200" dirty="0" smtClean="0"/>
              <a:t>Simple to complex</a:t>
            </a:r>
          </a:p>
          <a:p>
            <a:pPr marL="569913" indent="-569913"/>
            <a:r>
              <a:rPr lang="en-US" sz="3200" dirty="0" smtClean="0"/>
              <a:t>Focus on details of several basic types of references</a:t>
            </a:r>
          </a:p>
          <a:p>
            <a:pPr marL="0" indent="0">
              <a:buNone/>
            </a:pPr>
            <a:r>
              <a:rPr lang="en-US" sz="3200" dirty="0" smtClean="0"/>
              <a:t> </a:t>
            </a:r>
            <a:endParaRPr lang="en-US" sz="32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2027893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you are my technical editor.</a:t>
            </a:r>
          </a:p>
        </p:txBody>
      </p:sp>
      <p:sp>
        <p:nvSpPr>
          <p:cNvPr id="3" name="Content Placeholder 2"/>
          <p:cNvSpPr>
            <a:spLocks noGrp="1"/>
          </p:cNvSpPr>
          <p:nvPr>
            <p:ph idx="1"/>
          </p:nvPr>
        </p:nvSpPr>
        <p:spPr>
          <a:xfrm>
            <a:off x="1233889" y="2133600"/>
            <a:ext cx="7300511" cy="3777622"/>
          </a:xfrm>
        </p:spPr>
        <p:txBody>
          <a:bodyPr/>
          <a:lstStyle/>
          <a:p>
            <a:pPr marL="914400" indent="-914400">
              <a:buNone/>
            </a:pPr>
            <a:r>
              <a:rPr lang="en-US" sz="3600" dirty="0">
                <a:latin typeface="Times New Roman" panose="02020603050405020304" pitchFamily="18" charset="0"/>
                <a:cs typeface="Times New Roman" panose="02020603050405020304" pitchFamily="18" charset="0"/>
              </a:rPr>
              <a:t>Carlson, S. M</a:t>
            </a:r>
            <a:r>
              <a:rPr lang="en-US" sz="3600" dirty="0" smtClean="0">
                <a:latin typeface="Times New Roman" panose="02020603050405020304" pitchFamily="18" charset="0"/>
                <a:cs typeface="Times New Roman" panose="02020603050405020304" pitchFamily="18" charset="0"/>
              </a:rPr>
              <a:t>. and </a:t>
            </a:r>
            <a:r>
              <a:rPr lang="en-US" sz="3600" dirty="0">
                <a:latin typeface="Times New Roman" panose="02020603050405020304" pitchFamily="18" charset="0"/>
                <a:cs typeface="Times New Roman" panose="02020603050405020304" pitchFamily="18" charset="0"/>
              </a:rPr>
              <a:t>Wang, T. S. (2007</a:t>
            </a:r>
            <a:r>
              <a:rPr lang="en-US" sz="3600" dirty="0" smtClean="0">
                <a:latin typeface="Times New Roman" panose="02020603050405020304" pitchFamily="18" charset="0"/>
                <a:cs typeface="Times New Roman" panose="02020603050405020304" pitchFamily="18" charset="0"/>
              </a:rPr>
              <a:t>). Inhibitory Control </a:t>
            </a:r>
            <a:r>
              <a:rPr lang="en-US" sz="3600" dirty="0">
                <a:latin typeface="Times New Roman" panose="02020603050405020304" pitchFamily="18" charset="0"/>
                <a:cs typeface="Times New Roman" panose="02020603050405020304" pitchFamily="18" charset="0"/>
              </a:rPr>
              <a:t>and </a:t>
            </a:r>
            <a:r>
              <a:rPr lang="en-US" sz="3600" dirty="0" smtClean="0">
                <a:latin typeface="Times New Roman" panose="02020603050405020304" pitchFamily="18" charset="0"/>
                <a:cs typeface="Times New Roman" panose="02020603050405020304" pitchFamily="18" charset="0"/>
              </a:rPr>
              <a:t>Emotion Regulation </a:t>
            </a:r>
            <a:r>
              <a:rPr lang="en-US" sz="3600" dirty="0">
                <a:latin typeface="Times New Roman" panose="02020603050405020304" pitchFamily="18" charset="0"/>
                <a:cs typeface="Times New Roman" panose="02020603050405020304" pitchFamily="18" charset="0"/>
              </a:rPr>
              <a:t>in </a:t>
            </a:r>
            <a:r>
              <a:rPr lang="en-US" sz="3600" dirty="0" smtClean="0">
                <a:latin typeface="Times New Roman" panose="02020603050405020304" pitchFamily="18" charset="0"/>
                <a:cs typeface="Times New Roman" panose="02020603050405020304" pitchFamily="18" charset="0"/>
              </a:rPr>
              <a:t>Preschool Children. </a:t>
            </a:r>
            <a:r>
              <a:rPr lang="en-US" sz="3600" i="1" dirty="0" smtClean="0">
                <a:solidFill>
                  <a:schemeClr val="tx1"/>
                </a:solidFill>
                <a:latin typeface="Times New Roman" panose="02020603050405020304" pitchFamily="18" charset="0"/>
                <a:cs typeface="Times New Roman" panose="02020603050405020304" pitchFamily="18" charset="0"/>
              </a:rPr>
              <a:t>Cognitive development</a:t>
            </a:r>
            <a:r>
              <a:rPr lang="en-US" sz="3600" i="1" dirty="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22</a:t>
            </a:r>
            <a:r>
              <a:rPr lang="en-US" sz="3600" dirty="0" smtClean="0">
                <a:solidFill>
                  <a:schemeClr val="tx1"/>
                </a:solidFill>
                <a:latin typeface="Times New Roman" panose="02020603050405020304" pitchFamily="18" charset="0"/>
                <a:cs typeface="Times New Roman" panose="02020603050405020304" pitchFamily="18" charset="0"/>
              </a:rPr>
              <a:t>, 489-510</a:t>
            </a:r>
            <a:r>
              <a:rPr lang="en-US" sz="36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316555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897" y="1325332"/>
            <a:ext cx="7275563" cy="960668"/>
          </a:xfrm>
        </p:spPr>
        <p:txBody>
          <a:bodyPr>
            <a:normAutofit fontScale="90000"/>
          </a:bodyPr>
          <a:lstStyle/>
          <a:p>
            <a:r>
              <a:rPr lang="en-US" dirty="0" smtClean="0"/>
              <a:t>Answer: </a:t>
            </a:r>
            <a:r>
              <a:rPr lang="en-US" dirty="0"/>
              <a:t>Journal Articles Written by Two authors</a:t>
            </a:r>
          </a:p>
        </p:txBody>
      </p:sp>
      <p:sp>
        <p:nvSpPr>
          <p:cNvPr id="3" name="Content Placeholder 2"/>
          <p:cNvSpPr>
            <a:spLocks noGrp="1"/>
          </p:cNvSpPr>
          <p:nvPr>
            <p:ph idx="1"/>
          </p:nvPr>
        </p:nvSpPr>
        <p:spPr>
          <a:xfrm>
            <a:off x="1352897" y="2688116"/>
            <a:ext cx="7181503" cy="3223106"/>
          </a:xfrm>
        </p:spPr>
        <p:txBody>
          <a:bodyPr>
            <a:noAutofit/>
          </a:bodyPr>
          <a:lstStyle/>
          <a:p>
            <a:pPr marL="914400" indent="-914400">
              <a:spcBef>
                <a:spcPts val="0"/>
              </a:spcBef>
              <a:buNone/>
            </a:pPr>
            <a:r>
              <a:rPr lang="en-US" sz="3600" dirty="0">
                <a:latin typeface="Times New Roman" panose="02020603050405020304" pitchFamily="18" charset="0"/>
                <a:cs typeface="Times New Roman" panose="02020603050405020304" pitchFamily="18" charset="0"/>
              </a:rPr>
              <a:t>Carlson, S. M., &amp; Wang, T. S. (2007</a:t>
            </a:r>
            <a:r>
              <a:rPr lang="en-US" sz="3600" dirty="0" smtClean="0">
                <a:latin typeface="Times New Roman" panose="02020603050405020304" pitchFamily="18" charset="0"/>
                <a:cs typeface="Times New Roman" panose="02020603050405020304" pitchFamily="18" charset="0"/>
              </a:rPr>
              <a:t>). Inhibitory </a:t>
            </a:r>
            <a:r>
              <a:rPr lang="en-US" sz="3600" dirty="0">
                <a:latin typeface="Times New Roman" panose="02020603050405020304" pitchFamily="18" charset="0"/>
                <a:cs typeface="Times New Roman" panose="02020603050405020304" pitchFamily="18" charset="0"/>
              </a:rPr>
              <a:t>control </a:t>
            </a:r>
            <a:r>
              <a:rPr lang="en-US" sz="3600" dirty="0" smtClean="0">
                <a:latin typeface="Times New Roman" panose="02020603050405020304" pitchFamily="18" charset="0"/>
                <a:cs typeface="Times New Roman" panose="02020603050405020304" pitchFamily="18" charset="0"/>
              </a:rPr>
              <a:t>and emotion regulation </a:t>
            </a:r>
            <a:r>
              <a:rPr lang="en-US" sz="3600" dirty="0">
                <a:latin typeface="Times New Roman" panose="02020603050405020304" pitchFamily="18" charset="0"/>
                <a:cs typeface="Times New Roman" panose="02020603050405020304" pitchFamily="18" charset="0"/>
              </a:rPr>
              <a:t>in preschool children. </a:t>
            </a:r>
            <a:r>
              <a:rPr lang="en-US" sz="3600" i="1" dirty="0" smtClean="0">
                <a:solidFill>
                  <a:schemeClr val="tx1"/>
                </a:solidFill>
                <a:latin typeface="Times New Roman" panose="02020603050405020304" pitchFamily="18" charset="0"/>
                <a:cs typeface="Times New Roman" panose="02020603050405020304" pitchFamily="18" charset="0"/>
              </a:rPr>
              <a:t>Cognitive Development</a:t>
            </a:r>
            <a:r>
              <a:rPr lang="en-US" sz="3600" i="1" dirty="0">
                <a:solidFill>
                  <a:schemeClr val="tx1"/>
                </a:solidFill>
                <a:latin typeface="Times New Roman" panose="02020603050405020304" pitchFamily="18" charset="0"/>
                <a:cs typeface="Times New Roman" panose="02020603050405020304" pitchFamily="18" charset="0"/>
              </a:rPr>
              <a:t>, 22, </a:t>
            </a:r>
            <a:r>
              <a:rPr lang="en-US" sz="3600" dirty="0" smtClean="0">
                <a:solidFill>
                  <a:schemeClr val="tx1"/>
                </a:solidFill>
                <a:latin typeface="Times New Roman" panose="02020603050405020304" pitchFamily="18" charset="0"/>
                <a:cs typeface="Times New Roman" panose="02020603050405020304" pitchFamily="18" charset="0"/>
              </a:rPr>
              <a:t>489-</a:t>
            </a:r>
            <a:r>
              <a:rPr lang="en-US" sz="3600" dirty="0" smtClean="0">
                <a:latin typeface="Times New Roman" panose="02020603050405020304" pitchFamily="18" charset="0"/>
                <a:cs typeface="Times New Roman" panose="02020603050405020304" pitchFamily="18" charset="0"/>
              </a:rPr>
              <a:t>510</a:t>
            </a:r>
            <a:r>
              <a:rPr lang="en-US"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17678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Object Identifiers: </a:t>
            </a:r>
            <a:r>
              <a:rPr lang="en-US" dirty="0" err="1" smtClean="0"/>
              <a:t>DOI</a:t>
            </a:r>
            <a:endParaRPr lang="en-US" dirty="0"/>
          </a:p>
        </p:txBody>
      </p:sp>
      <p:sp>
        <p:nvSpPr>
          <p:cNvPr id="3" name="Content Placeholder 2"/>
          <p:cNvSpPr>
            <a:spLocks noGrp="1"/>
          </p:cNvSpPr>
          <p:nvPr>
            <p:ph idx="1"/>
          </p:nvPr>
        </p:nvSpPr>
        <p:spPr>
          <a:xfrm>
            <a:off x="2084519" y="1720313"/>
            <a:ext cx="6966488" cy="4587498"/>
          </a:xfrm>
        </p:spPr>
        <p:txBody>
          <a:bodyPr>
            <a:noAutofit/>
          </a:bodyPr>
          <a:lstStyle/>
          <a:p>
            <a:pPr marL="0" indent="0">
              <a:buNone/>
            </a:pPr>
            <a:r>
              <a:rPr lang="en-US" sz="2800" dirty="0"/>
              <a:t>“A </a:t>
            </a:r>
            <a:r>
              <a:rPr lang="en-US" sz="2800" b="1" dirty="0"/>
              <a:t>digital object identifier</a:t>
            </a:r>
            <a:r>
              <a:rPr lang="en-US" sz="2800" dirty="0"/>
              <a:t> (</a:t>
            </a:r>
            <a:r>
              <a:rPr lang="en-US" sz="2800" b="1" dirty="0" err="1"/>
              <a:t>DOI</a:t>
            </a:r>
            <a:r>
              <a:rPr lang="en-US" sz="2800" dirty="0"/>
              <a:t>) is a unique alphanumeric string assigned by a registration agency (the International </a:t>
            </a:r>
            <a:r>
              <a:rPr lang="en-US" sz="2800" b="1" dirty="0" err="1"/>
              <a:t>DOI</a:t>
            </a:r>
            <a:r>
              <a:rPr lang="en-US" sz="2800" dirty="0"/>
              <a:t> Foundation) to identify content and provide a persistent link to its location on the Internet. The publisher assigns a </a:t>
            </a:r>
            <a:r>
              <a:rPr lang="en-US" sz="2800" b="1" dirty="0" err="1"/>
              <a:t>DOI</a:t>
            </a:r>
            <a:r>
              <a:rPr lang="en-US" sz="2800" dirty="0"/>
              <a:t> when your article is published and made available electronically</a:t>
            </a:r>
            <a:r>
              <a:rPr lang="en-US" sz="2800" dirty="0" smtClean="0"/>
              <a:t>.”</a:t>
            </a:r>
          </a:p>
          <a:p>
            <a:pPr marL="0" indent="0">
              <a:buNone/>
            </a:pPr>
            <a:r>
              <a:rPr lang="en-US" sz="2800" dirty="0"/>
              <a:t>www.apastyle.org/learn/faqs/what-is-doi.aspx</a:t>
            </a:r>
          </a:p>
        </p:txBody>
      </p:sp>
    </p:spTree>
    <p:extLst>
      <p:ext uri="{BB962C8B-B14F-4D97-AF65-F5344CB8AC3E}">
        <p14:creationId xmlns:p14="http://schemas.microsoft.com/office/powerpoint/2010/main" val="4006271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034" y="484742"/>
            <a:ext cx="7463426" cy="1801258"/>
          </a:xfrm>
        </p:spPr>
        <p:txBody>
          <a:bodyPr>
            <a:normAutofit/>
          </a:bodyPr>
          <a:lstStyle/>
          <a:p>
            <a:pPr algn="ctr"/>
            <a:r>
              <a:rPr lang="en-US" dirty="0"/>
              <a:t>J</a:t>
            </a:r>
            <a:r>
              <a:rPr lang="en-US" dirty="0" smtClean="0"/>
              <a:t>ournal Article with </a:t>
            </a:r>
            <a:r>
              <a:rPr lang="en-US" dirty="0" smtClean="0">
                <a:latin typeface="Times New Roman" panose="02020603050405020304" pitchFamily="18" charset="0"/>
                <a:cs typeface="Times New Roman" panose="02020603050405020304" pitchFamily="18" charset="0"/>
              </a:rPr>
              <a:t>Digital Object Identifier (</a:t>
            </a:r>
            <a:r>
              <a:rPr lang="en-US" dirty="0" smtClean="0"/>
              <a:t>DOI)</a:t>
            </a:r>
            <a:endParaRPr lang="en-US" dirty="0"/>
          </a:p>
        </p:txBody>
      </p:sp>
      <p:sp>
        <p:nvSpPr>
          <p:cNvPr id="3" name="Content Placeholder 2"/>
          <p:cNvSpPr>
            <a:spLocks noGrp="1"/>
          </p:cNvSpPr>
          <p:nvPr>
            <p:ph idx="1"/>
          </p:nvPr>
        </p:nvSpPr>
        <p:spPr>
          <a:xfrm>
            <a:off x="1255923" y="2551094"/>
            <a:ext cx="7372536" cy="3904790"/>
          </a:xfrm>
        </p:spPr>
        <p:txBody>
          <a:bodyPr>
            <a:normAutofit/>
          </a:bodyPr>
          <a:lstStyle/>
          <a:p>
            <a:pPr marL="0" indent="0">
              <a:buNone/>
            </a:pPr>
            <a:endParaRPr lang="en-US" dirty="0"/>
          </a:p>
          <a:p>
            <a:pPr marL="860425" indent="-860425">
              <a:buNone/>
            </a:pPr>
            <a:r>
              <a:rPr lang="en-US" sz="2400" dirty="0">
                <a:latin typeface="Times New Roman" panose="02020603050405020304" pitchFamily="18" charset="0"/>
                <a:cs typeface="Times New Roman" panose="02020603050405020304" pitchFamily="18" charset="0"/>
              </a:rPr>
              <a:t>Author, A. A., Author, B. B., &amp; Author, C. C. (year). </a:t>
            </a:r>
            <a:r>
              <a:rPr lang="en-US" sz="2400" dirty="0" smtClean="0">
                <a:solidFill>
                  <a:srgbClr val="FF0000"/>
                </a:solidFill>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itle of article</a:t>
            </a:r>
            <a:r>
              <a:rPr lang="en-US" sz="2400"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T</a:t>
            </a:r>
            <a:r>
              <a:rPr lang="en-US" sz="2400" i="1" dirty="0">
                <a:latin typeface="Times New Roman" panose="02020603050405020304" pitchFamily="18" charset="0"/>
                <a:cs typeface="Times New Roman" panose="02020603050405020304" pitchFamily="18" charset="0"/>
              </a:rPr>
              <a:t>itle of </a:t>
            </a:r>
            <a:r>
              <a:rPr lang="en-US" sz="2400" i="1" dirty="0">
                <a:solidFill>
                  <a:srgbClr val="FF0000"/>
                </a:solidFill>
                <a:latin typeface="Times New Roman" panose="02020603050405020304" pitchFamily="18" charset="0"/>
                <a:cs typeface="Times New Roman" panose="02020603050405020304" pitchFamily="18" charset="0"/>
              </a:rPr>
              <a:t>P</a:t>
            </a:r>
            <a:r>
              <a:rPr lang="en-US" sz="2400" i="1" dirty="0">
                <a:latin typeface="Times New Roman" panose="02020603050405020304" pitchFamily="18" charset="0"/>
                <a:cs typeface="Times New Roman" panose="02020603050405020304" pitchFamily="18" charset="0"/>
              </a:rPr>
              <a:t>eriodical</a:t>
            </a:r>
            <a:r>
              <a:rPr lang="en-US" sz="2400"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xx</a:t>
            </a:r>
            <a:r>
              <a:rPr lang="en-US" sz="2400" dirty="0" smtClean="0">
                <a:latin typeface="Times New Roman" panose="02020603050405020304" pitchFamily="18" charset="0"/>
                <a:cs typeface="Times New Roman" panose="02020603050405020304" pitchFamily="18" charset="0"/>
              </a:rPr>
              <a:t>(x), </a:t>
            </a:r>
            <a:r>
              <a:rPr lang="en-US" sz="2400" dirty="0">
                <a:latin typeface="Times New Roman" panose="02020603050405020304" pitchFamily="18" charset="0"/>
                <a:cs typeface="Times New Roman" panose="02020603050405020304" pitchFamily="18" charset="0"/>
              </a:rPr>
              <a:t>xx-xx. </a:t>
            </a:r>
            <a:r>
              <a:rPr lang="en-US" sz="2400" dirty="0" err="1" smtClean="0">
                <a:latin typeface="Times New Roman" panose="02020603050405020304" pitchFamily="18" charset="0"/>
                <a:cs typeface="Times New Roman" panose="02020603050405020304" pitchFamily="18" charset="0"/>
              </a:rPr>
              <a:t>doi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xx</a:t>
            </a:r>
            <a:r>
              <a:rPr lang="en-US" sz="2400" dirty="0" err="1" smtClean="0">
                <a:solidFill>
                  <a:srgbClr val="FF0000"/>
                </a:solidFill>
                <a:latin typeface="Times New Roman" panose="02020603050405020304" pitchFamily="18" charset="0"/>
                <a:cs typeface="Times New Roman" panose="02020603050405020304" pitchFamily="18" charset="0"/>
              </a:rPr>
              <a:t>.xxxx</a:t>
            </a:r>
            <a:r>
              <a:rPr lang="en-US" sz="2400" dirty="0" smtClean="0">
                <a:solidFill>
                  <a:srgbClr val="FF0000"/>
                </a:solidFill>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xxxxxxxxxx</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sz="1200" dirty="0"/>
              <a:t>American Psychological Association. (2010). </a:t>
            </a:r>
            <a:r>
              <a:rPr lang="en-US" sz="1200" i="1" dirty="0"/>
              <a:t>Publication manual of the </a:t>
            </a:r>
            <a:r>
              <a:rPr lang="en-US" sz="1200" i="1" dirty="0" smtClean="0"/>
              <a:t>American 	Psychological Association</a:t>
            </a:r>
            <a:r>
              <a:rPr lang="en-US" sz="1200" i="1" dirty="0"/>
              <a:t>. </a:t>
            </a:r>
            <a:r>
              <a:rPr lang="en-US" sz="1200" dirty="0"/>
              <a:t>Washington, D.C.: American Psychological Association.</a:t>
            </a:r>
          </a:p>
        </p:txBody>
      </p:sp>
    </p:spTree>
    <p:extLst>
      <p:ext uri="{BB962C8B-B14F-4D97-AF65-F5344CB8AC3E}">
        <p14:creationId xmlns:p14="http://schemas.microsoft.com/office/powerpoint/2010/main" val="3100669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New Format for </a:t>
            </a:r>
            <a:r>
              <a:rPr lang="en-US" dirty="0" err="1" smtClean="0"/>
              <a:t>DOI</a:t>
            </a:r>
            <a:endParaRPr lang="en-US" dirty="0"/>
          </a:p>
        </p:txBody>
      </p:sp>
      <p:sp>
        <p:nvSpPr>
          <p:cNvPr id="6" name="Content Placeholder 5"/>
          <p:cNvSpPr>
            <a:spLocks noGrp="1"/>
          </p:cNvSpPr>
          <p:nvPr>
            <p:ph idx="1"/>
          </p:nvPr>
        </p:nvSpPr>
        <p:spPr>
          <a:xfrm>
            <a:off x="1673817" y="1790053"/>
            <a:ext cx="6943241" cy="4781227"/>
          </a:xfrm>
        </p:spPr>
        <p:txBody>
          <a:bodyPr>
            <a:normAutofit lnSpcReduction="10000"/>
          </a:bodyPr>
          <a:lstStyle/>
          <a:p>
            <a:r>
              <a:rPr lang="en-US" sz="2800" dirty="0">
                <a:hlinkClick r:id="rId2"/>
              </a:rPr>
              <a:t>http://</a:t>
            </a:r>
            <a:r>
              <a:rPr lang="en-US" sz="2800" dirty="0" smtClean="0">
                <a:hlinkClick r:id="rId2"/>
              </a:rPr>
              <a:t>blog.apastyle.org/apastyle/2017/03/doi-display-guidelines-update-march-2017.html</a:t>
            </a:r>
            <a:endParaRPr lang="en-US" sz="2800" dirty="0" smtClean="0"/>
          </a:p>
          <a:p>
            <a:pPr marL="0" indent="0">
              <a:spcBef>
                <a:spcPts val="1800"/>
              </a:spcBef>
              <a:buNone/>
            </a:pPr>
            <a:r>
              <a:rPr lang="en-US" sz="2800" u="sng" dirty="0" smtClean="0"/>
              <a:t>Format:</a:t>
            </a:r>
          </a:p>
          <a:p>
            <a:pPr marL="688975" indent="-688975">
              <a:buNone/>
            </a:pPr>
            <a:r>
              <a:rPr lang="en-US" sz="2800" dirty="0" smtClean="0">
                <a:latin typeface="Times New Roman" panose="02020603050405020304" pitchFamily="18" charset="0"/>
                <a:cs typeface="Times New Roman" panose="02020603050405020304" pitchFamily="18" charset="0"/>
              </a:rPr>
              <a:t>Morey</a:t>
            </a:r>
            <a:r>
              <a:rPr lang="en-US" sz="2800" dirty="0">
                <a:latin typeface="Times New Roman" panose="02020603050405020304" pitchFamily="18" charset="0"/>
                <a:cs typeface="Times New Roman" panose="02020603050405020304" pitchFamily="18" charset="0"/>
              </a:rPr>
              <a:t>, C. C., Cong, Y., Zheng, Y., Price, M., &amp; Morey, R. D. (2015). The color-sharing bonus: Roles of perceptual organization and attentive processes in visual working memory. </a:t>
            </a:r>
            <a:r>
              <a:rPr lang="en-US" sz="2800" i="1" dirty="0">
                <a:latin typeface="Times New Roman" panose="02020603050405020304" pitchFamily="18" charset="0"/>
                <a:cs typeface="Times New Roman" panose="02020603050405020304" pitchFamily="18" charset="0"/>
              </a:rPr>
              <a:t>Archives of Scientific Psychology, 3,</a:t>
            </a:r>
            <a:r>
              <a:rPr lang="en-US" sz="2800" dirty="0">
                <a:latin typeface="Times New Roman" panose="02020603050405020304" pitchFamily="18" charset="0"/>
                <a:cs typeface="Times New Roman" panose="02020603050405020304" pitchFamily="18" charset="0"/>
              </a:rPr>
              <a:t> 18–29. </a:t>
            </a:r>
            <a:r>
              <a:rPr lang="en-US" sz="2800" dirty="0">
                <a:latin typeface="Times New Roman" panose="02020603050405020304" pitchFamily="18" charset="0"/>
                <a:cs typeface="Times New Roman" panose="02020603050405020304" pitchFamily="18" charset="0"/>
                <a:hlinkClick r:id="rId3"/>
              </a:rPr>
              <a:t>https://doi.org/10.1037/arc0000014</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545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006" y="1038052"/>
            <a:ext cx="6714454" cy="767645"/>
          </a:xfrm>
        </p:spPr>
        <p:txBody>
          <a:bodyPr>
            <a:normAutofit/>
          </a:bodyPr>
          <a:lstStyle/>
          <a:p>
            <a:r>
              <a:rPr lang="en-US" dirty="0" smtClean="0"/>
              <a:t>Try one (#8 in your handout)</a:t>
            </a:r>
            <a:endParaRPr lang="en-US" dirty="0"/>
          </a:p>
        </p:txBody>
      </p:sp>
      <p:pic>
        <p:nvPicPr>
          <p:cNvPr id="5" name="Content Placeholder 4"/>
          <p:cNvPicPr>
            <a:picLocks noGrp="1" noChangeAspect="1"/>
          </p:cNvPicPr>
          <p:nvPr>
            <p:ph idx="1"/>
          </p:nvPr>
        </p:nvPicPr>
        <p:blipFill>
          <a:blip r:embed="rId2"/>
          <a:stretch>
            <a:fillRect/>
          </a:stretch>
        </p:blipFill>
        <p:spPr>
          <a:xfrm>
            <a:off x="561860" y="2312473"/>
            <a:ext cx="8460953" cy="4195053"/>
          </a:xfrm>
          <a:prstGeom prst="rect">
            <a:avLst/>
          </a:prstGeom>
        </p:spPr>
      </p:pic>
    </p:spTree>
    <p:extLst>
      <p:ext uri="{BB962C8B-B14F-4D97-AF65-F5344CB8AC3E}">
        <p14:creationId xmlns:p14="http://schemas.microsoft.com/office/powerpoint/2010/main" val="1915096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Answer</a:t>
            </a:r>
            <a:endParaRPr lang="en-US" dirty="0"/>
          </a:p>
        </p:txBody>
      </p:sp>
      <p:sp>
        <p:nvSpPr>
          <p:cNvPr id="3" name="Content Placeholder 2"/>
          <p:cNvSpPr>
            <a:spLocks noGrp="1"/>
          </p:cNvSpPr>
          <p:nvPr>
            <p:ph idx="1"/>
          </p:nvPr>
        </p:nvSpPr>
        <p:spPr>
          <a:xfrm>
            <a:off x="919264" y="2457450"/>
            <a:ext cx="7709195" cy="3403523"/>
          </a:xfrm>
        </p:spPr>
        <p:txBody>
          <a:bodyPr>
            <a:noAutofit/>
          </a:bodyPr>
          <a:lstStyle/>
          <a:p>
            <a:pPr marL="914400" indent="-914400">
              <a:buNone/>
            </a:pPr>
            <a:r>
              <a:rPr lang="en-US" sz="2800" dirty="0" smtClean="0">
                <a:latin typeface="Times New Roman" panose="02020603050405020304" pitchFamily="18" charset="0"/>
                <a:cs typeface="Times New Roman" panose="02020603050405020304" pitchFamily="18" charset="0"/>
              </a:rPr>
              <a:t>de </a:t>
            </a:r>
            <a:r>
              <a:rPr lang="en-US" sz="2800" dirty="0">
                <a:latin typeface="Times New Roman" panose="02020603050405020304" pitchFamily="18" charset="0"/>
                <a:cs typeface="Times New Roman" panose="02020603050405020304" pitchFamily="18" charset="0"/>
              </a:rPr>
              <a:t>Valenzuela, J</a:t>
            </a:r>
            <a:r>
              <a:rPr lang="en-US" sz="2800" dirty="0" smtClean="0">
                <a:latin typeface="Times New Roman" panose="02020603050405020304" pitchFamily="18" charset="0"/>
                <a:cs typeface="Times New Roman" panose="02020603050405020304" pitchFamily="18" charset="0"/>
              </a:rPr>
              <a:t>. S.,  </a:t>
            </a:r>
            <a:r>
              <a:rPr lang="en-US" sz="2800" dirty="0">
                <a:latin typeface="Times New Roman" panose="02020603050405020304" pitchFamily="18" charset="0"/>
                <a:cs typeface="Times New Roman" panose="02020603050405020304" pitchFamily="18" charset="0"/>
              </a:rPr>
              <a:t>Kay-Raining Bird, E., Parkington, 	</a:t>
            </a:r>
            <a:r>
              <a:rPr lang="en-US" sz="2800" dirty="0" smtClean="0">
                <a:latin typeface="Times New Roman" panose="02020603050405020304" pitchFamily="18" charset="0"/>
                <a:cs typeface="Times New Roman" panose="02020603050405020304" pitchFamily="18" charset="0"/>
              </a:rPr>
              <a:t>K</a:t>
            </a:r>
            <a:r>
              <a:rPr lang="en-US" sz="2800" dirty="0">
                <a:latin typeface="Times New Roman" panose="02020603050405020304" pitchFamily="18" charset="0"/>
                <a:cs typeface="Times New Roman" panose="02020603050405020304" pitchFamily="18" charset="0"/>
              </a:rPr>
              <a:t>., Mirenda, P., Cain, K., MacLeod, A. A. </a:t>
            </a:r>
            <a:r>
              <a:rPr lang="en-US" sz="2800" dirty="0" smtClean="0">
                <a:latin typeface="Times New Roman" panose="02020603050405020304" pitchFamily="18" charset="0"/>
                <a:cs typeface="Times New Roman" panose="02020603050405020304" pitchFamily="18" charset="0"/>
              </a:rPr>
              <a:t>N., &amp; Segers, E. (</a:t>
            </a:r>
            <a:r>
              <a:rPr lang="en-US" sz="2800" dirty="0">
                <a:latin typeface="Times New Roman" panose="02020603050405020304" pitchFamily="18" charset="0"/>
                <a:cs typeface="Times New Roman" panose="02020603050405020304" pitchFamily="18" charset="0"/>
              </a:rPr>
              <a:t>2016). Access to opportunities for </a:t>
            </a:r>
            <a:r>
              <a:rPr lang="en-US" sz="2800" dirty="0" smtClean="0">
                <a:latin typeface="Times New Roman" panose="02020603050405020304" pitchFamily="18" charset="0"/>
                <a:cs typeface="Times New Roman" panose="02020603050405020304" pitchFamily="18" charset="0"/>
              </a:rPr>
              <a:t>bilingualism for individuals </a:t>
            </a:r>
            <a:r>
              <a:rPr lang="en-US" sz="2800" dirty="0">
                <a:latin typeface="Times New Roman" panose="02020603050405020304" pitchFamily="18" charset="0"/>
                <a:cs typeface="Times New Roman" panose="02020603050405020304" pitchFamily="18" charset="0"/>
              </a:rPr>
              <a:t>with developmental disabilities: K</a:t>
            </a:r>
            <a:r>
              <a:rPr lang="en-US" sz="2800" dirty="0" smtClean="0">
                <a:latin typeface="Times New Roman" panose="02020603050405020304" pitchFamily="18" charset="0"/>
                <a:cs typeface="Times New Roman" panose="02020603050405020304" pitchFamily="18" charset="0"/>
              </a:rPr>
              <a:t>ey informant </a:t>
            </a:r>
            <a:r>
              <a:rPr lang="en-US" sz="2800" dirty="0">
                <a:latin typeface="Times New Roman" panose="02020603050405020304" pitchFamily="18" charset="0"/>
                <a:cs typeface="Times New Roman" panose="02020603050405020304" pitchFamily="18" charset="0"/>
              </a:rPr>
              <a:t>interviews. </a:t>
            </a:r>
            <a:r>
              <a:rPr lang="en-US" sz="2800" i="1" dirty="0">
                <a:latin typeface="Times New Roman" panose="02020603050405020304" pitchFamily="18" charset="0"/>
                <a:cs typeface="Times New Roman" panose="02020603050405020304" pitchFamily="18" charset="0"/>
              </a:rPr>
              <a:t>Journal of Communication </a:t>
            </a:r>
            <a:r>
              <a:rPr lang="en-US" sz="2800" i="1" dirty="0" smtClean="0">
                <a:latin typeface="Times New Roman" panose="02020603050405020304" pitchFamily="18" charset="0"/>
                <a:cs typeface="Times New Roman" panose="02020603050405020304" pitchFamily="18" charset="0"/>
              </a:rPr>
              <a:t>Disorders</a:t>
            </a:r>
            <a:r>
              <a:rPr lang="en-US" sz="2800" i="1" dirty="0">
                <a:latin typeface="Times New Roman" panose="02020603050405020304" pitchFamily="18" charset="0"/>
                <a:cs typeface="Times New Roman" panose="02020603050405020304" pitchFamily="18" charset="0"/>
              </a:rPr>
              <a:t>, 63</a:t>
            </a:r>
            <a:r>
              <a:rPr lang="en-US" sz="2800" dirty="0">
                <a:latin typeface="Times New Roman" panose="02020603050405020304" pitchFamily="18" charset="0"/>
                <a:cs typeface="Times New Roman" panose="02020603050405020304" pitchFamily="18" charset="0"/>
              </a:rPr>
              <a:t>, 32-46</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doi:10.1016</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j.jcomdis.2016.05.005</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108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More than seven authors (#9 in handout)</a:t>
            </a:r>
            <a:endParaRPr lang="en-US" dirty="0"/>
          </a:p>
        </p:txBody>
      </p:sp>
      <p:pic>
        <p:nvPicPr>
          <p:cNvPr id="4" name="Content Placeholder 3"/>
          <p:cNvPicPr>
            <a:picLocks noGrp="1" noChangeAspect="1"/>
          </p:cNvPicPr>
          <p:nvPr>
            <p:ph idx="1"/>
          </p:nvPr>
        </p:nvPicPr>
        <p:blipFill>
          <a:blip r:embed="rId2"/>
          <a:stretch>
            <a:fillRect/>
          </a:stretch>
        </p:blipFill>
        <p:spPr>
          <a:xfrm>
            <a:off x="1050587" y="1922429"/>
            <a:ext cx="7966953" cy="3939702"/>
          </a:xfrm>
          <a:prstGeom prst="rect">
            <a:avLst/>
          </a:prstGeom>
        </p:spPr>
      </p:pic>
    </p:spTree>
    <p:extLst>
      <p:ext uri="{BB962C8B-B14F-4D97-AF65-F5344CB8AC3E}">
        <p14:creationId xmlns:p14="http://schemas.microsoft.com/office/powerpoint/2010/main" val="4262307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1254868" y="2457450"/>
            <a:ext cx="7373591" cy="2833217"/>
          </a:xfrm>
        </p:spPr>
        <p:txBody>
          <a:bodyPr>
            <a:noAutofit/>
          </a:bodyPr>
          <a:lstStyle/>
          <a:p>
            <a:pPr marL="914400" indent="-914400">
              <a:buNone/>
            </a:pPr>
            <a:r>
              <a:rPr lang="en-US" sz="3000" dirty="0">
                <a:latin typeface="Times New Roman" panose="02020603050405020304" pitchFamily="18" charset="0"/>
                <a:cs typeface="Times New Roman" panose="02020603050405020304" pitchFamily="18" charset="0"/>
              </a:rPr>
              <a:t>Brownell, M., Kiely, M. T., </a:t>
            </a:r>
            <a:r>
              <a:rPr lang="en-US" sz="3000" dirty="0" err="1">
                <a:latin typeface="Times New Roman" panose="02020603050405020304" pitchFamily="18" charset="0"/>
                <a:cs typeface="Times New Roman" panose="02020603050405020304" pitchFamily="18" charset="0"/>
              </a:rPr>
              <a:t>Haager</a:t>
            </a:r>
            <a:r>
              <a:rPr lang="en-US" sz="3000" dirty="0">
                <a:latin typeface="Times New Roman" panose="02020603050405020304" pitchFamily="18" charset="0"/>
                <a:cs typeface="Times New Roman" panose="02020603050405020304" pitchFamily="18" charset="0"/>
              </a:rPr>
              <a:t>, D</a:t>
            </a:r>
            <a:r>
              <a:rPr lang="en-US" sz="3000" dirty="0" smtClean="0">
                <a:latin typeface="Times New Roman" panose="02020603050405020304" pitchFamily="18" charset="0"/>
                <a:cs typeface="Times New Roman" panose="02020603050405020304" pitchFamily="18" charset="0"/>
              </a:rPr>
              <a:t>., Boardman</a:t>
            </a:r>
            <a:r>
              <a:rPr lang="en-US" sz="3000" dirty="0">
                <a:latin typeface="Times New Roman" panose="02020603050405020304" pitchFamily="18" charset="0"/>
                <a:cs typeface="Times New Roman" panose="02020603050405020304" pitchFamily="18" charset="0"/>
              </a:rPr>
              <a:t>, A., Corbett, N., &amp; </a:t>
            </a:r>
            <a:r>
              <a:rPr lang="en-US" sz="3000" dirty="0" err="1">
                <a:latin typeface="Times New Roman" panose="02020603050405020304" pitchFamily="18" charset="0"/>
                <a:cs typeface="Times New Roman" panose="02020603050405020304" pitchFamily="18" charset="0"/>
              </a:rPr>
              <a:t>Algina</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J</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Urbach</a:t>
            </a:r>
            <a:r>
              <a:rPr lang="en-US" sz="3000" dirty="0" smtClean="0">
                <a:latin typeface="Times New Roman" panose="02020603050405020304" pitchFamily="18" charset="0"/>
                <a:cs typeface="Times New Roman" panose="02020603050405020304" pitchFamily="18" charset="0"/>
              </a:rPr>
              <a:t>, J. (2017</a:t>
            </a:r>
            <a:r>
              <a:rPr lang="en-US" sz="3000" dirty="0">
                <a:latin typeface="Times New Roman" panose="02020603050405020304" pitchFamily="18" charset="0"/>
                <a:cs typeface="Times New Roman" panose="02020603050405020304" pitchFamily="18" charset="0"/>
              </a:rPr>
              <a:t>). Literacy </a:t>
            </a:r>
            <a:r>
              <a:rPr lang="en-US" sz="3000" dirty="0" smtClean="0">
                <a:latin typeface="Times New Roman" panose="02020603050405020304" pitchFamily="18" charset="0"/>
                <a:cs typeface="Times New Roman" panose="02020603050405020304" pitchFamily="18" charset="0"/>
              </a:rPr>
              <a:t>learning cohorts: </a:t>
            </a:r>
            <a:r>
              <a:rPr lang="en-US" sz="3000" dirty="0" smtClean="0">
                <a:solidFill>
                  <a:srgbClr val="FF0000"/>
                </a:solidFill>
                <a:latin typeface="Times New Roman" panose="02020603050405020304" pitchFamily="18" charset="0"/>
                <a:cs typeface="Times New Roman" panose="02020603050405020304" pitchFamily="18" charset="0"/>
              </a:rPr>
              <a:t>C</a:t>
            </a:r>
            <a:r>
              <a:rPr lang="en-US" sz="3000" dirty="0" smtClean="0">
                <a:latin typeface="Times New Roman" panose="02020603050405020304" pitchFamily="18" charset="0"/>
                <a:cs typeface="Times New Roman" panose="02020603050405020304" pitchFamily="18" charset="0"/>
              </a:rPr>
              <a:t>ontent-focuses approach to improving special </a:t>
            </a:r>
            <a:r>
              <a:rPr lang="en-US" sz="3000" dirty="0">
                <a:latin typeface="Times New Roman" panose="02020603050405020304" pitchFamily="18" charset="0"/>
                <a:cs typeface="Times New Roman" panose="02020603050405020304" pitchFamily="18" charset="0"/>
              </a:rPr>
              <a:t>education </a:t>
            </a:r>
            <a:r>
              <a:rPr lang="en-US" sz="3000" dirty="0" smtClean="0">
                <a:latin typeface="Times New Roman" panose="02020603050405020304" pitchFamily="18" charset="0"/>
                <a:cs typeface="Times New Roman" panose="02020603050405020304" pitchFamily="18" charset="0"/>
              </a:rPr>
              <a:t>teachers</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reading instruction</a:t>
            </a:r>
            <a:r>
              <a:rPr lang="en-US" sz="3000" dirty="0">
                <a:latin typeface="Times New Roman" panose="02020603050405020304" pitchFamily="18" charset="0"/>
                <a:cs typeface="Times New Roman" panose="02020603050405020304" pitchFamily="18" charset="0"/>
              </a:rPr>
              <a:t>. </a:t>
            </a:r>
            <a:r>
              <a:rPr lang="en-US" sz="3000" i="1" dirty="0" smtClean="0">
                <a:latin typeface="Times New Roman" panose="02020603050405020304" pitchFamily="18" charset="0"/>
                <a:cs typeface="Times New Roman" panose="02020603050405020304" pitchFamily="18" charset="0"/>
              </a:rPr>
              <a:t>Exceptional Children</a:t>
            </a:r>
            <a:r>
              <a:rPr lang="en-US" sz="3000" dirty="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83</a:t>
            </a:r>
            <a:r>
              <a:rPr lang="en-US" sz="3000" dirty="0">
                <a:latin typeface="Times New Roman" panose="02020603050405020304" pitchFamily="18" charset="0"/>
                <a:cs typeface="Times New Roman" panose="02020603050405020304" pitchFamily="18" charset="0"/>
              </a:rPr>
              <a:t>(20), </a:t>
            </a:r>
            <a:r>
              <a:rPr lang="en-US" sz="3000" dirty="0" smtClean="0">
                <a:latin typeface="Times New Roman" panose="02020603050405020304" pitchFamily="18" charset="0"/>
                <a:cs typeface="Times New Roman" panose="02020603050405020304" pitchFamily="18" charset="0"/>
              </a:rPr>
              <a:t>143-164</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doi</a:t>
            </a:r>
            <a:r>
              <a:rPr lang="en-US" sz="3000" dirty="0" smtClean="0">
                <a:latin typeface="Times New Roman" panose="02020603050405020304" pitchFamily="18" charset="0"/>
                <a:cs typeface="Times New Roman" panose="02020603050405020304" pitchFamily="18" charset="0"/>
              </a:rPr>
              <a:t>: 10.1177/001442916671517</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6683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552" y="683046"/>
            <a:ext cx="7337908" cy="1454227"/>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Where to locate the </a:t>
            </a:r>
            <a:r>
              <a:rPr lang="en-US" dirty="0">
                <a:latin typeface="Times New Roman" panose="02020603050405020304" pitchFamily="18" charset="0"/>
                <a:cs typeface="Times New Roman" panose="02020603050405020304" pitchFamily="18" charset="0"/>
              </a:rPr>
              <a:t>DOI</a:t>
            </a:r>
            <a:r>
              <a:rPr lang="en-US" dirty="0" smtClean="0">
                <a:latin typeface="Times New Roman" panose="02020603050405020304" pitchFamily="18" charset="0"/>
                <a:cs typeface="Times New Roman" panose="02020603050405020304" pitchFamily="18" charset="0"/>
              </a:rPr>
              <a:t>? (Answer: first page of the article) - #10 in handout</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3"/>
          <a:stretch>
            <a:fillRect/>
          </a:stretch>
        </p:blipFill>
        <p:spPr>
          <a:xfrm>
            <a:off x="388930" y="2666083"/>
            <a:ext cx="8545749" cy="3714749"/>
          </a:xfrm>
          <a:prstGeom prst="rect">
            <a:avLst/>
          </a:prstGeom>
        </p:spPr>
      </p:pic>
    </p:spTree>
    <p:extLst>
      <p:ext uri="{BB962C8B-B14F-4D97-AF65-F5344CB8AC3E}">
        <p14:creationId xmlns:p14="http://schemas.microsoft.com/office/powerpoint/2010/main" val="418289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the Workshop</a:t>
            </a:r>
            <a:endParaRPr lang="en-US" dirty="0"/>
          </a:p>
        </p:txBody>
      </p:sp>
      <p:sp>
        <p:nvSpPr>
          <p:cNvPr id="3" name="Content Placeholder 2"/>
          <p:cNvSpPr>
            <a:spLocks noGrp="1"/>
          </p:cNvSpPr>
          <p:nvPr>
            <p:ph idx="1"/>
          </p:nvPr>
        </p:nvSpPr>
        <p:spPr>
          <a:xfrm>
            <a:off x="1798820" y="1656413"/>
            <a:ext cx="7309319" cy="4879297"/>
          </a:xfrm>
        </p:spPr>
        <p:txBody>
          <a:bodyPr>
            <a:normAutofit/>
          </a:bodyPr>
          <a:lstStyle/>
          <a:p>
            <a:pPr marL="0" indent="0">
              <a:buNone/>
            </a:pPr>
            <a:r>
              <a:rPr lang="en-US" sz="2800" dirty="0"/>
              <a:t>We will provide reference examples in APA </a:t>
            </a:r>
            <a:r>
              <a:rPr lang="en-US" sz="2800" dirty="0" smtClean="0"/>
              <a:t>style </a:t>
            </a:r>
            <a:r>
              <a:rPr lang="en-US" sz="2800" dirty="0"/>
              <a:t>by type and opportunities to practice in each of the following categories:</a:t>
            </a:r>
          </a:p>
          <a:p>
            <a:pPr marL="914400" lvl="1" indent="-457200"/>
            <a:r>
              <a:rPr lang="en-US" sz="2800" dirty="0"/>
              <a:t>Books</a:t>
            </a:r>
          </a:p>
          <a:p>
            <a:pPr marL="914400" lvl="1" indent="-457200"/>
            <a:r>
              <a:rPr lang="en-US" sz="2800" dirty="0"/>
              <a:t>Book chapters</a:t>
            </a:r>
          </a:p>
          <a:p>
            <a:pPr marL="914400" lvl="1" indent="-457200"/>
            <a:r>
              <a:rPr lang="en-US" sz="2800" dirty="0" smtClean="0"/>
              <a:t>Periodicals</a:t>
            </a:r>
            <a:endParaRPr lang="en-US" sz="2800" dirty="0"/>
          </a:p>
          <a:p>
            <a:pPr marL="914400" lvl="1" indent="-457200"/>
            <a:r>
              <a:rPr lang="en-US" sz="2800" dirty="0" smtClean="0"/>
              <a:t>Advanced practice: Meetings &amp; </a:t>
            </a:r>
            <a:r>
              <a:rPr lang="en-US" sz="2800" dirty="0"/>
              <a:t>symposia</a:t>
            </a:r>
          </a:p>
          <a:p>
            <a:endParaRPr lang="en-US" dirty="0"/>
          </a:p>
        </p:txBody>
      </p:sp>
    </p:spTree>
    <p:extLst>
      <p:ext uri="{BB962C8B-B14F-4D97-AF65-F5344CB8AC3E}">
        <p14:creationId xmlns:p14="http://schemas.microsoft.com/office/powerpoint/2010/main" val="3838926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1050588" y="2457450"/>
            <a:ext cx="7577872" cy="2833217"/>
          </a:xfrm>
        </p:spPr>
        <p:txBody>
          <a:bodyPr>
            <a:normAutofit/>
          </a:bodyPr>
          <a:lstStyle/>
          <a:p>
            <a:pPr marL="914400" indent="-914400">
              <a:buNone/>
            </a:pPr>
            <a:r>
              <a:rPr lang="en-US" sz="2700" dirty="0" err="1">
                <a:latin typeface="Times New Roman" panose="02020603050405020304" pitchFamily="18" charset="0"/>
                <a:cs typeface="Times New Roman" panose="02020603050405020304" pitchFamily="18" charset="0"/>
              </a:rPr>
              <a:t>Zirkel</a:t>
            </a:r>
            <a:r>
              <a:rPr lang="en-US" sz="2700" dirty="0">
                <a:latin typeface="Times New Roman" panose="02020603050405020304" pitchFamily="18" charset="0"/>
                <a:cs typeface="Times New Roman" panose="02020603050405020304" pitchFamily="18" charset="0"/>
              </a:rPr>
              <a:t>, P. A.</a:t>
            </a:r>
            <a:r>
              <a:rPr lang="en-US" sz="2700" dirty="0">
                <a:solidFill>
                  <a:srgbClr val="FF0000"/>
                </a:solidFill>
                <a:latin typeface="Times New Roman" panose="02020603050405020304" pitchFamily="18" charset="0"/>
                <a:cs typeface="Times New Roman" panose="02020603050405020304" pitchFamily="18" charset="0"/>
              </a:rPr>
              <a:t>,</a:t>
            </a:r>
            <a:r>
              <a:rPr lang="en-US" sz="2700" dirty="0">
                <a:latin typeface="Times New Roman" panose="02020603050405020304" pitchFamily="18" charset="0"/>
                <a:cs typeface="Times New Roman" panose="02020603050405020304" pitchFamily="18" charset="0"/>
              </a:rPr>
              <a:t> &amp; </a:t>
            </a:r>
            <a:r>
              <a:rPr lang="en-US" sz="2700" dirty="0" err="1">
                <a:latin typeface="Times New Roman" panose="02020603050405020304" pitchFamily="18" charset="0"/>
                <a:cs typeface="Times New Roman" panose="02020603050405020304" pitchFamily="18" charset="0"/>
              </a:rPr>
              <a:t>Hetrick</a:t>
            </a:r>
            <a:r>
              <a:rPr lang="en-US" sz="2700" dirty="0">
                <a:latin typeface="Times New Roman" panose="02020603050405020304" pitchFamily="18" charset="0"/>
                <a:cs typeface="Times New Roman" panose="02020603050405020304" pitchFamily="18" charset="0"/>
              </a:rPr>
              <a:t>, A. (</a:t>
            </a:r>
            <a:r>
              <a:rPr lang="en-US" sz="2700" dirty="0">
                <a:solidFill>
                  <a:srgbClr val="00B050"/>
                </a:solidFill>
                <a:latin typeface="Times New Roman" panose="02020603050405020304" pitchFamily="18" charset="0"/>
                <a:cs typeface="Times New Roman" panose="02020603050405020304" pitchFamily="18" charset="0"/>
              </a:rPr>
              <a:t>2017</a:t>
            </a:r>
            <a:r>
              <a:rPr lang="en-US" sz="2700" dirty="0">
                <a:latin typeface="Times New Roman" panose="02020603050405020304" pitchFamily="18" charset="0"/>
                <a:cs typeface="Times New Roman" panose="02020603050405020304" pitchFamily="18" charset="0"/>
              </a:rPr>
              <a:t>). </a:t>
            </a:r>
            <a:r>
              <a:rPr lang="en-US" sz="2700" dirty="0">
                <a:solidFill>
                  <a:srgbClr val="FF0000"/>
                </a:solidFill>
                <a:latin typeface="Times New Roman" panose="02020603050405020304" pitchFamily="18" charset="0"/>
                <a:cs typeface="Times New Roman" panose="02020603050405020304" pitchFamily="18" charset="0"/>
              </a:rPr>
              <a:t>W</a:t>
            </a:r>
            <a:r>
              <a:rPr lang="en-US" sz="2700" dirty="0">
                <a:latin typeface="Times New Roman" panose="02020603050405020304" pitchFamily="18" charset="0"/>
                <a:cs typeface="Times New Roman" panose="02020603050405020304" pitchFamily="18" charset="0"/>
              </a:rPr>
              <a:t>hich </a:t>
            </a:r>
            <a:r>
              <a:rPr lang="en-US" sz="2700" dirty="0" smtClean="0">
                <a:latin typeface="Times New Roman" panose="02020603050405020304" pitchFamily="18" charset="0"/>
                <a:cs typeface="Times New Roman" panose="02020603050405020304" pitchFamily="18" charset="0"/>
              </a:rPr>
              <a:t>procedural parts </a:t>
            </a:r>
            <a:r>
              <a:rPr lang="en-US" sz="2700" dirty="0">
                <a:latin typeface="Times New Roman" panose="02020603050405020304" pitchFamily="18" charset="0"/>
                <a:cs typeface="Times New Roman" panose="02020603050405020304" pitchFamily="18" charset="0"/>
              </a:rPr>
              <a:t>of </a:t>
            </a:r>
            <a:r>
              <a:rPr lang="en-US" sz="2700" dirty="0" smtClean="0">
                <a:latin typeface="Times New Roman" panose="02020603050405020304" pitchFamily="18" charset="0"/>
                <a:cs typeface="Times New Roman" panose="02020603050405020304" pitchFamily="18" charset="0"/>
              </a:rPr>
              <a:t>the </a:t>
            </a:r>
            <a:r>
              <a:rPr lang="en-US" sz="2700" dirty="0">
                <a:latin typeface="Times New Roman" panose="02020603050405020304" pitchFamily="18" charset="0"/>
                <a:cs typeface="Times New Roman" panose="02020603050405020304" pitchFamily="18" charset="0"/>
              </a:rPr>
              <a:t>IEP process are the most judicially </a:t>
            </a:r>
            <a:r>
              <a:rPr lang="en-US" sz="2700" dirty="0" smtClean="0">
                <a:latin typeface="Times New Roman" panose="02020603050405020304" pitchFamily="18" charset="0"/>
                <a:cs typeface="Times New Roman" panose="02020603050405020304" pitchFamily="18" charset="0"/>
              </a:rPr>
              <a:t>vulnerable</a:t>
            </a:r>
            <a:r>
              <a:rPr lang="en-US" sz="2700" dirty="0">
                <a:latin typeface="Times New Roman" panose="02020603050405020304" pitchFamily="18" charset="0"/>
                <a:cs typeface="Times New Roman" panose="02020603050405020304" pitchFamily="18" charset="0"/>
              </a:rPr>
              <a:t>? </a:t>
            </a:r>
            <a:r>
              <a:rPr lang="en-US" sz="2700" i="1" dirty="0">
                <a:solidFill>
                  <a:srgbClr val="00B050"/>
                </a:solidFill>
                <a:latin typeface="Times New Roman" panose="02020603050405020304" pitchFamily="18" charset="0"/>
                <a:cs typeface="Times New Roman" panose="02020603050405020304" pitchFamily="18" charset="0"/>
              </a:rPr>
              <a:t>E</a:t>
            </a:r>
            <a:r>
              <a:rPr lang="en-US" sz="2700" i="1" dirty="0">
                <a:solidFill>
                  <a:srgbClr val="FF0000"/>
                </a:solidFill>
                <a:latin typeface="Times New Roman" panose="02020603050405020304" pitchFamily="18" charset="0"/>
                <a:cs typeface="Times New Roman" panose="02020603050405020304" pitchFamily="18" charset="0"/>
              </a:rPr>
              <a:t>xceptional </a:t>
            </a:r>
            <a:r>
              <a:rPr lang="en-US" sz="2700" i="1" dirty="0">
                <a:solidFill>
                  <a:srgbClr val="00B050"/>
                </a:solidFill>
                <a:latin typeface="Times New Roman" panose="02020603050405020304" pitchFamily="18" charset="0"/>
                <a:cs typeface="Times New Roman" panose="02020603050405020304" pitchFamily="18" charset="0"/>
              </a:rPr>
              <a:t>C</a:t>
            </a:r>
            <a:r>
              <a:rPr lang="en-US" sz="2700" i="1" dirty="0">
                <a:solidFill>
                  <a:srgbClr val="FF0000"/>
                </a:solidFill>
                <a:latin typeface="Times New Roman" panose="02020603050405020304" pitchFamily="18" charset="0"/>
                <a:cs typeface="Times New Roman" panose="02020603050405020304" pitchFamily="18" charset="0"/>
              </a:rPr>
              <a:t>hildren</a:t>
            </a:r>
            <a:r>
              <a:rPr lang="en-US" sz="2700" dirty="0">
                <a:latin typeface="Times New Roman" panose="02020603050405020304" pitchFamily="18" charset="0"/>
                <a:cs typeface="Times New Roman" panose="02020603050405020304" pitchFamily="18" charset="0"/>
              </a:rPr>
              <a:t>, </a:t>
            </a:r>
            <a:r>
              <a:rPr lang="en-US" sz="2700" i="1" dirty="0">
                <a:solidFill>
                  <a:srgbClr val="FF0000"/>
                </a:solidFill>
                <a:latin typeface="Times New Roman" panose="02020603050405020304" pitchFamily="18" charset="0"/>
                <a:cs typeface="Times New Roman" panose="02020603050405020304" pitchFamily="18" charset="0"/>
              </a:rPr>
              <a:t>83</a:t>
            </a:r>
            <a:r>
              <a:rPr lang="en-US" sz="2700" dirty="0">
                <a:latin typeface="Times New Roman" panose="02020603050405020304" pitchFamily="18" charset="0"/>
                <a:cs typeface="Times New Roman" panose="02020603050405020304" pitchFamily="18" charset="0"/>
              </a:rPr>
              <a:t>(</a:t>
            </a:r>
            <a:r>
              <a:rPr lang="en-US" sz="2700" dirty="0">
                <a:solidFill>
                  <a:srgbClr val="00B0F0"/>
                </a:solidFill>
                <a:latin typeface="Times New Roman" panose="02020603050405020304" pitchFamily="18" charset="0"/>
                <a:cs typeface="Times New Roman" panose="02020603050405020304" pitchFamily="18" charset="0"/>
              </a:rPr>
              <a:t>2</a:t>
            </a:r>
            <a:r>
              <a:rPr lang="en-US" sz="2700" dirty="0">
                <a:latin typeface="Times New Roman" panose="02020603050405020304" pitchFamily="18" charset="0"/>
                <a:cs typeface="Times New Roman" panose="02020603050405020304" pitchFamily="18" charset="0"/>
              </a:rPr>
              <a:t>), </a:t>
            </a:r>
            <a:r>
              <a:rPr lang="en-US" sz="2700" dirty="0" smtClean="0">
                <a:latin typeface="Times New Roman" panose="02020603050405020304" pitchFamily="18" charset="0"/>
                <a:cs typeface="Times New Roman" panose="02020603050405020304" pitchFamily="18" charset="0"/>
              </a:rPr>
              <a:t>219-235</a:t>
            </a:r>
            <a:r>
              <a:rPr lang="en-US" sz="2700" dirty="0">
                <a:latin typeface="Times New Roman" panose="02020603050405020304" pitchFamily="18" charset="0"/>
                <a:cs typeface="Times New Roman" panose="02020603050405020304" pitchFamily="18" charset="0"/>
              </a:rPr>
              <a:t>. </a:t>
            </a:r>
            <a:r>
              <a:rPr lang="en-US" sz="2700" dirty="0" err="1" smtClean="0">
                <a:latin typeface="Times New Roman" panose="02020603050405020304" pitchFamily="18" charset="0"/>
                <a:cs typeface="Times New Roman" panose="02020603050405020304" pitchFamily="18" charset="0"/>
              </a:rPr>
              <a:t>doi:10.1177</a:t>
            </a:r>
            <a:r>
              <a:rPr lang="en-US" sz="2700" dirty="0" smtClean="0">
                <a:latin typeface="Times New Roman" panose="02020603050405020304" pitchFamily="18" charset="0"/>
                <a:cs typeface="Times New Roman" panose="02020603050405020304" pitchFamily="18" charset="0"/>
              </a:rPr>
              <a:t>/00114402916651849</a:t>
            </a:r>
            <a:endParaRPr lang="en-US"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940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are my technical editor.</a:t>
            </a:r>
            <a:endParaRPr lang="en-US" dirty="0"/>
          </a:p>
        </p:txBody>
      </p:sp>
      <p:sp>
        <p:nvSpPr>
          <p:cNvPr id="3" name="Content Placeholder 2"/>
          <p:cNvSpPr>
            <a:spLocks noGrp="1"/>
          </p:cNvSpPr>
          <p:nvPr>
            <p:ph idx="1"/>
          </p:nvPr>
        </p:nvSpPr>
        <p:spPr>
          <a:xfrm>
            <a:off x="1090671" y="2133600"/>
            <a:ext cx="7443730" cy="3777622"/>
          </a:xfrm>
        </p:spPr>
        <p:txBody>
          <a:bodyPr>
            <a:normAutofit/>
          </a:bodyPr>
          <a:lstStyle/>
          <a:p>
            <a:pPr marL="914400" indent="-914400">
              <a:buNone/>
            </a:pPr>
            <a:r>
              <a:rPr lang="en-US" sz="3200" dirty="0">
                <a:latin typeface="Times New Roman" panose="02020603050405020304" pitchFamily="18" charset="0"/>
                <a:cs typeface="Times New Roman" panose="02020603050405020304" pitchFamily="18" charset="0"/>
              </a:rPr>
              <a:t>Cluley, V. (2017). Using </a:t>
            </a:r>
            <a:r>
              <a:rPr lang="en-US" sz="3200" dirty="0" err="1">
                <a:latin typeface="Times New Roman" panose="02020603050405020304" pitchFamily="18" charset="0"/>
                <a:cs typeface="Times New Roman" panose="02020603050405020304" pitchFamily="18" charset="0"/>
              </a:rPr>
              <a:t>photovoice</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to include </a:t>
            </a:r>
            <a:r>
              <a:rPr lang="en-US" sz="3200" dirty="0">
                <a:latin typeface="Times New Roman" panose="02020603050405020304" pitchFamily="18" charset="0"/>
                <a:cs typeface="Times New Roman" panose="02020603050405020304" pitchFamily="18" charset="0"/>
              </a:rPr>
              <a:t>people with profound </a:t>
            </a:r>
            <a:r>
              <a:rPr lang="en-US" sz="3200" dirty="0" smtClean="0">
                <a:latin typeface="Times New Roman" panose="02020603050405020304" pitchFamily="18" charset="0"/>
                <a:cs typeface="Times New Roman" panose="02020603050405020304" pitchFamily="18" charset="0"/>
              </a:rPr>
              <a:t>and multiple learning disabilities in inclusive research. </a:t>
            </a:r>
            <a:r>
              <a:rPr lang="en-US" sz="3200" dirty="0" smtClean="0">
                <a:solidFill>
                  <a:srgbClr val="00B050"/>
                </a:solidFill>
                <a:latin typeface="Times New Roman" panose="02020603050405020304" pitchFamily="18" charset="0"/>
                <a:cs typeface="Times New Roman" panose="02020603050405020304" pitchFamily="18" charset="0"/>
              </a:rPr>
              <a:t>British Journal of Learning Disabilities. </a:t>
            </a:r>
            <a:r>
              <a:rPr lang="en-US" sz="3200" dirty="0">
                <a:solidFill>
                  <a:srgbClr val="00B050"/>
                </a:solidFill>
                <a:latin typeface="Times New Roman" panose="02020603050405020304" pitchFamily="18" charset="0"/>
                <a:cs typeface="Times New Roman" panose="02020603050405020304" pitchFamily="18" charset="0"/>
              </a:rPr>
              <a:t>45</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39–46. </a:t>
            </a:r>
            <a:r>
              <a:rPr lang="en-US" sz="3200" dirty="0" err="1" smtClean="0">
                <a:latin typeface="Times New Roman" panose="02020603050405020304" pitchFamily="18" charset="0"/>
                <a:cs typeface="Times New Roman" panose="02020603050405020304" pitchFamily="18" charset="0"/>
              </a:rPr>
              <a:t>doi:10.1111</a:t>
            </a: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bld.12174</a:t>
            </a:r>
            <a:endParaRPr lang="en-US" sz="3200" dirty="0"/>
          </a:p>
        </p:txBody>
      </p:sp>
    </p:spTree>
    <p:extLst>
      <p:ext uri="{BB962C8B-B14F-4D97-AF65-F5344CB8AC3E}">
        <p14:creationId xmlns:p14="http://schemas.microsoft.com/office/powerpoint/2010/main" val="8783756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945" y="1325332"/>
            <a:ext cx="7414514" cy="960668"/>
          </a:xfrm>
        </p:spPr>
        <p:txBody>
          <a:bodyPr>
            <a:normAutofit fontScale="90000"/>
          </a:bodyPr>
          <a:lstStyle/>
          <a:p>
            <a:pPr algn="ctr"/>
            <a:r>
              <a:rPr lang="en-US" dirty="0" smtClean="0"/>
              <a:t>Answer: Journal Article with DOI, One Author</a:t>
            </a:r>
            <a:br>
              <a:rPr lang="en-US" dirty="0" smtClean="0"/>
            </a:br>
            <a:endParaRPr lang="en-US" dirty="0"/>
          </a:p>
        </p:txBody>
      </p:sp>
      <p:sp>
        <p:nvSpPr>
          <p:cNvPr id="3" name="Content Placeholder 2"/>
          <p:cNvSpPr>
            <a:spLocks noGrp="1"/>
          </p:cNvSpPr>
          <p:nvPr>
            <p:ph idx="1"/>
          </p:nvPr>
        </p:nvSpPr>
        <p:spPr>
          <a:xfrm>
            <a:off x="1213945" y="2812174"/>
            <a:ext cx="7414514" cy="3136933"/>
          </a:xfrm>
        </p:spPr>
        <p:txBody>
          <a:bodyPr>
            <a:normAutofit fontScale="92500" lnSpcReduction="20000"/>
          </a:bodyPr>
          <a:lstStyle/>
          <a:p>
            <a:pPr marL="914400" indent="-914400">
              <a:buNone/>
            </a:pPr>
            <a:r>
              <a:rPr lang="en-US" sz="3600" dirty="0" err="1">
                <a:latin typeface="Times New Roman" panose="02020603050405020304" pitchFamily="18" charset="0"/>
                <a:cs typeface="Times New Roman" panose="02020603050405020304" pitchFamily="18" charset="0"/>
              </a:rPr>
              <a:t>Cluley</a:t>
            </a:r>
            <a:r>
              <a:rPr lang="en-US" sz="3600" dirty="0">
                <a:latin typeface="Times New Roman" panose="02020603050405020304" pitchFamily="18" charset="0"/>
                <a:cs typeface="Times New Roman" panose="02020603050405020304" pitchFamily="18" charset="0"/>
              </a:rPr>
              <a:t>, V. (2017). Using </a:t>
            </a:r>
            <a:r>
              <a:rPr lang="en-US" sz="3600" dirty="0" err="1">
                <a:latin typeface="Times New Roman" panose="02020603050405020304" pitchFamily="18" charset="0"/>
                <a:cs typeface="Times New Roman" panose="02020603050405020304" pitchFamily="18" charset="0"/>
              </a:rPr>
              <a:t>photovoice</a:t>
            </a:r>
            <a:r>
              <a:rPr lang="en-US" sz="3600" dirty="0">
                <a:latin typeface="Times New Roman" panose="02020603050405020304" pitchFamily="18" charset="0"/>
                <a:cs typeface="Times New Roman" panose="02020603050405020304" pitchFamily="18" charset="0"/>
              </a:rPr>
              <a:t> to include people with profound and multiple learning disabilities in inclusive research. </a:t>
            </a:r>
            <a:r>
              <a:rPr lang="en-US" sz="3600" i="1" dirty="0">
                <a:solidFill>
                  <a:srgbClr val="00B050"/>
                </a:solidFill>
                <a:latin typeface="Times New Roman" panose="02020603050405020304" pitchFamily="18" charset="0"/>
                <a:cs typeface="Times New Roman" panose="02020603050405020304" pitchFamily="18" charset="0"/>
              </a:rPr>
              <a:t>British Journal of Learning </a:t>
            </a:r>
            <a:r>
              <a:rPr lang="en-US" sz="3600" i="1" dirty="0" smtClean="0">
                <a:solidFill>
                  <a:srgbClr val="00B050"/>
                </a:solidFill>
                <a:latin typeface="Times New Roman" panose="02020603050405020304" pitchFamily="18" charset="0"/>
                <a:cs typeface="Times New Roman" panose="02020603050405020304" pitchFamily="18" charset="0"/>
              </a:rPr>
              <a:t>Disabilities, </a:t>
            </a:r>
            <a:r>
              <a:rPr lang="en-US" sz="3600" i="1" dirty="0">
                <a:solidFill>
                  <a:srgbClr val="00B050"/>
                </a:solidFill>
                <a:latin typeface="Times New Roman" panose="02020603050405020304" pitchFamily="18" charset="0"/>
                <a:cs typeface="Times New Roman" panose="02020603050405020304" pitchFamily="18" charset="0"/>
              </a:rPr>
              <a:t>45</a:t>
            </a:r>
            <a:r>
              <a:rPr lang="en-US" sz="3600" dirty="0">
                <a:latin typeface="Times New Roman" panose="02020603050405020304" pitchFamily="18" charset="0"/>
                <a:cs typeface="Times New Roman" panose="02020603050405020304" pitchFamily="18" charset="0"/>
              </a:rPr>
              <a:t>, 39–46. </a:t>
            </a:r>
            <a:r>
              <a:rPr lang="en-US" sz="3600" dirty="0" err="1" smtClean="0">
                <a:latin typeface="Times New Roman" panose="02020603050405020304" pitchFamily="18" charset="0"/>
                <a:cs typeface="Times New Roman" panose="02020603050405020304" pitchFamily="18" charset="0"/>
              </a:rPr>
              <a:t>doi:10.1111</a:t>
            </a:r>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bld.12174</a:t>
            </a:r>
            <a:endParaRPr lang="en-US" sz="36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endParaRPr lang="en-US" sz="2400" dirty="0">
              <a:solidFill>
                <a:srgbClr val="00B050"/>
              </a:solidFill>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8921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r>
              <a:rPr lang="en-US" dirty="0"/>
              <a:t>Journal Article Written by One Author</a:t>
            </a:r>
          </a:p>
        </p:txBody>
      </p:sp>
      <p:pic>
        <p:nvPicPr>
          <p:cNvPr id="6" name="Content Placeholder 5"/>
          <p:cNvPicPr>
            <a:picLocks noGrp="1" noChangeAspect="1"/>
          </p:cNvPicPr>
          <p:nvPr>
            <p:ph idx="1"/>
          </p:nvPr>
        </p:nvPicPr>
        <p:blipFill>
          <a:blip r:embed="rId2"/>
          <a:stretch>
            <a:fillRect/>
          </a:stretch>
        </p:blipFill>
        <p:spPr>
          <a:xfrm>
            <a:off x="572877" y="2451941"/>
            <a:ext cx="8193795" cy="3629370"/>
          </a:xfrm>
          <a:prstGeom prst="rect">
            <a:avLst/>
          </a:prstGeom>
        </p:spPr>
      </p:pic>
    </p:spTree>
    <p:extLst>
      <p:ext uri="{BB962C8B-B14F-4D97-AF65-F5344CB8AC3E}">
        <p14:creationId xmlns:p14="http://schemas.microsoft.com/office/powerpoint/2010/main" val="2389173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are my technical editor.</a:t>
            </a:r>
            <a:endParaRPr lang="en-US" dirty="0"/>
          </a:p>
        </p:txBody>
      </p:sp>
      <p:sp>
        <p:nvSpPr>
          <p:cNvPr id="3" name="Content Placeholder 2"/>
          <p:cNvSpPr>
            <a:spLocks noGrp="1"/>
          </p:cNvSpPr>
          <p:nvPr>
            <p:ph idx="1"/>
          </p:nvPr>
        </p:nvSpPr>
        <p:spPr>
          <a:xfrm>
            <a:off x="1549831" y="2133600"/>
            <a:ext cx="6984569" cy="3777622"/>
          </a:xfrm>
        </p:spPr>
        <p:txBody>
          <a:bodyPr/>
          <a:lstStyle/>
          <a:p>
            <a:pPr marL="860425" indent="-860425">
              <a:buNone/>
            </a:pPr>
            <a:r>
              <a:rPr lang="en-US" sz="2800" dirty="0">
                <a:latin typeface="Times New Roman" panose="02020603050405020304" pitchFamily="18" charset="0"/>
                <a:cs typeface="Times New Roman" panose="02020603050405020304" pitchFamily="18" charset="0"/>
              </a:rPr>
              <a:t>Van Norman, E. R. (2016). </a:t>
            </a:r>
            <a:r>
              <a:rPr lang="en-US" sz="2800" dirty="0" smtClean="0">
                <a:latin typeface="Times New Roman" panose="02020603050405020304" pitchFamily="18" charset="0"/>
                <a:cs typeface="Times New Roman" panose="02020603050405020304" pitchFamily="18" charset="0"/>
              </a:rPr>
              <a:t>Curriculum-based </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measurement </a:t>
            </a:r>
            <a:r>
              <a:rPr lang="en-US" sz="2800" dirty="0">
                <a:latin typeface="Times New Roman" panose="02020603050405020304" pitchFamily="18" charset="0"/>
                <a:cs typeface="Times New Roman" panose="02020603050405020304" pitchFamily="18" charset="0"/>
              </a:rPr>
              <a:t>of oral reading: </a:t>
            </a:r>
            <a:r>
              <a:rPr lang="en-US" sz="2800" dirty="0" smtClean="0">
                <a:latin typeface="Times New Roman" panose="02020603050405020304" pitchFamily="18" charset="0"/>
                <a:cs typeface="Times New Roman" panose="02020603050405020304" pitchFamily="18" charset="0"/>
              </a:rPr>
              <a:t>a preliminary investigation </a:t>
            </a:r>
            <a:r>
              <a:rPr lang="en-US" sz="2800" dirty="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confidence interval overlap </a:t>
            </a:r>
            <a:r>
              <a:rPr lang="en-US" sz="2800" dirty="0">
                <a:latin typeface="Times New Roman" panose="02020603050405020304" pitchFamily="18" charset="0"/>
                <a:cs typeface="Times New Roman" panose="02020603050405020304" pitchFamily="18" charset="0"/>
              </a:rPr>
              <a:t>to detect reliable </a:t>
            </a:r>
            <a:r>
              <a:rPr lang="en-US" sz="2800" dirty="0" smtClean="0">
                <a:latin typeface="Times New Roman" panose="02020603050405020304" pitchFamily="18" charset="0"/>
                <a:cs typeface="Times New Roman" panose="02020603050405020304" pitchFamily="18" charset="0"/>
              </a:rPr>
              <a:t>growth. </a:t>
            </a:r>
            <a:r>
              <a:rPr lang="en-US" sz="2800" i="1" dirty="0" smtClean="0">
                <a:solidFill>
                  <a:srgbClr val="00B050"/>
                </a:solidFill>
                <a:latin typeface="Times New Roman" panose="02020603050405020304" pitchFamily="18" charset="0"/>
                <a:cs typeface="Times New Roman" panose="02020603050405020304" pitchFamily="18" charset="0"/>
              </a:rPr>
              <a:t>School Psychology </a:t>
            </a:r>
            <a:r>
              <a:rPr lang="en-US" sz="2800" i="1" dirty="0">
                <a:solidFill>
                  <a:srgbClr val="00B050"/>
                </a:solidFill>
                <a:latin typeface="Times New Roman" panose="02020603050405020304" pitchFamily="18" charset="0"/>
                <a:cs typeface="Times New Roman" panose="02020603050405020304" pitchFamily="18" charset="0"/>
              </a:rPr>
              <a:t>Quarterly</a:t>
            </a:r>
            <a:r>
              <a:rPr lang="en-US" sz="2800" i="1" dirty="0">
                <a:latin typeface="Times New Roman" panose="02020603050405020304" pitchFamily="18" charset="0"/>
                <a:cs typeface="Times New Roman" panose="02020603050405020304" pitchFamily="18" charset="0"/>
              </a:rPr>
              <a:t>, </a:t>
            </a:r>
            <a:r>
              <a:rPr lang="en-US" sz="2800" i="1" dirty="0">
                <a:solidFill>
                  <a:srgbClr val="00B050"/>
                </a:solidFill>
                <a:latin typeface="Times New Roman" panose="02020603050405020304" pitchFamily="18" charset="0"/>
                <a:cs typeface="Times New Roman" panose="02020603050405020304" pitchFamily="18" charset="0"/>
              </a:rPr>
              <a:t>31</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405-418,</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doi:10.1037</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spq0000146</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84926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662" y="1325332"/>
            <a:ext cx="7643553" cy="960668"/>
          </a:xfrm>
        </p:spPr>
        <p:txBody>
          <a:bodyPr>
            <a:normAutofit fontScale="90000"/>
          </a:bodyPr>
          <a:lstStyle/>
          <a:p>
            <a:r>
              <a:rPr lang="en-US" dirty="0" smtClean="0"/>
              <a:t>Answer: </a:t>
            </a:r>
            <a:r>
              <a:rPr lang="en-US" dirty="0"/>
              <a:t>Journal Article Written by One Author</a:t>
            </a:r>
          </a:p>
        </p:txBody>
      </p:sp>
      <p:sp>
        <p:nvSpPr>
          <p:cNvPr id="3" name="Content Placeholder 2"/>
          <p:cNvSpPr>
            <a:spLocks noGrp="1"/>
          </p:cNvSpPr>
          <p:nvPr>
            <p:ph idx="1"/>
          </p:nvPr>
        </p:nvSpPr>
        <p:spPr>
          <a:xfrm>
            <a:off x="1266941" y="2533973"/>
            <a:ext cx="7481852" cy="3773837"/>
          </a:xfrm>
        </p:spPr>
        <p:txBody>
          <a:bodyPr/>
          <a:lstStyle/>
          <a:p>
            <a:pPr marL="914400" indent="-914400" fontAlgn="base">
              <a:buNone/>
            </a:pPr>
            <a:r>
              <a:rPr lang="en-US" sz="2800" dirty="0" smtClean="0">
                <a:latin typeface="Times New Roman" panose="02020603050405020304" pitchFamily="18" charset="0"/>
                <a:cs typeface="Times New Roman" panose="02020603050405020304" pitchFamily="18" charset="0"/>
              </a:rPr>
              <a:t>Van </a:t>
            </a:r>
            <a:r>
              <a:rPr lang="en-US" sz="2800" dirty="0">
                <a:latin typeface="Times New Roman" panose="02020603050405020304" pitchFamily="18" charset="0"/>
                <a:cs typeface="Times New Roman" panose="02020603050405020304" pitchFamily="18" charset="0"/>
              </a:rPr>
              <a:t>Norman, E. R. (2016). Curriculum-based </a:t>
            </a:r>
            <a:r>
              <a:rPr lang="en-US" sz="2800" dirty="0" smtClean="0">
                <a:latin typeface="Times New Roman" panose="02020603050405020304" pitchFamily="18" charset="0"/>
                <a:cs typeface="Times New Roman" panose="02020603050405020304" pitchFamily="18" charset="0"/>
              </a:rPr>
              <a:t>measurement </a:t>
            </a:r>
            <a:r>
              <a:rPr lang="en-US" sz="2800" dirty="0">
                <a:latin typeface="Times New Roman" panose="02020603050405020304" pitchFamily="18" charset="0"/>
                <a:cs typeface="Times New Roman" panose="02020603050405020304" pitchFamily="18" charset="0"/>
              </a:rPr>
              <a:t>of oral reading: A preliminary </a:t>
            </a:r>
            <a:r>
              <a:rPr lang="en-US" sz="2800" dirty="0" smtClean="0">
                <a:latin typeface="Times New Roman" panose="02020603050405020304" pitchFamily="18" charset="0"/>
                <a:cs typeface="Times New Roman" panose="02020603050405020304" pitchFamily="18" charset="0"/>
              </a:rPr>
              <a:t>investigation </a:t>
            </a:r>
            <a:r>
              <a:rPr lang="en-US" sz="2800" dirty="0">
                <a:latin typeface="Times New Roman" panose="02020603050405020304" pitchFamily="18" charset="0"/>
                <a:cs typeface="Times New Roman" panose="02020603050405020304" pitchFamily="18" charset="0"/>
              </a:rPr>
              <a:t>of confidence </a:t>
            </a:r>
            <a:r>
              <a:rPr lang="en-US" sz="2800" dirty="0" smtClean="0">
                <a:latin typeface="Times New Roman" panose="02020603050405020304" pitchFamily="18" charset="0"/>
                <a:cs typeface="Times New Roman" panose="02020603050405020304" pitchFamily="18" charset="0"/>
              </a:rPr>
              <a:t>interval overlap </a:t>
            </a:r>
            <a:r>
              <a:rPr lang="en-US" sz="2800" dirty="0">
                <a:latin typeface="Times New Roman" panose="02020603050405020304" pitchFamily="18" charset="0"/>
                <a:cs typeface="Times New Roman" panose="02020603050405020304" pitchFamily="18" charset="0"/>
              </a:rPr>
              <a:t>to </a:t>
            </a:r>
            <a:r>
              <a:rPr lang="en-US" sz="2800" dirty="0" smtClean="0">
                <a:latin typeface="Times New Roman" panose="02020603050405020304" pitchFamily="18" charset="0"/>
                <a:cs typeface="Times New Roman" panose="02020603050405020304" pitchFamily="18" charset="0"/>
              </a:rPr>
              <a:t>detect </a:t>
            </a:r>
            <a:r>
              <a:rPr lang="en-US" sz="2800" dirty="0">
                <a:latin typeface="Times New Roman" panose="02020603050405020304" pitchFamily="18" charset="0"/>
                <a:cs typeface="Times New Roman" panose="02020603050405020304" pitchFamily="18" charset="0"/>
              </a:rPr>
              <a:t>reliable growth. </a:t>
            </a:r>
            <a:r>
              <a:rPr lang="en-US" sz="2800" i="1" dirty="0">
                <a:solidFill>
                  <a:srgbClr val="00B050"/>
                </a:solidFill>
                <a:latin typeface="Times New Roman" panose="02020603050405020304" pitchFamily="18" charset="0"/>
                <a:cs typeface="Times New Roman" panose="02020603050405020304" pitchFamily="18" charset="0"/>
              </a:rPr>
              <a:t>School </a:t>
            </a:r>
            <a:r>
              <a:rPr lang="en-US" sz="2800" i="1" dirty="0" smtClean="0">
                <a:solidFill>
                  <a:srgbClr val="00B050"/>
                </a:solidFill>
                <a:latin typeface="Times New Roman" panose="02020603050405020304" pitchFamily="18" charset="0"/>
                <a:cs typeface="Times New Roman" panose="02020603050405020304" pitchFamily="18" charset="0"/>
              </a:rPr>
              <a:t>Psychology Quarterly</a:t>
            </a:r>
            <a:r>
              <a:rPr lang="en-US" sz="2800" i="1" dirty="0">
                <a:latin typeface="Times New Roman" panose="02020603050405020304" pitchFamily="18" charset="0"/>
                <a:cs typeface="Times New Roman" panose="02020603050405020304" pitchFamily="18" charset="0"/>
              </a:rPr>
              <a:t>, </a:t>
            </a:r>
            <a:r>
              <a:rPr lang="en-US" sz="2800" i="1" dirty="0">
                <a:solidFill>
                  <a:srgbClr val="00B050"/>
                </a:solidFill>
                <a:latin typeface="Times New Roman" panose="02020603050405020304" pitchFamily="18" charset="0"/>
                <a:cs typeface="Times New Roman" panose="02020603050405020304" pitchFamily="18" charset="0"/>
              </a:rPr>
              <a:t>31</a:t>
            </a:r>
            <a:r>
              <a:rPr lang="en-US" sz="2800" dirty="0">
                <a:latin typeface="Times New Roman" panose="02020603050405020304" pitchFamily="18" charset="0"/>
                <a:cs typeface="Times New Roman" panose="02020603050405020304" pitchFamily="18" charset="0"/>
              </a:rPr>
              <a:t>(3), </a:t>
            </a:r>
            <a:r>
              <a:rPr lang="en-US" sz="2800" dirty="0" smtClean="0">
                <a:latin typeface="Times New Roman" panose="02020603050405020304" pitchFamily="18" charset="0"/>
                <a:cs typeface="Times New Roman" panose="02020603050405020304" pitchFamily="18" charset="0"/>
              </a:rPr>
              <a:t>405-418.</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doi:10.1037</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spq0000146</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861030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936" y="2631141"/>
            <a:ext cx="6589199" cy="1280890"/>
          </a:xfrm>
        </p:spPr>
        <p:txBody>
          <a:bodyPr/>
          <a:lstStyle/>
          <a:p>
            <a:r>
              <a:rPr lang="en-US" dirty="0" smtClean="0"/>
              <a:t>Thank You and Raffle Prizes!</a:t>
            </a:r>
            <a:endParaRPr lang="en-US" dirty="0"/>
          </a:p>
        </p:txBody>
      </p:sp>
    </p:spTree>
    <p:extLst>
      <p:ext uri="{BB962C8B-B14F-4D97-AF65-F5344CB8AC3E}">
        <p14:creationId xmlns:p14="http://schemas.microsoft.com/office/powerpoint/2010/main" val="255979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6597" y="1394083"/>
            <a:ext cx="3340308" cy="4901780"/>
          </a:xfrm>
        </p:spPr>
        <p:txBody>
          <a:bodyPr/>
          <a:lstStyle/>
          <a:p>
            <a:pPr marL="0" indent="0">
              <a:buNone/>
            </a:pPr>
            <a:r>
              <a:rPr lang="en-US" sz="3200" b="1" dirty="0" smtClean="0"/>
              <a:t>Learning objectives:</a:t>
            </a:r>
          </a:p>
          <a:p>
            <a:r>
              <a:rPr lang="en-US" sz="2400" dirty="0" smtClean="0"/>
              <a:t>How to read examples in APA manual.</a:t>
            </a:r>
          </a:p>
          <a:p>
            <a:r>
              <a:rPr lang="en-US" sz="2400" dirty="0" smtClean="0"/>
              <a:t>Critical details:</a:t>
            </a:r>
          </a:p>
          <a:p>
            <a:pPr lvl="1"/>
            <a:r>
              <a:rPr lang="en-US" sz="2000" dirty="0" smtClean="0"/>
              <a:t>punctuation</a:t>
            </a:r>
            <a:endParaRPr lang="en-US" sz="2000" dirty="0"/>
          </a:p>
          <a:p>
            <a:pPr lvl="1"/>
            <a:r>
              <a:rPr lang="en-US" sz="2000" dirty="0" smtClean="0"/>
              <a:t>spacing </a:t>
            </a:r>
          </a:p>
          <a:p>
            <a:pPr lvl="1"/>
            <a:r>
              <a:rPr lang="en-US" sz="2000" dirty="0" smtClean="0"/>
              <a:t>italics</a:t>
            </a:r>
          </a:p>
          <a:p>
            <a:endParaRPr lang="en-US" dirty="0"/>
          </a:p>
        </p:txBody>
      </p:sp>
      <p:sp>
        <p:nvSpPr>
          <p:cNvPr id="6" name="Text Placeholder 5"/>
          <p:cNvSpPr>
            <a:spLocks noGrp="1"/>
          </p:cNvSpPr>
          <p:nvPr>
            <p:ph type="body" sz="half" idx="2"/>
          </p:nvPr>
        </p:nvSpPr>
        <p:spPr>
          <a:xfrm>
            <a:off x="1499021" y="592115"/>
            <a:ext cx="2690733" cy="5636302"/>
          </a:xfrm>
          <a:solidFill>
            <a:schemeClr val="accent4">
              <a:lumMod val="40000"/>
              <a:lumOff val="60000"/>
            </a:schemeClr>
          </a:solidFill>
        </p:spPr>
        <p:txBody>
          <a:bodyPr>
            <a:normAutofit/>
          </a:bodyPr>
          <a:lstStyle/>
          <a:p>
            <a:pPr marL="112713"/>
            <a:r>
              <a:rPr lang="en-US" sz="4000" b="1" dirty="0"/>
              <a:t>Books</a:t>
            </a:r>
            <a:r>
              <a:rPr lang="en-US" sz="3600" b="1" dirty="0"/>
              <a:t> </a:t>
            </a:r>
            <a:r>
              <a:rPr lang="en-US" sz="2800" dirty="0"/>
              <a:t>(non-edited</a:t>
            </a:r>
            <a:r>
              <a:rPr lang="en-US" sz="2800" dirty="0" smtClean="0"/>
              <a:t>)</a:t>
            </a:r>
          </a:p>
          <a:p>
            <a:endParaRPr lang="en-US" sz="2800" dirty="0" smtClean="0"/>
          </a:p>
          <a:p>
            <a:pPr marL="688975" indent="-457200">
              <a:buFont typeface="Arial" panose="020B0604020202020204" pitchFamily="34" charset="0"/>
              <a:buChar char="•"/>
            </a:pPr>
            <a:r>
              <a:rPr lang="en-US" sz="2800" dirty="0" smtClean="0"/>
              <a:t>Basic format</a:t>
            </a:r>
          </a:p>
          <a:p>
            <a:pPr marL="688975" indent="-457200">
              <a:buFont typeface="Arial" panose="020B0604020202020204" pitchFamily="34" charset="0"/>
              <a:buChar char="•"/>
            </a:pPr>
            <a:r>
              <a:rPr lang="en-US" sz="2800" dirty="0" smtClean="0"/>
              <a:t>Multiple authors</a:t>
            </a:r>
          </a:p>
          <a:p>
            <a:pPr marL="688975" indent="-457200">
              <a:buFont typeface="Arial" panose="020B0604020202020204" pitchFamily="34" charset="0"/>
              <a:buChar char="•"/>
            </a:pPr>
            <a:r>
              <a:rPr lang="en-US" sz="2800" dirty="0" smtClean="0"/>
              <a:t>Editions</a:t>
            </a:r>
          </a:p>
        </p:txBody>
      </p:sp>
      <p:cxnSp>
        <p:nvCxnSpPr>
          <p:cNvPr id="8" name="Straight Connector 7"/>
          <p:cNvCxnSpPr/>
          <p:nvPr/>
        </p:nvCxnSpPr>
        <p:spPr>
          <a:xfrm>
            <a:off x="1723873" y="1978705"/>
            <a:ext cx="2016177" cy="14991"/>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73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Books: Single Author</a:t>
            </a:r>
            <a:endParaRPr lang="en-US" b="1" dirty="0"/>
          </a:p>
        </p:txBody>
      </p:sp>
      <p:sp>
        <p:nvSpPr>
          <p:cNvPr id="3" name="Content Placeholder 2"/>
          <p:cNvSpPr>
            <a:spLocks noGrp="1"/>
          </p:cNvSpPr>
          <p:nvPr>
            <p:ph idx="1"/>
          </p:nvPr>
        </p:nvSpPr>
        <p:spPr>
          <a:xfrm>
            <a:off x="1332315" y="2005070"/>
            <a:ext cx="7625925" cy="4703028"/>
          </a:xfrm>
        </p:spPr>
        <p:txBody>
          <a:bodyPr>
            <a:normAutofit fontScale="32500" lnSpcReduction="20000"/>
          </a:bodyPr>
          <a:lstStyle/>
          <a:p>
            <a:pPr marL="0" lvl="1" indent="0">
              <a:buNone/>
            </a:pPr>
            <a:r>
              <a:rPr lang="en-US" sz="9800" u="sng" dirty="0" smtClean="0">
                <a:latin typeface="Times New Roman" panose="02020603050405020304" pitchFamily="18" charset="0"/>
                <a:cs typeface="Times New Roman" panose="02020603050405020304" pitchFamily="18" charset="0"/>
              </a:rPr>
              <a:t>Format:</a:t>
            </a:r>
          </a:p>
          <a:p>
            <a:pPr marL="688975" lvl="1" indent="-688975">
              <a:buNone/>
            </a:pPr>
            <a:r>
              <a:rPr lang="en-US" sz="9800" dirty="0" smtClean="0">
                <a:latin typeface="Times New Roman" panose="02020603050405020304" pitchFamily="18" charset="0"/>
                <a:cs typeface="Times New Roman" panose="02020603050405020304" pitchFamily="18" charset="0"/>
              </a:rPr>
              <a:t>Author, A. A. (year). </a:t>
            </a:r>
            <a:r>
              <a:rPr lang="en-US" sz="9800" i="1" dirty="0" smtClean="0">
                <a:latin typeface="Times New Roman" panose="02020603050405020304" pitchFamily="18" charset="0"/>
                <a:cs typeface="Times New Roman" panose="02020603050405020304" pitchFamily="18" charset="0"/>
              </a:rPr>
              <a:t>Title of work</a:t>
            </a:r>
            <a:r>
              <a:rPr lang="en-US" sz="9800" dirty="0" smtClean="0">
                <a:latin typeface="Times New Roman" panose="02020603050405020304" pitchFamily="18" charset="0"/>
                <a:cs typeface="Times New Roman" panose="02020603050405020304" pitchFamily="18" charset="0"/>
              </a:rPr>
              <a:t>. Location: Publisher.</a:t>
            </a:r>
          </a:p>
          <a:p>
            <a:pPr marL="0" indent="0">
              <a:buNone/>
            </a:pPr>
            <a:endParaRPr lang="en-US" sz="2200" dirty="0"/>
          </a:p>
          <a:p>
            <a:pPr marL="0" indent="0">
              <a:buNone/>
            </a:pPr>
            <a:r>
              <a:rPr lang="en-US" sz="9800" u="sng" dirty="0" smtClean="0">
                <a:latin typeface="Times New Roman" panose="02020603050405020304" pitchFamily="18" charset="0"/>
                <a:cs typeface="Times New Roman" panose="02020603050405020304" pitchFamily="18" charset="0"/>
              </a:rPr>
              <a:t>Example:</a:t>
            </a:r>
          </a:p>
          <a:p>
            <a:pPr marL="688975" indent="-688975">
              <a:buNone/>
            </a:pPr>
            <a:r>
              <a:rPr lang="en-US" sz="9800" dirty="0" smtClean="0">
                <a:latin typeface="Times New Roman" panose="02020603050405020304" pitchFamily="18" charset="0"/>
                <a:cs typeface="Times New Roman" panose="02020603050405020304" pitchFamily="18" charset="0"/>
              </a:rPr>
              <a:t>Berger</a:t>
            </a:r>
            <a:r>
              <a:rPr lang="en-US" sz="9800" dirty="0">
                <a:latin typeface="Times New Roman" panose="02020603050405020304" pitchFamily="18" charset="0"/>
                <a:cs typeface="Times New Roman" panose="02020603050405020304" pitchFamily="18" charset="0"/>
              </a:rPr>
              <a:t>, A. (2011). </a:t>
            </a:r>
            <a:r>
              <a:rPr lang="en-US" sz="9800" i="1" dirty="0">
                <a:solidFill>
                  <a:srgbClr val="00B050"/>
                </a:solidFill>
                <a:latin typeface="Times New Roman" panose="02020603050405020304" pitchFamily="18" charset="0"/>
                <a:cs typeface="Times New Roman" panose="02020603050405020304" pitchFamily="18" charset="0"/>
              </a:rPr>
              <a:t>Self-regulation: </a:t>
            </a:r>
            <a:r>
              <a:rPr lang="en-US" sz="9800" i="1" dirty="0" smtClean="0">
                <a:solidFill>
                  <a:srgbClr val="00B050"/>
                </a:solidFill>
                <a:latin typeface="Times New Roman" panose="02020603050405020304" pitchFamily="18" charset="0"/>
                <a:cs typeface="Times New Roman" panose="02020603050405020304" pitchFamily="18" charset="0"/>
              </a:rPr>
              <a:t>Brain, cognition</a:t>
            </a:r>
            <a:r>
              <a:rPr lang="en-US" sz="9800" i="1" dirty="0">
                <a:solidFill>
                  <a:srgbClr val="00B050"/>
                </a:solidFill>
                <a:latin typeface="Times New Roman" panose="02020603050405020304" pitchFamily="18" charset="0"/>
                <a:cs typeface="Times New Roman" panose="02020603050405020304" pitchFamily="18" charset="0"/>
              </a:rPr>
              <a:t>, </a:t>
            </a:r>
            <a:r>
              <a:rPr lang="en-US" sz="9800" i="1" dirty="0" smtClean="0">
                <a:solidFill>
                  <a:srgbClr val="00B050"/>
                </a:solidFill>
                <a:latin typeface="Times New Roman" panose="02020603050405020304" pitchFamily="18" charset="0"/>
                <a:cs typeface="Times New Roman" panose="02020603050405020304" pitchFamily="18" charset="0"/>
              </a:rPr>
              <a:t>and development. </a:t>
            </a:r>
            <a:r>
              <a:rPr lang="en-US" sz="9800" dirty="0" smtClean="0">
                <a:latin typeface="Times New Roman" panose="02020603050405020304" pitchFamily="18" charset="0"/>
                <a:cs typeface="Times New Roman" panose="02020603050405020304" pitchFamily="18" charset="0"/>
              </a:rPr>
              <a:t>Washington, DC</a:t>
            </a:r>
            <a:r>
              <a:rPr lang="en-US" sz="9800" dirty="0">
                <a:latin typeface="Times New Roman" panose="02020603050405020304" pitchFamily="18" charset="0"/>
                <a:cs typeface="Times New Roman" panose="02020603050405020304" pitchFamily="18" charset="0"/>
              </a:rPr>
              <a:t>: </a:t>
            </a:r>
            <a:r>
              <a:rPr lang="en-US" sz="9800" dirty="0" smtClean="0">
                <a:latin typeface="Times New Roman" panose="02020603050405020304" pitchFamily="18" charset="0"/>
                <a:cs typeface="Times New Roman" panose="02020603050405020304" pitchFamily="18" charset="0"/>
              </a:rPr>
              <a:t>American Psychological </a:t>
            </a:r>
            <a:r>
              <a:rPr lang="en-US" sz="9800" dirty="0">
                <a:latin typeface="Times New Roman" panose="02020603050405020304" pitchFamily="18" charset="0"/>
                <a:cs typeface="Times New Roman" panose="02020603050405020304" pitchFamily="18" charset="0"/>
              </a:rPr>
              <a:t>Association.</a:t>
            </a:r>
          </a:p>
          <a:p>
            <a:endParaRPr lang="en-US" dirty="0" smtClean="0"/>
          </a:p>
          <a:p>
            <a:endParaRPr lang="en-US" dirty="0"/>
          </a:p>
          <a:p>
            <a:endParaRPr lang="en-US" dirty="0" smtClean="0"/>
          </a:p>
          <a:p>
            <a:pPr marL="0" indent="0">
              <a:buNone/>
            </a:pPr>
            <a:r>
              <a:rPr lang="en-US" dirty="0" smtClean="0"/>
              <a:t>From: American </a:t>
            </a:r>
            <a:r>
              <a:rPr lang="en-US" dirty="0"/>
              <a:t>Psychological Association. (2010). </a:t>
            </a:r>
            <a:r>
              <a:rPr lang="en-US" i="1" dirty="0"/>
              <a:t>Publication manual of the </a:t>
            </a:r>
            <a:r>
              <a:rPr lang="en-US" i="1" dirty="0" smtClean="0"/>
              <a:t>American Psychological Association</a:t>
            </a:r>
            <a:r>
              <a:rPr lang="en-US" i="1" dirty="0"/>
              <a:t>. </a:t>
            </a:r>
            <a:r>
              <a:rPr lang="en-US" dirty="0"/>
              <a:t>Washington, D.C.: American </a:t>
            </a:r>
            <a:r>
              <a:rPr lang="en-US" dirty="0" smtClean="0"/>
              <a:t>Psychological </a:t>
            </a:r>
            <a:r>
              <a:rPr lang="en-US" dirty="0"/>
              <a:t>Association.</a:t>
            </a:r>
          </a:p>
          <a:p>
            <a:endParaRPr lang="en-US" dirty="0"/>
          </a:p>
        </p:txBody>
      </p:sp>
    </p:spTree>
    <p:extLst>
      <p:ext uri="{BB962C8B-B14F-4D97-AF65-F5344CB8AC3E}">
        <p14:creationId xmlns:p14="http://schemas.microsoft.com/office/powerpoint/2010/main" val="3466036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Components:</a:t>
            </a:r>
            <a:endParaRPr lang="en-US" dirty="0"/>
          </a:p>
        </p:txBody>
      </p:sp>
      <p:sp>
        <p:nvSpPr>
          <p:cNvPr id="3" name="Content Placeholder 2"/>
          <p:cNvSpPr>
            <a:spLocks noGrp="1"/>
          </p:cNvSpPr>
          <p:nvPr>
            <p:ph idx="1"/>
          </p:nvPr>
        </p:nvSpPr>
        <p:spPr>
          <a:xfrm>
            <a:off x="1945201" y="1551481"/>
            <a:ext cx="6876510" cy="5006715"/>
          </a:xfrm>
        </p:spPr>
        <p:txBody>
          <a:bodyPr>
            <a:noAutofit/>
          </a:bodyPr>
          <a:lstStyle/>
          <a:p>
            <a:r>
              <a:rPr lang="en-US" sz="2400" dirty="0" smtClean="0"/>
              <a:t>Author name – one space between initials (see p. 184)</a:t>
            </a:r>
          </a:p>
          <a:p>
            <a:r>
              <a:rPr lang="en-US" sz="2400" dirty="0" smtClean="0"/>
              <a:t>Date – typically year (see p. 185)</a:t>
            </a:r>
          </a:p>
          <a:p>
            <a:r>
              <a:rPr lang="en-US" sz="2400" dirty="0" smtClean="0"/>
              <a:t>Title – capitalize initial word and proper nouns, use italics (see p. 185)</a:t>
            </a:r>
          </a:p>
          <a:p>
            <a:r>
              <a:rPr lang="en-US" sz="2400" dirty="0" smtClean="0"/>
              <a:t>Location: City + abbreviation for state (see pp. 186-187)</a:t>
            </a:r>
          </a:p>
          <a:p>
            <a:r>
              <a:rPr lang="en-US" sz="2400" dirty="0" smtClean="0"/>
              <a:t>Publisher:</a:t>
            </a:r>
          </a:p>
          <a:p>
            <a:pPr lvl="1"/>
            <a:r>
              <a:rPr lang="en-US" sz="2000" dirty="0" smtClean="0"/>
              <a:t>Delete: </a:t>
            </a:r>
            <a:r>
              <a:rPr lang="en-US" sz="2000" b="1" i="1" dirty="0" smtClean="0">
                <a:solidFill>
                  <a:schemeClr val="accent1">
                    <a:lumMod val="75000"/>
                  </a:schemeClr>
                </a:solidFill>
              </a:rPr>
              <a:t>Publishers</a:t>
            </a:r>
            <a:r>
              <a:rPr lang="en-US" sz="2000" dirty="0" smtClean="0"/>
              <a:t>, </a:t>
            </a:r>
            <a:r>
              <a:rPr lang="en-US" sz="2000" b="1" i="1" dirty="0" smtClean="0">
                <a:solidFill>
                  <a:schemeClr val="accent1">
                    <a:lumMod val="75000"/>
                  </a:schemeClr>
                </a:solidFill>
              </a:rPr>
              <a:t>Co.</a:t>
            </a:r>
            <a:r>
              <a:rPr lang="en-US" sz="2000" dirty="0" smtClean="0"/>
              <a:t>, &amp; </a:t>
            </a:r>
            <a:r>
              <a:rPr lang="en-US" sz="2000" b="1" i="1" dirty="0" smtClean="0">
                <a:solidFill>
                  <a:schemeClr val="accent1">
                    <a:lumMod val="75000"/>
                  </a:schemeClr>
                </a:solidFill>
              </a:rPr>
              <a:t>Inc</a:t>
            </a:r>
            <a:endParaRPr lang="en-US" sz="2000" b="1" dirty="0" smtClean="0">
              <a:solidFill>
                <a:schemeClr val="accent1">
                  <a:lumMod val="75000"/>
                </a:schemeClr>
              </a:solidFill>
            </a:endParaRPr>
          </a:p>
          <a:p>
            <a:pPr lvl="1"/>
            <a:r>
              <a:rPr lang="en-US" sz="2000" dirty="0" smtClean="0"/>
              <a:t>Keep: </a:t>
            </a:r>
            <a:r>
              <a:rPr lang="en-US" sz="2000" b="1" i="1" dirty="0" smtClean="0">
                <a:solidFill>
                  <a:schemeClr val="accent1">
                    <a:lumMod val="75000"/>
                  </a:schemeClr>
                </a:solidFill>
              </a:rPr>
              <a:t>Books</a:t>
            </a:r>
            <a:r>
              <a:rPr lang="en-US" sz="2000" dirty="0" smtClean="0"/>
              <a:t> and </a:t>
            </a:r>
            <a:r>
              <a:rPr lang="en-US" sz="2000" b="1" i="1" dirty="0" smtClean="0">
                <a:solidFill>
                  <a:schemeClr val="accent1">
                    <a:lumMod val="75000"/>
                  </a:schemeClr>
                </a:solidFill>
              </a:rPr>
              <a:t>Press</a:t>
            </a:r>
            <a:r>
              <a:rPr lang="en-US" sz="2000" dirty="0" smtClean="0"/>
              <a:t> </a:t>
            </a:r>
          </a:p>
          <a:p>
            <a:r>
              <a:rPr lang="en-US" sz="2400" dirty="0" smtClean="0"/>
              <a:t>Finish with a period.</a:t>
            </a:r>
            <a:endParaRPr lang="en-US" sz="2400" dirty="0"/>
          </a:p>
        </p:txBody>
      </p:sp>
    </p:spTree>
    <p:extLst>
      <p:ext uri="{BB962C8B-B14F-4D97-AF65-F5344CB8AC3E}">
        <p14:creationId xmlns:p14="http://schemas.microsoft.com/office/powerpoint/2010/main" val="231815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1551482" y="1821305"/>
            <a:ext cx="6982918" cy="4512039"/>
          </a:xfrm>
        </p:spPr>
        <p:txBody>
          <a:bodyPr>
            <a:normAutofit fontScale="92500"/>
          </a:bodyPr>
          <a:lstStyle/>
          <a:p>
            <a:pPr marL="688975" indent="-688975"/>
            <a:r>
              <a:rPr lang="en-US" sz="3200" dirty="0" smtClean="0"/>
              <a:t>Book title: </a:t>
            </a:r>
            <a:r>
              <a:rPr lang="en-US" sz="3200" dirty="0"/>
              <a:t>The handbook for </a:t>
            </a:r>
            <a:r>
              <a:rPr lang="en-US" sz="3200" dirty="0" smtClean="0"/>
              <a:t>evidence-based </a:t>
            </a:r>
            <a:r>
              <a:rPr lang="en-US" sz="3200" dirty="0"/>
              <a:t>practice in </a:t>
            </a:r>
            <a:r>
              <a:rPr lang="en-US" sz="3200" dirty="0" smtClean="0"/>
              <a:t>communication </a:t>
            </a:r>
            <a:r>
              <a:rPr lang="en-US" sz="3200" dirty="0"/>
              <a:t>disorders</a:t>
            </a:r>
            <a:endParaRPr lang="en-US" sz="3200" dirty="0" smtClean="0"/>
          </a:p>
          <a:p>
            <a:pPr marL="688975" indent="-688975"/>
            <a:r>
              <a:rPr lang="en-US" sz="3200" dirty="0" smtClean="0"/>
              <a:t>Author: Christine Ann Dollaghan</a:t>
            </a:r>
          </a:p>
          <a:p>
            <a:pPr marL="688975" indent="-688975"/>
            <a:r>
              <a:rPr lang="en-US" sz="3200" dirty="0" smtClean="0"/>
              <a:t>Publication year: 2007</a:t>
            </a:r>
            <a:endParaRPr lang="en-US" sz="3200" i="1" dirty="0"/>
          </a:p>
          <a:p>
            <a:pPr marL="688975" indent="-688975"/>
            <a:r>
              <a:rPr lang="en-US" sz="3200" i="1" dirty="0" smtClean="0"/>
              <a:t>Location of the publisher:</a:t>
            </a:r>
            <a:r>
              <a:rPr lang="en-US" sz="3200" dirty="0" smtClean="0"/>
              <a:t> Baltimore</a:t>
            </a:r>
          </a:p>
          <a:p>
            <a:pPr marL="688975" indent="-688975"/>
            <a:r>
              <a:rPr lang="en-US" sz="3200" dirty="0" smtClean="0"/>
              <a:t>Publisher: Brookes</a:t>
            </a:r>
            <a:endParaRPr lang="en-US" sz="3200" dirty="0"/>
          </a:p>
          <a:p>
            <a:endParaRPr lang="en-US" dirty="0"/>
          </a:p>
        </p:txBody>
      </p:sp>
    </p:spTree>
    <p:extLst>
      <p:ext uri="{BB962C8B-B14F-4D97-AF65-F5344CB8AC3E}">
        <p14:creationId xmlns:p14="http://schemas.microsoft.com/office/powerpoint/2010/main" val="3264311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1399143" y="2133600"/>
            <a:ext cx="7135258" cy="3777622"/>
          </a:xfrm>
        </p:spPr>
        <p:txBody>
          <a:bodyPr/>
          <a:lstStyle/>
          <a:p>
            <a:pPr marL="914400" indent="-914400">
              <a:buNone/>
            </a:pPr>
            <a:r>
              <a:rPr lang="en-US" sz="3600" dirty="0" err="1" smtClean="0">
                <a:latin typeface="Times New Roman" panose="02020603050405020304" pitchFamily="18" charset="0"/>
                <a:cs typeface="Times New Roman" panose="02020603050405020304" pitchFamily="18" charset="0"/>
              </a:rPr>
              <a:t>Dollaghan</a:t>
            </a:r>
            <a:r>
              <a:rPr lang="en-US" sz="3600" dirty="0" smtClean="0">
                <a:latin typeface="Times New Roman" panose="02020603050405020304" pitchFamily="18" charset="0"/>
                <a:cs typeface="Times New Roman" panose="02020603050405020304" pitchFamily="18" charset="0"/>
              </a:rPr>
              <a:t>, C. A. (2007). </a:t>
            </a:r>
            <a:r>
              <a:rPr lang="en-US" sz="3600" i="1" dirty="0" smtClean="0">
                <a:solidFill>
                  <a:srgbClr val="00B050"/>
                </a:solidFill>
                <a:latin typeface="Times New Roman" panose="02020603050405020304" pitchFamily="18" charset="0"/>
                <a:cs typeface="Times New Roman" panose="02020603050405020304" pitchFamily="18" charset="0"/>
              </a:rPr>
              <a:t>The handbook for evidence-based practice in communication disorders</a:t>
            </a:r>
            <a:r>
              <a:rPr lang="en-US" sz="3600" i="1"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Baltimore, MD: Brookes.</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650614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671</TotalTime>
  <Words>1927</Words>
  <Application>Microsoft Office PowerPoint</Application>
  <PresentationFormat>On-screen Show (4:3)</PresentationFormat>
  <Paragraphs>194</Paragraphs>
  <Slides>46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Century Gothic</vt:lpstr>
      <vt:lpstr>Times New Roman</vt:lpstr>
      <vt:lpstr>Wingdings 3</vt:lpstr>
      <vt:lpstr>Wisp</vt:lpstr>
      <vt:lpstr>Welcome to the Spring 2017 Writing Workshop!</vt:lpstr>
      <vt:lpstr>Creating A Reference List  Cathy Qi, Pisarn Bee Chamcharatsri, and Julia Scherba de Valenzuela</vt:lpstr>
      <vt:lpstr>Workshop Objectives</vt:lpstr>
      <vt:lpstr>Format of the Workshop</vt:lpstr>
      <vt:lpstr>PowerPoint Presentation</vt:lpstr>
      <vt:lpstr>Books: Single Author</vt:lpstr>
      <vt:lpstr>Important Components:</vt:lpstr>
      <vt:lpstr>Practice</vt:lpstr>
      <vt:lpstr>Answer</vt:lpstr>
      <vt:lpstr>Practice another one</vt:lpstr>
      <vt:lpstr>Answer</vt:lpstr>
      <vt:lpstr>Books: Two Authors</vt:lpstr>
      <vt:lpstr>Practice another one</vt:lpstr>
      <vt:lpstr>Answer</vt:lpstr>
      <vt:lpstr>Books: Second edition</vt:lpstr>
      <vt:lpstr>Practice another one</vt:lpstr>
      <vt:lpstr>Answers:</vt:lpstr>
      <vt:lpstr>PowerPoint Presentation</vt:lpstr>
      <vt:lpstr>For a chapter in an edited book, use the following formats:</vt:lpstr>
      <vt:lpstr>Chapter written by one author in a book edited by one editor</vt:lpstr>
      <vt:lpstr>Example: Chapter written by two authors in a book edited by two people</vt:lpstr>
      <vt:lpstr>Practice (see handouts) </vt:lpstr>
      <vt:lpstr>Answers:</vt:lpstr>
      <vt:lpstr>PowerPoint Presentation</vt:lpstr>
      <vt:lpstr>Basic Format: Journal Articles</vt:lpstr>
      <vt:lpstr>Try it with your partner: A journal article written by four authors (#7 in your handout) – </vt:lpstr>
      <vt:lpstr>Practice</vt:lpstr>
      <vt:lpstr>Now you are my technical editor. </vt:lpstr>
      <vt:lpstr>Answer:</vt:lpstr>
      <vt:lpstr>Now you are my technical editor.</vt:lpstr>
      <vt:lpstr>Answer: Journal Articles Written by Two authors</vt:lpstr>
      <vt:lpstr>Digital Object Identifiers: DOI</vt:lpstr>
      <vt:lpstr>Journal Article with Digital Object Identifier (DOI)</vt:lpstr>
      <vt:lpstr>New Format for DOI</vt:lpstr>
      <vt:lpstr>Try one (#8 in your handout)</vt:lpstr>
      <vt:lpstr>Answer</vt:lpstr>
      <vt:lpstr>Practice: More than seven authors (#9 in handout)</vt:lpstr>
      <vt:lpstr>Answer</vt:lpstr>
      <vt:lpstr>Where to locate the DOI? (Answer: first page of the article) - #10 in handout </vt:lpstr>
      <vt:lpstr>Answer</vt:lpstr>
      <vt:lpstr>Now you are my technical editor.</vt:lpstr>
      <vt:lpstr>Answer: Journal Article with DOI, One Author </vt:lpstr>
      <vt:lpstr>Practice: Journal Article Written by One Author</vt:lpstr>
      <vt:lpstr>Now you are my technical editor.</vt:lpstr>
      <vt:lpstr>Answer: Journal Article Written by One Author</vt:lpstr>
      <vt:lpstr>Thank You and Raffle Prizes!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References  Cathy Qi, Julia and Bee</dc:title>
  <dc:creator>cat cat</dc:creator>
  <cp:lastModifiedBy>Julia Valenzuela</cp:lastModifiedBy>
  <cp:revision>175</cp:revision>
  <dcterms:created xsi:type="dcterms:W3CDTF">2017-03-01T18:50:17Z</dcterms:created>
  <dcterms:modified xsi:type="dcterms:W3CDTF">2017-03-04T00:27:47Z</dcterms:modified>
</cp:coreProperties>
</file>