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9"/>
  </p:handoutMasterIdLst>
  <p:sldIdLst>
    <p:sldId id="256" r:id="rId2"/>
    <p:sldId id="268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16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F09E9-4124-A340-955D-C00654AD25D3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8FA38-7986-974C-9023-3F29DE58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09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E7741BE-921B-304E-913F-C7B55ACBD398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D18FA2F-C096-394E-B60C-D809B08B8A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ya.com/subject_verb_agreement.htm" TargetMode="External"/><Relationship Id="rId2" Type="http://schemas.openxmlformats.org/officeDocument/2006/relationships/hyperlink" Target="http://grammar.ccc.commnet.edu/grammar/sv_agr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zargrammar.com/materials/beg/BEG03_PowerPoint.html" TargetMode="External"/><Relationship Id="rId4" Type="http://schemas.openxmlformats.org/officeDocument/2006/relationships/hyperlink" Target="http://grammar.ccc.commnet.edu/grammar/possessive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 Boot Camp</a:t>
            </a:r>
            <a:br>
              <a:rPr lang="en-US" dirty="0" smtClean="0"/>
            </a:br>
            <a:r>
              <a:rPr lang="en-US" sz="3100" dirty="0" smtClean="0"/>
              <a:t>October 21, 2016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97938" y="1586245"/>
            <a:ext cx="329184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Acronyms</a:t>
            </a:r>
          </a:p>
          <a:p>
            <a:r>
              <a:rPr lang="en-US" sz="3200" dirty="0" smtClean="0"/>
              <a:t>Subject – verb agreement</a:t>
            </a:r>
          </a:p>
          <a:p>
            <a:r>
              <a:rPr lang="en-US" sz="3200" dirty="0" smtClean="0"/>
              <a:t>Indicating Possession (not the creepy type)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-7594" b="-4697"/>
          <a:stretch/>
        </p:blipFill>
        <p:spPr>
          <a:xfrm>
            <a:off x="4494146" y="1574800"/>
            <a:ext cx="3887854" cy="4525963"/>
          </a:xfrm>
        </p:spPr>
      </p:pic>
    </p:spTree>
    <p:extLst>
      <p:ext uri="{BB962C8B-B14F-4D97-AF65-F5344CB8AC3E}">
        <p14:creationId xmlns:p14="http://schemas.microsoft.com/office/powerpoint/2010/main" val="9230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37264"/>
            <a:ext cx="8345872" cy="4720736"/>
          </a:xfrm>
        </p:spPr>
        <p:txBody>
          <a:bodyPr>
            <a:normAutofit/>
          </a:bodyPr>
          <a:lstStyle/>
          <a:p>
            <a:r>
              <a:rPr lang="en-US" sz="2800" b="0" dirty="0" smtClean="0"/>
              <a:t>When </a:t>
            </a:r>
            <a:r>
              <a:rPr lang="en-US" sz="2800" b="0" dirty="0"/>
              <a:t>the members </a:t>
            </a:r>
            <a:r>
              <a:rPr lang="en-US" sz="2800" b="0" dirty="0" smtClean="0"/>
              <a:t>of the group are </a:t>
            </a:r>
            <a:r>
              <a:rPr lang="en-US" sz="2800" b="0" i="1" u="sng" dirty="0"/>
              <a:t>acting as individuals</a:t>
            </a:r>
            <a:r>
              <a:rPr lang="en-US" sz="2800" b="0" u="sng" dirty="0"/>
              <a:t>,</a:t>
            </a:r>
            <a:r>
              <a:rPr lang="en-US" sz="2800" b="0" dirty="0"/>
              <a:t> the collective noun is </a:t>
            </a:r>
            <a:r>
              <a:rPr lang="en-US" sz="2800" b="0" i="1" dirty="0"/>
              <a:t>plural</a:t>
            </a:r>
            <a:r>
              <a:rPr lang="en-US" sz="2800" b="0" dirty="0"/>
              <a:t> and requires plural verbs and pronouns</a:t>
            </a:r>
            <a:r>
              <a:rPr lang="en-US" sz="2800" b="0" dirty="0" smtClean="0"/>
              <a:t>.</a:t>
            </a:r>
          </a:p>
          <a:p>
            <a:pPr lvl="1"/>
            <a:r>
              <a:rPr lang="en-US" sz="2400" i="1" dirty="0"/>
              <a:t>After the long exam, the </a:t>
            </a:r>
            <a:r>
              <a:rPr lang="en-US" sz="2400" b="1" i="1" dirty="0"/>
              <a:t>class start their</a:t>
            </a:r>
            <a:r>
              <a:rPr lang="en-US" sz="2400" i="1" dirty="0"/>
              <a:t> research papers on famous mathematicians.</a:t>
            </a:r>
          </a:p>
          <a:p>
            <a:r>
              <a:rPr lang="en-US" sz="2400" b="1" i="1" dirty="0"/>
              <a:t>Class</a:t>
            </a:r>
            <a:r>
              <a:rPr lang="en-US" sz="2400" dirty="0"/>
              <a:t> = plural; </a:t>
            </a:r>
            <a:r>
              <a:rPr lang="en-US" sz="2400" b="1" i="1" dirty="0"/>
              <a:t>start</a:t>
            </a:r>
            <a:r>
              <a:rPr lang="en-US" sz="2400" dirty="0"/>
              <a:t> = a plural verb; </a:t>
            </a:r>
            <a:r>
              <a:rPr lang="en-US" sz="2400" b="1" i="1" dirty="0"/>
              <a:t>their</a:t>
            </a:r>
            <a:r>
              <a:rPr lang="en-US" sz="2400" dirty="0"/>
              <a:t> = a plural pronoun. The students are beginning their own research papers—in different places, at different times, on different mathematicians.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82243" cy="194186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Collective nouns and verb agreement </a:t>
            </a:r>
            <a:br>
              <a:rPr lang="en-US" dirty="0" smtClean="0"/>
            </a:br>
            <a:r>
              <a:rPr lang="en-US" sz="2200" dirty="0" smtClean="0">
                <a:solidFill>
                  <a:srgbClr val="000000"/>
                </a:solidFill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</a:rPr>
              <a:t>Grammarbytes</a:t>
            </a:r>
            <a:r>
              <a:rPr lang="en-US" sz="2200" dirty="0" smtClean="0">
                <a:solidFill>
                  <a:srgbClr val="000000"/>
                </a:solidFill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</a:rPr>
              <a:t>n.d.</a:t>
            </a:r>
            <a:r>
              <a:rPr lang="en-US" sz="2200" dirty="0" smtClean="0">
                <a:solidFill>
                  <a:srgbClr val="000000"/>
                </a:solidFill>
              </a:rPr>
              <a:t> http://</a:t>
            </a:r>
            <a:r>
              <a:rPr lang="en-US" sz="2200" dirty="0" err="1" smtClean="0">
                <a:solidFill>
                  <a:srgbClr val="000000"/>
                </a:solidFill>
              </a:rPr>
              <a:t>www.chompchomp.com</a:t>
            </a:r>
            <a:r>
              <a:rPr lang="en-US" sz="2200" dirty="0" smtClean="0">
                <a:solidFill>
                  <a:srgbClr val="000000"/>
                </a:solidFill>
              </a:rPr>
              <a:t>/terms/</a:t>
            </a:r>
            <a:r>
              <a:rPr lang="en-US" sz="2200" dirty="0" err="1" smtClean="0">
                <a:solidFill>
                  <a:srgbClr val="000000"/>
                </a:solidFill>
              </a:rPr>
              <a:t>collectivenoun.htm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599"/>
            <a:ext cx="9000876" cy="2057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Subject verb agreement Activities</a:t>
            </a:r>
            <a:br>
              <a:rPr lang="en-US" dirty="0" smtClean="0"/>
            </a:br>
            <a:r>
              <a:rPr lang="en-US" dirty="0" smtClean="0"/>
              <a:t> from </a:t>
            </a:r>
            <a:r>
              <a:rPr lang="en-US" sz="2700" dirty="0" err="1" smtClean="0"/>
              <a:t>Grammarbytes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200" dirty="0" smtClean="0">
                <a:solidFill>
                  <a:srgbClr val="000000"/>
                </a:solidFill>
              </a:rPr>
              <a:t>http://</a:t>
            </a:r>
            <a:r>
              <a:rPr lang="en-US" sz="2200" dirty="0" err="1" smtClean="0">
                <a:solidFill>
                  <a:srgbClr val="000000"/>
                </a:solidFill>
              </a:rPr>
              <a:t>chompchomp.com</a:t>
            </a:r>
            <a:r>
              <a:rPr lang="en-US" sz="2200" dirty="0" smtClean="0">
                <a:solidFill>
                  <a:srgbClr val="000000"/>
                </a:solidFill>
              </a:rPr>
              <a:t>/</a:t>
            </a:r>
            <a:r>
              <a:rPr lang="en-US" sz="2200" dirty="0" err="1" smtClean="0">
                <a:solidFill>
                  <a:srgbClr val="000000"/>
                </a:solidFill>
              </a:rPr>
              <a:t>exercises.htm#Pronoun_Case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6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Signifying possession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70973" y="1758775"/>
            <a:ext cx="4078925" cy="4806109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Singular nouns</a:t>
            </a:r>
          </a:p>
          <a:p>
            <a:r>
              <a:rPr lang="en-US" sz="4000" b="0" dirty="0" smtClean="0"/>
              <a:t>DO use an ‘s regardless of the final consonant </a:t>
            </a:r>
          </a:p>
          <a:p>
            <a:pPr lvl="1"/>
            <a:r>
              <a:rPr lang="en-US" sz="3600" dirty="0" smtClean="0"/>
              <a:t>e. g.,  the student’s paper;  Charles’s best friend</a:t>
            </a:r>
          </a:p>
          <a:p>
            <a:pPr marL="274320" lvl="1" indent="0">
              <a:buNone/>
            </a:pPr>
            <a:endParaRPr lang="en-US" sz="2900" dirty="0" smtClean="0"/>
          </a:p>
          <a:p>
            <a:r>
              <a:rPr lang="en-US" sz="4400" dirty="0" smtClean="0"/>
              <a:t>Plural nouns</a:t>
            </a:r>
          </a:p>
          <a:p>
            <a:r>
              <a:rPr lang="en-US" sz="4000" b="0" dirty="0" smtClean="0"/>
              <a:t>If it </a:t>
            </a:r>
            <a:r>
              <a:rPr lang="en-US" sz="4000" b="0" u="sng" dirty="0" smtClean="0"/>
              <a:t>does not end in s</a:t>
            </a:r>
            <a:r>
              <a:rPr lang="en-US" sz="4000" b="0" dirty="0" smtClean="0"/>
              <a:t>, then add</a:t>
            </a:r>
            <a:r>
              <a:rPr lang="en-US" sz="4000" dirty="0" smtClean="0"/>
              <a:t> ‘s</a:t>
            </a:r>
            <a:r>
              <a:rPr lang="en-US" sz="4000" b="0" dirty="0" smtClean="0"/>
              <a:t>. If it </a:t>
            </a:r>
            <a:r>
              <a:rPr lang="en-US" sz="4000" b="0" u="sng" dirty="0" smtClean="0"/>
              <a:t>does end in s, </a:t>
            </a:r>
            <a:r>
              <a:rPr lang="en-US" sz="4000" b="0" dirty="0" smtClean="0"/>
              <a:t>then only add the apostrophe</a:t>
            </a:r>
          </a:p>
          <a:p>
            <a:pPr lvl="1"/>
            <a:r>
              <a:rPr lang="en-US" sz="3600" dirty="0"/>
              <a:t>e</a:t>
            </a:r>
            <a:r>
              <a:rPr lang="en-US" sz="3600" dirty="0" smtClean="0"/>
              <a:t>.g., women’s schedules; cats’ beds  </a:t>
            </a:r>
          </a:p>
          <a:p>
            <a:pPr marL="514350" lvl="1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89543" y="1758775"/>
            <a:ext cx="4054501" cy="4806109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 smtClean="0"/>
              <a:t>Pronouns</a:t>
            </a:r>
          </a:p>
          <a:p>
            <a:r>
              <a:rPr lang="en-US" sz="4200" b="0" dirty="0" smtClean="0"/>
              <a:t>Do NOT use an apostrophe for possessive pronouns</a:t>
            </a:r>
          </a:p>
          <a:p>
            <a:pPr lvl="1"/>
            <a:r>
              <a:rPr lang="en-US" sz="4200" dirty="0" smtClean="0"/>
              <a:t>e.g., hers, its*, theirs, yours, ours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sz="4200" dirty="0" smtClean="0"/>
          </a:p>
          <a:p>
            <a:r>
              <a:rPr lang="en-US" sz="4400" dirty="0" smtClean="0"/>
              <a:t>Indefinite pronouns</a:t>
            </a:r>
          </a:p>
          <a:p>
            <a:r>
              <a:rPr lang="en-US" sz="4200" b="0" dirty="0" smtClean="0"/>
              <a:t>DO use an apostrophe</a:t>
            </a:r>
          </a:p>
          <a:p>
            <a:pPr lvl="1"/>
            <a:r>
              <a:rPr lang="en-US" sz="4200" dirty="0" smtClean="0"/>
              <a:t>e.g., one’s luggage, somebody else’s computer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69896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ITS and IT’s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cap="none" dirty="0" smtClean="0"/>
              <a:t>Its</a:t>
            </a:r>
            <a:endParaRPr lang="en-US" sz="2800" cap="non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/>
              <a:t>Its </a:t>
            </a:r>
            <a:r>
              <a:rPr lang="en-US" sz="2800" b="0" dirty="0" smtClean="0"/>
              <a:t>is a possessive.</a:t>
            </a:r>
          </a:p>
          <a:p>
            <a:endParaRPr lang="en-US" dirty="0"/>
          </a:p>
          <a:p>
            <a:endParaRPr lang="en-US" sz="2800" b="0" dirty="0" smtClean="0"/>
          </a:p>
          <a:p>
            <a:r>
              <a:rPr lang="en-US" sz="2800" b="0" dirty="0" smtClean="0"/>
              <a:t>The train ran off the track and landed on</a:t>
            </a:r>
            <a:r>
              <a:rPr lang="en-US" sz="2800" dirty="0" smtClean="0"/>
              <a:t> its </a:t>
            </a:r>
            <a:r>
              <a:rPr lang="en-US" sz="2800" b="0" dirty="0" smtClean="0"/>
              <a:t>side. </a:t>
            </a:r>
            <a:endParaRPr lang="en-US" sz="2800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cap="none" dirty="0" smtClean="0"/>
              <a:t>It’s</a:t>
            </a:r>
            <a:endParaRPr lang="en-US" sz="2800" cap="non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It’s </a:t>
            </a:r>
            <a:r>
              <a:rPr lang="en-US" sz="2800" b="0" dirty="0" smtClean="0"/>
              <a:t>is a contraction of ‘it is’. </a:t>
            </a:r>
          </a:p>
          <a:p>
            <a:endParaRPr lang="en-US" sz="2800" b="0" dirty="0"/>
          </a:p>
          <a:p>
            <a:r>
              <a:rPr lang="en-US" sz="2800" dirty="0" smtClean="0"/>
              <a:t>It’s</a:t>
            </a:r>
            <a:r>
              <a:rPr lang="en-US" sz="2800" b="0" dirty="0" smtClean="0"/>
              <a:t> too windy outside to walk to the lake. 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0207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Signifying possession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70973" y="1758775"/>
            <a:ext cx="4078925" cy="480610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Compound words</a:t>
            </a:r>
          </a:p>
          <a:p>
            <a:r>
              <a:rPr lang="en-US" sz="2600" b="0" dirty="0" smtClean="0"/>
              <a:t>Add a ‘s to the end of compound words</a:t>
            </a:r>
          </a:p>
          <a:p>
            <a:pPr lvl="1"/>
            <a:r>
              <a:rPr lang="en-US" dirty="0" smtClean="0"/>
              <a:t>e. g.,  the daughter-in-law’s car</a:t>
            </a:r>
          </a:p>
          <a:p>
            <a:pPr marL="514350" lvl="1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89544" y="1758775"/>
            <a:ext cx="3692456" cy="4806109"/>
          </a:xfrm>
        </p:spPr>
        <p:txBody>
          <a:bodyPr>
            <a:normAutofit/>
          </a:bodyPr>
          <a:lstStyle/>
          <a:p>
            <a:r>
              <a:rPr lang="en-US" dirty="0" smtClean="0"/>
              <a:t>Joint possession of an object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smtClean="0"/>
              <a:t>Maria and Jane’s table; Dr. Jemez and Dr. Smith’s protocol</a:t>
            </a:r>
          </a:p>
        </p:txBody>
      </p:sp>
    </p:spTree>
    <p:extLst>
      <p:ext uri="{BB962C8B-B14F-4D97-AF65-F5344CB8AC3E}">
        <p14:creationId xmlns:p14="http://schemas.microsoft.com/office/powerpoint/2010/main" val="2832564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a Partner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3791" b="37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3045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your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4431"/>
            <a:ext cx="7620000" cy="3303877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 smtClean="0"/>
              <a:t>Look back at your pre-test. Are there any answers you would change??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42912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1837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OWL website</a:t>
            </a:r>
          </a:p>
          <a:p>
            <a:pPr marL="342900" indent="-342900">
              <a:buFont typeface="Arial"/>
              <a:buChar char="•"/>
            </a:pPr>
            <a:r>
              <a:rPr lang="en-US" i="1" dirty="0" smtClean="0"/>
              <a:t>The Elements of Style </a:t>
            </a:r>
            <a:r>
              <a:rPr lang="en-US" dirty="0" smtClean="0"/>
              <a:t>by </a:t>
            </a:r>
            <a:r>
              <a:rPr lang="en-US" dirty="0" err="1" smtClean="0"/>
              <a:t>Strunk</a:t>
            </a:r>
            <a:r>
              <a:rPr lang="en-US" dirty="0" smtClean="0"/>
              <a:t> &amp; White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APA Manual (6</a:t>
            </a:r>
            <a:r>
              <a:rPr lang="en-US" baseline="30000" dirty="0" smtClean="0"/>
              <a:t>th</a:t>
            </a:r>
            <a:r>
              <a:rPr lang="en-US" dirty="0" smtClean="0"/>
              <a:t> Ed.)</a:t>
            </a:r>
          </a:p>
          <a:p>
            <a:r>
              <a:rPr lang="en-US" dirty="0"/>
              <a:t>Self-study with quizzes </a:t>
            </a:r>
            <a:r>
              <a:rPr lang="en-US" u="sng" dirty="0">
                <a:hlinkClick r:id="rId2"/>
              </a:rPr>
              <a:t>http://grammar.ccc.commnet.edu/grammar/sv_agr.htm</a:t>
            </a:r>
            <a:endParaRPr lang="en-US" dirty="0"/>
          </a:p>
          <a:p>
            <a:r>
              <a:rPr lang="en-US" dirty="0"/>
              <a:t>Game </a:t>
            </a:r>
            <a:r>
              <a:rPr lang="en-US" u="sng" dirty="0">
                <a:hlinkClick r:id="rId3"/>
              </a:rPr>
              <a:t>http://www.abcya.com/subject_verb_agreement.htm</a:t>
            </a:r>
            <a:endParaRPr lang="en-US" dirty="0"/>
          </a:p>
          <a:p>
            <a:r>
              <a:rPr lang="en-US" dirty="0"/>
              <a:t>Possessives</a:t>
            </a:r>
          </a:p>
          <a:p>
            <a:r>
              <a:rPr lang="en-US" u="sng" dirty="0">
                <a:hlinkClick r:id="rId4"/>
              </a:rPr>
              <a:t>http://grammar.ccc.commnet.edu/grammar/possessives.htm</a:t>
            </a:r>
            <a:endParaRPr lang="en-US" dirty="0"/>
          </a:p>
          <a:p>
            <a:r>
              <a:rPr lang="en-US" dirty="0" err="1"/>
              <a:t>Azar’s</a:t>
            </a:r>
            <a:r>
              <a:rPr lang="en-US" dirty="0"/>
              <a:t> </a:t>
            </a:r>
            <a:r>
              <a:rPr lang="en-US" dirty="0" err="1"/>
              <a:t>PowerPoints</a:t>
            </a:r>
            <a:r>
              <a:rPr lang="en-US" dirty="0"/>
              <a:t> </a:t>
            </a:r>
            <a:r>
              <a:rPr lang="en-US" u="sng" dirty="0">
                <a:hlinkClick r:id="rId5"/>
              </a:rPr>
              <a:t>http://www.azargrammar.com/materials/beg/BEG03_PowerPoint.html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-17440" r="-17440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smtClean="0"/>
              <a:t>Work through the sheet by yourself, quickly. Just go with your first inclination.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Pre-assessment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785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1270226"/>
            <a:ext cx="5111750" cy="5349607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40000"/>
              </a:lnSpc>
            </a:pPr>
            <a:r>
              <a:rPr lang="en-US" b="0" dirty="0" smtClean="0"/>
              <a:t>“Because the abbreviations that psychologists [and other professionals] use in their daily writing may not be familiar to students or to readers in other disciplines or other countries, </a:t>
            </a:r>
            <a:r>
              <a:rPr lang="en-US" dirty="0" smtClean="0"/>
              <a:t>a term to be abbreviated must, on its first appearance, be written out completely and followed immediately by its abbreviation in parentheses</a:t>
            </a:r>
            <a:r>
              <a:rPr lang="en-US" b="0" dirty="0" smtClean="0"/>
              <a:t>. Thereafter, use the abbreviation in text without further explanation</a:t>
            </a:r>
            <a:r>
              <a:rPr lang="en-US" dirty="0" smtClean="0"/>
              <a:t>. Do not switch between the abbreviated and written-out forms of a term </a:t>
            </a:r>
            <a:r>
              <a:rPr lang="en-US" b="0" dirty="0" smtClean="0"/>
              <a:t>(APA Manual, 2010, p. 107)</a:t>
            </a:r>
            <a:endParaRPr lang="en-US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001525"/>
            <a:ext cx="3008313" cy="561830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sz="2600" b="0" dirty="0" smtClean="0"/>
              <a:t>Don’t overuse abbreviations; consider writing clarity.</a:t>
            </a:r>
          </a:p>
          <a:p>
            <a:pPr marL="285750" indent="-285750">
              <a:buFont typeface="Arial"/>
              <a:buChar char="•"/>
            </a:pPr>
            <a:r>
              <a:rPr lang="en-US" sz="2600" b="0" dirty="0" smtClean="0"/>
              <a:t>If you use a term less than 3 times in a paper, consider writing it out each time (p. 107)</a:t>
            </a:r>
          </a:p>
          <a:p>
            <a:pPr marL="285750" indent="-285750">
              <a:buFont typeface="Arial"/>
              <a:buChar char="•"/>
            </a:pPr>
            <a:r>
              <a:rPr lang="en-US" sz="2600" b="0" dirty="0" smtClean="0"/>
              <a:t>“use only those abbreviations that will help you communicate with your reader” </a:t>
            </a:r>
            <a:r>
              <a:rPr lang="en-US" sz="2000" b="0" dirty="0" smtClean="0"/>
              <a:t>(APA Manual, 2010, p. 107)</a:t>
            </a:r>
            <a:endParaRPr lang="en-US" sz="2000" b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53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Acronyms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66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/>
              <a:t>In light of recent legislative changes </a:t>
            </a:r>
            <a:r>
              <a:rPr lang="en-US" sz="2800" b="0" dirty="0" smtClean="0"/>
              <a:t>such as the Individuals </a:t>
            </a:r>
            <a:r>
              <a:rPr lang="en-US" sz="2800" b="0" dirty="0"/>
              <a:t>with Disabilities Education Improvement </a:t>
            </a:r>
            <a:r>
              <a:rPr lang="en-US" sz="2800" b="0" dirty="0" smtClean="0"/>
              <a:t>Act</a:t>
            </a:r>
            <a:r>
              <a:rPr lang="en-US" sz="2800" b="0" dirty="0"/>
              <a:t> </a:t>
            </a:r>
            <a:r>
              <a:rPr lang="en-US" sz="2800" b="0" dirty="0" smtClean="0"/>
              <a:t>(IDEIA</a:t>
            </a:r>
            <a:r>
              <a:rPr lang="en-US" sz="2800" b="0" dirty="0"/>
              <a:t>, </a:t>
            </a:r>
            <a:r>
              <a:rPr lang="en-US" sz="2800" b="0" dirty="0" smtClean="0"/>
              <a:t>2004) </a:t>
            </a:r>
            <a:r>
              <a:rPr lang="en-US" sz="2800" b="0" dirty="0" smtClean="0"/>
              <a:t>and The </a:t>
            </a:r>
            <a:r>
              <a:rPr lang="en-US" sz="2800" b="0" dirty="0"/>
              <a:t>No Child Left Behind </a:t>
            </a:r>
            <a:r>
              <a:rPr lang="en-US" sz="2800" b="0" dirty="0" smtClean="0"/>
              <a:t>Act </a:t>
            </a:r>
            <a:r>
              <a:rPr lang="en-US" sz="2800" b="0" dirty="0" smtClean="0"/>
              <a:t>(</a:t>
            </a:r>
            <a:r>
              <a:rPr lang="en-US" sz="2800" b="0" dirty="0" err="1" smtClean="0"/>
              <a:t>NCLB</a:t>
            </a:r>
            <a:r>
              <a:rPr lang="en-US" sz="2800" b="0" dirty="0"/>
              <a:t>, 2001), the field is now pressed to consider general education content during instructional decision making for students in this population (Hardman &amp; Dawson, 2008; </a:t>
            </a:r>
            <a:r>
              <a:rPr lang="en-US" sz="2800" b="0" dirty="0" err="1"/>
              <a:t>Lowrey</a:t>
            </a:r>
            <a:r>
              <a:rPr lang="en-US" sz="2800" b="0" dirty="0"/>
              <a:t> et al., 2007). </a:t>
            </a:r>
          </a:p>
        </p:txBody>
      </p:sp>
    </p:spTree>
    <p:extLst>
      <p:ext uri="{BB962C8B-B14F-4D97-AF65-F5344CB8AC3E}">
        <p14:creationId xmlns:p14="http://schemas.microsoft.com/office/powerpoint/2010/main" val="412264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acronyms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/>
              <a:t>APA Style does not require that the abbreviation be written out in text </a:t>
            </a:r>
            <a:r>
              <a:rPr lang="en-US" sz="2800" dirty="0"/>
              <a:t>i</a:t>
            </a:r>
            <a:r>
              <a:rPr lang="en-US" sz="2800" dirty="0" smtClean="0"/>
              <a:t>f </a:t>
            </a:r>
            <a:r>
              <a:rPr lang="en-US" sz="2800" b="0" dirty="0" smtClean="0"/>
              <a:t>it is a word entry in </a:t>
            </a:r>
            <a:r>
              <a:rPr lang="en-US" sz="2800" b="0" i="1" dirty="0" smtClean="0"/>
              <a:t>Merriam-Webster’s Collegiate Dictionary</a:t>
            </a:r>
            <a:r>
              <a:rPr lang="en-US" sz="2800" b="0" dirty="0" smtClean="0"/>
              <a:t> (2005). 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.g., IQ, HIV</a:t>
            </a:r>
          </a:p>
          <a:p>
            <a:r>
              <a:rPr lang="en-US" sz="2800" b="0" dirty="0" smtClean="0"/>
              <a:t>The plural form of an abbreviation is the acronym with an s added. DO NOT USE AN APOSTROPHE. 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.g., IQs, </a:t>
            </a:r>
            <a:r>
              <a:rPr lang="en-US" sz="2400" dirty="0" err="1" smtClean="0"/>
              <a:t>Eds</a:t>
            </a:r>
            <a:r>
              <a:rPr lang="en-US" sz="2400" dirty="0" smtClean="0"/>
              <a:t>, LEAs, 1900s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694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best NOT to begin a sentence with an acronym but you can do so to avoid indirect or awkward sentence construction.</a:t>
            </a:r>
          </a:p>
          <a:p>
            <a:pPr lvl="1"/>
            <a:r>
              <a:rPr lang="en-US" sz="2400" dirty="0" smtClean="0"/>
              <a:t>e.g., LEAs are responsible for complying with the requirements of IDEA.   OR</a:t>
            </a:r>
          </a:p>
          <a:p>
            <a:pPr lvl="1"/>
            <a:r>
              <a:rPr lang="en-US" sz="2400" dirty="0" smtClean="0"/>
              <a:t>The LEAs are responsible for complying with the requirements of IDEA. </a:t>
            </a:r>
          </a:p>
          <a:p>
            <a:endParaRPr lang="en-US" dirty="0"/>
          </a:p>
          <a:p>
            <a:r>
              <a:rPr lang="en-US" sz="2400" dirty="0" smtClean="0"/>
              <a:t>Lists of common abbreviations/acronyms in the </a:t>
            </a:r>
            <a:r>
              <a:rPr lang="en-US" sz="2400" i="1" dirty="0" smtClean="0"/>
              <a:t>APA Manual </a:t>
            </a:r>
            <a:r>
              <a:rPr lang="en-US" sz="2400" dirty="0" smtClean="0"/>
              <a:t>on pp. 108-111.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3477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847201" cy="1371600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lang="en-US" dirty="0" smtClean="0"/>
              <a:t>What do you think?? </a:t>
            </a:r>
            <a:br>
              <a:rPr lang="en-US" dirty="0" smtClean="0"/>
            </a:br>
            <a:r>
              <a:rPr lang="en-US" sz="3200" dirty="0" smtClean="0"/>
              <a:t>How could these be improved?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i="1" dirty="0" smtClean="0"/>
              <a:t>“The advantage of the LH was clear from the RT data, which reflected high FP and FN rates for the RH.” (APA Manual, p. 106)</a:t>
            </a:r>
          </a:p>
          <a:p>
            <a:pPr algn="ctr"/>
            <a:endParaRPr lang="en-US" sz="2800" i="1" dirty="0"/>
          </a:p>
          <a:p>
            <a:pPr algn="ctr"/>
            <a:r>
              <a:rPr lang="en-US" sz="2800" i="1" dirty="0" smtClean="0"/>
              <a:t>Children with ESN were excluded from the LRE at significantly higher rates than children with MSN.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08733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18174" cy="1371600"/>
          </a:xfrm>
        </p:spPr>
        <p:txBody>
          <a:bodyPr/>
          <a:lstStyle/>
          <a:p>
            <a:r>
              <a:rPr lang="en-US" dirty="0" smtClean="0"/>
              <a:t>Subject – 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“Verbs must agree with their subjects, and pronouns with the nouns to which they refer (p. 27, </a:t>
            </a:r>
            <a:r>
              <a:rPr lang="en-US" sz="2800" i="1" dirty="0" smtClean="0"/>
              <a:t>APA Manual</a:t>
            </a:r>
            <a:r>
              <a:rPr lang="en-US" sz="2800" dirty="0" smtClean="0"/>
              <a:t>, 1974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Ed.)</a:t>
            </a:r>
          </a:p>
          <a:p>
            <a:endParaRPr lang="en-US" sz="2800" dirty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sz="2800" dirty="0" smtClean="0"/>
              <a:t>Sounds simple but gets tricky with plural words from Latin or Greek that end in ‘a’ (</a:t>
            </a:r>
            <a:r>
              <a:rPr lang="en-US" sz="2800" dirty="0"/>
              <a:t>e.g., </a:t>
            </a:r>
            <a:r>
              <a:rPr lang="en-US" sz="2800" i="1" dirty="0"/>
              <a:t>data, criteria, </a:t>
            </a:r>
            <a:r>
              <a:rPr lang="en-US" sz="2800" i="1" dirty="0" smtClean="0"/>
              <a:t>phenomena</a:t>
            </a:r>
            <a:r>
              <a:rPr lang="en-US" sz="2800" dirty="0" smtClean="0"/>
              <a:t>) and with collective nouns (nouns that denote groups</a:t>
            </a:r>
            <a:r>
              <a:rPr lang="en-US" sz="2800" dirty="0"/>
              <a:t> </a:t>
            </a:r>
            <a:r>
              <a:rPr lang="en-US" sz="2800" dirty="0" smtClean="0"/>
              <a:t>such </a:t>
            </a:r>
            <a:r>
              <a:rPr lang="en-US" sz="2800" i="1" dirty="0" smtClean="0"/>
              <a:t>as faculty, staff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2901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26" y="219847"/>
            <a:ext cx="8229600" cy="2070157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Collective nouns and verb agreement </a:t>
            </a:r>
            <a:br>
              <a:rPr lang="en-US" dirty="0" smtClean="0"/>
            </a:b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Grammarbytes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n.d.</a:t>
            </a:r>
            <a:r>
              <a:rPr lang="en-US" sz="2200" dirty="0" smtClean="0">
                <a:solidFill>
                  <a:schemeClr val="tx1"/>
                </a:solidFill>
              </a:rPr>
              <a:t> http://</a:t>
            </a:r>
            <a:r>
              <a:rPr lang="en-US" sz="2200" dirty="0" err="1" smtClean="0">
                <a:solidFill>
                  <a:schemeClr val="tx1"/>
                </a:solidFill>
              </a:rPr>
              <a:t>www.chompchomp.com</a:t>
            </a:r>
            <a:r>
              <a:rPr lang="en-US" sz="2200" dirty="0" smtClean="0">
                <a:solidFill>
                  <a:schemeClr val="tx1"/>
                </a:solidFill>
              </a:rPr>
              <a:t>/terms/</a:t>
            </a:r>
            <a:r>
              <a:rPr lang="en-US" sz="2200" dirty="0" err="1" smtClean="0">
                <a:solidFill>
                  <a:schemeClr val="tx1"/>
                </a:solidFill>
              </a:rPr>
              <a:t>collectivenoun.htm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226" y="2290004"/>
            <a:ext cx="76200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b="0" dirty="0" smtClean="0"/>
              <a:t>The verb form to use depends on context.</a:t>
            </a:r>
          </a:p>
          <a:p>
            <a:r>
              <a:rPr lang="en-US" sz="2800" b="0" dirty="0" smtClean="0"/>
              <a:t>When people in the group </a:t>
            </a:r>
            <a:r>
              <a:rPr lang="en-US" sz="2800" b="0" dirty="0"/>
              <a:t>are </a:t>
            </a:r>
            <a:r>
              <a:rPr lang="en-US" sz="2800" b="0" u="sng" dirty="0"/>
              <a:t>part of </a:t>
            </a:r>
            <a:r>
              <a:rPr lang="en-US" sz="2800" b="0" u="sng" dirty="0" smtClean="0"/>
              <a:t>unit (acting as a unit)</a:t>
            </a:r>
            <a:r>
              <a:rPr lang="en-US" sz="2800" b="0" dirty="0" smtClean="0"/>
              <a:t>, </a:t>
            </a:r>
            <a:r>
              <a:rPr lang="en-US" sz="2800" b="0" dirty="0"/>
              <a:t>that noun becomes singular </a:t>
            </a:r>
            <a:r>
              <a:rPr lang="en-US" sz="2800" b="0" dirty="0" smtClean="0"/>
              <a:t>and </a:t>
            </a:r>
            <a:r>
              <a:rPr lang="en-US" sz="2800" b="0" dirty="0"/>
              <a:t>requires singular verbs and pronouns</a:t>
            </a:r>
            <a:r>
              <a:rPr lang="en-US" b="0" dirty="0" smtClean="0"/>
              <a:t>.</a:t>
            </a:r>
          </a:p>
          <a:p>
            <a:pPr lvl="1"/>
            <a:r>
              <a:rPr lang="en-US" sz="2400" i="1" dirty="0"/>
              <a:t>Today, Dr. </a:t>
            </a:r>
            <a:r>
              <a:rPr lang="en-US" sz="2400" i="1" dirty="0" err="1"/>
              <a:t>Ribley's</a:t>
            </a:r>
            <a:r>
              <a:rPr lang="en-US" sz="2400" i="1" dirty="0"/>
              <a:t> </a:t>
            </a:r>
            <a:r>
              <a:rPr lang="en-US" sz="2400" b="1" i="1" dirty="0"/>
              <a:t>class takes its</a:t>
            </a:r>
            <a:r>
              <a:rPr lang="en-US" sz="2400" i="1" dirty="0"/>
              <a:t> first 100-item exam.</a:t>
            </a:r>
          </a:p>
          <a:p>
            <a:r>
              <a:rPr lang="en-US" sz="2400" b="1" i="1" dirty="0"/>
              <a:t>Class</a:t>
            </a:r>
            <a:r>
              <a:rPr lang="en-US" sz="2400" dirty="0"/>
              <a:t> = singular; </a:t>
            </a:r>
            <a:r>
              <a:rPr lang="en-US" sz="2400" b="1" i="1" dirty="0"/>
              <a:t>takes</a:t>
            </a:r>
            <a:r>
              <a:rPr lang="en-US" sz="2400" dirty="0"/>
              <a:t> = a singular verb; </a:t>
            </a:r>
            <a:r>
              <a:rPr lang="en-US" sz="2400" b="1" i="1" dirty="0"/>
              <a:t>its</a:t>
            </a:r>
            <a:r>
              <a:rPr lang="en-US" sz="2400" dirty="0"/>
              <a:t> = a singular pronoun. All members of the class are testing at the same </a:t>
            </a:r>
            <a:r>
              <a:rPr lang="en-US" dirty="0"/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1183119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293</TotalTime>
  <Words>899</Words>
  <Application>Microsoft Office PowerPoint</Application>
  <PresentationFormat>On-screen Show (4:3)</PresentationFormat>
  <Paragraphs>86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Essential</vt:lpstr>
      <vt:lpstr>APA Boot Camp October 21, 2016</vt:lpstr>
      <vt:lpstr>Pre-assessment</vt:lpstr>
      <vt:lpstr>Acronyms</vt:lpstr>
      <vt:lpstr>Example</vt:lpstr>
      <vt:lpstr>More on acronyms</vt:lpstr>
      <vt:lpstr>More on acronyms</vt:lpstr>
      <vt:lpstr>What do you think??  How could these be improved?</vt:lpstr>
      <vt:lpstr>Subject – Verb Agreement</vt:lpstr>
      <vt:lpstr>Collective nouns and verb agreement  (Grammarbytes, n.d. http://www.chompchomp.com/terms/collectivenoun.htm</vt:lpstr>
      <vt:lpstr>Collective nouns and verb agreement  (Grammarbytes, n.d. http://www.chompchomp.com/terms/collectivenoun.htm</vt:lpstr>
      <vt:lpstr>Subject verb agreement Activities  from Grammarbytes  http://chompchomp.com/exercises.htm#Pronoun_Case</vt:lpstr>
      <vt:lpstr>Signifying possession</vt:lpstr>
      <vt:lpstr>Difference between ITS and IT’s</vt:lpstr>
      <vt:lpstr>Signifying possession</vt:lpstr>
      <vt:lpstr>Work with a Partner</vt:lpstr>
      <vt:lpstr>Revisit your Pre-test</vt:lpstr>
      <vt:lpstr>More Resources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Boot Camp</dc:title>
  <dc:creator>Susan Copeland</dc:creator>
  <cp:lastModifiedBy>Julia Valenzuela</cp:lastModifiedBy>
  <cp:revision>19</cp:revision>
  <cp:lastPrinted>2016-10-21T18:13:22Z</cp:lastPrinted>
  <dcterms:created xsi:type="dcterms:W3CDTF">2016-10-18T18:17:44Z</dcterms:created>
  <dcterms:modified xsi:type="dcterms:W3CDTF">2016-10-26T16:01:25Z</dcterms:modified>
</cp:coreProperties>
</file>