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827" r:id="rId2"/>
    <p:sldId id="848" r:id="rId3"/>
    <p:sldId id="857" r:id="rId4"/>
    <p:sldId id="850" r:id="rId5"/>
    <p:sldId id="856" r:id="rId6"/>
    <p:sldId id="858" r:id="rId7"/>
    <p:sldId id="835" r:id="rId8"/>
    <p:sldId id="852" r:id="rId9"/>
    <p:sldId id="853" r:id="rId10"/>
    <p:sldId id="836" r:id="rId11"/>
    <p:sldId id="846" r:id="rId12"/>
    <p:sldId id="843" r:id="rId13"/>
    <p:sldId id="847" r:id="rId14"/>
    <p:sldId id="844" r:id="rId15"/>
    <p:sldId id="854" r:id="rId16"/>
    <p:sldId id="839" r:id="rId17"/>
    <p:sldId id="837" r:id="rId18"/>
    <p:sldId id="859" r:id="rId19"/>
    <p:sldId id="860" r:id="rId20"/>
    <p:sldId id="861" r:id="rId21"/>
    <p:sldId id="862" r:id="rId22"/>
    <p:sldId id="864" r:id="rId23"/>
    <p:sldId id="841" r:id="rId24"/>
    <p:sldId id="865" r:id="rId25"/>
    <p:sldId id="863" r:id="rId26"/>
    <p:sldId id="842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A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84"/>
    </p:cViewPr>
  </p:sorterViewPr>
  <p:notesViewPr>
    <p:cSldViewPr>
      <p:cViewPr varScale="1">
        <p:scale>
          <a:sx n="62" d="100"/>
          <a:sy n="62" d="100"/>
        </p:scale>
        <p:origin x="-1288" y="-104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88BB7020-80B8-487C-A627-E85E7772A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3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AA1B7F-8804-46D6-B947-337236A7262A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D62AAC-A115-4B19-B3AF-0D17EC67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3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Rewrite the sentence so that the subject buried in the "by" clause is closer to the beginning of the sentence.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62AAC-A115-4B19-B3AF-0D17EC67B6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Rewrite the sentence so that the subject buried in the "by" clause is closer to the beginning of the sentence.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62AAC-A115-4B19-B3AF-0D17EC67B6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 smtClean="0"/>
              <a:t>To emphasize the action rather than the actor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62AAC-A115-4B19-B3AF-0D17EC67B6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44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 naming the 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62AAC-A115-4B19-B3AF-0D17EC67B6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22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the actor is unknown or not important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62AAC-A115-4B19-B3AF-0D17EC67B6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7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2B27B6-B124-4FB8-8277-C8CA85F6B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152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31EAD-DBAD-456B-A748-0E7129BBC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91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7472FB18-C948-4AF4-A667-EE330A027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584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19410-4797-44CD-9507-A8293B9F4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38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EF02DA1B-3542-44FA-8173-0BB8DF86F7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2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C30BFC-8BFE-4B5C-8277-FBE883EDCB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24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086594-B59C-409A-8F18-1423C5A337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17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668C7-1501-4DA7-9E65-4A2A96F0F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40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D90FE9-5866-41F2-BA24-D33B06AD7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83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FBB3F-4BAE-440C-B31E-F0DBF4C08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2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9B34B421-C45E-49CD-BECD-0E566B92C0D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227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557D3C29-81D9-4C81-AEE8-8763D2510A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2" r:id="rId2"/>
    <p:sldLayoutId id="2147484567" r:id="rId3"/>
    <p:sldLayoutId id="2147484568" r:id="rId4"/>
    <p:sldLayoutId id="2147484569" r:id="rId5"/>
    <p:sldLayoutId id="2147484563" r:id="rId6"/>
    <p:sldLayoutId id="2147484570" r:id="rId7"/>
    <p:sldLayoutId id="2147484564" r:id="rId8"/>
    <p:sldLayoutId id="2147484571" r:id="rId9"/>
    <p:sldLayoutId id="2147484565" r:id="rId10"/>
    <p:sldLayoutId id="21474845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.wisc.edu/Handbook/CCS_activevoic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62800" cy="2286000"/>
          </a:xfrm>
        </p:spPr>
        <p:txBody>
          <a:bodyPr/>
          <a:lstStyle/>
          <a:p>
            <a:r>
              <a:rPr lang="en-US" altLang="en-US" sz="3600" dirty="0" smtClean="0"/>
              <a:t>Active vs. passive voice</a:t>
            </a:r>
          </a:p>
          <a:p>
            <a:r>
              <a:rPr lang="en-US" altLang="en-US" sz="3600" dirty="0" smtClean="0"/>
              <a:t>Correct use of “I” and avoiding the “royal we”</a:t>
            </a:r>
          </a:p>
        </p:txBody>
      </p:sp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Attributing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problems with passives: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smtClean="0"/>
              <a:t>“Passive voice suggests individuals are </a:t>
            </a:r>
            <a:r>
              <a:rPr lang="en-US" i="1" dirty="0" smtClean="0"/>
              <a:t>acted on </a:t>
            </a:r>
            <a:r>
              <a:rPr lang="en-US" dirty="0" smtClean="0"/>
              <a:t>instead of being actors (‘the students </a:t>
            </a:r>
            <a:r>
              <a:rPr lang="en-US" i="1" dirty="0" smtClean="0"/>
              <a:t>completed</a:t>
            </a:r>
            <a:r>
              <a:rPr lang="en-US" dirty="0" smtClean="0"/>
              <a:t> the survey’ is preferable to ‘the students </a:t>
            </a:r>
            <a:r>
              <a:rPr lang="en-US" i="1" dirty="0" smtClean="0"/>
              <a:t>were given</a:t>
            </a:r>
            <a:r>
              <a:rPr lang="en-US" dirty="0" smtClean="0"/>
              <a:t> the survey’ or ‘the survey was </a:t>
            </a:r>
            <a:r>
              <a:rPr lang="en-US" i="1" dirty="0" smtClean="0"/>
              <a:t>administered</a:t>
            </a:r>
            <a:r>
              <a:rPr lang="en-US" dirty="0" smtClean="0"/>
              <a:t> to the students’)” (APA 2010, p. 73).</a:t>
            </a:r>
          </a:p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en-US" dirty="0" smtClean="0"/>
              <a:t>It is important to accurately attribute action in technical writing – if you are the actor, you should acknowledge it directly with “I”.</a:t>
            </a:r>
          </a:p>
        </p:txBody>
      </p:sp>
    </p:spTree>
    <p:extLst>
      <p:ext uri="{BB962C8B-B14F-4D97-AF65-F5344CB8AC3E}">
        <p14:creationId xmlns:p14="http://schemas.microsoft.com/office/powerpoint/2010/main" val="28333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dirty="0" smtClean="0"/>
              <a:t>Active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“…researchers</a:t>
            </a:r>
            <a:r>
              <a:rPr lang="en-US" dirty="0" smtClean="0"/>
              <a:t> performed informal preference assessments, played with Alex using the three target strategies (for the purposes of video recording examples), and discussed coaching procedures with Anna.”</a:t>
            </a:r>
          </a:p>
          <a:p>
            <a:endParaRPr lang="en-US" dirty="0"/>
          </a:p>
          <a:p>
            <a:r>
              <a:rPr lang="en-US" sz="1800" dirty="0"/>
              <a:t>Lane, J. D., Ledford, J. R., </a:t>
            </a:r>
            <a:r>
              <a:rPr lang="en-US" sz="1800" dirty="0" err="1"/>
              <a:t>Shepley</a:t>
            </a:r>
            <a:r>
              <a:rPr lang="en-US" sz="1800" dirty="0"/>
              <a:t>, C., </a:t>
            </a:r>
            <a:r>
              <a:rPr lang="en-US" sz="1800" dirty="0" err="1"/>
              <a:t>Mataras</a:t>
            </a:r>
            <a:r>
              <a:rPr lang="en-US" sz="1800" dirty="0"/>
              <a:t>, T. K., Ayres, K. M., &amp; Davis, A. B. </a:t>
            </a:r>
            <a:r>
              <a:rPr lang="en-US" sz="1800" dirty="0" smtClean="0"/>
              <a:t>	(</a:t>
            </a:r>
            <a:r>
              <a:rPr lang="en-US" sz="1800" dirty="0"/>
              <a:t>2016). A </a:t>
            </a:r>
            <a:r>
              <a:rPr lang="en-US" sz="1800" dirty="0" smtClean="0"/>
              <a:t>brief </a:t>
            </a:r>
            <a:r>
              <a:rPr lang="en-US" sz="1800" dirty="0"/>
              <a:t>coaching intervention for teaching naturalistic strategies to </a:t>
            </a:r>
            <a:r>
              <a:rPr lang="en-US" sz="1800" dirty="0" smtClean="0"/>
              <a:t>	parents</a:t>
            </a:r>
            <a:r>
              <a:rPr lang="en-US" sz="1800" dirty="0"/>
              <a:t>. </a:t>
            </a:r>
            <a:r>
              <a:rPr lang="en-US" sz="1800" i="1" dirty="0"/>
              <a:t>Journal of </a:t>
            </a:r>
            <a:r>
              <a:rPr lang="en-US" sz="1800" i="1" dirty="0" smtClean="0"/>
              <a:t>Early </a:t>
            </a:r>
            <a:r>
              <a:rPr lang="en-US" sz="1800" i="1" dirty="0"/>
              <a:t>Intervention, 38(3</a:t>
            </a:r>
            <a:r>
              <a:rPr lang="en-US" sz="1800" dirty="0"/>
              <a:t>), 135-150.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00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(Active </a:t>
            </a:r>
            <a:r>
              <a:rPr lang="en-US" dirty="0"/>
              <a:t>Voice)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chose</a:t>
            </a:r>
            <a:r>
              <a:rPr lang="en-US" dirty="0" smtClean="0"/>
              <a:t> age-appropriate EF tasks that were used in previous research and </a:t>
            </a:r>
            <a:r>
              <a:rPr lang="en-US" dirty="0" smtClean="0">
                <a:solidFill>
                  <a:srgbClr val="FF0000"/>
                </a:solidFill>
              </a:rPr>
              <a:t>measured</a:t>
            </a:r>
            <a:r>
              <a:rPr lang="en-US" dirty="0" smtClean="0"/>
              <a:t> a variety of executive process (e.g., working memory, inhibitory control”.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800" dirty="0" smtClean="0"/>
              <a:t>Cuevas, K., &amp; Bell, M. A. (2014). Infant attention and early childhood executive 	function. </a:t>
            </a:r>
            <a:r>
              <a:rPr lang="en-US" sz="1800" i="1" dirty="0" smtClean="0"/>
              <a:t>Child Development, 85(2</a:t>
            </a:r>
            <a:r>
              <a:rPr lang="en-US" sz="1800" dirty="0" smtClean="0"/>
              <a:t>), 397-404.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7635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(Active </a:t>
            </a:r>
            <a:r>
              <a:rPr lang="en-US" dirty="0"/>
              <a:t>Voice)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This study </a:t>
            </a:r>
            <a:r>
              <a:rPr lang="en-US" dirty="0" smtClean="0"/>
              <a:t>used an adapted alternating treatment design (AATD; </a:t>
            </a:r>
            <a:r>
              <a:rPr lang="en-US" dirty="0" err="1" smtClean="0"/>
              <a:t>Sindelar</a:t>
            </a:r>
            <a:r>
              <a:rPr lang="en-US" dirty="0" smtClean="0"/>
              <a:t>, Rosenberg, &amp; Wilson, 1985).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400" dirty="0" smtClean="0"/>
              <a:t>Dennis, L. R., </a:t>
            </a:r>
            <a:r>
              <a:rPr lang="en-US" sz="1400" dirty="0" err="1" smtClean="0"/>
              <a:t>Whalon</a:t>
            </a:r>
            <a:r>
              <a:rPr lang="en-US" sz="1400" dirty="0" smtClean="0"/>
              <a:t>, K., Kraut, L., &amp; Herron, D. (2016). Effects of a teacher versus iPad-facilitated 	intervention on the vocabulary of at-risk preschool children. </a:t>
            </a:r>
            <a:r>
              <a:rPr lang="en-US" sz="1400" i="1" dirty="0"/>
              <a:t>Journal of Early Intervention, 38(3</a:t>
            </a:r>
            <a:r>
              <a:rPr lang="en-US" sz="1400" dirty="0"/>
              <a:t>), </a:t>
            </a:r>
            <a:r>
              <a:rPr lang="en-US" sz="1400" dirty="0" smtClean="0"/>
              <a:t>	170-186.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85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(Active Voice)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915400" cy="4800600"/>
          </a:xfrm>
        </p:spPr>
        <p:txBody>
          <a:bodyPr/>
          <a:lstStyle/>
          <a:p>
            <a:r>
              <a:rPr lang="en-US" sz="2800" dirty="0" smtClean="0"/>
              <a:t>“…we </a:t>
            </a:r>
            <a:r>
              <a:rPr lang="en-US" sz="2800" dirty="0">
                <a:solidFill>
                  <a:srgbClr val="FF0000"/>
                </a:solidFill>
              </a:rPr>
              <a:t>assessed</a:t>
            </a:r>
            <a:r>
              <a:rPr lang="en-US" sz="2800" dirty="0"/>
              <a:t> every consented child with three 1-minute study identification measures: WIF-screen, rapid letter naming (RLN), and rapid sound naming (RSN). We </a:t>
            </a:r>
            <a:r>
              <a:rPr lang="en-US" sz="2800" dirty="0">
                <a:solidFill>
                  <a:srgbClr val="FF0000"/>
                </a:solidFill>
              </a:rPr>
              <a:t>used</a:t>
            </a:r>
            <a:r>
              <a:rPr lang="en-US" sz="2800" dirty="0"/>
              <a:t> a factor score comprising three measures to divide the 712 students into high-, average-, and low-performing groups and then randomly selected study students from each group. We</a:t>
            </a:r>
            <a:r>
              <a:rPr lang="en-US" sz="2800" dirty="0">
                <a:solidFill>
                  <a:srgbClr val="FF0000"/>
                </a:solidFill>
              </a:rPr>
              <a:t> oversampled </a:t>
            </a:r>
            <a:r>
              <a:rPr lang="en-US" sz="2800" dirty="0"/>
              <a:t>low-performing students to increase the number of struggling readers in the developmental sample. 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1400" dirty="0" err="1" smtClean="0"/>
              <a:t>Toste</a:t>
            </a:r>
            <a:r>
              <a:rPr lang="en-US" sz="1400" dirty="0"/>
              <a:t>, </a:t>
            </a:r>
            <a:r>
              <a:rPr lang="en-US" sz="1400" dirty="0" smtClean="0"/>
              <a:t>J. R., </a:t>
            </a:r>
            <a:r>
              <a:rPr lang="en-US" sz="1400" dirty="0"/>
              <a:t>Compton, </a:t>
            </a:r>
            <a:r>
              <a:rPr lang="en-US" sz="1400" dirty="0" smtClean="0"/>
              <a:t>D. </a:t>
            </a:r>
            <a:r>
              <a:rPr lang="en-US" sz="1400" dirty="0"/>
              <a:t>L.; </a:t>
            </a:r>
            <a:r>
              <a:rPr lang="en-US" sz="1400" b="1" dirty="0"/>
              <a:t>Fuchs</a:t>
            </a:r>
            <a:r>
              <a:rPr lang="en-US" sz="1400" dirty="0"/>
              <a:t>, </a:t>
            </a:r>
            <a:r>
              <a:rPr lang="en-US" sz="1400" dirty="0" smtClean="0"/>
              <a:t>D;</a:t>
            </a:r>
            <a:r>
              <a:rPr lang="en-US" sz="1400" dirty="0"/>
              <a:t> </a:t>
            </a:r>
            <a:r>
              <a:rPr lang="en-US" sz="1400" b="1" dirty="0"/>
              <a:t>Fuchs</a:t>
            </a:r>
            <a:r>
              <a:rPr lang="en-US" sz="1400" dirty="0"/>
              <a:t>, </a:t>
            </a:r>
            <a:r>
              <a:rPr lang="en-US" sz="1400" b="1" dirty="0" smtClean="0"/>
              <a:t>L.</a:t>
            </a:r>
            <a:r>
              <a:rPr lang="en-US" sz="1400" dirty="0"/>
              <a:t> S.; Gilbert, </a:t>
            </a:r>
            <a:r>
              <a:rPr lang="en-US" sz="1400" dirty="0" smtClean="0"/>
              <a:t>J. </a:t>
            </a:r>
            <a:r>
              <a:rPr lang="en-US" sz="1400" dirty="0"/>
              <a:t>K.; Cho, </a:t>
            </a:r>
            <a:r>
              <a:rPr lang="en-US" sz="1400" dirty="0" smtClean="0"/>
              <a:t>E.,… </a:t>
            </a:r>
            <a:r>
              <a:rPr lang="en-US" sz="1400" dirty="0" err="1" smtClean="0"/>
              <a:t>Bouton</a:t>
            </a:r>
            <a:r>
              <a:rPr lang="en-US" sz="1400" dirty="0" smtClean="0"/>
              <a:t>, B. D. (2014). </a:t>
            </a:r>
            <a:r>
              <a:rPr lang="en-US" sz="1400" dirty="0"/>
              <a:t>Understanding </a:t>
            </a:r>
            <a:r>
              <a:rPr lang="en-US" sz="1400" dirty="0" smtClean="0"/>
              <a:t>	unresponsiveness </a:t>
            </a:r>
            <a:r>
              <a:rPr lang="en-US" sz="1400" dirty="0"/>
              <a:t>to Tier 2 reading intervention: Exploring the classification and profiles of </a:t>
            </a:r>
            <a:r>
              <a:rPr lang="en-US" sz="1400" dirty="0" smtClean="0"/>
              <a:t>	adequate </a:t>
            </a:r>
            <a:r>
              <a:rPr lang="en-US" sz="1400" dirty="0"/>
              <a:t>and </a:t>
            </a:r>
            <a:r>
              <a:rPr lang="en-US" sz="1400" dirty="0" smtClean="0"/>
              <a:t>	inadequate </a:t>
            </a:r>
            <a:r>
              <a:rPr lang="en-US" sz="1400" dirty="0"/>
              <a:t>responders in first </a:t>
            </a:r>
            <a:r>
              <a:rPr lang="en-US" sz="1400" dirty="0" smtClean="0"/>
              <a:t>grade. </a:t>
            </a:r>
            <a:r>
              <a:rPr lang="en-US" sz="1400" i="1" dirty="0" smtClean="0"/>
              <a:t>Learning </a:t>
            </a:r>
            <a:r>
              <a:rPr lang="en-US" sz="1400" i="1" dirty="0"/>
              <a:t>Disability Quarterly, </a:t>
            </a:r>
            <a:r>
              <a:rPr lang="en-US" sz="1400" i="1" dirty="0" smtClean="0"/>
              <a:t>37(4</a:t>
            </a:r>
            <a:r>
              <a:rPr lang="en-US" sz="1400" dirty="0" smtClean="0"/>
              <a:t>),192-203</a:t>
            </a:r>
            <a:r>
              <a:rPr lang="en-US" sz="1400" dirty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The Writing Center at the University of Wisconsin-Madison</a:t>
            </a:r>
          </a:p>
          <a:p>
            <a:pPr lvl="1"/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writing.wisc.edu/Handbook/CCS_activevoice.html</a:t>
            </a:r>
            <a:endParaRPr lang="en-US" b="1" dirty="0" smtClean="0"/>
          </a:p>
          <a:p>
            <a:r>
              <a:rPr lang="en-US" dirty="0" smtClean="0"/>
              <a:t>Purdue Online Writing Lab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://owl.english.purdue.edu/owl/resource/539/01/</a:t>
            </a:r>
          </a:p>
        </p:txBody>
      </p:sp>
    </p:spTree>
    <p:extLst>
      <p:ext uri="{BB962C8B-B14F-4D97-AF65-F5344CB8AC3E}">
        <p14:creationId xmlns:p14="http://schemas.microsoft.com/office/powerpoint/2010/main" val="9752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Attribution of the 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385048" cy="4648200"/>
          </a:xfrm>
        </p:spPr>
        <p:txBody>
          <a:bodyPr/>
          <a:lstStyle/>
          <a:p>
            <a:pPr marL="684213" indent="-684213"/>
            <a:r>
              <a:rPr lang="en-US" sz="4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Accuracy</a:t>
            </a:r>
          </a:p>
          <a:p>
            <a:pPr marL="684213" indent="-684213"/>
            <a:r>
              <a:rPr lang="en-US" sz="4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Precision</a:t>
            </a:r>
          </a:p>
          <a:p>
            <a:pPr marL="684213" indent="-684213"/>
            <a:r>
              <a:rPr lang="en-US" sz="4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Ethics</a:t>
            </a:r>
          </a:p>
          <a:p>
            <a:pPr marL="684213" indent="-684213"/>
            <a:endParaRPr lang="en-US" sz="24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0" indent="0">
              <a:buNone/>
            </a:pPr>
            <a:r>
              <a:rPr lang="en-US" sz="38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Note: </a:t>
            </a:r>
            <a:r>
              <a:rPr lang="en-US" sz="38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There are different expectations for writing in different </a:t>
            </a:r>
            <a:r>
              <a:rPr lang="en-US" sz="38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genres</a:t>
            </a:r>
            <a:endParaRPr lang="en-US" sz="3800" i="1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9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Attributing action</a:t>
            </a:r>
            <a:endParaRPr lang="en-US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“Inappropriately or illogically attributing action in an effort to be objective can be misleading. Examples of undesirable attribution include use of the </a:t>
            </a:r>
            <a:r>
              <a:rPr lang="en-US" sz="36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third person</a:t>
            </a: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</a:t>
            </a:r>
            <a:r>
              <a:rPr lang="en-US" sz="36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anthropomorphism</a:t>
            </a: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and use of the editorial </a:t>
            </a:r>
            <a:r>
              <a:rPr lang="en-US" sz="36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</a:t>
            </a: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” [emphasis added] (APA, 2010, p. 69</a:t>
            </a: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).</a:t>
            </a:r>
            <a:endParaRPr lang="en-US" sz="3600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8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se of the third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572000"/>
            <a:ext cx="8153400" cy="21336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So, use ‘</a:t>
            </a:r>
            <a:r>
              <a:rPr lang="en-US" sz="36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I’ </a:t>
            </a:r>
            <a:r>
              <a:rPr lang="en-US" sz="3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or </a:t>
            </a:r>
            <a:r>
              <a:rPr lang="en-US" sz="36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‘we’ </a:t>
            </a:r>
            <a:r>
              <a:rPr lang="en-US" sz="3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instead of </a:t>
            </a:r>
            <a:r>
              <a:rPr lang="en-US" sz="36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‘the author’ </a:t>
            </a:r>
            <a:r>
              <a:rPr lang="en-US" sz="3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or</a:t>
            </a:r>
            <a:r>
              <a:rPr lang="en-US" sz="3600" b="1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</a:t>
            </a:r>
            <a:r>
              <a:rPr lang="en-US" sz="36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‘the authors’</a:t>
            </a: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</a:t>
            </a:r>
            <a:r>
              <a:rPr lang="en-US" sz="36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</a:t>
            </a:r>
            <a:r>
              <a:rPr lang="en-US" sz="3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when referring to </a:t>
            </a: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yourself (and/or your co-authors).</a:t>
            </a:r>
            <a:endParaRPr lang="en-US" sz="36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806476"/>
            <a:ext cx="754380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3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“To avoid ambiguity, use a personal pronoun rather than the third person when describing steps taken in your experiment” (APA, 2010, p. 69).</a:t>
            </a:r>
          </a:p>
        </p:txBody>
      </p:sp>
    </p:spTree>
    <p:extLst>
      <p:ext uri="{BB962C8B-B14F-4D97-AF65-F5344CB8AC3E}">
        <p14:creationId xmlns:p14="http://schemas.microsoft.com/office/powerpoint/2010/main" val="8936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029200"/>
            <a:ext cx="8153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You are the author of this paper. What should you write instead of “the writer”?</a:t>
            </a: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905000"/>
            <a:ext cx="7086600" cy="2554545"/>
          </a:xfrm>
          <a:prstGeom prst="rect">
            <a:avLst/>
          </a:prstGeom>
          <a:solidFill>
            <a:srgbClr val="F3EAD9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“In this paper </a:t>
            </a:r>
            <a:r>
              <a:rPr lang="en-US" sz="3200" u="sng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the writer </a:t>
            </a:r>
            <a:r>
              <a:rPr lang="en-US" sz="32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will attempt to define three important concepts in special education, </a:t>
            </a:r>
            <a:r>
              <a:rPr lang="en-US" sz="3200" i="1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inclusion</a:t>
            </a:r>
            <a:r>
              <a:rPr lang="en-US" sz="32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</a:t>
            </a:r>
            <a:r>
              <a:rPr lang="en-US" sz="3200" i="1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the least restrictive environment</a:t>
            </a:r>
            <a:r>
              <a:rPr lang="en-US" sz="32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and </a:t>
            </a:r>
            <a:r>
              <a:rPr lang="en-US" sz="3200" i="1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educational equity.”</a:t>
            </a:r>
          </a:p>
        </p:txBody>
      </p:sp>
    </p:spTree>
    <p:extLst>
      <p:ext uri="{BB962C8B-B14F-4D97-AF65-F5344CB8AC3E}">
        <p14:creationId xmlns:p14="http://schemas.microsoft.com/office/powerpoint/2010/main" val="40306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vs. passive </a:t>
            </a:r>
            <a:r>
              <a:rPr lang="en-US" dirty="0" smtClean="0"/>
              <a:t>voice </a:t>
            </a:r>
            <a:br>
              <a:rPr lang="en-US" dirty="0" smtClean="0"/>
            </a:br>
            <a:r>
              <a:rPr lang="en-US" sz="2800" dirty="0" smtClean="0"/>
              <a:t>(Activity 1: 2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4495800"/>
          </a:xfrm>
        </p:spPr>
        <p:txBody>
          <a:bodyPr/>
          <a:lstStyle/>
          <a:p>
            <a:r>
              <a:rPr lang="en-US" sz="3600" dirty="0" smtClean="0"/>
              <a:t>Individually, </a:t>
            </a:r>
          </a:p>
          <a:p>
            <a:endParaRPr lang="en-US" sz="3600" dirty="0" smtClean="0"/>
          </a:p>
          <a:p>
            <a:pPr lvl="1"/>
            <a:r>
              <a:rPr lang="en-US" sz="3600" dirty="0" smtClean="0"/>
              <a:t>Write a sentence written in the active voice</a:t>
            </a:r>
          </a:p>
          <a:p>
            <a:endParaRPr lang="en-US" sz="3600" dirty="0"/>
          </a:p>
          <a:p>
            <a:pPr lvl="1"/>
            <a:r>
              <a:rPr lang="en-US" sz="3600" dirty="0" smtClean="0"/>
              <a:t>Write a sentence written in the passive voice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5410200"/>
            <a:ext cx="7696200" cy="12954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1082675" indent="-1082675">
              <a:buNone/>
            </a:pP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E.g., “The tree sighed happily in sleepy contentment.”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828800"/>
            <a:ext cx="7315200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Definition: </a:t>
            </a:r>
          </a:p>
          <a:p>
            <a:pPr marL="460375" indent="0">
              <a:buNone/>
            </a:pPr>
            <a:r>
              <a:rPr lang="en-US" sz="4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Giving human characteristics to nonhuman subjects (e.g., inanimate objects or non-human living things).</a:t>
            </a:r>
          </a:p>
        </p:txBody>
      </p:sp>
    </p:spTree>
    <p:extLst>
      <p:ext uri="{BB962C8B-B14F-4D97-AF65-F5344CB8AC3E}">
        <p14:creationId xmlns:p14="http://schemas.microsoft.com/office/powerpoint/2010/main" val="34315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</a:t>
            </a:r>
            <a:r>
              <a:rPr lang="en-US" dirty="0" smtClean="0"/>
              <a:t>voiding anthropomorphism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5029200"/>
          </a:xfrm>
        </p:spPr>
        <p:txBody>
          <a:bodyPr/>
          <a:lstStyle/>
          <a:p>
            <a:pPr marL="117475" indent="-117475" algn="ctr">
              <a:buFont typeface="Arial" pitchFamily="34" charset="0"/>
              <a:buNone/>
            </a:pPr>
            <a:r>
              <a:rPr lang="en-US" sz="32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Ask </a:t>
            </a:r>
            <a:r>
              <a:rPr lang="en-US" sz="3200" b="1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yourself – can X actually do Y?</a:t>
            </a:r>
          </a:p>
          <a:p>
            <a:pPr marL="117475" indent="-117475">
              <a:spcBef>
                <a:spcPts val="1800"/>
              </a:spcBef>
              <a:buFont typeface="Arial" pitchFamily="34" charset="0"/>
              <a:buNone/>
            </a:pP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“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An experiment cannot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attempt to demonstrate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control unwanted variables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or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interpret findings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nor can tables or figures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compare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(all of these can, however,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show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or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indicate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). Use a pronoun or an appropriate noun as the subject of these verbs.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or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(meaning the author or authors) can replace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the experiment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” (APA, 2010, p. 69).</a:t>
            </a:r>
          </a:p>
        </p:txBody>
      </p:sp>
    </p:spTree>
    <p:extLst>
      <p:ext uri="{BB962C8B-B14F-4D97-AF65-F5344CB8AC3E}">
        <p14:creationId xmlns:p14="http://schemas.microsoft.com/office/powerpoint/2010/main" val="41167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8153400" cy="40386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This study controlled for undue outside influence by…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This paper will describe three key components…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This section presents information about..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This research followed 27 students with intellectual disability for three years..</a:t>
            </a:r>
          </a:p>
          <a:p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51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228600"/>
            <a:ext cx="84582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Avoiding the editorial (or “royal”) we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315200" cy="4114800"/>
          </a:xfrm>
          <a:noFill/>
        </p:spPr>
        <p:txBody>
          <a:bodyPr/>
          <a:lstStyle/>
          <a:p>
            <a:pPr marL="176213" indent="-176213">
              <a:buFont typeface="Arial" pitchFamily="34" charset="0"/>
              <a:buNone/>
            </a:pP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“For clarity, restrict your use of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to refer only to yourself and your co-authors (use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if you are the sole author of the paper). Broader uses of 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may leave your readers wondering to whom you are referring; instead substitute an appropriate noun or clarify your usage” (APA, 2012, p. 69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).</a:t>
            </a:r>
            <a:endParaRPr lang="en-US" sz="3200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2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okay?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</p:spPr>
        <p:txBody>
          <a:bodyPr/>
          <a:lstStyle/>
          <a:p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 all care deeply about the progress of students in our schools.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Education plays a critical role in society. Therefore, we must think carefully with proposing new educational reforms.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In conclusion, we must all do our part to improve the educational outcomes of students with disabilities.</a:t>
            </a:r>
          </a:p>
        </p:txBody>
      </p:sp>
    </p:spTree>
    <p:extLst>
      <p:ext uri="{BB962C8B-B14F-4D97-AF65-F5344CB8AC3E}">
        <p14:creationId xmlns:p14="http://schemas.microsoft.com/office/powerpoint/2010/main" val="10098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suggests…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09800"/>
            <a:ext cx="8153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“Some alternatives to consider to </a:t>
            </a:r>
            <a:r>
              <a:rPr lang="en-US" sz="4000" i="1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 </a:t>
            </a:r>
            <a:r>
              <a:rPr lang="en-US" sz="4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are </a:t>
            </a:r>
            <a:r>
              <a:rPr lang="en-US" sz="4000" i="1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people, humans, researchers, psychologists, nurses</a:t>
            </a:r>
            <a:r>
              <a:rPr lang="en-US" sz="4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and so on.” (APA, 2010, p. 70).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Caution!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5257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However, when referencing a group of people (e.g. “</a:t>
            </a:r>
            <a:r>
              <a:rPr lang="en-US" sz="3200" i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people, humans, researchers”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) be very careful that you can support whatever statement you are making about that large group. Unless you have a citation to back up your statement, be careful about making blanket statements about groups, even if it sounds obvious.</a:t>
            </a: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r>
              <a:rPr lang="en-US" sz="3200" u="sng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Example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: </a:t>
            </a:r>
            <a:r>
              <a:rPr lang="en-US" sz="3200" dirty="0" smtClean="0">
                <a:solidFill>
                  <a:srgbClr val="A10101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Teachers care more about their students’ learning than earning a big paycheck.</a:t>
            </a:r>
          </a:p>
        </p:txBody>
      </p:sp>
    </p:spTree>
    <p:extLst>
      <p:ext uri="{BB962C8B-B14F-4D97-AF65-F5344CB8AC3E}">
        <p14:creationId xmlns:p14="http://schemas.microsoft.com/office/powerpoint/2010/main" val="24586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Activity 2: (2 min) Work </a:t>
            </a:r>
            <a:r>
              <a:rPr lang="en-US" sz="2800" dirty="0"/>
              <a:t>in pair, </a:t>
            </a:r>
            <a:r>
              <a:rPr lang="en-US" sz="2800" dirty="0">
                <a:solidFill>
                  <a:srgbClr val="FF0000"/>
                </a:solidFill>
              </a:rPr>
              <a:t>identify</a:t>
            </a:r>
            <a:r>
              <a:rPr lang="en-US" sz="2800" dirty="0"/>
              <a:t> a sentence in the passive </a:t>
            </a:r>
            <a:r>
              <a:rPr lang="en-US" sz="2800" dirty="0" smtClean="0"/>
              <a:t>voice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“Preferred </a:t>
            </a:r>
            <a:r>
              <a:rPr lang="en-US" dirty="0"/>
              <a:t>toys were placed on a shelf in the room and were visible to both the parent and child</a:t>
            </a:r>
            <a:r>
              <a:rPr lang="en-US" dirty="0" smtClean="0"/>
              <a:t>.” </a:t>
            </a:r>
          </a:p>
          <a:p>
            <a:pPr marL="320675" lvl="1" indent="0">
              <a:buNone/>
            </a:pPr>
            <a:r>
              <a:rPr lang="en-US" dirty="0" smtClean="0"/>
              <a:t>	(</a:t>
            </a:r>
            <a:r>
              <a:rPr lang="en-US" dirty="0"/>
              <a:t>emphasizes the placement of the toys, not who place the toys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“The </a:t>
            </a:r>
            <a:r>
              <a:rPr lang="en-US" dirty="0">
                <a:solidFill>
                  <a:srgbClr val="C00000"/>
                </a:solidFill>
              </a:rPr>
              <a:t>coach </a:t>
            </a:r>
            <a:r>
              <a:rPr lang="en-US" dirty="0"/>
              <a:t>told the parent to play with the child</a:t>
            </a:r>
            <a:r>
              <a:rPr lang="en-US" dirty="0" smtClean="0"/>
              <a:t>…”</a:t>
            </a:r>
          </a:p>
          <a:p>
            <a:pPr marL="514350" indent="-514350">
              <a:buAutoNum type="arabicPeriod"/>
            </a:pPr>
            <a:endParaRPr lang="en-US" dirty="0"/>
          </a:p>
          <a:p>
            <a:r>
              <a:rPr lang="en-US" sz="1600" dirty="0" smtClean="0"/>
              <a:t>Lane, J. D., Ledford, J. R., </a:t>
            </a:r>
            <a:r>
              <a:rPr lang="en-US" sz="1600" dirty="0" err="1" smtClean="0"/>
              <a:t>Shepley</a:t>
            </a:r>
            <a:r>
              <a:rPr lang="en-US" sz="1600" dirty="0" smtClean="0"/>
              <a:t>, C., </a:t>
            </a:r>
            <a:r>
              <a:rPr lang="en-US" sz="1600" dirty="0" err="1" smtClean="0"/>
              <a:t>Mataras</a:t>
            </a:r>
            <a:r>
              <a:rPr lang="en-US" sz="1600" dirty="0" smtClean="0"/>
              <a:t>, T. K., Ayres, K. M., &amp; Davis, A. B. (2016). A 	brief coaching intervention for teaching naturalistic strategies to parents. </a:t>
            </a:r>
            <a:r>
              <a:rPr lang="en-US" sz="1600" i="1" dirty="0" smtClean="0"/>
              <a:t>Journal of 	Early Intervention, 38(3</a:t>
            </a:r>
            <a:r>
              <a:rPr lang="en-US" sz="1600" dirty="0" smtClean="0"/>
              <a:t>), 135-150.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6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381000"/>
            <a:ext cx="9067801" cy="1066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Activity 3 (1 min): 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37" name="Picture 13" descr="Image result for boy chases a d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3448050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Image result for boy chases a d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352800" cy="21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42180" y="5486398"/>
            <a:ext cx="427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boy was chased by the dog.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" y="5486400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dog was chased by the boy.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1480" y="1524000"/>
            <a:ext cx="8294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Rewrite the two sentences using active voice (hint</a:t>
            </a:r>
            <a:r>
              <a:rPr lang="en-US" dirty="0"/>
              <a:t>: Look for a "by" phrase)</a:t>
            </a:r>
          </a:p>
        </p:txBody>
      </p:sp>
    </p:spTree>
    <p:extLst>
      <p:ext uri="{BB962C8B-B14F-4D97-AF65-F5344CB8AC3E}">
        <p14:creationId xmlns:p14="http://schemas.microsoft.com/office/powerpoint/2010/main" val="154142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Active vs. Passive Voice</a:t>
            </a:r>
            <a:endParaRPr lang="en-US" dirty="0"/>
          </a:p>
        </p:txBody>
      </p:sp>
      <p:pic>
        <p:nvPicPr>
          <p:cNvPr id="1037" name="Picture 13" descr="Image result for boy chases a d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600"/>
            <a:ext cx="3448050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Image result for boy chases a d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3352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42180" y="5486398"/>
            <a:ext cx="427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boy was chased by the dog.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" y="6060957"/>
            <a:ext cx="35052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boy chased the dog.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" y="5486400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dog was chased by the boy.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38370" y="6060958"/>
            <a:ext cx="39624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dog chased the boy.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1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Active Voice and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848397"/>
              </p:ext>
            </p:extLst>
          </p:nvPr>
        </p:nvGraphicFramePr>
        <p:xfrm>
          <a:off x="609600" y="1752600"/>
          <a:ext cx="7924800" cy="4565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4638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Active</a:t>
                      </a:r>
                      <a:r>
                        <a:rPr lang="en-US" sz="2400" baseline="0" dirty="0" smtClean="0"/>
                        <a:t> Voice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Passive Voice</a:t>
                      </a:r>
                      <a:endParaRPr lang="en-US" sz="2400" dirty="0"/>
                    </a:p>
                  </a:txBody>
                  <a:tcPr/>
                </a:tc>
              </a:tr>
              <a:tr h="114987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subject of sentence performs the action.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The subject receives the action.</a:t>
                      </a:r>
                    </a:p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Example: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endParaRPr lang="en-US" sz="2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We computed descriptive statistics for all measures.</a:t>
                      </a:r>
                      <a:endParaRPr lang="en-US" sz="2800" baseline="0" dirty="0" smtClean="0"/>
                    </a:p>
                    <a:p>
                      <a:endParaRPr lang="en-US" sz="2800" baseline="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Example:</a:t>
                      </a:r>
                    </a:p>
                    <a:p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Descriptive statistics were computed for all measures.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70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When to Use Passive Voice: </a:t>
            </a:r>
            <a:b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Focus on the object or action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51054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“Verbs are vigorous, direct communicators. Use </a:t>
            </a:r>
            <a:r>
              <a:rPr lang="en-US" dirty="0" smtClean="0">
                <a:solidFill>
                  <a:srgbClr val="00B050"/>
                </a:solidFill>
              </a:rPr>
              <a:t>the active </a:t>
            </a:r>
            <a:r>
              <a:rPr lang="en-US" dirty="0" smtClean="0"/>
              <a:t>rather than the </a:t>
            </a:r>
            <a:r>
              <a:rPr lang="en-US" dirty="0" smtClean="0">
                <a:solidFill>
                  <a:srgbClr val="FF0000"/>
                </a:solidFill>
              </a:rPr>
              <a:t>passive voice</a:t>
            </a:r>
            <a:r>
              <a:rPr lang="en-US" dirty="0" smtClean="0"/>
              <a:t>…. </a:t>
            </a:r>
            <a:r>
              <a:rPr lang="en-US" u="sng" dirty="0" smtClean="0"/>
              <a:t>The passive voice is acceptable… when you want to focus on the object or recipient of the action rather than on the actor.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/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For example, ‘The speakers were attached to either side of the chair’ emphasizes the placement of speakers, not who placed them – the more appropriate focus in the Method section” (APA, 2010, p. 77).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98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When to Use Passive Voice:</a:t>
            </a:r>
            <a:br>
              <a:rPr lang="en-US" sz="3600" b="1" dirty="0" smtClean="0"/>
            </a:br>
            <a:r>
              <a:rPr lang="en-US" sz="3600" b="1" dirty="0" smtClean="0"/>
              <a:t>Not naming the 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Two parent-child dyads were recruited for this study.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400" dirty="0"/>
              <a:t>Lane, J. D., Ledford, J. R., </a:t>
            </a:r>
            <a:r>
              <a:rPr lang="en-US" sz="1400" dirty="0" err="1"/>
              <a:t>Shepley</a:t>
            </a:r>
            <a:r>
              <a:rPr lang="en-US" sz="1400" dirty="0"/>
              <a:t>, C., </a:t>
            </a:r>
            <a:r>
              <a:rPr lang="en-US" sz="1400" dirty="0" err="1"/>
              <a:t>Mataras</a:t>
            </a:r>
            <a:r>
              <a:rPr lang="en-US" sz="1400" dirty="0"/>
              <a:t>, T. K., Ayres, K. M., &amp; Davis, A. B. (2016). A 	brief </a:t>
            </a:r>
            <a:r>
              <a:rPr lang="en-US" sz="1400" dirty="0" smtClean="0"/>
              <a:t>	coaching </a:t>
            </a:r>
            <a:r>
              <a:rPr lang="en-US" sz="1400" dirty="0"/>
              <a:t>intervention for teaching naturalistic strategies to parents. </a:t>
            </a:r>
            <a:r>
              <a:rPr lang="en-US" sz="1400" i="1" dirty="0"/>
              <a:t>Journal of 	Early </a:t>
            </a:r>
            <a:r>
              <a:rPr lang="en-US" sz="1400" i="1" dirty="0" smtClean="0"/>
              <a:t>	Intervention</a:t>
            </a:r>
            <a:r>
              <a:rPr lang="en-US" sz="1400" i="1" dirty="0"/>
              <a:t>, 38(3</a:t>
            </a:r>
            <a:r>
              <a:rPr lang="en-US" sz="1400" dirty="0"/>
              <a:t>), 135-150.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6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to Use Passive Voice:</a:t>
            </a:r>
            <a:br>
              <a:rPr lang="en-US" dirty="0" smtClean="0"/>
            </a:br>
            <a:r>
              <a:rPr lang="en-US" dirty="0" smtClean="0"/>
              <a:t>The Actor is Unknown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 in 68 children has been identified with autism spectrum </a:t>
            </a:r>
            <a:r>
              <a:rPr lang="en-US" dirty="0" smtClean="0"/>
              <a:t>disorder.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07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5937</TotalTime>
  <Words>1374</Words>
  <Application>Microsoft Office PowerPoint</Application>
  <PresentationFormat>On-screen Show (4:3)</PresentationFormat>
  <Paragraphs>127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MS PGothic</vt:lpstr>
      <vt:lpstr>MS PGothic</vt:lpstr>
      <vt:lpstr>Yu Gothic UI Semilight</vt:lpstr>
      <vt:lpstr>Arial</vt:lpstr>
      <vt:lpstr>Calibri</vt:lpstr>
      <vt:lpstr>Times</vt:lpstr>
      <vt:lpstr>Times New Roman</vt:lpstr>
      <vt:lpstr>Tw Cen MT</vt:lpstr>
      <vt:lpstr>Wingdings</vt:lpstr>
      <vt:lpstr>Wingdings 2</vt:lpstr>
      <vt:lpstr>Median</vt:lpstr>
      <vt:lpstr>Attributing Action</vt:lpstr>
      <vt:lpstr>Active vs. passive voice  (Activity 1: 2 minutes)</vt:lpstr>
      <vt:lpstr>Activity 2: (2 min) Work in pair, identify a sentence in the passive voice </vt:lpstr>
      <vt:lpstr> Activity 3 (1 min):   </vt:lpstr>
      <vt:lpstr>Active vs. Passive Voice</vt:lpstr>
      <vt:lpstr>Differences between Active Voice and Passive Voice</vt:lpstr>
      <vt:lpstr>When to Use Passive Voice:  Focus on the object or action</vt:lpstr>
      <vt:lpstr>When to Use Passive Voice: Not naming the Actor</vt:lpstr>
      <vt:lpstr>When to Use Passive Voice: The Actor is Unknown</vt:lpstr>
      <vt:lpstr>Other problems with passives:</vt:lpstr>
      <vt:lpstr>Example (Active Voice)</vt:lpstr>
      <vt:lpstr>Example (Active Voice) </vt:lpstr>
      <vt:lpstr>Example (Active Voice)</vt:lpstr>
      <vt:lpstr>Example (Active Voice)</vt:lpstr>
      <vt:lpstr>References </vt:lpstr>
      <vt:lpstr>Correct Attribution of the Actor</vt:lpstr>
      <vt:lpstr>Attributing action</vt:lpstr>
      <vt:lpstr>Use of the third person:</vt:lpstr>
      <vt:lpstr>Example</vt:lpstr>
      <vt:lpstr>Anthropomorphism</vt:lpstr>
      <vt:lpstr>Avoiding anthropomorphism</vt:lpstr>
      <vt:lpstr>Let’s try it!</vt:lpstr>
      <vt:lpstr>Avoiding the editorial (or “royal”) we</vt:lpstr>
      <vt:lpstr>Is this okay?</vt:lpstr>
      <vt:lpstr>APA suggests…</vt:lpstr>
      <vt:lpstr>Caution!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in Genetic Mental Retardation syndromes</dc:title>
  <dc:creator>ETU</dc:creator>
  <cp:lastModifiedBy>Julia Valenzuela</cp:lastModifiedBy>
  <cp:revision>653</cp:revision>
  <cp:lastPrinted>2016-10-28T15:44:53Z</cp:lastPrinted>
  <dcterms:created xsi:type="dcterms:W3CDTF">2001-04-30T15:47:26Z</dcterms:created>
  <dcterms:modified xsi:type="dcterms:W3CDTF">2016-10-28T22:11:05Z</dcterms:modified>
</cp:coreProperties>
</file>