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8"/>
  </p:handoutMasterIdLst>
  <p:sldIdLst>
    <p:sldId id="256" r:id="rId2"/>
    <p:sldId id="259" r:id="rId3"/>
    <p:sldId id="260" r:id="rId4"/>
    <p:sldId id="267" r:id="rId5"/>
    <p:sldId id="268" r:id="rId6"/>
    <p:sldId id="258" r:id="rId7"/>
    <p:sldId id="261" r:id="rId8"/>
    <p:sldId id="263" r:id="rId9"/>
    <p:sldId id="262" r:id="rId10"/>
    <p:sldId id="269" r:id="rId11"/>
    <p:sldId id="270" r:id="rId12"/>
    <p:sldId id="264" r:id="rId13"/>
    <p:sldId id="265" r:id="rId14"/>
    <p:sldId id="266" r:id="rId15"/>
    <p:sldId id="272"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82" d="100"/>
          <a:sy n="82" d="100"/>
        </p:scale>
        <p:origin x="68" y="40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A497D6-ED8A-4545-8955-5B465389947F}" type="datetimeFigureOut">
              <a:rPr lang="en-US" smtClean="0"/>
              <a:t>9/16/2016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2B0289-75F0-B146-8F83-6C54630BB254}" type="slidenum">
              <a:rPr lang="en-US" smtClean="0"/>
              <a:t>‹#›</a:t>
            </a:fld>
            <a:endParaRPr lang="en-US"/>
          </a:p>
        </p:txBody>
      </p:sp>
    </p:spTree>
    <p:extLst>
      <p:ext uri="{BB962C8B-B14F-4D97-AF65-F5344CB8AC3E}">
        <p14:creationId xmlns:p14="http://schemas.microsoft.com/office/powerpoint/2010/main" val="38485366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9/16/2016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9/16/2016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9/16/2016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9/16/2016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9/16/2016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hyperlink" Target="http://www.apastyle.org/products/4316117.aspx?tab=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APA Boot Camp</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September 16, 2016</a:t>
            </a:r>
          </a:p>
          <a:p>
            <a:r>
              <a:rPr lang="en-US" dirty="0" smtClean="0"/>
              <a:t>Susan R. Copeland, </a:t>
            </a:r>
            <a:r>
              <a:rPr lang="en-US" dirty="0" err="1" smtClean="0"/>
              <a:t>Phd</a:t>
            </a:r>
            <a:r>
              <a:rPr lang="en-US" dirty="0" smtClean="0"/>
              <a:t>, BCBA-D</a:t>
            </a:r>
          </a:p>
          <a:p>
            <a:r>
              <a:rPr lang="en-US" dirty="0" err="1" smtClean="0"/>
              <a:t>susanrc@unm.edu</a:t>
            </a:r>
            <a:endParaRPr lang="en-US" dirty="0"/>
          </a:p>
        </p:txBody>
      </p:sp>
    </p:spTree>
    <p:extLst>
      <p:ext uri="{BB962C8B-B14F-4D97-AF65-F5344CB8AC3E}">
        <p14:creationId xmlns:p14="http://schemas.microsoft.com/office/powerpoint/2010/main" val="3036966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1747" y="155325"/>
            <a:ext cx="3855720" cy="2157884"/>
          </a:xfrm>
        </p:spPr>
        <p:txBody>
          <a:bodyPr/>
          <a:lstStyle/>
          <a:p>
            <a:r>
              <a:rPr lang="en-US" dirty="0" smtClean="0"/>
              <a:t>Tables</a:t>
            </a:r>
            <a:endParaRPr lang="en-US" dirty="0"/>
          </a:p>
        </p:txBody>
      </p:sp>
      <p:sp>
        <p:nvSpPr>
          <p:cNvPr id="7" name="Content Placeholder 6"/>
          <p:cNvSpPr>
            <a:spLocks noGrp="1"/>
          </p:cNvSpPr>
          <p:nvPr>
            <p:ph idx="1"/>
          </p:nvPr>
        </p:nvSpPr>
        <p:spPr/>
        <p:txBody>
          <a:bodyPr>
            <a:normAutofit/>
          </a:bodyPr>
          <a:lstStyle/>
          <a:p>
            <a:pPr marL="0" indent="0">
              <a:buNone/>
            </a:pPr>
            <a:endParaRPr lang="en-US" dirty="0" smtClean="0"/>
          </a:p>
          <a:p>
            <a:pPr marL="0" indent="0">
              <a:buNone/>
            </a:pPr>
            <a:r>
              <a:rPr lang="en-US" sz="2800" dirty="0"/>
              <a:t>In this section we describe both the formats researchers used to elicit perceptions of satisfaction (e.g., types of questions used in interviews) and the process or manner in which researchers conducted interviews (see Table 1).  </a:t>
            </a:r>
          </a:p>
          <a:p>
            <a:pPr marL="0" indent="0">
              <a:buNone/>
            </a:pPr>
            <a:endParaRPr lang="en-US" dirty="0"/>
          </a:p>
        </p:txBody>
      </p:sp>
      <p:sp>
        <p:nvSpPr>
          <p:cNvPr id="6" name="Text Placeholder 5"/>
          <p:cNvSpPr>
            <a:spLocks noGrp="1"/>
          </p:cNvSpPr>
          <p:nvPr>
            <p:ph type="body" sz="half" idx="2"/>
          </p:nvPr>
        </p:nvSpPr>
        <p:spPr>
          <a:xfrm>
            <a:off x="723899" y="1044875"/>
            <a:ext cx="4356267" cy="5674478"/>
          </a:xfrm>
        </p:spPr>
        <p:txBody>
          <a:bodyPr>
            <a:normAutofit fontScale="77500" lnSpcReduction="20000"/>
          </a:bodyPr>
          <a:lstStyle/>
          <a:p>
            <a:r>
              <a:rPr lang="en-US" sz="2800" dirty="0" smtClean="0"/>
              <a:t>Refer to tables in the body of your paper as Table 1, Table 2, Table 3, etc.</a:t>
            </a:r>
          </a:p>
          <a:p>
            <a:endParaRPr lang="en-US" sz="2800" dirty="0"/>
          </a:p>
          <a:p>
            <a:r>
              <a:rPr lang="en-US" sz="2800" dirty="0" smtClean="0"/>
              <a:t>Do NOT put in things like “Insert Table 1 here”. </a:t>
            </a:r>
          </a:p>
          <a:p>
            <a:r>
              <a:rPr lang="en-US" sz="2800" dirty="0" smtClean="0"/>
              <a:t>ALWAYS get someone to read over your table (and your paper) to check for typos, formatting issues, etc. If that is not possible, complete your paper a few days ahead of a deadline, put it down, and then go back to it after a few days to edit. You will be amazed at how many more errors you can find after putting it aside for a few days. </a:t>
            </a:r>
            <a:endParaRPr lang="en-US" sz="2800" dirty="0"/>
          </a:p>
        </p:txBody>
      </p:sp>
    </p:spTree>
    <p:extLst>
      <p:ext uri="{BB962C8B-B14F-4D97-AF65-F5344CB8AC3E}">
        <p14:creationId xmlns:p14="http://schemas.microsoft.com/office/powerpoint/2010/main" val="2034453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a:t>
            </a:r>
            <a:endParaRPr lang="en-US" dirty="0"/>
          </a:p>
        </p:txBody>
      </p:sp>
      <p:pic>
        <p:nvPicPr>
          <p:cNvPr id="5" name="Content Placeholder 4"/>
          <p:cNvPicPr>
            <a:picLocks noGrp="1" noChangeAspect="1"/>
          </p:cNvPicPr>
          <p:nvPr>
            <p:ph idx="1"/>
          </p:nvPr>
        </p:nvPicPr>
        <p:blipFill>
          <a:blip r:embed="rId2"/>
          <a:srcRect t="-33836" b="-33836"/>
          <a:stretch>
            <a:fillRect/>
          </a:stretch>
        </p:blipFill>
        <p:spPr/>
      </p:pic>
      <p:sp>
        <p:nvSpPr>
          <p:cNvPr id="4" name="Text Placeholder 3"/>
          <p:cNvSpPr>
            <a:spLocks noGrp="1"/>
          </p:cNvSpPr>
          <p:nvPr>
            <p:ph type="body" sz="half" idx="2"/>
          </p:nvPr>
        </p:nvSpPr>
        <p:spPr/>
        <p:txBody>
          <a:bodyPr>
            <a:normAutofit/>
          </a:bodyPr>
          <a:lstStyle/>
          <a:p>
            <a:r>
              <a:rPr lang="en-US" sz="2400" dirty="0" smtClean="0"/>
              <a:t>Use general, specific, and/or probability notes to help readers understand the information in your table (Section 5.16).</a:t>
            </a:r>
          </a:p>
          <a:p>
            <a:r>
              <a:rPr lang="en-US" sz="2400" dirty="0" smtClean="0"/>
              <a:t>These go below the table. </a:t>
            </a:r>
            <a:endParaRPr lang="en-US" sz="2400" dirty="0"/>
          </a:p>
        </p:txBody>
      </p:sp>
    </p:spTree>
    <p:extLst>
      <p:ext uri="{BB962C8B-B14F-4D97-AF65-F5344CB8AC3E}">
        <p14:creationId xmlns:p14="http://schemas.microsoft.com/office/powerpoint/2010/main" val="1256715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Placement of Tables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smtClean="0"/>
              <a:t>Title page</a:t>
            </a:r>
          </a:p>
          <a:p>
            <a:pPr marL="457200" indent="-457200">
              <a:buFont typeface="+mj-lt"/>
              <a:buAutoNum type="arabicPeriod"/>
            </a:pPr>
            <a:r>
              <a:rPr lang="en-US" sz="2800" dirty="0" smtClean="0"/>
              <a:t>Abstract</a:t>
            </a:r>
          </a:p>
          <a:p>
            <a:pPr marL="457200" indent="-457200">
              <a:buFont typeface="+mj-lt"/>
              <a:buAutoNum type="arabicPeriod"/>
            </a:pPr>
            <a:r>
              <a:rPr lang="en-US" sz="2800" dirty="0" smtClean="0"/>
              <a:t>Body of the paper</a:t>
            </a:r>
          </a:p>
          <a:p>
            <a:pPr marL="457200" indent="-457200">
              <a:buFont typeface="+mj-lt"/>
              <a:buAutoNum type="arabicPeriod"/>
            </a:pPr>
            <a:r>
              <a:rPr lang="en-US" sz="2800" dirty="0" smtClean="0"/>
              <a:t>References</a:t>
            </a:r>
          </a:p>
          <a:p>
            <a:pPr marL="457200" indent="-457200">
              <a:buFont typeface="+mj-lt"/>
              <a:buAutoNum type="arabicPeriod"/>
            </a:pPr>
            <a:r>
              <a:rPr lang="en-US" sz="2800" b="1" dirty="0" smtClean="0"/>
              <a:t>Tables</a:t>
            </a:r>
          </a:p>
          <a:p>
            <a:pPr marL="457200" indent="-457200">
              <a:buFont typeface="+mj-lt"/>
              <a:buAutoNum type="arabicPeriod"/>
            </a:pPr>
            <a:r>
              <a:rPr lang="en-US" sz="2800" dirty="0" smtClean="0"/>
              <a:t>Figures</a:t>
            </a:r>
          </a:p>
          <a:p>
            <a:pPr marL="457200" indent="-457200">
              <a:buFont typeface="+mj-lt"/>
              <a:buAutoNum type="arabicPeriod"/>
            </a:pPr>
            <a:r>
              <a:rPr lang="en-US" sz="2800" dirty="0" smtClean="0"/>
              <a:t>Appendices</a:t>
            </a:r>
            <a:endParaRPr lang="en-US" sz="2800" dirty="0"/>
          </a:p>
        </p:txBody>
      </p:sp>
      <p:sp>
        <p:nvSpPr>
          <p:cNvPr id="4" name="Text Placeholder 3"/>
          <p:cNvSpPr>
            <a:spLocks noGrp="1"/>
          </p:cNvSpPr>
          <p:nvPr>
            <p:ph type="body" sz="half" idx="2"/>
          </p:nvPr>
        </p:nvSpPr>
        <p:spPr>
          <a:xfrm>
            <a:off x="723900" y="2298726"/>
            <a:ext cx="3855720" cy="3568674"/>
          </a:xfrm>
        </p:spPr>
        <p:txBody>
          <a:bodyPr>
            <a:normAutofit fontScale="92500" lnSpcReduction="20000"/>
          </a:bodyPr>
          <a:lstStyle/>
          <a:p>
            <a:pPr marL="457200" indent="-457200">
              <a:buFont typeface="Arial"/>
              <a:buChar char="•"/>
            </a:pPr>
            <a:r>
              <a:rPr lang="en-US" sz="2800" dirty="0">
                <a:solidFill>
                  <a:schemeClr val="tx1"/>
                </a:solidFill>
              </a:rPr>
              <a:t>Place tables after the </a:t>
            </a:r>
            <a:r>
              <a:rPr lang="en-US" sz="2800" dirty="0"/>
              <a:t>Reference section within your paper. </a:t>
            </a:r>
            <a:r>
              <a:rPr lang="en-US" sz="2800" dirty="0" smtClean="0"/>
              <a:t>(See Section 8.03</a:t>
            </a:r>
            <a:r>
              <a:rPr lang="en-US" sz="2800" dirty="0"/>
              <a:t>, pp. 229-230, for the order of manuscript </a:t>
            </a:r>
            <a:r>
              <a:rPr lang="en-US" sz="2800" dirty="0" smtClean="0"/>
              <a:t>pages.)</a:t>
            </a:r>
          </a:p>
          <a:p>
            <a:pPr marL="457200" indent="-457200">
              <a:buFont typeface="Arial"/>
              <a:buChar char="•"/>
            </a:pPr>
            <a:r>
              <a:rPr lang="en-US" sz="2800" dirty="0" smtClean="0"/>
              <a:t>Each table gets its own page(s).</a:t>
            </a:r>
            <a:endParaRPr lang="en-US" sz="2800" dirty="0"/>
          </a:p>
          <a:p>
            <a:endParaRPr lang="en-US" dirty="0"/>
          </a:p>
        </p:txBody>
      </p:sp>
    </p:spTree>
    <p:extLst>
      <p:ext uri="{BB962C8B-B14F-4D97-AF65-F5344CB8AC3E}">
        <p14:creationId xmlns:p14="http://schemas.microsoft.com/office/powerpoint/2010/main" val="217013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4000" dirty="0" smtClean="0"/>
              <a:t>How to insert a table into a Word document</a:t>
            </a:r>
            <a:endParaRPr lang="en-US" sz="4000" dirty="0"/>
          </a:p>
        </p:txBody>
      </p:sp>
      <p:sp>
        <p:nvSpPr>
          <p:cNvPr id="9" name="Content Placeholder 8"/>
          <p:cNvSpPr>
            <a:spLocks noGrp="1"/>
          </p:cNvSpPr>
          <p:nvPr>
            <p:ph idx="1"/>
          </p:nvPr>
        </p:nvSpPr>
        <p:spPr>
          <a:xfrm>
            <a:off x="1339447" y="1755525"/>
            <a:ext cx="9601200" cy="4288678"/>
          </a:xfrm>
        </p:spPr>
        <p:txBody>
          <a:bodyPr/>
          <a:lstStyle/>
          <a:p>
            <a:r>
              <a:rPr lang="en-US" sz="2400" b="1" dirty="0">
                <a:solidFill>
                  <a:srgbClr val="FF0000"/>
                </a:solidFill>
              </a:rPr>
              <a:t>Home</a:t>
            </a:r>
          </a:p>
          <a:p>
            <a:pPr lvl="1"/>
            <a:r>
              <a:rPr lang="en-US" sz="2400" b="1" dirty="0"/>
              <a:t>Open Word document</a:t>
            </a:r>
          </a:p>
          <a:p>
            <a:r>
              <a:rPr lang="en-US" sz="2400" b="1" dirty="0">
                <a:solidFill>
                  <a:srgbClr val="FF0000"/>
                </a:solidFill>
              </a:rPr>
              <a:t>Insert</a:t>
            </a:r>
          </a:p>
          <a:p>
            <a:pPr lvl="1"/>
            <a:r>
              <a:rPr lang="en-US" sz="2400" b="1" dirty="0" smtClean="0"/>
              <a:t>Table </a:t>
            </a:r>
            <a:r>
              <a:rPr lang="en-US" sz="2400" dirty="0"/>
              <a:t>– create size you want (if you want a landscape table go back to format document and select landscape</a:t>
            </a:r>
            <a:r>
              <a:rPr lang="en-US" sz="2400" dirty="0" smtClean="0"/>
              <a:t>)</a:t>
            </a:r>
          </a:p>
          <a:p>
            <a:pPr lvl="1"/>
            <a:r>
              <a:rPr lang="en-US" sz="2400" dirty="0" smtClean="0"/>
              <a:t>Put </a:t>
            </a:r>
            <a:r>
              <a:rPr lang="en-US" sz="2400" dirty="0"/>
              <a:t>in the content you </a:t>
            </a:r>
            <a:r>
              <a:rPr lang="en-US" sz="2400" dirty="0" smtClean="0"/>
              <a:t>want</a:t>
            </a:r>
          </a:p>
          <a:p>
            <a:pPr lvl="1"/>
            <a:r>
              <a:rPr lang="en-US" sz="2400" b="1" dirty="0" smtClean="0">
                <a:solidFill>
                  <a:schemeClr val="tx1"/>
                </a:solidFill>
              </a:rPr>
              <a:t>Borders</a:t>
            </a:r>
            <a:r>
              <a:rPr lang="en-US" sz="2400" dirty="0" smtClean="0">
                <a:solidFill>
                  <a:schemeClr val="tx1"/>
                </a:solidFill>
              </a:rPr>
              <a:t> </a:t>
            </a:r>
            <a:r>
              <a:rPr lang="en-US" sz="2400" dirty="0"/>
              <a:t>– select the rules (lines) to match APA guidelines</a:t>
            </a:r>
          </a:p>
          <a:p>
            <a:pPr lvl="2"/>
            <a:r>
              <a:rPr lang="en-US" sz="2400" dirty="0" smtClean="0">
                <a:solidFill>
                  <a:srgbClr val="FF0000"/>
                </a:solidFill>
              </a:rPr>
              <a:t>Borders </a:t>
            </a:r>
            <a:r>
              <a:rPr lang="en-US" sz="2400" dirty="0">
                <a:solidFill>
                  <a:srgbClr val="FF0000"/>
                </a:solidFill>
              </a:rPr>
              <a:t>&amp; Shading </a:t>
            </a:r>
            <a:r>
              <a:rPr lang="en-US" sz="2400" dirty="0"/>
              <a:t>– click </a:t>
            </a:r>
            <a:r>
              <a:rPr lang="en-US" sz="2400" dirty="0" smtClean="0"/>
              <a:t>lines (rules) </a:t>
            </a:r>
            <a:r>
              <a:rPr lang="en-US" sz="2400" dirty="0"/>
              <a:t>off/</a:t>
            </a:r>
            <a:r>
              <a:rPr lang="en-US" sz="2400" dirty="0" smtClean="0"/>
              <a:t>on until you have what is needed for this table.</a:t>
            </a:r>
            <a:endParaRPr lang="en-US" sz="2400" dirty="0"/>
          </a:p>
          <a:p>
            <a:endParaRPr lang="en-US" dirty="0"/>
          </a:p>
        </p:txBody>
      </p:sp>
    </p:spTree>
    <p:extLst>
      <p:ext uri="{BB962C8B-B14F-4D97-AF65-F5344CB8AC3E}">
        <p14:creationId xmlns:p14="http://schemas.microsoft.com/office/powerpoint/2010/main" val="2759062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 it</a:t>
            </a:r>
            <a:endParaRPr lang="en-US" dirty="0"/>
          </a:p>
        </p:txBody>
      </p:sp>
      <p:sp>
        <p:nvSpPr>
          <p:cNvPr id="3" name="Content Placeholder 2"/>
          <p:cNvSpPr>
            <a:spLocks noGrp="1"/>
          </p:cNvSpPr>
          <p:nvPr>
            <p:ph idx="1"/>
          </p:nvPr>
        </p:nvSpPr>
        <p:spPr/>
        <p:txBody>
          <a:bodyPr>
            <a:normAutofit/>
          </a:bodyPr>
          <a:lstStyle/>
          <a:p>
            <a:r>
              <a:rPr lang="en-US" sz="2800" dirty="0" smtClean="0"/>
              <a:t>Open the template Dr. Griffin gave you at the last Boot Camp (or a Word document)</a:t>
            </a:r>
          </a:p>
          <a:p>
            <a:pPr marL="0" indent="0">
              <a:buNone/>
            </a:pPr>
            <a:endParaRPr lang="en-US" sz="2800" dirty="0" smtClean="0"/>
          </a:p>
          <a:p>
            <a:r>
              <a:rPr lang="en-US" sz="2800" dirty="0" smtClean="0"/>
              <a:t>Use the task analysis on the previous slide; your version of Word may be older or newer than mine, but the order is still the same.</a:t>
            </a:r>
            <a:endParaRPr lang="en-US" sz="2800" dirty="0"/>
          </a:p>
        </p:txBody>
      </p:sp>
    </p:spTree>
    <p:extLst>
      <p:ext uri="{BB962C8B-B14F-4D97-AF65-F5344CB8AC3E}">
        <p14:creationId xmlns:p14="http://schemas.microsoft.com/office/powerpoint/2010/main" val="868721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You try it!</a:t>
            </a:r>
            <a:endParaRPr lang="en-US" dirty="0"/>
          </a:p>
        </p:txBody>
      </p:sp>
      <p:pic>
        <p:nvPicPr>
          <p:cNvPr id="7" name="Content Placeholder 6"/>
          <p:cNvPicPr>
            <a:picLocks noGrp="1" noChangeAspect="1"/>
          </p:cNvPicPr>
          <p:nvPr>
            <p:ph idx="1"/>
          </p:nvPr>
        </p:nvPicPr>
        <p:blipFill>
          <a:blip r:embed="rId2"/>
          <a:srcRect t="-33836" b="-33836"/>
          <a:stretch>
            <a:fillRect/>
          </a:stretch>
        </p:blipFill>
        <p:spPr/>
      </p:pic>
      <p:sp>
        <p:nvSpPr>
          <p:cNvPr id="6" name="Text Placeholder 5"/>
          <p:cNvSpPr>
            <a:spLocks noGrp="1"/>
          </p:cNvSpPr>
          <p:nvPr>
            <p:ph type="body" sz="half" idx="2"/>
          </p:nvPr>
        </p:nvSpPr>
        <p:spPr/>
        <p:txBody>
          <a:bodyPr>
            <a:normAutofit/>
          </a:bodyPr>
          <a:lstStyle/>
          <a:p>
            <a:r>
              <a:rPr lang="en-US" sz="2400" dirty="0" smtClean="0"/>
              <a:t>Work with someone sitting next to you to find and correct the APA formatting errors on the sample table. How many can you find???</a:t>
            </a:r>
            <a:endParaRPr lang="en-US" sz="2400" dirty="0"/>
          </a:p>
        </p:txBody>
      </p:sp>
    </p:spTree>
    <p:extLst>
      <p:ext uri="{BB962C8B-B14F-4D97-AF65-F5344CB8AC3E}">
        <p14:creationId xmlns:p14="http://schemas.microsoft.com/office/powerpoint/2010/main" val="2901901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Resources</a:t>
            </a:r>
            <a:endParaRPr lang="en-US" dirty="0"/>
          </a:p>
        </p:txBody>
      </p:sp>
      <p:sp>
        <p:nvSpPr>
          <p:cNvPr id="3" name="Content Placeholder 2"/>
          <p:cNvSpPr>
            <a:spLocks noGrp="1"/>
          </p:cNvSpPr>
          <p:nvPr>
            <p:ph idx="1"/>
          </p:nvPr>
        </p:nvSpPr>
        <p:spPr/>
        <p:txBody>
          <a:bodyPr/>
          <a:lstStyle/>
          <a:p>
            <a:r>
              <a:rPr lang="en-US" sz="3200" i="1" dirty="0" smtClean="0"/>
              <a:t>Presenting Your Findings: A Practical Guide for Creating Tables, 6</a:t>
            </a:r>
            <a:r>
              <a:rPr lang="en-US" sz="3200" i="1" baseline="30000" dirty="0" smtClean="0"/>
              <a:t>th</a:t>
            </a:r>
            <a:r>
              <a:rPr lang="en-US" sz="3200" i="1" dirty="0" smtClean="0"/>
              <a:t> Ed</a:t>
            </a:r>
            <a:r>
              <a:rPr lang="en-US" i="1" dirty="0" smtClean="0"/>
              <a:t>. (American Psychological Association; ISBN: </a:t>
            </a:r>
            <a:r>
              <a:rPr lang="en-US" dirty="0"/>
              <a:t>978-1-4338-0705-</a:t>
            </a:r>
            <a:r>
              <a:rPr lang="en-US" dirty="0" smtClean="0"/>
              <a:t>3)</a:t>
            </a:r>
          </a:p>
          <a:p>
            <a:pPr lvl="1"/>
            <a:r>
              <a:rPr lang="en-US" i="1" dirty="0">
                <a:hlinkClick r:id="rId2"/>
              </a:rPr>
              <a:t>http://www.apastyle.org/products/4316117.aspx?tab=</a:t>
            </a:r>
            <a:r>
              <a:rPr lang="en-US" i="1" dirty="0" smtClean="0">
                <a:hlinkClick r:id="rId2"/>
              </a:rPr>
              <a:t>1</a:t>
            </a:r>
            <a:endParaRPr lang="en-US" i="1" dirty="0" smtClean="0"/>
          </a:p>
          <a:p>
            <a:pPr marL="530352" lvl="1" indent="0">
              <a:buNone/>
            </a:pPr>
            <a:endParaRPr lang="en-US" i="1" dirty="0" smtClean="0"/>
          </a:p>
          <a:p>
            <a:r>
              <a:rPr lang="en-US" sz="3200" i="1" dirty="0" smtClean="0"/>
              <a:t>Table Tips (APA Style Blog) </a:t>
            </a:r>
            <a:r>
              <a:rPr lang="pl-PL" i="1" dirty="0"/>
              <a:t>http://</a:t>
            </a:r>
            <a:r>
              <a:rPr lang="pl-PL" i="1" dirty="0" err="1"/>
              <a:t>blog.apastyle.org</a:t>
            </a:r>
            <a:r>
              <a:rPr lang="pl-PL" i="1" dirty="0"/>
              <a:t>/</a:t>
            </a:r>
            <a:r>
              <a:rPr lang="pl-PL" i="1" dirty="0" err="1"/>
              <a:t>apastyle</a:t>
            </a:r>
            <a:r>
              <a:rPr lang="pl-PL" i="1" dirty="0"/>
              <a:t>/2009/11/table-tips.</a:t>
            </a:r>
            <a:r>
              <a:rPr lang="pl-PL" i="1" dirty="0" err="1"/>
              <a:t>html</a:t>
            </a:r>
            <a:r>
              <a:rPr lang="pl-PL" i="1" dirty="0"/>
              <a:t>?_</a:t>
            </a:r>
            <a:r>
              <a:rPr lang="pl-PL" i="1" dirty="0" err="1"/>
              <a:t>ga</a:t>
            </a:r>
            <a:r>
              <a:rPr lang="pl-PL" i="1" dirty="0"/>
              <a:t>=1.96169307.698588307.1471111007</a:t>
            </a:r>
            <a:endParaRPr lang="en-US" i="1" dirty="0"/>
          </a:p>
        </p:txBody>
      </p:sp>
    </p:spTree>
    <p:extLst>
      <p:ext uri="{BB962C8B-B14F-4D97-AF65-F5344CB8AC3E}">
        <p14:creationId xmlns:p14="http://schemas.microsoft.com/office/powerpoint/2010/main" val="1202551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Headers and Headings &amp; Other Organizational Tools</a:t>
            </a:r>
            <a:endParaRPr lang="en-US" sz="3200" dirty="0"/>
          </a:p>
        </p:txBody>
      </p:sp>
      <p:pic>
        <p:nvPicPr>
          <p:cNvPr id="6" name="Content Placeholder 5"/>
          <p:cNvPicPr>
            <a:picLocks noGrp="1" noChangeAspect="1"/>
          </p:cNvPicPr>
          <p:nvPr>
            <p:ph idx="1"/>
          </p:nvPr>
        </p:nvPicPr>
        <p:blipFill>
          <a:blip r:embed="rId2"/>
          <a:srcRect l="1684" r="1684"/>
          <a:stretch>
            <a:fillRect/>
          </a:stretch>
        </p:blipFill>
        <p:spPr/>
      </p:pic>
      <p:sp>
        <p:nvSpPr>
          <p:cNvPr id="4" name="Text Placeholder 3"/>
          <p:cNvSpPr>
            <a:spLocks noGrp="1"/>
          </p:cNvSpPr>
          <p:nvPr>
            <p:ph type="body" sz="half" idx="2"/>
          </p:nvPr>
        </p:nvSpPr>
        <p:spPr/>
        <p:txBody>
          <a:bodyPr>
            <a:normAutofit/>
          </a:bodyPr>
          <a:lstStyle/>
          <a:p>
            <a:r>
              <a:rPr lang="en-US" sz="2400" dirty="0"/>
              <a:t>Formatting headers, headings, page numbers; using headings to help organize a </a:t>
            </a:r>
            <a:r>
              <a:rPr lang="en-US" sz="2400" dirty="0" smtClean="0"/>
              <a:t>paper</a:t>
            </a:r>
          </a:p>
          <a:p>
            <a:r>
              <a:rPr lang="en-US" sz="2400" dirty="0" smtClean="0"/>
              <a:t>Chapter </a:t>
            </a:r>
            <a:r>
              <a:rPr lang="en-US" sz="2400" dirty="0"/>
              <a:t>3 in the </a:t>
            </a:r>
            <a:r>
              <a:rPr lang="en-US" sz="2400" i="1" dirty="0"/>
              <a:t>APA Manual of Style</a:t>
            </a:r>
            <a:r>
              <a:rPr lang="en-US" sz="2400" dirty="0"/>
              <a:t> (6</a:t>
            </a:r>
            <a:r>
              <a:rPr lang="en-US" sz="2400" baseline="30000" dirty="0"/>
              <a:t>th</a:t>
            </a:r>
            <a:r>
              <a:rPr lang="en-US" sz="2400" dirty="0"/>
              <a:t> ed.)</a:t>
            </a:r>
          </a:p>
          <a:p>
            <a:endParaRPr lang="en-US" sz="2400" dirty="0"/>
          </a:p>
        </p:txBody>
      </p:sp>
    </p:spTree>
    <p:extLst>
      <p:ext uri="{BB962C8B-B14F-4D97-AF65-F5344CB8AC3E}">
        <p14:creationId xmlns:p14="http://schemas.microsoft.com/office/powerpoint/2010/main" val="4034526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Headings </a:t>
            </a:r>
            <a:r>
              <a:rPr lang="en-US" sz="3600" dirty="0" smtClean="0"/>
              <a:t>(</a:t>
            </a:r>
            <a:r>
              <a:rPr lang="en-US" sz="3600" i="1" dirty="0" smtClean="0"/>
              <a:t>APA Manual of Style</a:t>
            </a:r>
            <a:r>
              <a:rPr lang="en-US" sz="3600" dirty="0" smtClean="0"/>
              <a:t>, sections </a:t>
            </a:r>
            <a:r>
              <a:rPr lang="en-US" sz="3600" b="1" dirty="0" smtClean="0"/>
              <a:t>3.02</a:t>
            </a:r>
            <a:r>
              <a:rPr lang="en-US" sz="3600" b="1" dirty="0"/>
              <a:t>, 3.03)</a:t>
            </a:r>
            <a:r>
              <a:rPr lang="en-US" sz="3600" dirty="0"/>
              <a:t/>
            </a:r>
            <a:br>
              <a:rPr lang="en-US" sz="3600" dirty="0"/>
            </a:br>
            <a:r>
              <a:rPr lang="en-US" dirty="0"/>
              <a:t/>
            </a:r>
            <a:br>
              <a:rPr lang="en-US" dirty="0"/>
            </a:br>
            <a:endParaRPr lang="en-US" dirty="0"/>
          </a:p>
        </p:txBody>
      </p:sp>
      <p:sp>
        <p:nvSpPr>
          <p:cNvPr id="6" name="Content Placeholder 5"/>
          <p:cNvSpPr>
            <a:spLocks noGrp="1"/>
          </p:cNvSpPr>
          <p:nvPr>
            <p:ph sz="half" idx="1"/>
          </p:nvPr>
        </p:nvSpPr>
        <p:spPr/>
        <p:txBody>
          <a:bodyPr>
            <a:normAutofit fontScale="92500" lnSpcReduction="10000"/>
          </a:bodyPr>
          <a:lstStyle/>
          <a:p>
            <a:r>
              <a:rPr lang="en-US" sz="2400" dirty="0" smtClean="0"/>
              <a:t>Headings help organize your paper. </a:t>
            </a:r>
            <a:r>
              <a:rPr lang="en-US" sz="2400" i="1" dirty="0" smtClean="0"/>
              <a:t>Tip</a:t>
            </a:r>
            <a:r>
              <a:rPr lang="en-US" sz="2400" dirty="0" smtClean="0"/>
              <a:t>: outline your paper before writing and make the points in your outline the headings</a:t>
            </a:r>
          </a:p>
          <a:p>
            <a:r>
              <a:rPr lang="en-US" sz="2400" dirty="0" smtClean="0"/>
              <a:t>Each </a:t>
            </a:r>
            <a:r>
              <a:rPr lang="en-US" sz="2400" dirty="0"/>
              <a:t>section of the paper begins with the highest level of heading EXCEPT the Introduction. </a:t>
            </a:r>
            <a:endParaRPr lang="en-US" sz="2400" dirty="0" smtClean="0"/>
          </a:p>
          <a:p>
            <a:pPr lvl="1"/>
            <a:r>
              <a:rPr lang="en-US" dirty="0" smtClean="0"/>
              <a:t>Do </a:t>
            </a:r>
            <a:r>
              <a:rPr lang="en-US" dirty="0"/>
              <a:t>not use a heading for the Introduction that labels it as Introduction (p. 63)</a:t>
            </a:r>
          </a:p>
        </p:txBody>
      </p:sp>
      <p:pic>
        <p:nvPicPr>
          <p:cNvPr id="8"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rcRect l="14412" r="14412"/>
          <a:stretch>
            <a:fillRect/>
          </a:stretch>
        </p:blipFill>
        <p:spPr/>
      </p:pic>
    </p:spTree>
    <p:extLst>
      <p:ext uri="{BB962C8B-B14F-4D97-AF65-F5344CB8AC3E}">
        <p14:creationId xmlns:p14="http://schemas.microsoft.com/office/powerpoint/2010/main" val="2949104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on headings in the </a:t>
            </a:r>
            <a:r>
              <a:rPr lang="en-US" i="1" dirty="0" smtClean="0"/>
              <a:t>APA Manual</a:t>
            </a:r>
            <a:endParaRPr lang="en-US" i="1" dirty="0"/>
          </a:p>
        </p:txBody>
      </p:sp>
      <p:sp>
        <p:nvSpPr>
          <p:cNvPr id="4" name="Content Placeholder 3"/>
          <p:cNvSpPr>
            <a:spLocks noGrp="1"/>
          </p:cNvSpPr>
          <p:nvPr>
            <p:ph idx="1"/>
          </p:nvPr>
        </p:nvSpPr>
        <p:spPr>
          <a:xfrm>
            <a:off x="1371600" y="2285999"/>
            <a:ext cx="9601200" cy="4176153"/>
          </a:xfrm>
        </p:spPr>
        <p:txBody>
          <a:bodyPr>
            <a:normAutofit fontScale="92500" lnSpcReduction="20000"/>
          </a:bodyPr>
          <a:lstStyle/>
          <a:p>
            <a:r>
              <a:rPr lang="en-US" sz="3200" dirty="0" smtClean="0"/>
              <a:t>Table 3.1 (p. 63) showing levels of headings</a:t>
            </a:r>
          </a:p>
          <a:p>
            <a:pPr lvl="1"/>
            <a:r>
              <a:rPr lang="en-US" sz="3200" dirty="0" smtClean="0"/>
              <a:t>“If only one level of heading is needed use Level 1; for a paper with two levels of heading, use Levels 1 and 2; if three levels are needed, use Levels 1, 2, and 3; and so forth.” (p. 63)</a:t>
            </a:r>
          </a:p>
          <a:p>
            <a:pPr marL="0" indent="0">
              <a:buNone/>
            </a:pPr>
            <a:endParaRPr lang="en-US" sz="3200" dirty="0" smtClean="0"/>
          </a:p>
          <a:p>
            <a:r>
              <a:rPr lang="en-US" sz="3200" dirty="0" smtClean="0"/>
              <a:t>Figure 2.1 (sample paper, pp. 41-59) showing how headings look (font and spacing) within a paper. Tip: Don’t rely on a published article because journals and books use different fonts and formats. </a:t>
            </a:r>
            <a:endParaRPr lang="en-US" sz="3200" dirty="0"/>
          </a:p>
        </p:txBody>
      </p:sp>
    </p:spTree>
    <p:extLst>
      <p:ext uri="{BB962C8B-B14F-4D97-AF65-F5344CB8AC3E}">
        <p14:creationId xmlns:p14="http://schemas.microsoft.com/office/powerpoint/2010/main" val="1936660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Test your skills!</a:t>
            </a:r>
            <a:endParaRPr lang="en-US" dirty="0"/>
          </a:p>
        </p:txBody>
      </p:sp>
      <p:pic>
        <p:nvPicPr>
          <p:cNvPr id="7" name="Content Placeholder 6"/>
          <p:cNvPicPr>
            <a:picLocks noGrp="1" noChangeAspect="1"/>
          </p:cNvPicPr>
          <p:nvPr>
            <p:ph idx="1"/>
          </p:nvPr>
        </p:nvPicPr>
        <p:blipFill>
          <a:blip r:embed="rId2"/>
          <a:srcRect t="-35648" b="-35648"/>
          <a:stretch>
            <a:fillRect/>
          </a:stretch>
        </p:blipFill>
        <p:spPr/>
      </p:pic>
      <p:sp>
        <p:nvSpPr>
          <p:cNvPr id="6" name="Text Placeholder 5"/>
          <p:cNvSpPr>
            <a:spLocks noGrp="1"/>
          </p:cNvSpPr>
          <p:nvPr>
            <p:ph type="body" sz="half" idx="2"/>
          </p:nvPr>
        </p:nvSpPr>
        <p:spPr/>
        <p:txBody>
          <a:bodyPr>
            <a:normAutofit/>
          </a:bodyPr>
          <a:lstStyle/>
          <a:p>
            <a:r>
              <a:rPr lang="en-US" sz="2400" dirty="0" smtClean="0"/>
              <a:t>Work with someone sitting next to you </a:t>
            </a:r>
            <a:r>
              <a:rPr lang="en-US" sz="2400" b="1" dirty="0" smtClean="0"/>
              <a:t>to </a:t>
            </a:r>
            <a:r>
              <a:rPr lang="en-US" sz="2400" b="1" u="sng" dirty="0"/>
              <a:t>find and </a:t>
            </a:r>
            <a:r>
              <a:rPr lang="en-US" sz="2400" b="1" u="sng" dirty="0" smtClean="0"/>
              <a:t>correct </a:t>
            </a:r>
            <a:r>
              <a:rPr lang="en-US" sz="2400" dirty="0" smtClean="0"/>
              <a:t>the APA errors on the three sample manuscript pages.</a:t>
            </a:r>
            <a:endParaRPr lang="en-US" sz="2400" dirty="0"/>
          </a:p>
        </p:txBody>
      </p:sp>
    </p:spTree>
    <p:extLst>
      <p:ext uri="{BB962C8B-B14F-4D97-AF65-F5344CB8AC3E}">
        <p14:creationId xmlns:p14="http://schemas.microsoft.com/office/powerpoint/2010/main" val="3743697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a:t>
            </a:r>
            <a:endParaRPr lang="en-US" dirty="0"/>
          </a:p>
        </p:txBody>
      </p:sp>
      <p:pic>
        <p:nvPicPr>
          <p:cNvPr id="6" name="Picture Placeholder 5"/>
          <p:cNvPicPr>
            <a:picLocks noGrp="1" noChangeAspect="1"/>
          </p:cNvPicPr>
          <p:nvPr>
            <p:ph type="pic" idx="1"/>
          </p:nvPr>
        </p:nvPicPr>
        <p:blipFill>
          <a:blip r:embed="rId2"/>
          <a:srcRect t="-16568" b="-16568"/>
          <a:stretch>
            <a:fillRect/>
          </a:stretch>
        </p:blipFill>
        <p:spPr/>
      </p:pic>
      <p:sp>
        <p:nvSpPr>
          <p:cNvPr id="4" name="Text Placeholder 3"/>
          <p:cNvSpPr>
            <a:spLocks noGrp="1"/>
          </p:cNvSpPr>
          <p:nvPr>
            <p:ph type="body" sz="half" idx="2"/>
          </p:nvPr>
        </p:nvSpPr>
        <p:spPr/>
        <p:txBody>
          <a:bodyPr>
            <a:normAutofit/>
          </a:bodyPr>
          <a:lstStyle/>
          <a:p>
            <a:r>
              <a:rPr lang="en-US" sz="2400" dirty="0" smtClean="0"/>
              <a:t>Constructing and formatting tables</a:t>
            </a:r>
          </a:p>
          <a:p>
            <a:r>
              <a:rPr lang="en-US" sz="2400" dirty="0" smtClean="0"/>
              <a:t>Chapter 5 in the </a:t>
            </a:r>
            <a:r>
              <a:rPr lang="en-US" sz="2400" i="1" dirty="0" smtClean="0"/>
              <a:t>APA Manual of Style</a:t>
            </a:r>
            <a:r>
              <a:rPr lang="en-US" sz="2400" dirty="0" smtClean="0"/>
              <a:t> (6</a:t>
            </a:r>
            <a:r>
              <a:rPr lang="en-US" sz="2400" baseline="30000" dirty="0" smtClean="0"/>
              <a:t>th</a:t>
            </a:r>
            <a:r>
              <a:rPr lang="en-US" sz="2400" dirty="0" smtClean="0"/>
              <a:t> ed.)</a:t>
            </a:r>
            <a:endParaRPr lang="en-US" sz="2400" dirty="0"/>
          </a:p>
        </p:txBody>
      </p:sp>
    </p:spTree>
    <p:extLst>
      <p:ext uri="{BB962C8B-B14F-4D97-AF65-F5344CB8AC3E}">
        <p14:creationId xmlns:p14="http://schemas.microsoft.com/office/powerpoint/2010/main" val="2271379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Tables </a:t>
            </a:r>
            <a:r>
              <a:rPr lang="en-US" sz="3600" dirty="0" smtClean="0"/>
              <a:t>(Chapter 5 </a:t>
            </a:r>
            <a:r>
              <a:rPr lang="en-US" sz="3600" i="1" dirty="0" smtClean="0"/>
              <a:t>Displaying Results</a:t>
            </a:r>
            <a:r>
              <a:rPr lang="en-US" sz="3600" dirty="0" smtClean="0"/>
              <a:t>)</a:t>
            </a:r>
            <a:endParaRPr lang="en-US" sz="3600" dirty="0"/>
          </a:p>
        </p:txBody>
      </p:sp>
      <p:sp>
        <p:nvSpPr>
          <p:cNvPr id="6" name="Content Placeholder 5"/>
          <p:cNvSpPr>
            <a:spLocks noGrp="1"/>
          </p:cNvSpPr>
          <p:nvPr>
            <p:ph idx="1"/>
          </p:nvPr>
        </p:nvSpPr>
        <p:spPr/>
        <p:txBody>
          <a:bodyPr>
            <a:normAutofit fontScale="92500"/>
          </a:bodyPr>
          <a:lstStyle/>
          <a:p>
            <a:r>
              <a:rPr lang="en-US" sz="3200" dirty="0" smtClean="0"/>
              <a:t>Tables convey important information for your paper. When considering whether or not to use a table or what type of table to use, </a:t>
            </a:r>
            <a:r>
              <a:rPr lang="en-US" sz="3200" dirty="0"/>
              <a:t>a</a:t>
            </a:r>
            <a:r>
              <a:rPr lang="en-US" sz="3200" dirty="0" smtClean="0"/>
              <a:t>sk </a:t>
            </a:r>
            <a:r>
              <a:rPr lang="en-US" sz="3200" dirty="0"/>
              <a:t>yourself first </a:t>
            </a:r>
            <a:r>
              <a:rPr lang="en-US" sz="3200" dirty="0" smtClean="0"/>
              <a:t>what is </a:t>
            </a:r>
            <a:r>
              <a:rPr lang="en-US" sz="3200" dirty="0"/>
              <a:t>the purpose of your </a:t>
            </a:r>
            <a:r>
              <a:rPr lang="en-US" sz="3200" dirty="0" smtClean="0"/>
              <a:t>table, </a:t>
            </a:r>
            <a:r>
              <a:rPr lang="en-US" sz="3200" dirty="0"/>
              <a:t>look at published examples of tables with that same </a:t>
            </a:r>
            <a:r>
              <a:rPr lang="en-US" sz="3200" dirty="0" smtClean="0"/>
              <a:t>purpose to see how others have conveyed that type of information, </a:t>
            </a:r>
            <a:r>
              <a:rPr lang="en-US" sz="3200" dirty="0"/>
              <a:t>talk with your course instructor or </a:t>
            </a:r>
            <a:r>
              <a:rPr lang="en-US" sz="3200" dirty="0" smtClean="0"/>
              <a:t>advisor about whether or not to use a table and/or how to use one effectively.</a:t>
            </a:r>
            <a:endParaRPr lang="en-US" sz="3200" dirty="0"/>
          </a:p>
          <a:p>
            <a:endParaRPr lang="en-US" dirty="0"/>
          </a:p>
        </p:txBody>
      </p:sp>
    </p:spTree>
    <p:extLst>
      <p:ext uri="{BB962C8B-B14F-4D97-AF65-F5344CB8AC3E}">
        <p14:creationId xmlns:p14="http://schemas.microsoft.com/office/powerpoint/2010/main" val="112548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 Table</a:t>
            </a:r>
            <a:endParaRPr lang="en-US" dirty="0"/>
          </a:p>
        </p:txBody>
      </p:sp>
      <p:sp>
        <p:nvSpPr>
          <p:cNvPr id="4" name="Text Placeholder 3"/>
          <p:cNvSpPr>
            <a:spLocks noGrp="1"/>
          </p:cNvSpPr>
          <p:nvPr>
            <p:ph type="body" sz="half" idx="2"/>
          </p:nvPr>
        </p:nvSpPr>
        <p:spPr/>
        <p:txBody>
          <a:bodyPr>
            <a:normAutofit/>
          </a:bodyPr>
          <a:lstStyle/>
          <a:p>
            <a:r>
              <a:rPr lang="en-US" sz="2800" dirty="0" smtClean="0"/>
              <a:t>Look at Table 5.1 in the </a:t>
            </a:r>
            <a:r>
              <a:rPr lang="en-US" sz="2800" i="1" dirty="0" smtClean="0"/>
              <a:t>APA Manual of Style</a:t>
            </a:r>
            <a:r>
              <a:rPr lang="en-US" sz="2800" dirty="0" smtClean="0"/>
              <a:t> (6</a:t>
            </a:r>
            <a:r>
              <a:rPr lang="en-US" sz="2800" baseline="30000" dirty="0" smtClean="0"/>
              <a:t>th</a:t>
            </a:r>
            <a:r>
              <a:rPr lang="en-US" sz="2800" dirty="0" smtClean="0"/>
              <a:t> Ed.)</a:t>
            </a:r>
            <a:endParaRPr lang="en-US" sz="2800" dirty="0"/>
          </a:p>
        </p:txBody>
      </p:sp>
      <p:pic>
        <p:nvPicPr>
          <p:cNvPr id="5" name="Picture Placeholder 5"/>
          <p:cNvPicPr>
            <a:picLocks noGrp="1" noChangeAspect="1"/>
          </p:cNvPicPr>
          <p:nvPr>
            <p:ph idx="1"/>
          </p:nvPr>
        </p:nvPicPr>
        <p:blipFill>
          <a:blip r:embed="rId2"/>
          <a:srcRect l="11054" r="11054"/>
          <a:stretch>
            <a:fillRect/>
          </a:stretch>
        </p:blipFill>
        <p:spPr/>
      </p:pic>
    </p:spTree>
    <p:extLst>
      <p:ext uri="{BB962C8B-B14F-4D97-AF65-F5344CB8AC3E}">
        <p14:creationId xmlns:p14="http://schemas.microsoft.com/office/powerpoint/2010/main" val="655572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Tables</a:t>
            </a:r>
            <a:endParaRPr lang="en-US" dirty="0"/>
          </a:p>
        </p:txBody>
      </p:sp>
      <p:sp>
        <p:nvSpPr>
          <p:cNvPr id="7" name="Content Placeholder 6"/>
          <p:cNvSpPr>
            <a:spLocks noGrp="1"/>
          </p:cNvSpPr>
          <p:nvPr>
            <p:ph idx="1"/>
          </p:nvPr>
        </p:nvSpPr>
        <p:spPr/>
        <p:txBody>
          <a:bodyPr/>
          <a:lstStyle/>
          <a:p>
            <a:pPr marL="0" indent="0">
              <a:buNone/>
            </a:pPr>
            <a:r>
              <a:rPr lang="en-US" dirty="0" smtClean="0"/>
              <a:t>Table 1</a:t>
            </a:r>
          </a:p>
          <a:p>
            <a:pPr marL="0" indent="0">
              <a:buNone/>
            </a:pPr>
            <a:r>
              <a:rPr lang="en-US" i="1" dirty="0" smtClean="0"/>
              <a:t>Demographic Information</a:t>
            </a:r>
          </a:p>
          <a:p>
            <a:pPr marL="0" indent="0">
              <a:buNone/>
            </a:pPr>
            <a:endParaRPr lang="en-US" i="1" dirty="0"/>
          </a:p>
          <a:p>
            <a:pPr marL="0" indent="0">
              <a:buNone/>
            </a:pPr>
            <a:endParaRPr lang="en-US" i="1" dirty="0" smtClean="0"/>
          </a:p>
          <a:p>
            <a:pPr marL="0" indent="0">
              <a:buNone/>
            </a:pPr>
            <a:endParaRPr lang="en-US" i="1" dirty="0"/>
          </a:p>
          <a:p>
            <a:pPr marL="0" indent="0">
              <a:buNone/>
            </a:pPr>
            <a:endParaRPr lang="en-US" i="1" dirty="0" smtClean="0"/>
          </a:p>
          <a:p>
            <a:pPr marL="0" indent="0">
              <a:buNone/>
            </a:pPr>
            <a:r>
              <a:rPr lang="en-US" dirty="0" smtClean="0"/>
              <a:t>Table 2</a:t>
            </a:r>
          </a:p>
          <a:p>
            <a:pPr marL="0" indent="0">
              <a:buNone/>
            </a:pPr>
            <a:r>
              <a:rPr lang="en-US" i="1" dirty="0" smtClean="0"/>
              <a:t>Description of Themes</a:t>
            </a:r>
            <a:endParaRPr lang="en-US" i="1" dirty="0"/>
          </a:p>
        </p:txBody>
      </p:sp>
      <p:sp>
        <p:nvSpPr>
          <p:cNvPr id="6" name="Text Placeholder 5"/>
          <p:cNvSpPr>
            <a:spLocks noGrp="1"/>
          </p:cNvSpPr>
          <p:nvPr>
            <p:ph type="body" sz="half" idx="2"/>
          </p:nvPr>
        </p:nvSpPr>
        <p:spPr>
          <a:xfrm>
            <a:off x="723900" y="1511051"/>
            <a:ext cx="3855720" cy="4951102"/>
          </a:xfrm>
        </p:spPr>
        <p:txBody>
          <a:bodyPr>
            <a:normAutofit fontScale="92500" lnSpcReduction="20000"/>
          </a:bodyPr>
          <a:lstStyle/>
          <a:p>
            <a:r>
              <a:rPr lang="en-US" sz="2400" dirty="0" smtClean="0"/>
              <a:t>N</a:t>
            </a:r>
            <a:r>
              <a:rPr lang="en-US" sz="2600" dirty="0" smtClean="0"/>
              <a:t>umber </a:t>
            </a:r>
            <a:r>
              <a:rPr lang="en-US" sz="2600" dirty="0"/>
              <a:t>tables in the order in which you will refer to them in your </a:t>
            </a:r>
            <a:r>
              <a:rPr lang="en-US" sz="2600" dirty="0" smtClean="0"/>
              <a:t>paper (Section 5.05).</a:t>
            </a:r>
            <a:endParaRPr lang="en-US" sz="2600" dirty="0"/>
          </a:p>
          <a:p>
            <a:r>
              <a:rPr lang="en-US" sz="2600" dirty="0"/>
              <a:t>Give </a:t>
            </a:r>
            <a:r>
              <a:rPr lang="en-US" sz="2600" dirty="0" smtClean="0"/>
              <a:t>tables a </a:t>
            </a:r>
            <a:r>
              <a:rPr lang="en-US" sz="2600" dirty="0"/>
              <a:t>title that briefly conveys what the information in the table is about. Italicize the </a:t>
            </a:r>
            <a:r>
              <a:rPr lang="en-US" sz="2600" dirty="0" smtClean="0"/>
              <a:t>title </a:t>
            </a:r>
            <a:r>
              <a:rPr lang="en-US" sz="2600" dirty="0"/>
              <a:t>(5.12</a:t>
            </a:r>
            <a:r>
              <a:rPr lang="en-US" sz="2600" dirty="0" smtClean="0"/>
              <a:t>).</a:t>
            </a:r>
          </a:p>
          <a:p>
            <a:r>
              <a:rPr lang="en-US" sz="2600" dirty="0" smtClean="0"/>
              <a:t>Single or double space tables but always consider readability (5.17).</a:t>
            </a:r>
            <a:endParaRPr lang="en-US" sz="2600" dirty="0"/>
          </a:p>
          <a:p>
            <a:endParaRPr lang="en-US" dirty="0"/>
          </a:p>
        </p:txBody>
      </p:sp>
    </p:spTree>
    <p:extLst>
      <p:ext uri="{BB962C8B-B14F-4D97-AF65-F5344CB8AC3E}">
        <p14:creationId xmlns:p14="http://schemas.microsoft.com/office/powerpoint/2010/main" val="410081278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TM10001105[[fn=Crop]]</Template>
  <TotalTime>233</TotalTime>
  <Words>860</Words>
  <Application>Microsoft Office PowerPoint</Application>
  <PresentationFormat>Widescreen</PresentationFormat>
  <Paragraphs>76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Franklin Gothic Book</vt:lpstr>
      <vt:lpstr>Crop</vt:lpstr>
      <vt:lpstr>APA Boot Camp</vt:lpstr>
      <vt:lpstr>Headers and Headings &amp; Other Organizational Tools</vt:lpstr>
      <vt:lpstr>Headings (APA Manual of Style, sections 3.02, 3.03)  </vt:lpstr>
      <vt:lpstr>Resources on headings in the APA Manual</vt:lpstr>
      <vt:lpstr>Test your skills!</vt:lpstr>
      <vt:lpstr>Tables</vt:lpstr>
      <vt:lpstr>Tables (Chapter 5 Displaying Results)</vt:lpstr>
      <vt:lpstr>Parts of a Table</vt:lpstr>
      <vt:lpstr>Tables</vt:lpstr>
      <vt:lpstr>Tables</vt:lpstr>
      <vt:lpstr>Tables</vt:lpstr>
      <vt:lpstr>Placement of Tables</vt:lpstr>
      <vt:lpstr>How to insert a table into a Word document</vt:lpstr>
      <vt:lpstr>You try it</vt:lpstr>
      <vt:lpstr>You try it!</vt:lpstr>
      <vt:lpstr>Other Resources</vt:lpstr>
    </vt:vector>
  </TitlesOfParts>
  <Company>Alta Mira Specialized Family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Boot Camp</dc:title>
  <dc:creator>Jim Copeland</dc:creator>
  <cp:lastModifiedBy>Julia Valenzuela</cp:lastModifiedBy>
  <cp:revision>19</cp:revision>
  <dcterms:created xsi:type="dcterms:W3CDTF">2016-09-10T22:40:06Z</dcterms:created>
  <dcterms:modified xsi:type="dcterms:W3CDTF">2016-09-16T22:04:05Z</dcterms:modified>
</cp:coreProperties>
</file>