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handoutMasterIdLst>
    <p:handoutMasterId r:id="rId8"/>
  </p:handoutMasterIdLst>
  <p:sldIdLst>
    <p:sldId id="802" r:id="rId2"/>
    <p:sldId id="804" r:id="rId3"/>
    <p:sldId id="803" r:id="rId4"/>
    <p:sldId id="805" r:id="rId5"/>
    <p:sldId id="806" r:id="rId6"/>
    <p:sldId id="80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93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8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2DF3BE62-90D8-4927-A64F-BE48CC1F9F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83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29E703-13F3-4931-8D0E-09A1E97718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034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7A08E-DC63-464D-9787-AFFE8BB01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45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2244B939-3559-47BC-9311-770E23361A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516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B7031-7F04-44AD-A291-7A27EEDA80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19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DF8F36A4-5775-4A17-94E9-994E5D647ED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734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78B677-A5A4-4FD0-AA56-9AD8C247B4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550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A5A96A-0029-4272-9358-9B2BEC277DC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975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52AEB-A304-493A-8E4D-47D2CECE9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235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8B2536-5629-4FFD-A0DB-DF4633D87F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16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6B2B0-6C81-4E60-9464-804D7C6CE3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13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F5F25F25-5208-45D9-A652-0D869C262F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064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fld id="{862CF237-F573-4187-9805-51517F785C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38" r:id="rId2"/>
    <p:sldLayoutId id="2147484243" r:id="rId3"/>
    <p:sldLayoutId id="2147484244" r:id="rId4"/>
    <p:sldLayoutId id="2147484245" r:id="rId5"/>
    <p:sldLayoutId id="2147484239" r:id="rId6"/>
    <p:sldLayoutId id="2147484246" r:id="rId7"/>
    <p:sldLayoutId id="2147484240" r:id="rId8"/>
    <p:sldLayoutId id="2147484247" r:id="rId9"/>
    <p:sldLayoutId id="2147484241" r:id="rId10"/>
    <p:sldLayoutId id="21474842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531225" cy="990600"/>
          </a:xfrm>
        </p:spPr>
        <p:txBody>
          <a:bodyPr/>
          <a:lstStyle/>
          <a:p>
            <a:r>
              <a:rPr lang="en-US" altLang="en-US" dirty="0" smtClean="0"/>
              <a:t>Outlines </a:t>
            </a:r>
            <a:r>
              <a:rPr lang="en-US" altLang="en-US" u="sng" dirty="0" smtClean="0"/>
              <a:t>and</a:t>
            </a:r>
            <a:r>
              <a:rPr lang="en-US" altLang="en-US" dirty="0" smtClean="0"/>
              <a:t> Topic </a:t>
            </a:r>
            <a:r>
              <a:rPr lang="en-US" altLang="en-US" dirty="0" smtClean="0"/>
              <a:t>Sentences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/>
          <a:lstStyle/>
          <a:p>
            <a:pPr marL="366712" lvl="1" indent="0" algn="ctr">
              <a:buNone/>
            </a:pPr>
            <a:r>
              <a:rPr lang="en-US" altLang="en-US" sz="4800" b="1" dirty="0" smtClean="0"/>
              <a:t>Why are they important?</a:t>
            </a:r>
          </a:p>
          <a:p>
            <a:pPr marL="803275" lvl="1" indent="-436563"/>
            <a:r>
              <a:rPr lang="en-US" altLang="en-US" sz="4000" dirty="0"/>
              <a:t>Help you explicitly organize your information.</a:t>
            </a:r>
          </a:p>
          <a:p>
            <a:pPr marL="803275" lvl="1" indent="-436563"/>
            <a:r>
              <a:rPr lang="en-US" altLang="en-US" sz="4000" dirty="0"/>
              <a:t>Force you to think about main points.</a:t>
            </a:r>
          </a:p>
          <a:p>
            <a:pPr marL="803275" lvl="1" indent="-436563"/>
            <a:r>
              <a:rPr lang="en-US" altLang="en-US" sz="4000" dirty="0" smtClean="0"/>
              <a:t>Provide “road signs” </a:t>
            </a:r>
            <a:r>
              <a:rPr lang="en-US" altLang="en-US" sz="4000" dirty="0" smtClean="0"/>
              <a:t>for your audience.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topic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76400"/>
            <a:ext cx="8153400" cy="5029200"/>
          </a:xfrm>
        </p:spPr>
        <p:txBody>
          <a:bodyPr/>
          <a:lstStyle/>
          <a:p>
            <a:r>
              <a:rPr lang="en-US" sz="3200" dirty="0" smtClean="0"/>
              <a:t>To provide “what’s ahead” information: </a:t>
            </a:r>
          </a:p>
          <a:p>
            <a:pPr marL="914400" lvl="1"/>
            <a:r>
              <a:rPr lang="en-US" sz="2800" dirty="0" smtClean="0"/>
              <a:t>Ex.: “In this section I will…”</a:t>
            </a:r>
          </a:p>
          <a:p>
            <a:r>
              <a:rPr lang="en-US" sz="3200" dirty="0" smtClean="0"/>
              <a:t>To introduce the main idea of the paragraph:</a:t>
            </a:r>
          </a:p>
          <a:p>
            <a:pPr lvl="1"/>
            <a:r>
              <a:rPr lang="en-US" sz="2800" dirty="0" smtClean="0"/>
              <a:t>Ex.: Person-first language was initially proposed as a way of….</a:t>
            </a:r>
          </a:p>
          <a:p>
            <a:r>
              <a:rPr lang="en-US" sz="3200" dirty="0" smtClean="0"/>
              <a:t>To state how this paragraph relates to the overall topic or an earlier section of the paper:</a:t>
            </a:r>
          </a:p>
          <a:p>
            <a:pPr lvl="1"/>
            <a:r>
              <a:rPr lang="en-US" sz="2800" dirty="0" smtClean="0"/>
              <a:t>Ex.: Much like person-first language, identify-first language seeks to…</a:t>
            </a:r>
          </a:p>
        </p:txBody>
      </p:sp>
    </p:spTree>
    <p:extLst>
      <p:ext uri="{BB962C8B-B14F-4D97-AF65-F5344CB8AC3E}">
        <p14:creationId xmlns:p14="http://schemas.microsoft.com/office/powerpoint/2010/main" val="18446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 smtClean="0"/>
              <a:t>Important!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 smtClean="0"/>
              <a:t>You can write topic sentences AFTER you figure out your main points.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527414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important!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26552" cy="5029200"/>
          </a:xfrm>
        </p:spPr>
        <p:txBody>
          <a:bodyPr/>
          <a:lstStyle/>
          <a:p>
            <a:r>
              <a:rPr lang="en-US" sz="3200" dirty="0" smtClean="0"/>
              <a:t>Topic sentences are NOT general “blanket statements” (overgeneralizations):</a:t>
            </a:r>
          </a:p>
          <a:p>
            <a:pPr lvl="1"/>
            <a:r>
              <a:rPr lang="en-US" sz="2800" dirty="0" smtClean="0"/>
              <a:t>Ex.: “People decide to be teachers because they love children”)</a:t>
            </a:r>
          </a:p>
          <a:p>
            <a:r>
              <a:rPr lang="en-US" sz="3200" dirty="0" smtClean="0"/>
              <a:t>If it is a “thesis” statement (an argument), you must be able to provide evidence for it (e.g., a citation).</a:t>
            </a:r>
          </a:p>
          <a:p>
            <a:r>
              <a:rPr lang="en-US" sz="3200" dirty="0"/>
              <a:t>Topic sentences must be related to the information you provide earlier or later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4951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/>
          <a:lstStyle/>
          <a:p>
            <a:r>
              <a:rPr lang="en-US" sz="3200" dirty="0" smtClean="0"/>
              <a:t>Consider the outline from Prof. Griffin’s presentation.</a:t>
            </a:r>
          </a:p>
          <a:p>
            <a:r>
              <a:rPr lang="en-US" sz="3200" dirty="0" smtClean="0"/>
              <a:t>Select one section/paragraph</a:t>
            </a:r>
          </a:p>
          <a:p>
            <a:r>
              <a:rPr lang="en-US" sz="3200" dirty="0" smtClean="0"/>
              <a:t>Together, let’s write possible topic sentences:</a:t>
            </a:r>
          </a:p>
          <a:p>
            <a:pPr marL="881063" lvl="1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sz="2800" dirty="0"/>
              <a:t>P</a:t>
            </a:r>
            <a:r>
              <a:rPr lang="en-US" sz="2800" dirty="0" smtClean="0"/>
              <a:t>rovide </a:t>
            </a:r>
            <a:r>
              <a:rPr lang="en-US" sz="2800" dirty="0"/>
              <a:t>“what’s ahead” </a:t>
            </a:r>
            <a:r>
              <a:rPr lang="en-US" sz="2800" dirty="0" smtClean="0"/>
              <a:t>information, </a:t>
            </a:r>
            <a:endParaRPr lang="en-US" sz="2800" dirty="0"/>
          </a:p>
          <a:p>
            <a:pPr marL="881063" lvl="1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sz="2800" dirty="0"/>
              <a:t>I</a:t>
            </a:r>
            <a:r>
              <a:rPr lang="en-US" sz="2800" dirty="0" smtClean="0"/>
              <a:t>ntroduce </a:t>
            </a:r>
            <a:r>
              <a:rPr lang="en-US" sz="2800" dirty="0"/>
              <a:t>the main idea of the </a:t>
            </a:r>
            <a:r>
              <a:rPr lang="en-US" sz="2800" dirty="0" smtClean="0"/>
              <a:t>paragraph, or</a:t>
            </a:r>
            <a:endParaRPr lang="en-US" sz="2800" dirty="0"/>
          </a:p>
          <a:p>
            <a:pPr marL="881063" lvl="1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sz="2800" dirty="0"/>
              <a:t>S</a:t>
            </a:r>
            <a:r>
              <a:rPr lang="en-US" sz="2800" dirty="0" smtClean="0"/>
              <a:t>tate </a:t>
            </a:r>
            <a:r>
              <a:rPr lang="en-US" sz="2800" dirty="0"/>
              <a:t>how this paragraph relates to the overall topic or an earlier section of the </a:t>
            </a:r>
            <a:r>
              <a:rPr lang="en-US" sz="2800" dirty="0" smtClean="0"/>
              <a:t>paper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04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group/pair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/>
          <a:lstStyle/>
          <a:p>
            <a:r>
              <a:rPr lang="en-US" sz="3200" dirty="0"/>
              <a:t>Consider the outline from Prof. Griffin’s presentation.</a:t>
            </a:r>
          </a:p>
          <a:p>
            <a:r>
              <a:rPr lang="en-US" sz="3200" dirty="0"/>
              <a:t>Select one section/paragraph</a:t>
            </a:r>
          </a:p>
          <a:p>
            <a:r>
              <a:rPr lang="en-US" sz="3200" dirty="0"/>
              <a:t>Together, </a:t>
            </a:r>
            <a:r>
              <a:rPr lang="en-US" sz="3200" dirty="0" smtClean="0"/>
              <a:t>write several possible </a:t>
            </a:r>
            <a:r>
              <a:rPr lang="en-US" sz="3200" dirty="0"/>
              <a:t>topic sentences:</a:t>
            </a:r>
          </a:p>
          <a:p>
            <a:pPr marL="881063" lvl="1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sz="2800" dirty="0"/>
              <a:t>Provide “what’s ahead” information, </a:t>
            </a:r>
          </a:p>
          <a:p>
            <a:pPr marL="881063" lvl="1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sz="2800" dirty="0"/>
              <a:t>Introduce the main idea of the paragraph, or</a:t>
            </a:r>
          </a:p>
          <a:p>
            <a:pPr marL="881063" lvl="1" indent="-514350">
              <a:spcBef>
                <a:spcPts val="1800"/>
              </a:spcBef>
              <a:buSzPct val="100000"/>
              <a:buFont typeface="+mj-lt"/>
              <a:buAutoNum type="arabicPeriod"/>
            </a:pPr>
            <a:r>
              <a:rPr lang="en-US" sz="2800" dirty="0"/>
              <a:t>State how this paragraph relates to the overall topic or an earlier section of the paper.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0959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8902</TotalTime>
  <Words>301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MS PGothic</vt:lpstr>
      <vt:lpstr>MS PGothic</vt:lpstr>
      <vt:lpstr>Times</vt:lpstr>
      <vt:lpstr>Times New Roman</vt:lpstr>
      <vt:lpstr>Tw Cen MT</vt:lpstr>
      <vt:lpstr>Wingdings</vt:lpstr>
      <vt:lpstr>Wingdings 2</vt:lpstr>
      <vt:lpstr>Median</vt:lpstr>
      <vt:lpstr>Outlines and Topic Sentences</vt:lpstr>
      <vt:lpstr>Purpose of topic sentences</vt:lpstr>
      <vt:lpstr>Important!</vt:lpstr>
      <vt:lpstr>Also important!</vt:lpstr>
      <vt:lpstr>Whole group activity</vt:lpstr>
      <vt:lpstr>Small group/pair activity</vt:lpstr>
    </vt:vector>
  </TitlesOfParts>
  <Company>UCLA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in Genetic Mental Retardation syndromes</dc:title>
  <dc:creator>ETU</dc:creator>
  <cp:lastModifiedBy>Julia Valenzuela</cp:lastModifiedBy>
  <cp:revision>470</cp:revision>
  <cp:lastPrinted>2016-01-19T20:00:40Z</cp:lastPrinted>
  <dcterms:created xsi:type="dcterms:W3CDTF">2001-04-30T15:47:26Z</dcterms:created>
  <dcterms:modified xsi:type="dcterms:W3CDTF">2016-09-23T17:32:41Z</dcterms:modified>
</cp:coreProperties>
</file>