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handoutMasterIdLst>
    <p:handoutMasterId r:id="rId17"/>
  </p:handoutMasterIdLst>
  <p:sldIdLst>
    <p:sldId id="827" r:id="rId2"/>
    <p:sldId id="829" r:id="rId3"/>
    <p:sldId id="828" r:id="rId4"/>
    <p:sldId id="830" r:id="rId5"/>
    <p:sldId id="834" r:id="rId6"/>
    <p:sldId id="831" r:id="rId7"/>
    <p:sldId id="835" r:id="rId8"/>
    <p:sldId id="836" r:id="rId9"/>
    <p:sldId id="832" r:id="rId10"/>
    <p:sldId id="837" r:id="rId11"/>
    <p:sldId id="838" r:id="rId12"/>
    <p:sldId id="840" r:id="rId13"/>
    <p:sldId id="839" r:id="rId14"/>
    <p:sldId id="841" r:id="rId15"/>
    <p:sldId id="83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84"/>
    </p:cViewPr>
  </p:sorterViewPr>
  <p:notesViewPr>
    <p:cSldViewPr>
      <p:cViewPr varScale="1">
        <p:scale>
          <a:sx n="62" d="100"/>
          <a:sy n="62" d="100"/>
        </p:scale>
        <p:origin x="-128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88BB7020-80B8-487C-A627-E85E7772A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333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2B27B6-B124-4FB8-8277-C8CA85F6BA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152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31EAD-DBAD-456B-A748-0E7129BBCD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91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7472FB18-C948-4AF4-A667-EE330A0272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584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19410-4797-44CD-9507-A8293B9F4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38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EF02DA1B-3542-44FA-8173-0BB8DF86F7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2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C30BFC-8BFE-4B5C-8277-FBE883EDCB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24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086594-B59C-409A-8F18-1423C5A337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17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668C7-1501-4DA7-9E65-4A2A96F0F6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40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D90FE9-5866-41F2-BA24-D33B06AD74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83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FBB3F-4BAE-440C-B31E-F0DBF4C08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52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9B34B421-C45E-49CD-BECD-0E566B92C0D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227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557D3C29-81D9-4C81-AEE8-8763D2510A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2" r:id="rId2"/>
    <p:sldLayoutId id="2147484567" r:id="rId3"/>
    <p:sldLayoutId id="2147484568" r:id="rId4"/>
    <p:sldLayoutId id="2147484569" r:id="rId5"/>
    <p:sldLayoutId id="2147484563" r:id="rId6"/>
    <p:sldLayoutId id="2147484570" r:id="rId7"/>
    <p:sldLayoutId id="2147484564" r:id="rId8"/>
    <p:sldLayoutId id="2147484571" r:id="rId9"/>
    <p:sldLayoutId id="2147484565" r:id="rId10"/>
    <p:sldLayoutId id="21474845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few rules of thumb adapted from the Harvard Writing Center</a:t>
            </a:r>
          </a:p>
        </p:txBody>
      </p:sp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Using Quotations Effectively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Make Sure You Follow APA!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455025" cy="4495800"/>
          </a:xfrm>
        </p:spPr>
        <p:txBody>
          <a:bodyPr/>
          <a:lstStyle/>
          <a:p>
            <a:r>
              <a:rPr lang="en-US" altLang="en-US" smtClean="0"/>
              <a:t>For quotes less than 40 words:</a:t>
            </a:r>
          </a:p>
          <a:p>
            <a:pPr lvl="1"/>
            <a:r>
              <a:rPr lang="en-US" altLang="en-US" smtClean="0"/>
              <a:t>Quote the text exactly</a:t>
            </a:r>
          </a:p>
          <a:p>
            <a:pPr lvl="2"/>
            <a:r>
              <a:rPr lang="en-US" altLang="en-US" smtClean="0"/>
              <a:t>If you need to make changes to the original, use brackets [like this] to note the words you added/changed.</a:t>
            </a:r>
          </a:p>
          <a:p>
            <a:pPr lvl="1"/>
            <a:r>
              <a:rPr lang="en-US" altLang="en-US" smtClean="0"/>
              <a:t>Enclose the quote with double quotation marks: “like this”</a:t>
            </a:r>
          </a:p>
          <a:p>
            <a:pPr lvl="1"/>
            <a:r>
              <a:rPr lang="en-US" altLang="en-US" smtClean="0"/>
              <a:t>In your in-text citation, you must include</a:t>
            </a:r>
          </a:p>
          <a:p>
            <a:pPr lvl="2"/>
            <a:r>
              <a:rPr lang="en-US" altLang="en-US" smtClean="0">
                <a:solidFill>
                  <a:srgbClr val="0000FF"/>
                </a:solidFill>
              </a:rPr>
              <a:t>The author(s) of the publication</a:t>
            </a:r>
          </a:p>
          <a:p>
            <a:pPr lvl="2"/>
            <a:r>
              <a:rPr lang="en-US" altLang="en-US" smtClean="0">
                <a:solidFill>
                  <a:srgbClr val="008000"/>
                </a:solidFill>
              </a:rPr>
              <a:t>The year of the publication</a:t>
            </a:r>
          </a:p>
          <a:p>
            <a:pPr lvl="3"/>
            <a:r>
              <a:rPr lang="en-US" altLang="en-US" smtClean="0">
                <a:solidFill>
                  <a:srgbClr val="775F55"/>
                </a:solidFill>
              </a:rPr>
              <a:t>If there’s no year, you write n.d. where the year would have gone.</a:t>
            </a:r>
          </a:p>
          <a:p>
            <a:pPr lvl="2"/>
            <a:r>
              <a:rPr lang="en-US" altLang="en-US" smtClean="0">
                <a:solidFill>
                  <a:srgbClr val="FF0000"/>
                </a:solidFill>
              </a:rPr>
              <a:t>The page number on which the quote was found</a:t>
            </a:r>
          </a:p>
          <a:p>
            <a:pPr lvl="3"/>
            <a:r>
              <a:rPr lang="en-US" altLang="en-US" smtClean="0"/>
              <a:t>If there’s no page numbers, you write n.p. where the page number would have gone.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An Example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Although high expectations alone are not sufficient to support students with IDD to pursue college, as </a:t>
            </a:r>
            <a:r>
              <a:rPr lang="en-US" altLang="en-US" smtClean="0">
                <a:solidFill>
                  <a:srgbClr val="3366FF"/>
                </a:solidFill>
              </a:rPr>
              <a:t>Grigal and Hart </a:t>
            </a:r>
            <a:r>
              <a:rPr lang="en-US" altLang="en-US" smtClean="0">
                <a:solidFill>
                  <a:srgbClr val="008000"/>
                </a:solidFill>
              </a:rPr>
              <a:t>(2012) </a:t>
            </a:r>
            <a:r>
              <a:rPr lang="en-US" altLang="en-US" smtClean="0"/>
              <a:t>stated, “expectations are an extremely powerful force in determining whether a young person goes to college. And they are equally, if not more powerful, in determining if young people with an intellectual disability will go to college” </a:t>
            </a:r>
            <a:r>
              <a:rPr lang="en-US" altLang="en-US" smtClean="0">
                <a:solidFill>
                  <a:srgbClr val="FF0000"/>
                </a:solidFill>
              </a:rPr>
              <a:t>(p. 221)</a:t>
            </a:r>
            <a:r>
              <a:rPr lang="en-US" altLang="en-US" smtClean="0"/>
              <a:t>. </a:t>
            </a:r>
          </a:p>
        </p:txBody>
      </p:sp>
      <p:cxnSp>
        <p:nvCxnSpPr>
          <p:cNvPr id="3" name="Straight Arrow Connector 2"/>
          <p:cNvCxnSpPr>
            <a:cxnSpLocks noChangeShapeType="1"/>
          </p:cNvCxnSpPr>
          <p:nvPr/>
        </p:nvCxnSpPr>
        <p:spPr bwMode="auto">
          <a:xfrm flipH="1" flipV="1">
            <a:off x="1524000" y="5715000"/>
            <a:ext cx="228600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flipH="1">
            <a:off x="4267200" y="1981200"/>
            <a:ext cx="6096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4495800" y="1524000"/>
            <a:ext cx="3048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Comma before quote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00200" y="6243638"/>
            <a:ext cx="3810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Period after in-text citation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An Example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Although high expectations alone are not sufficient to support students with IDD to pursue college, as </a:t>
            </a:r>
            <a:r>
              <a:rPr lang="en-US" altLang="en-US" smtClean="0">
                <a:solidFill>
                  <a:srgbClr val="3366FF"/>
                </a:solidFill>
              </a:rPr>
              <a:t>Grigal and Hart</a:t>
            </a:r>
            <a:r>
              <a:rPr lang="en-US" altLang="en-US" smtClean="0">
                <a:solidFill>
                  <a:srgbClr val="000000"/>
                </a:solidFill>
              </a:rPr>
              <a:t> (</a:t>
            </a:r>
            <a:r>
              <a:rPr lang="en-US" altLang="en-US" smtClean="0">
                <a:solidFill>
                  <a:srgbClr val="008000"/>
                </a:solidFill>
              </a:rPr>
              <a:t>2012</a:t>
            </a:r>
            <a:r>
              <a:rPr lang="en-US" altLang="en-US" smtClean="0">
                <a:solidFill>
                  <a:srgbClr val="000000"/>
                </a:solidFill>
              </a:rPr>
              <a:t>, </a:t>
            </a:r>
            <a:r>
              <a:rPr lang="en-US" altLang="en-US" smtClean="0">
                <a:solidFill>
                  <a:srgbClr val="FF0000"/>
                </a:solidFill>
              </a:rPr>
              <a:t>p. 221</a:t>
            </a:r>
            <a:r>
              <a:rPr lang="en-US" altLang="en-US" smtClean="0">
                <a:solidFill>
                  <a:srgbClr val="000000"/>
                </a:solidFill>
              </a:rPr>
              <a:t>) </a:t>
            </a:r>
            <a:r>
              <a:rPr lang="en-US" altLang="en-US" smtClean="0"/>
              <a:t>stated, “expectations are an extremely powerful force in determining whether a young person goes to college. And they are equally, if not more powerful, in determining if young people with an intellectual disability will go to college.”</a:t>
            </a:r>
          </a:p>
        </p:txBody>
      </p:sp>
      <p:cxnSp>
        <p:nvCxnSpPr>
          <p:cNvPr id="3" name="Straight Arrow Connector 2"/>
          <p:cNvCxnSpPr>
            <a:cxnSpLocks noChangeShapeType="1"/>
          </p:cNvCxnSpPr>
          <p:nvPr/>
        </p:nvCxnSpPr>
        <p:spPr bwMode="auto">
          <a:xfrm flipV="1">
            <a:off x="7239000" y="5334000"/>
            <a:ext cx="228600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flipH="1">
            <a:off x="5410200" y="1981200"/>
            <a:ext cx="609600" cy="1219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5638800" y="1524000"/>
            <a:ext cx="3048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Comma before quote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5867400"/>
            <a:ext cx="82296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When your sentence ends with a quote, the final punctuation (in this case the period) goes INSIDE the quotation marks.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Another Example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Although high expectations alone are not sufficient to support students with IDD to pursue college, “expectations are an extremely powerful force in determining whether a young person goes to college. And they are equally, if not more powerful, in determining if young people with an intellectual disability will go to college” (</a:t>
            </a:r>
            <a:r>
              <a:rPr lang="en-US" altLang="en-US" smtClean="0">
                <a:solidFill>
                  <a:srgbClr val="3366FF"/>
                </a:solidFill>
              </a:rPr>
              <a:t>Grigal &amp; Hart, </a:t>
            </a:r>
            <a:r>
              <a:rPr lang="en-US" altLang="en-US" smtClean="0">
                <a:solidFill>
                  <a:srgbClr val="008000"/>
                </a:solidFill>
              </a:rPr>
              <a:t>2012, </a:t>
            </a:r>
            <a:r>
              <a:rPr lang="en-US" altLang="en-US" smtClean="0">
                <a:solidFill>
                  <a:srgbClr val="FF0000"/>
                </a:solidFill>
              </a:rPr>
              <a:t>p. 221</a:t>
            </a:r>
            <a:r>
              <a:rPr lang="en-US" altLang="en-US" smtClean="0">
                <a:solidFill>
                  <a:srgbClr val="000000"/>
                </a:solidFill>
              </a:rPr>
              <a:t>).</a:t>
            </a:r>
            <a:r>
              <a:rPr lang="en-US" altLang="en-US" smtClean="0"/>
              <a:t> </a:t>
            </a:r>
          </a:p>
        </p:txBody>
      </p:sp>
      <p:cxnSp>
        <p:nvCxnSpPr>
          <p:cNvPr id="3" name="Straight Arrow Connector 2"/>
          <p:cNvCxnSpPr>
            <a:cxnSpLocks noChangeShapeType="1"/>
          </p:cNvCxnSpPr>
          <p:nvPr/>
        </p:nvCxnSpPr>
        <p:spPr bwMode="auto">
          <a:xfrm flipH="1" flipV="1">
            <a:off x="1600200" y="5791200"/>
            <a:ext cx="228600" cy="3810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flipH="1">
            <a:off x="7086600" y="2057400"/>
            <a:ext cx="381000" cy="838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6019800" y="1600200"/>
            <a:ext cx="3048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Comma before quote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6243638"/>
            <a:ext cx="3810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rPr>
              <a:t>Period after in-text citation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This is Not the Whole Story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There are specific circumstances and examples that we have not covered that you might encounter.</a:t>
            </a:r>
          </a:p>
          <a:p>
            <a:pPr lvl="1"/>
            <a:r>
              <a:rPr lang="en-US" altLang="en-US" smtClean="0"/>
              <a:t>Quoted material within a quotation</a:t>
            </a:r>
          </a:p>
          <a:p>
            <a:pPr lvl="1"/>
            <a:r>
              <a:rPr lang="en-US" altLang="en-US" smtClean="0"/>
              <a:t>Making changes to quoted material</a:t>
            </a:r>
          </a:p>
          <a:p>
            <a:pPr lvl="1"/>
            <a:r>
              <a:rPr lang="en-US" altLang="en-US" smtClean="0"/>
              <a:t>And more!</a:t>
            </a:r>
          </a:p>
          <a:p>
            <a:r>
              <a:rPr lang="en-US" altLang="en-US" smtClean="0"/>
              <a:t>What should you do when you’re not exactly sure how to quote something &amp; format it correctly using APA?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Helpful Resources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en-US" altLang="en-US" smtClean="0"/>
              <a:t>Your APA Manual!!!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r>
              <a:rPr lang="en-US" altLang="en-US" smtClean="0"/>
              <a:t>https://harvardwritingcenter.wordpress.com/2010/05/05/to-quote-or-not-to-quote/</a:t>
            </a:r>
          </a:p>
          <a:p>
            <a:r>
              <a:rPr lang="en-US" altLang="en-US" smtClean="0"/>
              <a:t>http://writingcenter.unc.edu/handouts/quotations/</a:t>
            </a:r>
          </a:p>
          <a:p>
            <a:r>
              <a:rPr lang="en-US" altLang="en-US" smtClean="0"/>
              <a:t>http://blog.apastyle.org/apastyle/2013/06/block-quotations-in-apa-style.html</a:t>
            </a:r>
          </a:p>
          <a:p>
            <a:r>
              <a:rPr lang="en-US" altLang="en-US" smtClean="0"/>
              <a:t>http://blog.apastyle.org/apastyle/direct-quotations/</a:t>
            </a:r>
          </a:p>
          <a:p>
            <a:r>
              <a:rPr lang="en-US" altLang="en-US" smtClean="0"/>
              <a:t>http://www.write.armstrong.edu/handouts/APAstyle.pdf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4000" smtClean="0"/>
              <a:t>Your Paper, Your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There’s no “magic number” of acceptable quotes to include in a paper . . . It depends on the discipline, the topic, &amp; your analysis.</a:t>
            </a:r>
          </a:p>
          <a:p>
            <a:pPr lvl="1"/>
            <a:r>
              <a:rPr lang="en-US" altLang="en-US" smtClean="0"/>
              <a:t>Those of you who have taken my classes in the past know that I do limit the number of direct quotes!</a:t>
            </a:r>
          </a:p>
          <a:p>
            <a:r>
              <a:rPr lang="en-US" altLang="en-US" smtClean="0"/>
              <a:t>Ultimately, it’s your paper, so your voice should be highlighted and heard (versus the voices of others).</a:t>
            </a:r>
          </a:p>
          <a:p>
            <a:r>
              <a:rPr lang="en-US" altLang="en-US" smtClean="0"/>
              <a:t>Along those lines . . . 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915400" cy="990600"/>
          </a:xfrm>
        </p:spPr>
        <p:txBody>
          <a:bodyPr/>
          <a:lstStyle/>
          <a:p>
            <a:r>
              <a:rPr lang="en-US" altLang="en-US" sz="4000" smtClean="0"/>
              <a:t>Quote What You Can’t Paraphrase</a:t>
            </a:r>
          </a:p>
        </p:txBody>
      </p:sp>
      <p:sp>
        <p:nvSpPr>
          <p:cNvPr id="19458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Most of what you write should be paraphrased—putting the ideas of others into your own words.</a:t>
            </a:r>
          </a:p>
          <a:p>
            <a:pPr lvl="1"/>
            <a:r>
              <a:rPr lang="en-US" altLang="en-US" smtClean="0"/>
              <a:t>If you can paraphrase it, then do so!</a:t>
            </a:r>
          </a:p>
          <a:p>
            <a:r>
              <a:rPr lang="en-US" altLang="en-US" smtClean="0"/>
              <a:t>If you cannot paraphrase (put it in your own words), then you should quote the original material.</a:t>
            </a:r>
          </a:p>
          <a:p>
            <a:r>
              <a:rPr lang="en-US" altLang="en-US" smtClean="0"/>
              <a:t>If you need to reference the exact words of an author (maybe an authority in the field), or perhaps of an original source document (like a legal document), then you may want to use a direct quote.</a:t>
            </a:r>
          </a:p>
          <a:p>
            <a:pPr lvl="3"/>
            <a:r>
              <a:rPr lang="en-US" altLang="en-US" smtClean="0"/>
              <a:t>https://harvardwritingcenter.wordpress.com/2010/05/05/to-quote-or-not-to-quote/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z="4000" smtClean="0"/>
              <a:t>Context &amp; Analysis Are Required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If you do directly quote something, DO NOT just cut &amp; paste it into your paper.</a:t>
            </a:r>
          </a:p>
          <a:p>
            <a:r>
              <a:rPr lang="en-US" altLang="en-US" smtClean="0"/>
              <a:t>Instead, you need to first provide context—set up for your reader how it relates to your earlier statements and why you are including it.</a:t>
            </a:r>
          </a:p>
          <a:p>
            <a:r>
              <a:rPr lang="en-US" altLang="en-US" smtClean="0"/>
              <a:t>And, provide analysis of the quote—don’t just let it speak for itself.</a:t>
            </a:r>
          </a:p>
          <a:p>
            <a:pPr lvl="2"/>
            <a:r>
              <a:rPr lang="en-US" altLang="en-US" smtClean="0"/>
              <a:t>https://harvardwritingcenter.wordpress.com/2010/05/05/to-quote-or-not-to-quote/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57200" y="304800"/>
            <a:ext cx="8153400" cy="4495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         A first step teachers can take to support students with IDD in going to college is to communicate that college is a possibility. Although high expectations alone are not sufficient to support students with IDD to pursue college, as Grigal and Hart (2012) stated, </a:t>
            </a:r>
            <a:r>
              <a:rPr lang="en-US" altLang="en-US" smtClean="0">
                <a:solidFill>
                  <a:srgbClr val="FF0000"/>
                </a:solidFill>
              </a:rPr>
              <a:t>“expectations are an extremely powerful force in determining whether a young person goes to college. And they are equally, if not more powerful, in determining if young people with an intellectual disability will go to college”</a:t>
            </a:r>
            <a:r>
              <a:rPr lang="en-US" altLang="ja-JP" smtClean="0"/>
              <a:t> (p. 221). Historically, students with IDD have had neither the opportunity nor the expectation that they would to college, which is why we include setting high expectations as a part of the support that students need. </a:t>
            </a:r>
          </a:p>
          <a:p>
            <a:pPr marL="0" indent="0"/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Beware Block (40+ Word) 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531225" cy="4495800"/>
          </a:xfrm>
        </p:spPr>
        <p:txBody>
          <a:bodyPr/>
          <a:lstStyle/>
          <a:p>
            <a:r>
              <a:rPr lang="en-US" altLang="en-US" smtClean="0"/>
              <a:t>I know (from experience) that block quotes are an easy way to make a paper longer—especially at the last minute!</a:t>
            </a:r>
          </a:p>
          <a:p>
            <a:r>
              <a:rPr lang="en-US" altLang="en-US" smtClean="0"/>
              <a:t>Resist the temptation to use block quotes </a:t>
            </a:r>
            <a:r>
              <a:rPr lang="en-US" altLang="en-US" i="1" smtClean="0"/>
              <a:t>unless doing so is really critical</a:t>
            </a:r>
            <a:r>
              <a:rPr lang="en-US" altLang="en-US" smtClean="0"/>
              <a:t> (remember: your paper, your voice). </a:t>
            </a:r>
          </a:p>
          <a:p>
            <a:pPr lvl="1"/>
            <a:r>
              <a:rPr lang="en-US" altLang="en-US" smtClean="0"/>
              <a:t>Use earlier guidelines to determine if its inclusion is critical.</a:t>
            </a:r>
          </a:p>
          <a:p>
            <a:r>
              <a:rPr lang="en-US" altLang="en-US" smtClean="0"/>
              <a:t>If you include a block quote, you need to provide context for it, and analysis of the whole quote!</a:t>
            </a:r>
          </a:p>
          <a:p>
            <a:r>
              <a:rPr lang="en-US" altLang="en-US" smtClean="0"/>
              <a:t>If you decide to use a block quote, there are particular rules in APA (see pp. 92, 171).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Also Avoid Popular Quotes</a:t>
            </a:r>
          </a:p>
        </p:txBody>
      </p:sp>
      <p:sp>
        <p:nvSpPr>
          <p:cNvPr id="20482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5410200" cy="4572000"/>
          </a:xfrm>
        </p:spPr>
        <p:txBody>
          <a:bodyPr/>
          <a:lstStyle/>
          <a:p>
            <a:r>
              <a:rPr lang="en-US" altLang="en-US" smtClean="0"/>
              <a:t>This isn’t a hard rule, but in general, I recommend just avoiding the use of quotes that are popularly known, are adages, or are found in quote books/websites.</a:t>
            </a:r>
          </a:p>
          <a:p>
            <a:r>
              <a:rPr lang="en-US" altLang="en-US" smtClean="0"/>
              <a:t>This is a style choice, and in Special Education &amp; related fields, most academic writing includes quotes from sources in the field.</a:t>
            </a:r>
          </a:p>
        </p:txBody>
      </p:sp>
      <p:pic>
        <p:nvPicPr>
          <p:cNvPr id="20483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809" r="-21809"/>
          <a:stretch>
            <a:fillRect/>
          </a:stretch>
        </p:blipFill>
        <p:spPr>
          <a:xfrm>
            <a:off x="5334000" y="1676400"/>
            <a:ext cx="3886200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57200" y="304800"/>
            <a:ext cx="8153400" cy="4495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mtClean="0"/>
              <a:t>         A first step teachers can take to support students with IDD in going to college is to communicate that college is a possibility. Although high expectations alone are not sufficient to support students with IDD to pursue college, as Grigal and Hart (2012) stated, </a:t>
            </a:r>
            <a:r>
              <a:rPr lang="en-US" altLang="en-US" smtClean="0">
                <a:solidFill>
                  <a:srgbClr val="FF0000"/>
                </a:solidFill>
              </a:rPr>
              <a:t>“expectations are an extremely powerful force in determining whether a young person goes to college. And they are equally, if not more powerful, in determining if young people with an intellectual disability will go to college”</a:t>
            </a:r>
            <a:r>
              <a:rPr lang="en-US" altLang="ja-JP" smtClean="0"/>
              <a:t> (p. 221). Historically, students with IDD have had neither the opportunity nor the expectation that they would to college, which is why we include setting high expectations as a part of the support that students need. </a:t>
            </a:r>
          </a:p>
          <a:p>
            <a:pPr marL="0" indent="0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After Deciding You Need to Quote...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5267</TotalTime>
  <Words>1156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Times New Roman</vt:lpstr>
      <vt:lpstr>MS PGothic</vt:lpstr>
      <vt:lpstr>Arial</vt:lpstr>
      <vt:lpstr>Tw Cen MT</vt:lpstr>
      <vt:lpstr>Wingdings</vt:lpstr>
      <vt:lpstr>Wingdings 2</vt:lpstr>
      <vt:lpstr>Calibri</vt:lpstr>
      <vt:lpstr>Times</vt:lpstr>
      <vt:lpstr>Median</vt:lpstr>
      <vt:lpstr>Using Quotations Effectively</vt:lpstr>
      <vt:lpstr>Your Paper, Your Voice</vt:lpstr>
      <vt:lpstr>Quote What You Can’t Paraphrase</vt:lpstr>
      <vt:lpstr>Context &amp; Analysis Are Required</vt:lpstr>
      <vt:lpstr>PowerPoint Presentation</vt:lpstr>
      <vt:lpstr>Beware Block (40+ Word) Quotes</vt:lpstr>
      <vt:lpstr>Also Avoid Popular Quotes</vt:lpstr>
      <vt:lpstr>PowerPoint Presentation</vt:lpstr>
      <vt:lpstr>After Deciding You Need to Quote...</vt:lpstr>
      <vt:lpstr>Make Sure You Follow APA!</vt:lpstr>
      <vt:lpstr>An Example</vt:lpstr>
      <vt:lpstr>An Example</vt:lpstr>
      <vt:lpstr>Another Example</vt:lpstr>
      <vt:lpstr>This is Not the Whole Story</vt:lpstr>
      <vt:lpstr>Helpful Resources</vt:lpstr>
    </vt:vector>
  </TitlesOfParts>
  <Company>UCLA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in Genetic Mental Retardation syndromes</dc:title>
  <dc:creator>ETU</dc:creator>
  <cp:lastModifiedBy>Julia Valenzuela</cp:lastModifiedBy>
  <cp:revision>569</cp:revision>
  <cp:lastPrinted>2016-09-30T20:48:38Z</cp:lastPrinted>
  <dcterms:created xsi:type="dcterms:W3CDTF">2001-04-30T15:47:26Z</dcterms:created>
  <dcterms:modified xsi:type="dcterms:W3CDTF">2016-09-30T21:45:04Z</dcterms:modified>
</cp:coreProperties>
</file>