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handoutMasterIdLst>
    <p:handoutMasterId r:id="rId11"/>
  </p:handoutMasterIdLst>
  <p:sldIdLst>
    <p:sldId id="802" r:id="rId2"/>
    <p:sldId id="804" r:id="rId3"/>
    <p:sldId id="805" r:id="rId4"/>
    <p:sldId id="806" r:id="rId5"/>
    <p:sldId id="808" r:id="rId6"/>
    <p:sldId id="809" r:id="rId7"/>
    <p:sldId id="807" r:id="rId8"/>
    <p:sldId id="803" r:id="rId9"/>
    <p:sldId id="81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996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84"/>
    </p:cViewPr>
  </p:sorterViewPr>
  <p:notesViewPr>
    <p:cSldViewPr>
      <p:cViewPr varScale="1">
        <p:scale>
          <a:sx n="62" d="100"/>
          <a:sy n="62" d="100"/>
        </p:scale>
        <p:origin x="-128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84F630B2-F97B-407F-B389-C6D8B2E76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56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208D47-1C2E-482E-894B-3E10DDB39E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568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9B35-D378-4C31-9C29-D7968685E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82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CBB3BB-7AC4-405E-BFC3-ED6E24A82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759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53BC8-0175-4894-832E-8BBED85B4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5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/>
            </a:lvl1pPr>
          </a:lstStyle>
          <a:p>
            <a:pPr>
              <a:defRPr/>
            </a:pPr>
            <a:fld id="{686F5E08-5B5B-4D91-A300-E32B50F62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445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A04DA2-0A2F-45FC-BA50-2F97C0349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87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951DB2-5016-4CB6-AFE2-FE7F8F07E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E5E5-DC43-4441-B08F-422D61149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70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E856D0-219A-4D34-80ED-E70539A3C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62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92A1-09C3-4A55-8AC2-550DD49AD9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06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0B21C3AE-2848-4D86-A1B3-CE9E6F32B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66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A3D054-BBBB-4F8A-981F-8D1908DAB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56" r:id="rId2"/>
    <p:sldLayoutId id="2147484261" r:id="rId3"/>
    <p:sldLayoutId id="2147484262" r:id="rId4"/>
    <p:sldLayoutId id="2147484263" r:id="rId5"/>
    <p:sldLayoutId id="2147484257" r:id="rId6"/>
    <p:sldLayoutId id="2147484264" r:id="rId7"/>
    <p:sldLayoutId id="2147484258" r:id="rId8"/>
    <p:sldLayoutId id="2147484265" r:id="rId9"/>
    <p:sldLayoutId id="2147484259" r:id="rId10"/>
    <p:sldLayoutId id="21474842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r>
              <a:rPr lang="en-US" altLang="en-US" dirty="0" smtClean="0"/>
              <a:t>Common types of publications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 indent="-639763"/>
            <a:r>
              <a:rPr lang="en-US" altLang="en-US" sz="4400" dirty="0" smtClean="0"/>
              <a:t>Journal articles</a:t>
            </a:r>
          </a:p>
          <a:p>
            <a:pPr lvl="1" indent="-639763"/>
            <a:r>
              <a:rPr lang="en-US" altLang="en-US" sz="4400" dirty="0" smtClean="0"/>
              <a:t>Authored books</a:t>
            </a:r>
          </a:p>
          <a:p>
            <a:pPr lvl="1" indent="-639763"/>
            <a:r>
              <a:rPr lang="en-US" altLang="en-US" sz="4400" dirty="0" smtClean="0"/>
              <a:t>Chapters in edited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r>
              <a:rPr lang="en-US" altLang="en-US" dirty="0" smtClean="0"/>
              <a:t>Parsing the “grammar” of references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153400" cy="4800600"/>
          </a:xfrm>
        </p:spPr>
        <p:txBody>
          <a:bodyPr/>
          <a:lstStyle/>
          <a:p>
            <a:pPr lvl="1" indent="-639763"/>
            <a:r>
              <a:rPr lang="en-US" altLang="en-US" sz="4000" dirty="0"/>
              <a:t>E</a:t>
            </a:r>
            <a:r>
              <a:rPr lang="en-US" altLang="en-US" sz="4000" dirty="0" smtClean="0"/>
              <a:t>ach reference is a paragraph.</a:t>
            </a:r>
          </a:p>
          <a:p>
            <a:pPr lvl="1" indent="-639763"/>
            <a:r>
              <a:rPr lang="en-US" altLang="en-US" sz="4000" dirty="0" smtClean="0"/>
              <a:t>Each reference has four “sentences”:</a:t>
            </a:r>
          </a:p>
          <a:p>
            <a:pPr marL="1144588" indent="-460375" eaLnBrk="1" hangingPunct="1">
              <a:buSzPct val="100000"/>
              <a:buFont typeface="Arial" charset="0"/>
              <a:buAutoNum type="arabicPeriod"/>
            </a:pPr>
            <a:r>
              <a:rPr lang="en-US" sz="3600" dirty="0" smtClean="0"/>
              <a:t>Author</a:t>
            </a:r>
          </a:p>
          <a:p>
            <a:pPr marL="1144588" indent="-460375" eaLnBrk="1" hangingPunct="1">
              <a:buSzPct val="100000"/>
              <a:buFont typeface="Arial" charset="0"/>
              <a:buAutoNum type="arabicPeriod"/>
            </a:pPr>
            <a:r>
              <a:rPr lang="en-US" sz="3600" dirty="0" smtClean="0"/>
              <a:t>Publication date</a:t>
            </a:r>
          </a:p>
          <a:p>
            <a:pPr marL="1144588" indent="-460375" eaLnBrk="1" hangingPunct="1">
              <a:buSzPct val="100000"/>
              <a:buFont typeface="Arial" charset="0"/>
              <a:buAutoNum type="arabicPeriod"/>
            </a:pPr>
            <a:r>
              <a:rPr lang="en-US" sz="3600" dirty="0" smtClean="0"/>
              <a:t>Title</a:t>
            </a:r>
          </a:p>
          <a:p>
            <a:pPr marL="1144588" indent="-460375" eaLnBrk="1" hangingPunct="1">
              <a:buSzPct val="100000"/>
              <a:buFont typeface="Arial" charset="0"/>
              <a:buAutoNum type="arabicPeriod"/>
            </a:pPr>
            <a:r>
              <a:rPr lang="en-US" sz="3600" dirty="0" smtClean="0"/>
              <a:t>Publisher information</a:t>
            </a:r>
          </a:p>
          <a:p>
            <a:pPr lvl="1" indent="-639763"/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8968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Find the 4 “sentences”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 rtlCol="0">
            <a:normAutofit/>
          </a:bodyPr>
          <a:lstStyle/>
          <a:p>
            <a:pPr marL="914400" indent="-8699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Kozulin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A. (1990).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Vygotsky's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psychology: A biography of ideas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Cambridge, MA: Harvard University Press.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419600"/>
            <a:ext cx="6629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742950" indent="-742950" eaLnBrk="1" hangingPunct="1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600" dirty="0">
                <a:latin typeface="+mj-lt"/>
              </a:rPr>
              <a:t>Author</a:t>
            </a:r>
          </a:p>
          <a:p>
            <a:pPr marL="742950" indent="-742950" eaLnBrk="1" hangingPunct="1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600" dirty="0">
                <a:latin typeface="+mj-lt"/>
              </a:rPr>
              <a:t>Publication date</a:t>
            </a:r>
          </a:p>
          <a:p>
            <a:pPr marL="742950" indent="-742950" eaLnBrk="1" hangingPunct="1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600" dirty="0">
                <a:latin typeface="+mj-lt"/>
              </a:rPr>
              <a:t>Title</a:t>
            </a:r>
          </a:p>
          <a:p>
            <a:pPr marL="742950" indent="-742950" eaLnBrk="1" hangingPunct="1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3600" dirty="0">
                <a:latin typeface="+mj-lt"/>
              </a:rPr>
              <a:t>Publisher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8859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kind of a reference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2590800"/>
          </a:xfrm>
        </p:spPr>
        <p:txBody>
          <a:bodyPr rtlCol="0">
            <a:normAutofit lnSpcReduction="10000"/>
          </a:bodyPr>
          <a:lstStyle/>
          <a:p>
            <a:pPr marL="914400" indent="-8699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Gillen, J. (2000). Versions of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Vygotsky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British Journal of Educational Studies, 48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(2), 183-198.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51054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How did you know?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1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kind of a reference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971800"/>
          </a:xfrm>
        </p:spPr>
        <p:txBody>
          <a:bodyPr rtlCol="0">
            <a:normAutofit/>
          </a:bodyPr>
          <a:lstStyle/>
          <a:p>
            <a:pPr marL="914400" indent="-8699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Kozulin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A. (1990).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Vygotsky's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psychology: A biography of ideas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Cambridge, MA: Harvard University Press.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51054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How did you know?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5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a reference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153400" cy="3124200"/>
          </a:xfrm>
        </p:spPr>
        <p:txBody>
          <a:bodyPr/>
          <a:lstStyle/>
          <a:p>
            <a:pPr marL="914400" indent="-91440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Guba, E., &amp; Lincoln, Y. (1994). Competing paradigms in qualitative research. In N. Denzin &amp; Y. Lincoln (Eds.),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Handbook of qualitative research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(pp 105-117). Newbury Park, CA: Sage.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188803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How did you know?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Let’s try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 rtlCol="0">
            <a:noAutofit/>
          </a:bodyPr>
          <a:lstStyle/>
          <a:p>
            <a:pPr marL="60325" indent="-158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300" dirty="0" smtClean="0"/>
              <a:t>Look through the sample reference list handout. </a:t>
            </a:r>
          </a:p>
          <a:p>
            <a:pPr marL="787400" indent="-742950" eaLnBrk="1" fontAlgn="auto" hangingPunct="1">
              <a:spcBef>
                <a:spcPts val="18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sz="3300" dirty="0" smtClean="0"/>
              <a:t>Identify examples of several different types of references.</a:t>
            </a:r>
          </a:p>
          <a:p>
            <a:pPr marL="787400" indent="-742950" eaLnBrk="1" fontAlgn="auto" hangingPunct="1">
              <a:spcBef>
                <a:spcPts val="18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sz="3300" dirty="0" smtClean="0"/>
              <a:t>Identify the “sentences” within each type of reference.</a:t>
            </a:r>
          </a:p>
          <a:p>
            <a:pPr marL="787400" indent="-742950" eaLnBrk="1" fontAlgn="auto" hangingPunct="1">
              <a:spcBef>
                <a:spcPts val="1800"/>
              </a:spcBef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sz="3300" dirty="0" smtClean="0"/>
              <a:t>Identify a pattern for what must go within each sentence for each type of reference.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3262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</a:t>
            </a:r>
            <a:r>
              <a:rPr lang="en-US" dirty="0" smtClean="0"/>
              <a:t>your APA </a:t>
            </a:r>
            <a:r>
              <a:rPr lang="en-US" dirty="0" smtClean="0"/>
              <a:t>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Chapter 6:</a:t>
            </a:r>
          </a:p>
          <a:p>
            <a:pPr lvl="1"/>
            <a:r>
              <a:rPr lang="en-US" dirty="0" smtClean="0"/>
              <a:t>In-text citations (pp. 169-179)</a:t>
            </a:r>
          </a:p>
          <a:p>
            <a:pPr lvl="1"/>
            <a:r>
              <a:rPr lang="en-US" dirty="0" smtClean="0"/>
              <a:t>Information about reference list (pp. 180-192) READ THIS!</a:t>
            </a:r>
          </a:p>
          <a:p>
            <a:r>
              <a:rPr lang="en-US" dirty="0" smtClean="0"/>
              <a:t>Chapter 7: Reference examples</a:t>
            </a:r>
          </a:p>
          <a:p>
            <a:pPr lvl="1"/>
            <a:r>
              <a:rPr lang="en-US" dirty="0" smtClean="0"/>
              <a:t>Periodicals, including journal articles (pp. 198-202)</a:t>
            </a:r>
          </a:p>
          <a:p>
            <a:pPr lvl="1"/>
            <a:r>
              <a:rPr lang="en-US" dirty="0" smtClean="0"/>
              <a:t>Books &amp; book chapters (pp. 202-205)</a:t>
            </a:r>
          </a:p>
          <a:p>
            <a:r>
              <a:rPr lang="en-US" dirty="0" smtClean="0"/>
              <a:t>See examples #1-3, 18, 25 for most common formats.</a:t>
            </a:r>
          </a:p>
          <a:p>
            <a:r>
              <a:rPr lang="en-US" dirty="0" smtClean="0"/>
              <a:t>Not sure? </a:t>
            </a:r>
            <a:r>
              <a:rPr lang="en-US" dirty="0"/>
              <a:t>Check </a:t>
            </a:r>
            <a:r>
              <a:rPr lang="en-US" dirty="0" smtClean="0"/>
              <a:t>blog.apastyle.org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some things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Find an example from chapter 7 that gives you the answer to these questions:</a:t>
            </a:r>
          </a:p>
          <a:p>
            <a:pPr lvl="1"/>
            <a:r>
              <a:rPr lang="en-US" dirty="0" smtClean="0"/>
              <a:t>Journal article. Two authors. Is there a comma separating their names?</a:t>
            </a:r>
          </a:p>
          <a:p>
            <a:pPr lvl="1"/>
            <a:r>
              <a:rPr lang="en-US" dirty="0" smtClean="0"/>
              <a:t>Book chapter. Two book editors. Is there a comma between the editors’ names?</a:t>
            </a:r>
          </a:p>
          <a:p>
            <a:pPr lvl="1"/>
            <a:r>
              <a:rPr lang="en-US" dirty="0" smtClean="0"/>
              <a:t>When do you use (Ed.) and when </a:t>
            </a:r>
            <a:r>
              <a:rPr lang="en-US" smtClean="0"/>
              <a:t>do you </a:t>
            </a:r>
            <a:r>
              <a:rPr lang="en-US" dirty="0" smtClean="0"/>
              <a:t>use (ed.)?</a:t>
            </a:r>
          </a:p>
          <a:p>
            <a:pPr lvl="1"/>
            <a:r>
              <a:rPr lang="en-US" dirty="0" smtClean="0"/>
              <a:t>An author has two initials. Is there a space between them?</a:t>
            </a:r>
          </a:p>
          <a:p>
            <a:pPr lvl="1"/>
            <a:r>
              <a:rPr lang="en-US" dirty="0" smtClean="0"/>
              <a:t>Where do the initials of a book editor go? Before or after the editor’s last name?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90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5087</TotalTime>
  <Words>415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Times</vt:lpstr>
      <vt:lpstr>Times New Roman</vt:lpstr>
      <vt:lpstr>Tw Cen MT</vt:lpstr>
      <vt:lpstr>Wingdings</vt:lpstr>
      <vt:lpstr>Wingdings 2</vt:lpstr>
      <vt:lpstr>Median</vt:lpstr>
      <vt:lpstr>Common types of publications</vt:lpstr>
      <vt:lpstr>Parsing the “grammar” of references</vt:lpstr>
      <vt:lpstr>Find the 4 “sentences”</vt:lpstr>
      <vt:lpstr>What kind of a reference is this?</vt:lpstr>
      <vt:lpstr>What kind of a reference is this?</vt:lpstr>
      <vt:lpstr>What kind of a reference is this?</vt:lpstr>
      <vt:lpstr>Let’s try some examples</vt:lpstr>
      <vt:lpstr>How to use your APA manual</vt:lpstr>
      <vt:lpstr>Let’s look some things up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in Genetic Mental Retardation syndromes</dc:title>
  <dc:creator>ETU</dc:creator>
  <cp:lastModifiedBy>Julia Valenzuela</cp:lastModifiedBy>
  <cp:revision>469</cp:revision>
  <cp:lastPrinted>2016-01-19T20:00:40Z</cp:lastPrinted>
  <dcterms:created xsi:type="dcterms:W3CDTF">2001-04-30T15:47:26Z</dcterms:created>
  <dcterms:modified xsi:type="dcterms:W3CDTF">2016-09-30T21:40:15Z</dcterms:modified>
</cp:coreProperties>
</file>