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19.xml" ContentType="application/vnd.openxmlformats-officedocument.presentationml.notesSlide+xml"/>
  <Override PartName="/ppt/charts/chart3.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sldIdLst>
    <p:sldId id="309" r:id="rId2"/>
    <p:sldId id="256" r:id="rId3"/>
    <p:sldId id="257" r:id="rId4"/>
    <p:sldId id="259" r:id="rId5"/>
    <p:sldId id="287" r:id="rId6"/>
    <p:sldId id="260" r:id="rId7"/>
    <p:sldId id="284" r:id="rId8"/>
    <p:sldId id="285" r:id="rId9"/>
    <p:sldId id="262" r:id="rId10"/>
    <p:sldId id="261" r:id="rId11"/>
    <p:sldId id="280" r:id="rId12"/>
    <p:sldId id="264" r:id="rId13"/>
    <p:sldId id="294" r:id="rId14"/>
    <p:sldId id="295" r:id="rId15"/>
    <p:sldId id="296" r:id="rId16"/>
    <p:sldId id="297" r:id="rId17"/>
    <p:sldId id="298" r:id="rId18"/>
    <p:sldId id="299" r:id="rId19"/>
    <p:sldId id="310" r:id="rId20"/>
    <p:sldId id="292" r:id="rId21"/>
    <p:sldId id="293" r:id="rId22"/>
    <p:sldId id="300" r:id="rId23"/>
    <p:sldId id="301" r:id="rId24"/>
    <p:sldId id="302" r:id="rId25"/>
    <p:sldId id="303" r:id="rId26"/>
    <p:sldId id="304" r:id="rId27"/>
    <p:sldId id="305" r:id="rId28"/>
    <p:sldId id="306" r:id="rId29"/>
    <p:sldId id="307" r:id="rId30"/>
    <p:sldId id="308" r:id="rId31"/>
  </p:sldIdLst>
  <p:sldSz cx="6858000" cy="9144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9" autoAdjust="0"/>
    <p:restoredTop sz="94664" autoAdjust="0"/>
  </p:normalViewPr>
  <p:slideViewPr>
    <p:cSldViewPr snapToGrid="0">
      <p:cViewPr>
        <p:scale>
          <a:sx n="80" d="100"/>
          <a:sy n="80" d="100"/>
        </p:scale>
        <p:origin x="-2818" y="374"/>
      </p:cViewPr>
      <p:guideLst>
        <p:guide orient="horz" pos="5759"/>
        <p:guide pos="4319"/>
      </p:guideLst>
    </p:cSldViewPr>
  </p:slid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Jim\My%20Documents\Professional\Computational%20Skill%20Workshop\CS%20WS%20Statisitics.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spPr>
            <a:solidFill>
              <a:schemeClr val="bg1">
                <a:lumMod val="75000"/>
              </a:schemeClr>
            </a:solidFill>
          </c:spPr>
          <c:invertIfNegative val="0"/>
          <c:cat>
            <c:strRef>
              <c:f>Sheet3!$B$3:$B$14</c:f>
              <c:strCache>
                <c:ptCount val="12"/>
                <c:pt idx="0">
                  <c:v>2</c:v>
                </c:pt>
                <c:pt idx="1">
                  <c:v>3</c:v>
                </c:pt>
                <c:pt idx="2">
                  <c:v>4</c:v>
                </c:pt>
                <c:pt idx="3">
                  <c:v>5</c:v>
                </c:pt>
                <c:pt idx="4">
                  <c:v>6</c:v>
                </c:pt>
                <c:pt idx="5">
                  <c:v>7</c:v>
                </c:pt>
                <c:pt idx="6">
                  <c:v>8</c:v>
                </c:pt>
                <c:pt idx="7">
                  <c:v>9</c:v>
                </c:pt>
                <c:pt idx="8">
                  <c:v>10</c:v>
                </c:pt>
                <c:pt idx="9">
                  <c:v>11</c:v>
                </c:pt>
                <c:pt idx="10">
                  <c:v>12</c:v>
                </c:pt>
                <c:pt idx="11">
                  <c:v>Sum:</c:v>
                </c:pt>
              </c:strCache>
            </c:strRef>
          </c:cat>
          <c:val>
            <c:numRef>
              <c:f>Sheet3!$C$3:$C$13</c:f>
              <c:numCache>
                <c:formatCode>0.00%</c:formatCode>
                <c:ptCount val="11"/>
                <c:pt idx="0">
                  <c:v>2.7777777777778432E-2</c:v>
                </c:pt>
                <c:pt idx="1">
                  <c:v>5.5555555555555455E-2</c:v>
                </c:pt>
                <c:pt idx="2">
                  <c:v>8.3333333333333565E-2</c:v>
                </c:pt>
                <c:pt idx="3">
                  <c:v>0.11111111111111126</c:v>
                </c:pt>
                <c:pt idx="4">
                  <c:v>0.1388888888888889</c:v>
                </c:pt>
                <c:pt idx="5">
                  <c:v>0.16666666666666669</c:v>
                </c:pt>
                <c:pt idx="6">
                  <c:v>0.1388888888888889</c:v>
                </c:pt>
                <c:pt idx="7">
                  <c:v>0.11111111111111126</c:v>
                </c:pt>
                <c:pt idx="8">
                  <c:v>8.3333333333333565E-2</c:v>
                </c:pt>
                <c:pt idx="9">
                  <c:v>5.5555555555555455E-2</c:v>
                </c:pt>
                <c:pt idx="10">
                  <c:v>2.7777777777778432E-2</c:v>
                </c:pt>
              </c:numCache>
            </c:numRef>
          </c:val>
        </c:ser>
        <c:dLbls>
          <c:showLegendKey val="0"/>
          <c:showVal val="0"/>
          <c:showCatName val="0"/>
          <c:showSerName val="0"/>
          <c:showPercent val="0"/>
          <c:showBubbleSize val="0"/>
        </c:dLbls>
        <c:gapWidth val="150"/>
        <c:axId val="130043904"/>
        <c:axId val="154540288"/>
      </c:barChart>
      <c:catAx>
        <c:axId val="130043904"/>
        <c:scaling>
          <c:orientation val="minMax"/>
        </c:scaling>
        <c:delete val="0"/>
        <c:axPos val="b"/>
        <c:majorTickMark val="out"/>
        <c:minorTickMark val="none"/>
        <c:tickLblPos val="nextTo"/>
        <c:crossAx val="154540288"/>
        <c:crosses val="autoZero"/>
        <c:auto val="1"/>
        <c:lblAlgn val="ctr"/>
        <c:lblOffset val="100"/>
        <c:noMultiLvlLbl val="0"/>
      </c:catAx>
      <c:valAx>
        <c:axId val="154540288"/>
        <c:scaling>
          <c:orientation val="minMax"/>
        </c:scaling>
        <c:delete val="0"/>
        <c:axPos val="l"/>
        <c:majorGridlines/>
        <c:numFmt formatCode="0.00%" sourceLinked="1"/>
        <c:majorTickMark val="out"/>
        <c:minorTickMark val="none"/>
        <c:tickLblPos val="nextTo"/>
        <c:crossAx val="130043904"/>
        <c:crosses val="autoZero"/>
        <c:crossBetween val="between"/>
      </c:valAx>
    </c:plotArea>
    <c:plotVisOnly val="1"/>
    <c:dispBlanksAs val="gap"/>
    <c:showDLblsOverMax val="0"/>
  </c:chart>
  <c:spPr>
    <a:noFill/>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245824858263558"/>
          <c:y val="8.3861602501481031E-2"/>
          <c:w val="0.81599394370473899"/>
          <c:h val="0.75729382678434842"/>
        </c:manualLayout>
      </c:layout>
      <c:scatterChart>
        <c:scatterStyle val="smoothMarker"/>
        <c:varyColors val="0"/>
        <c:ser>
          <c:idx val="0"/>
          <c:order val="0"/>
          <c:tx>
            <c:v>Diamond Jim's</c:v>
          </c:tx>
          <c:spPr>
            <a:ln w="19050">
              <a:solidFill>
                <a:schemeClr val="tx1"/>
              </a:solidFill>
              <a:prstDash val="dash"/>
            </a:ln>
          </c:spPr>
          <c:marker>
            <c:symbol val="none"/>
          </c:marker>
          <c:xVal>
            <c:numRef>
              <c:f>'Task 7 Data (4 Stocks)'!$A$4:$A$15</c:f>
              <c:numCache>
                <c:formatCode>[$-409]d\-mmm;@</c:formatCode>
                <c:ptCount val="12"/>
                <c:pt idx="0">
                  <c:v>42384</c:v>
                </c:pt>
                <c:pt idx="1">
                  <c:v>42415</c:v>
                </c:pt>
                <c:pt idx="2">
                  <c:v>42444</c:v>
                </c:pt>
                <c:pt idx="3">
                  <c:v>42475</c:v>
                </c:pt>
                <c:pt idx="4">
                  <c:v>42505</c:v>
                </c:pt>
                <c:pt idx="5">
                  <c:v>42536</c:v>
                </c:pt>
                <c:pt idx="6">
                  <c:v>42566</c:v>
                </c:pt>
                <c:pt idx="7">
                  <c:v>42597</c:v>
                </c:pt>
                <c:pt idx="8">
                  <c:v>42628</c:v>
                </c:pt>
                <c:pt idx="9">
                  <c:v>42658</c:v>
                </c:pt>
                <c:pt idx="10">
                  <c:v>42689</c:v>
                </c:pt>
                <c:pt idx="11">
                  <c:v>42719</c:v>
                </c:pt>
              </c:numCache>
            </c:numRef>
          </c:xVal>
          <c:yVal>
            <c:numRef>
              <c:f>'Task 7 Data (4 Stocks)'!$B$4:$B$15</c:f>
              <c:numCache>
                <c:formatCode>"$"#,##0.00</c:formatCode>
                <c:ptCount val="12"/>
                <c:pt idx="0">
                  <c:v>91.793678</c:v>
                </c:pt>
                <c:pt idx="1">
                  <c:v>99.374054000000001</c:v>
                </c:pt>
                <c:pt idx="2">
                  <c:v>90.226578000000003</c:v>
                </c:pt>
                <c:pt idx="3">
                  <c:v>93.098854000000003</c:v>
                </c:pt>
                <c:pt idx="4">
                  <c:v>92.355232000000001</c:v>
                </c:pt>
                <c:pt idx="5">
                  <c:v>84.028571999999997</c:v>
                </c:pt>
                <c:pt idx="6">
                  <c:v>74.017966999999999</c:v>
                </c:pt>
                <c:pt idx="7">
                  <c:v>76.729896999999994</c:v>
                </c:pt>
                <c:pt idx="8">
                  <c:v>74.073502000000005</c:v>
                </c:pt>
                <c:pt idx="9">
                  <c:v>81.080132000000006</c:v>
                </c:pt>
                <c:pt idx="10">
                  <c:v>79.624274999999997</c:v>
                </c:pt>
                <c:pt idx="11">
                  <c:v>79.157653999999994</c:v>
                </c:pt>
              </c:numCache>
            </c:numRef>
          </c:yVal>
          <c:smooth val="1"/>
        </c:ser>
        <c:ser>
          <c:idx val="1"/>
          <c:order val="1"/>
          <c:tx>
            <c:v>Gigantic Jim's</c:v>
          </c:tx>
          <c:spPr>
            <a:ln w="19050">
              <a:solidFill>
                <a:schemeClr val="tx1"/>
              </a:solidFill>
              <a:prstDash val="dashDot"/>
            </a:ln>
          </c:spPr>
          <c:marker>
            <c:symbol val="none"/>
          </c:marker>
          <c:xVal>
            <c:numRef>
              <c:f>'Task 7 Data (4 Stocks)'!$A$4:$A$50</c:f>
              <c:numCache>
                <c:formatCode>[$-409]d\-mmm;@</c:formatCode>
                <c:ptCount val="47"/>
                <c:pt idx="0">
                  <c:v>42384</c:v>
                </c:pt>
                <c:pt idx="1">
                  <c:v>42415</c:v>
                </c:pt>
                <c:pt idx="2">
                  <c:v>42444</c:v>
                </c:pt>
                <c:pt idx="3">
                  <c:v>42475</c:v>
                </c:pt>
                <c:pt idx="4">
                  <c:v>42505</c:v>
                </c:pt>
                <c:pt idx="5">
                  <c:v>42536</c:v>
                </c:pt>
                <c:pt idx="6">
                  <c:v>42566</c:v>
                </c:pt>
                <c:pt idx="7">
                  <c:v>42597</c:v>
                </c:pt>
                <c:pt idx="8">
                  <c:v>42628</c:v>
                </c:pt>
                <c:pt idx="9">
                  <c:v>42658</c:v>
                </c:pt>
                <c:pt idx="10">
                  <c:v>42689</c:v>
                </c:pt>
                <c:pt idx="11">
                  <c:v>42719</c:v>
                </c:pt>
              </c:numCache>
            </c:numRef>
          </c:xVal>
          <c:yVal>
            <c:numRef>
              <c:f>'Task 7 Data (4 Stocks)'!$D$4:$D$50</c:f>
              <c:numCache>
                <c:formatCode>"$"#,##0.00</c:formatCode>
                <c:ptCount val="47"/>
                <c:pt idx="0">
                  <c:v>59.428649999999998</c:v>
                </c:pt>
                <c:pt idx="1">
                  <c:v>60.872700000000002</c:v>
                </c:pt>
                <c:pt idx="2">
                  <c:v>64.645836000000003</c:v>
                </c:pt>
                <c:pt idx="3">
                  <c:v>65.370804000000007</c:v>
                </c:pt>
                <c:pt idx="4">
                  <c:v>69.662598000000003</c:v>
                </c:pt>
                <c:pt idx="5">
                  <c:v>72.273810999999995</c:v>
                </c:pt>
                <c:pt idx="6">
                  <c:v>69.521225000000001</c:v>
                </c:pt>
                <c:pt idx="7">
                  <c:v>71.970168999999999</c:v>
                </c:pt>
                <c:pt idx="8">
                  <c:v>70.015274000000005</c:v>
                </c:pt>
                <c:pt idx="9">
                  <c:v>71.919822999999994</c:v>
                </c:pt>
                <c:pt idx="10">
                  <c:v>71.453704999999999</c:v>
                </c:pt>
                <c:pt idx="11">
                  <c:v>75.752937000000003</c:v>
                </c:pt>
              </c:numCache>
            </c:numRef>
          </c:yVal>
          <c:smooth val="1"/>
        </c:ser>
        <c:ser>
          <c:idx val="2"/>
          <c:order val="2"/>
          <c:tx>
            <c:v>Jalopy Jim's</c:v>
          </c:tx>
          <c:spPr>
            <a:ln w="19050">
              <a:solidFill>
                <a:schemeClr val="tx1"/>
              </a:solidFill>
              <a:prstDash val="sysDash"/>
            </a:ln>
          </c:spPr>
          <c:marker>
            <c:symbol val="none"/>
          </c:marker>
          <c:xVal>
            <c:numRef>
              <c:f>'Task 7 Data (4 Stocks)'!$A$4:$A$50</c:f>
              <c:numCache>
                <c:formatCode>[$-409]d\-mmm;@</c:formatCode>
                <c:ptCount val="47"/>
                <c:pt idx="0">
                  <c:v>42384</c:v>
                </c:pt>
                <c:pt idx="1">
                  <c:v>42415</c:v>
                </c:pt>
                <c:pt idx="2">
                  <c:v>42444</c:v>
                </c:pt>
                <c:pt idx="3">
                  <c:v>42475</c:v>
                </c:pt>
                <c:pt idx="4">
                  <c:v>42505</c:v>
                </c:pt>
                <c:pt idx="5">
                  <c:v>42536</c:v>
                </c:pt>
                <c:pt idx="6">
                  <c:v>42566</c:v>
                </c:pt>
                <c:pt idx="7">
                  <c:v>42597</c:v>
                </c:pt>
                <c:pt idx="8">
                  <c:v>42628</c:v>
                </c:pt>
                <c:pt idx="9">
                  <c:v>42658</c:v>
                </c:pt>
                <c:pt idx="10">
                  <c:v>42689</c:v>
                </c:pt>
                <c:pt idx="11">
                  <c:v>42719</c:v>
                </c:pt>
              </c:numCache>
            </c:numRef>
          </c:xVal>
          <c:yVal>
            <c:numRef>
              <c:f>'Task 7 Data (4 Stocks)'!$F$4:$F$50</c:f>
              <c:numCache>
                <c:formatCode>"$"#,##0.00</c:formatCode>
                <c:ptCount val="47"/>
                <c:pt idx="0">
                  <c:v>115.110924</c:v>
                </c:pt>
                <c:pt idx="1">
                  <c:v>103.672569</c:v>
                </c:pt>
                <c:pt idx="2">
                  <c:v>101.68163300000001</c:v>
                </c:pt>
                <c:pt idx="3">
                  <c:v>97.108467000000005</c:v>
                </c:pt>
                <c:pt idx="4">
                  <c:v>91.777168000000003</c:v>
                </c:pt>
                <c:pt idx="5">
                  <c:v>93.913527999999999</c:v>
                </c:pt>
                <c:pt idx="6">
                  <c:v>83.056702000000001</c:v>
                </c:pt>
                <c:pt idx="7">
                  <c:v>85.643150000000006</c:v>
                </c:pt>
                <c:pt idx="8">
                  <c:v>86.553725999999997</c:v>
                </c:pt>
                <c:pt idx="9">
                  <c:v>81.853606999999997</c:v>
                </c:pt>
                <c:pt idx="10">
                  <c:v>76.247200000000007</c:v>
                </c:pt>
                <c:pt idx="11">
                  <c:v>70.202026000000004</c:v>
                </c:pt>
              </c:numCache>
            </c:numRef>
          </c:yVal>
          <c:smooth val="1"/>
        </c:ser>
        <c:ser>
          <c:idx val="3"/>
          <c:order val="3"/>
          <c:tx>
            <c:v>Jamaica Jim's</c:v>
          </c:tx>
          <c:spPr>
            <a:ln w="19050">
              <a:solidFill>
                <a:schemeClr val="tx1"/>
              </a:solidFill>
              <a:prstDash val="sysDot"/>
            </a:ln>
          </c:spPr>
          <c:marker>
            <c:symbol val="none"/>
          </c:marker>
          <c:xVal>
            <c:numRef>
              <c:f>'Task 7 Data (4 Stocks)'!$A$4:$A$50</c:f>
              <c:numCache>
                <c:formatCode>[$-409]d\-mmm;@</c:formatCode>
                <c:ptCount val="47"/>
                <c:pt idx="0">
                  <c:v>42384</c:v>
                </c:pt>
                <c:pt idx="1">
                  <c:v>42415</c:v>
                </c:pt>
                <c:pt idx="2">
                  <c:v>42444</c:v>
                </c:pt>
                <c:pt idx="3">
                  <c:v>42475</c:v>
                </c:pt>
                <c:pt idx="4">
                  <c:v>42505</c:v>
                </c:pt>
                <c:pt idx="5">
                  <c:v>42536</c:v>
                </c:pt>
                <c:pt idx="6">
                  <c:v>42566</c:v>
                </c:pt>
                <c:pt idx="7">
                  <c:v>42597</c:v>
                </c:pt>
                <c:pt idx="8">
                  <c:v>42628</c:v>
                </c:pt>
                <c:pt idx="9">
                  <c:v>42658</c:v>
                </c:pt>
                <c:pt idx="10">
                  <c:v>42689</c:v>
                </c:pt>
                <c:pt idx="11">
                  <c:v>42719</c:v>
                </c:pt>
              </c:numCache>
            </c:numRef>
          </c:xVal>
          <c:yVal>
            <c:numRef>
              <c:f>'Task 7 Data (4 Stocks)'!$H$4:$H$50</c:f>
              <c:numCache>
                <c:formatCode>"$"#,##0.00</c:formatCode>
                <c:ptCount val="47"/>
                <c:pt idx="0">
                  <c:v>54.882046000000003</c:v>
                </c:pt>
                <c:pt idx="1">
                  <c:v>56.304718000000001</c:v>
                </c:pt>
                <c:pt idx="2">
                  <c:v>58.977908999999997</c:v>
                </c:pt>
                <c:pt idx="3">
                  <c:v>63.962581999999998</c:v>
                </c:pt>
                <c:pt idx="4">
                  <c:v>67.289612000000005</c:v>
                </c:pt>
                <c:pt idx="5">
                  <c:v>73.240570000000005</c:v>
                </c:pt>
                <c:pt idx="6">
                  <c:v>64.978820999999996</c:v>
                </c:pt>
                <c:pt idx="7">
                  <c:v>69.864365000000006</c:v>
                </c:pt>
                <c:pt idx="8">
                  <c:v>69.792159999999996</c:v>
                </c:pt>
                <c:pt idx="9">
                  <c:v>75.830039999999997</c:v>
                </c:pt>
                <c:pt idx="10">
                  <c:v>76.489593999999997</c:v>
                </c:pt>
                <c:pt idx="11">
                  <c:v>79.753394999999998</c:v>
                </c:pt>
              </c:numCache>
            </c:numRef>
          </c:yVal>
          <c:smooth val="1"/>
        </c:ser>
        <c:ser>
          <c:idx val="4"/>
          <c:order val="4"/>
          <c:tx>
            <c:v>Portfolio</c:v>
          </c:tx>
          <c:spPr>
            <a:ln w="41275">
              <a:solidFill>
                <a:schemeClr val="tx1"/>
              </a:solidFill>
            </a:ln>
          </c:spPr>
          <c:marker>
            <c:symbol val="none"/>
          </c:marker>
          <c:xVal>
            <c:numRef>
              <c:f>'Task 7 Data (4 Stocks)'!$A$4:$A$50</c:f>
              <c:numCache>
                <c:formatCode>[$-409]d\-mmm;@</c:formatCode>
                <c:ptCount val="47"/>
                <c:pt idx="0">
                  <c:v>42384</c:v>
                </c:pt>
                <c:pt idx="1">
                  <c:v>42415</c:v>
                </c:pt>
                <c:pt idx="2">
                  <c:v>42444</c:v>
                </c:pt>
                <c:pt idx="3">
                  <c:v>42475</c:v>
                </c:pt>
                <c:pt idx="4">
                  <c:v>42505</c:v>
                </c:pt>
                <c:pt idx="5">
                  <c:v>42536</c:v>
                </c:pt>
                <c:pt idx="6">
                  <c:v>42566</c:v>
                </c:pt>
                <c:pt idx="7">
                  <c:v>42597</c:v>
                </c:pt>
                <c:pt idx="8">
                  <c:v>42628</c:v>
                </c:pt>
                <c:pt idx="9">
                  <c:v>42658</c:v>
                </c:pt>
                <c:pt idx="10">
                  <c:v>42689</c:v>
                </c:pt>
                <c:pt idx="11">
                  <c:v>42719</c:v>
                </c:pt>
              </c:numCache>
            </c:numRef>
          </c:xVal>
          <c:yVal>
            <c:numRef>
              <c:f>'Task 7 Data (4 Stocks)'!$J$4:$J$50</c:f>
              <c:numCache>
                <c:formatCode>"$"#,##0.00</c:formatCode>
                <c:ptCount val="47"/>
                <c:pt idx="0">
                  <c:v>80.303824500000005</c:v>
                </c:pt>
                <c:pt idx="1">
                  <c:v>80.05601025</c:v>
                </c:pt>
                <c:pt idx="2">
                  <c:v>78.882988999999995</c:v>
                </c:pt>
                <c:pt idx="3">
                  <c:v>79.885176749999999</c:v>
                </c:pt>
                <c:pt idx="4">
                  <c:v>80.271152499999999</c:v>
                </c:pt>
                <c:pt idx="5">
                  <c:v>80.864120249999999</c:v>
                </c:pt>
                <c:pt idx="6">
                  <c:v>72.893678750000007</c:v>
                </c:pt>
                <c:pt idx="7">
                  <c:v>76.051895250000001</c:v>
                </c:pt>
                <c:pt idx="8">
                  <c:v>75.108665500000001</c:v>
                </c:pt>
                <c:pt idx="9">
                  <c:v>77.670900500000002</c:v>
                </c:pt>
                <c:pt idx="10">
                  <c:v>75.9536935</c:v>
                </c:pt>
                <c:pt idx="11">
                  <c:v>76.216503000000003</c:v>
                </c:pt>
              </c:numCache>
            </c:numRef>
          </c:yVal>
          <c:smooth val="1"/>
        </c:ser>
        <c:dLbls>
          <c:showLegendKey val="0"/>
          <c:showVal val="0"/>
          <c:showCatName val="0"/>
          <c:showSerName val="0"/>
          <c:showPercent val="0"/>
          <c:showBubbleSize val="0"/>
        </c:dLbls>
        <c:axId val="205808000"/>
        <c:axId val="205809536"/>
      </c:scatterChart>
      <c:valAx>
        <c:axId val="205808000"/>
        <c:scaling>
          <c:orientation val="minMax"/>
          <c:max val="42719"/>
          <c:min val="42384"/>
        </c:scaling>
        <c:delete val="0"/>
        <c:axPos val="b"/>
        <c:numFmt formatCode="[$-409]d\-mmm;@" sourceLinked="1"/>
        <c:majorTickMark val="out"/>
        <c:minorTickMark val="none"/>
        <c:tickLblPos val="nextTo"/>
        <c:txPr>
          <a:bodyPr rot="-2700000" vert="horz"/>
          <a:lstStyle/>
          <a:p>
            <a:pPr>
              <a:defRPr/>
            </a:pPr>
            <a:endParaRPr lang="en-US"/>
          </a:p>
        </c:txPr>
        <c:crossAx val="205809536"/>
        <c:crosses val="autoZero"/>
        <c:crossBetween val="midCat"/>
        <c:majorUnit val="30"/>
      </c:valAx>
      <c:valAx>
        <c:axId val="205809536"/>
        <c:scaling>
          <c:orientation val="minMax"/>
          <c:max val="120"/>
          <c:min val="50"/>
        </c:scaling>
        <c:delete val="0"/>
        <c:axPos val="l"/>
        <c:majorGridlines/>
        <c:numFmt formatCode="&quot;$&quot;#,##0.00" sourceLinked="1"/>
        <c:majorTickMark val="out"/>
        <c:minorTickMark val="none"/>
        <c:tickLblPos val="nextTo"/>
        <c:txPr>
          <a:bodyPr rot="0" vert="horz"/>
          <a:lstStyle/>
          <a:p>
            <a:pPr>
              <a:defRPr/>
            </a:pPr>
            <a:endParaRPr lang="en-US"/>
          </a:p>
        </c:txPr>
        <c:crossAx val="205808000"/>
        <c:crosses val="autoZero"/>
        <c:crossBetween val="midCat"/>
      </c:valAx>
      <c:spPr>
        <a:noFill/>
        <a:ln w="25400">
          <a:noFill/>
        </a:ln>
      </c:spPr>
    </c:plotArea>
    <c:legend>
      <c:legendPos val="r"/>
      <c:layout>
        <c:manualLayout>
          <c:xMode val="edge"/>
          <c:yMode val="edge"/>
          <c:x val="1.5940260988503197E-2"/>
          <c:y val="0.90073624110166406"/>
          <c:w val="0.97265582595376709"/>
          <c:h val="8.6365733908412623E-2"/>
        </c:manualLayout>
      </c:layout>
      <c:overlay val="0"/>
      <c:txPr>
        <a:bodyPr/>
        <a:lstStyle/>
        <a:p>
          <a:pPr>
            <a:defRPr sz="800" baseline="0"/>
          </a:pPr>
          <a:endParaRPr lang="en-US"/>
        </a:p>
      </c:txPr>
    </c:legend>
    <c:plotVisOnly val="1"/>
    <c:dispBlanksAs val="gap"/>
    <c:showDLblsOverMax val="0"/>
  </c:chart>
  <c:txPr>
    <a:bodyPr/>
    <a:lstStyle/>
    <a:p>
      <a:pPr>
        <a:defRPr sz="1000" b="0" i="0" u="none" strike="noStrike" baseline="0">
          <a:solidFill>
            <a:srgbClr val="000000"/>
          </a:solidFill>
          <a:latin typeface="Arial" panose="020B0604020202020204" pitchFamily="34" charset="0"/>
          <a:ea typeface="Calibri"/>
          <a:cs typeface="Calibri"/>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245824858263558"/>
          <c:y val="8.3861602501481031E-2"/>
          <c:w val="0.81599394370473899"/>
          <c:h val="0.75729382678434842"/>
        </c:manualLayout>
      </c:layout>
      <c:scatterChart>
        <c:scatterStyle val="smoothMarker"/>
        <c:varyColors val="0"/>
        <c:ser>
          <c:idx val="0"/>
          <c:order val="0"/>
          <c:tx>
            <c:v>Diamond Jim's</c:v>
          </c:tx>
          <c:spPr>
            <a:ln w="19050">
              <a:solidFill>
                <a:schemeClr val="tx1"/>
              </a:solidFill>
              <a:prstDash val="dash"/>
            </a:ln>
          </c:spPr>
          <c:marker>
            <c:symbol val="none"/>
          </c:marker>
          <c:xVal>
            <c:numRef>
              <c:f>'Task 7 Data (4 Stocks)'!$A$4:$A$56</c:f>
              <c:numCache>
                <c:formatCode>m/d/yy;@</c:formatCode>
                <c:ptCount val="53"/>
                <c:pt idx="0">
                  <c:v>42370</c:v>
                </c:pt>
                <c:pt idx="1">
                  <c:v>42377</c:v>
                </c:pt>
                <c:pt idx="2">
                  <c:v>42384</c:v>
                </c:pt>
                <c:pt idx="3">
                  <c:v>42391</c:v>
                </c:pt>
                <c:pt idx="4">
                  <c:v>42398</c:v>
                </c:pt>
                <c:pt idx="5">
                  <c:v>42405</c:v>
                </c:pt>
                <c:pt idx="6">
                  <c:v>42412</c:v>
                </c:pt>
                <c:pt idx="7">
                  <c:v>42419</c:v>
                </c:pt>
                <c:pt idx="8">
                  <c:v>42426</c:v>
                </c:pt>
                <c:pt idx="9">
                  <c:v>42433</c:v>
                </c:pt>
                <c:pt idx="10">
                  <c:v>42440</c:v>
                </c:pt>
                <c:pt idx="11">
                  <c:v>42447</c:v>
                </c:pt>
                <c:pt idx="12">
                  <c:v>42454</c:v>
                </c:pt>
                <c:pt idx="13">
                  <c:v>42461</c:v>
                </c:pt>
                <c:pt idx="14">
                  <c:v>42468</c:v>
                </c:pt>
                <c:pt idx="15">
                  <c:v>42475</c:v>
                </c:pt>
                <c:pt idx="16">
                  <c:v>42482</c:v>
                </c:pt>
                <c:pt idx="17">
                  <c:v>42489</c:v>
                </c:pt>
                <c:pt idx="18">
                  <c:v>42496</c:v>
                </c:pt>
                <c:pt idx="19">
                  <c:v>42503</c:v>
                </c:pt>
                <c:pt idx="20">
                  <c:v>42510</c:v>
                </c:pt>
                <c:pt idx="21">
                  <c:v>42517</c:v>
                </c:pt>
                <c:pt idx="22">
                  <c:v>42524</c:v>
                </c:pt>
                <c:pt idx="23">
                  <c:v>42531</c:v>
                </c:pt>
                <c:pt idx="24">
                  <c:v>42538</c:v>
                </c:pt>
                <c:pt idx="25">
                  <c:v>42545</c:v>
                </c:pt>
                <c:pt idx="26">
                  <c:v>42552</c:v>
                </c:pt>
                <c:pt idx="27">
                  <c:v>42559</c:v>
                </c:pt>
                <c:pt idx="28">
                  <c:v>42566</c:v>
                </c:pt>
                <c:pt idx="29">
                  <c:v>42573</c:v>
                </c:pt>
                <c:pt idx="30">
                  <c:v>42580</c:v>
                </c:pt>
                <c:pt idx="31">
                  <c:v>42587</c:v>
                </c:pt>
                <c:pt idx="32">
                  <c:v>42594</c:v>
                </c:pt>
                <c:pt idx="33">
                  <c:v>42601</c:v>
                </c:pt>
                <c:pt idx="34">
                  <c:v>42608</c:v>
                </c:pt>
                <c:pt idx="35">
                  <c:v>42615</c:v>
                </c:pt>
                <c:pt idx="36">
                  <c:v>42622</c:v>
                </c:pt>
                <c:pt idx="37">
                  <c:v>42629</c:v>
                </c:pt>
                <c:pt idx="38">
                  <c:v>42636</c:v>
                </c:pt>
                <c:pt idx="39">
                  <c:v>42643</c:v>
                </c:pt>
                <c:pt idx="40">
                  <c:v>42650</c:v>
                </c:pt>
                <c:pt idx="41">
                  <c:v>42657</c:v>
                </c:pt>
                <c:pt idx="42">
                  <c:v>42664</c:v>
                </c:pt>
                <c:pt idx="43">
                  <c:v>42671</c:v>
                </c:pt>
                <c:pt idx="44">
                  <c:v>42678</c:v>
                </c:pt>
                <c:pt idx="45">
                  <c:v>42685</c:v>
                </c:pt>
                <c:pt idx="46">
                  <c:v>42692</c:v>
                </c:pt>
                <c:pt idx="47">
                  <c:v>42699</c:v>
                </c:pt>
                <c:pt idx="48">
                  <c:v>42706</c:v>
                </c:pt>
                <c:pt idx="49">
                  <c:v>42713</c:v>
                </c:pt>
                <c:pt idx="50">
                  <c:v>42720</c:v>
                </c:pt>
                <c:pt idx="51">
                  <c:v>42727</c:v>
                </c:pt>
                <c:pt idx="52">
                  <c:v>42734</c:v>
                </c:pt>
              </c:numCache>
            </c:numRef>
          </c:xVal>
          <c:yVal>
            <c:numRef>
              <c:f>'Task 7 Data (4 Stocks)'!$B$4:$B$56</c:f>
              <c:numCache>
                <c:formatCode>"$"#,##0.00</c:formatCode>
                <c:ptCount val="53"/>
                <c:pt idx="0">
                  <c:v>93.614838000000006</c:v>
                </c:pt>
                <c:pt idx="1">
                  <c:v>93.659401000000003</c:v>
                </c:pt>
                <c:pt idx="2">
                  <c:v>94.524146999999999</c:v>
                </c:pt>
                <c:pt idx="3">
                  <c:v>92.74118</c:v>
                </c:pt>
                <c:pt idx="4">
                  <c:v>91.136497000000006</c:v>
                </c:pt>
                <c:pt idx="5">
                  <c:v>96.440849</c:v>
                </c:pt>
                <c:pt idx="6">
                  <c:v>95.183837999999994</c:v>
                </c:pt>
                <c:pt idx="7">
                  <c:v>97.510627999999997</c:v>
                </c:pt>
                <c:pt idx="8">
                  <c:v>96.975716000000006</c:v>
                </c:pt>
                <c:pt idx="9">
                  <c:v>99.026154000000005</c:v>
                </c:pt>
                <c:pt idx="10">
                  <c:v>98.027679000000006</c:v>
                </c:pt>
                <c:pt idx="11">
                  <c:v>98.214896999999993</c:v>
                </c:pt>
                <c:pt idx="12">
                  <c:v>94.063254999999998</c:v>
                </c:pt>
                <c:pt idx="13">
                  <c:v>90.178719000000001</c:v>
                </c:pt>
                <c:pt idx="14">
                  <c:v>92.654777999999993</c:v>
                </c:pt>
                <c:pt idx="15">
                  <c:v>94.861687000000003</c:v>
                </c:pt>
                <c:pt idx="16">
                  <c:v>96.270172000000002</c:v>
                </c:pt>
                <c:pt idx="17">
                  <c:v>97.849106000000006</c:v>
                </c:pt>
                <c:pt idx="18">
                  <c:v>97.373633999999996</c:v>
                </c:pt>
                <c:pt idx="19">
                  <c:v>94.215774999999994</c:v>
                </c:pt>
                <c:pt idx="20">
                  <c:v>91.963988999999998</c:v>
                </c:pt>
                <c:pt idx="21">
                  <c:v>90.053116000000003</c:v>
                </c:pt>
                <c:pt idx="22">
                  <c:v>87.370711999999997</c:v>
                </c:pt>
                <c:pt idx="23">
                  <c:v>83.548980999999998</c:v>
                </c:pt>
                <c:pt idx="24">
                  <c:v>85.271461000000002</c:v>
                </c:pt>
                <c:pt idx="25">
                  <c:v>89.889411999999993</c:v>
                </c:pt>
                <c:pt idx="26">
                  <c:v>91.670212000000006</c:v>
                </c:pt>
                <c:pt idx="27">
                  <c:v>91.986580000000004</c:v>
                </c:pt>
                <c:pt idx="28">
                  <c:v>91.606910999999997</c:v>
                </c:pt>
                <c:pt idx="29">
                  <c:v>96.226134999999999</c:v>
                </c:pt>
                <c:pt idx="30">
                  <c:v>90.937995999999998</c:v>
                </c:pt>
                <c:pt idx="31">
                  <c:v>89.292793000000003</c:v>
                </c:pt>
                <c:pt idx="32">
                  <c:v>81.808036999999999</c:v>
                </c:pt>
                <c:pt idx="33">
                  <c:v>82.901816999999994</c:v>
                </c:pt>
                <c:pt idx="34">
                  <c:v>85.179801999999995</c:v>
                </c:pt>
                <c:pt idx="35">
                  <c:v>83.055496000000005</c:v>
                </c:pt>
                <c:pt idx="36">
                  <c:v>79.231773000000004</c:v>
                </c:pt>
                <c:pt idx="37">
                  <c:v>75.805779000000001</c:v>
                </c:pt>
                <c:pt idx="38">
                  <c:v>78.022239999999996</c:v>
                </c:pt>
                <c:pt idx="39">
                  <c:v>72.882126</c:v>
                </c:pt>
                <c:pt idx="40">
                  <c:v>75.834975999999997</c:v>
                </c:pt>
                <c:pt idx="41">
                  <c:v>77.584770000000006</c:v>
                </c:pt>
                <c:pt idx="42">
                  <c:v>76.955948000000006</c:v>
                </c:pt>
                <c:pt idx="43">
                  <c:v>75.552436999999998</c:v>
                </c:pt>
                <c:pt idx="44">
                  <c:v>72.964141999999995</c:v>
                </c:pt>
                <c:pt idx="45">
                  <c:v>72.207718</c:v>
                </c:pt>
                <c:pt idx="46">
                  <c:v>73.994003000000006</c:v>
                </c:pt>
                <c:pt idx="47">
                  <c:v>72.608711</c:v>
                </c:pt>
                <c:pt idx="48">
                  <c:v>73.128197</c:v>
                </c:pt>
                <c:pt idx="49">
                  <c:v>75.279030000000006</c:v>
                </c:pt>
                <c:pt idx="50">
                  <c:v>75.898758000000001</c:v>
                </c:pt>
                <c:pt idx="51">
                  <c:v>77.740791000000002</c:v>
                </c:pt>
                <c:pt idx="52">
                  <c:v>80.286193999999995</c:v>
                </c:pt>
              </c:numCache>
            </c:numRef>
          </c:yVal>
          <c:smooth val="1"/>
        </c:ser>
        <c:ser>
          <c:idx val="1"/>
          <c:order val="1"/>
          <c:tx>
            <c:v>Gigantic Jim's</c:v>
          </c:tx>
          <c:spPr>
            <a:ln w="19050">
              <a:solidFill>
                <a:schemeClr val="tx1"/>
              </a:solidFill>
              <a:prstDash val="dashDot"/>
            </a:ln>
          </c:spPr>
          <c:marker>
            <c:symbol val="none"/>
          </c:marker>
          <c:xVal>
            <c:numRef>
              <c:f>'Task 7 Data (4 Stocks)'!$A$4:$A$56</c:f>
              <c:numCache>
                <c:formatCode>m/d/yy;@</c:formatCode>
                <c:ptCount val="53"/>
                <c:pt idx="0">
                  <c:v>42370</c:v>
                </c:pt>
                <c:pt idx="1">
                  <c:v>42377</c:v>
                </c:pt>
                <c:pt idx="2">
                  <c:v>42384</c:v>
                </c:pt>
                <c:pt idx="3">
                  <c:v>42391</c:v>
                </c:pt>
                <c:pt idx="4">
                  <c:v>42398</c:v>
                </c:pt>
                <c:pt idx="5">
                  <c:v>42405</c:v>
                </c:pt>
                <c:pt idx="6">
                  <c:v>42412</c:v>
                </c:pt>
                <c:pt idx="7">
                  <c:v>42419</c:v>
                </c:pt>
                <c:pt idx="8">
                  <c:v>42426</c:v>
                </c:pt>
                <c:pt idx="9">
                  <c:v>42433</c:v>
                </c:pt>
                <c:pt idx="10">
                  <c:v>42440</c:v>
                </c:pt>
                <c:pt idx="11">
                  <c:v>42447</c:v>
                </c:pt>
                <c:pt idx="12">
                  <c:v>42454</c:v>
                </c:pt>
                <c:pt idx="13">
                  <c:v>42461</c:v>
                </c:pt>
                <c:pt idx="14">
                  <c:v>42468</c:v>
                </c:pt>
                <c:pt idx="15">
                  <c:v>42475</c:v>
                </c:pt>
                <c:pt idx="16">
                  <c:v>42482</c:v>
                </c:pt>
                <c:pt idx="17">
                  <c:v>42489</c:v>
                </c:pt>
                <c:pt idx="18">
                  <c:v>42496</c:v>
                </c:pt>
                <c:pt idx="19">
                  <c:v>42503</c:v>
                </c:pt>
                <c:pt idx="20">
                  <c:v>42510</c:v>
                </c:pt>
                <c:pt idx="21">
                  <c:v>42517</c:v>
                </c:pt>
                <c:pt idx="22">
                  <c:v>42524</c:v>
                </c:pt>
                <c:pt idx="23">
                  <c:v>42531</c:v>
                </c:pt>
                <c:pt idx="24">
                  <c:v>42538</c:v>
                </c:pt>
                <c:pt idx="25">
                  <c:v>42545</c:v>
                </c:pt>
                <c:pt idx="26">
                  <c:v>42552</c:v>
                </c:pt>
                <c:pt idx="27">
                  <c:v>42559</c:v>
                </c:pt>
                <c:pt idx="28">
                  <c:v>42566</c:v>
                </c:pt>
                <c:pt idx="29">
                  <c:v>42573</c:v>
                </c:pt>
                <c:pt idx="30">
                  <c:v>42580</c:v>
                </c:pt>
                <c:pt idx="31">
                  <c:v>42587</c:v>
                </c:pt>
                <c:pt idx="32">
                  <c:v>42594</c:v>
                </c:pt>
                <c:pt idx="33">
                  <c:v>42601</c:v>
                </c:pt>
                <c:pt idx="34">
                  <c:v>42608</c:v>
                </c:pt>
                <c:pt idx="35">
                  <c:v>42615</c:v>
                </c:pt>
                <c:pt idx="36">
                  <c:v>42622</c:v>
                </c:pt>
                <c:pt idx="37">
                  <c:v>42629</c:v>
                </c:pt>
                <c:pt idx="38">
                  <c:v>42636</c:v>
                </c:pt>
                <c:pt idx="39">
                  <c:v>42643</c:v>
                </c:pt>
                <c:pt idx="40">
                  <c:v>42650</c:v>
                </c:pt>
                <c:pt idx="41">
                  <c:v>42657</c:v>
                </c:pt>
                <c:pt idx="42">
                  <c:v>42664</c:v>
                </c:pt>
                <c:pt idx="43">
                  <c:v>42671</c:v>
                </c:pt>
                <c:pt idx="44">
                  <c:v>42678</c:v>
                </c:pt>
                <c:pt idx="45">
                  <c:v>42685</c:v>
                </c:pt>
                <c:pt idx="46">
                  <c:v>42692</c:v>
                </c:pt>
                <c:pt idx="47">
                  <c:v>42699</c:v>
                </c:pt>
                <c:pt idx="48">
                  <c:v>42706</c:v>
                </c:pt>
                <c:pt idx="49">
                  <c:v>42713</c:v>
                </c:pt>
                <c:pt idx="50">
                  <c:v>42720</c:v>
                </c:pt>
                <c:pt idx="51">
                  <c:v>42727</c:v>
                </c:pt>
                <c:pt idx="52">
                  <c:v>42734</c:v>
                </c:pt>
              </c:numCache>
            </c:numRef>
          </c:xVal>
          <c:yVal>
            <c:numRef>
              <c:f>'Task 7 Data (4 Stocks)'!$D$4:$D$56</c:f>
              <c:numCache>
                <c:formatCode>"$"#,##0.00</c:formatCode>
                <c:ptCount val="53"/>
                <c:pt idx="0">
                  <c:v>92.568954000000005</c:v>
                </c:pt>
                <c:pt idx="1">
                  <c:v>94.797095999999996</c:v>
                </c:pt>
                <c:pt idx="2">
                  <c:v>91.662270000000007</c:v>
                </c:pt>
                <c:pt idx="3">
                  <c:v>94.324462999999994</c:v>
                </c:pt>
                <c:pt idx="4">
                  <c:v>94.208702000000002</c:v>
                </c:pt>
                <c:pt idx="5">
                  <c:v>93.813231999999999</c:v>
                </c:pt>
                <c:pt idx="6">
                  <c:v>94.739220000000003</c:v>
                </c:pt>
                <c:pt idx="7">
                  <c:v>94.582877999999994</c:v>
                </c:pt>
                <c:pt idx="8">
                  <c:v>92.124672000000004</c:v>
                </c:pt>
                <c:pt idx="9">
                  <c:v>90.082633999999999</c:v>
                </c:pt>
                <c:pt idx="10">
                  <c:v>91.089134000000001</c:v>
                </c:pt>
                <c:pt idx="11">
                  <c:v>92.453727999999998</c:v>
                </c:pt>
                <c:pt idx="12">
                  <c:v>91.679489000000004</c:v>
                </c:pt>
                <c:pt idx="13">
                  <c:v>89.656791999999996</c:v>
                </c:pt>
                <c:pt idx="14">
                  <c:v>89.569694999999996</c:v>
                </c:pt>
                <c:pt idx="15">
                  <c:v>89.898742999999996</c:v>
                </c:pt>
                <c:pt idx="16">
                  <c:v>82.707999999999998</c:v>
                </c:pt>
                <c:pt idx="17">
                  <c:v>81.895049999999998</c:v>
                </c:pt>
                <c:pt idx="18">
                  <c:v>82.833809000000002</c:v>
                </c:pt>
                <c:pt idx="19">
                  <c:v>84.508110000000002</c:v>
                </c:pt>
                <c:pt idx="20">
                  <c:v>81.275313999999995</c:v>
                </c:pt>
                <c:pt idx="21">
                  <c:v>81.042159999999996</c:v>
                </c:pt>
                <c:pt idx="22">
                  <c:v>79.526627000000005</c:v>
                </c:pt>
                <c:pt idx="23">
                  <c:v>82.188514999999995</c:v>
                </c:pt>
                <c:pt idx="24">
                  <c:v>81.294746000000004</c:v>
                </c:pt>
                <c:pt idx="25">
                  <c:v>78.253967000000003</c:v>
                </c:pt>
                <c:pt idx="26">
                  <c:v>79.895797999999999</c:v>
                </c:pt>
                <c:pt idx="27">
                  <c:v>84.131516000000005</c:v>
                </c:pt>
                <c:pt idx="28">
                  <c:v>81.246170000000006</c:v>
                </c:pt>
                <c:pt idx="29">
                  <c:v>84.374397000000002</c:v>
                </c:pt>
                <c:pt idx="30">
                  <c:v>84.248085000000003</c:v>
                </c:pt>
                <c:pt idx="31">
                  <c:v>85.248749000000004</c:v>
                </c:pt>
                <c:pt idx="32">
                  <c:v>90.3</c:v>
                </c:pt>
                <c:pt idx="33">
                  <c:v>91.353652999999994</c:v>
                </c:pt>
                <c:pt idx="34">
                  <c:v>91.139106999999996</c:v>
                </c:pt>
                <c:pt idx="35">
                  <c:v>89.530074999999997</c:v>
                </c:pt>
                <c:pt idx="36">
                  <c:v>87.101921000000004</c:v>
                </c:pt>
                <c:pt idx="37">
                  <c:v>85.990227000000004</c:v>
                </c:pt>
                <c:pt idx="38">
                  <c:v>90.037177999999997</c:v>
                </c:pt>
                <c:pt idx="39">
                  <c:v>90.007926999999995</c:v>
                </c:pt>
                <c:pt idx="40">
                  <c:v>84.946793</c:v>
                </c:pt>
                <c:pt idx="41">
                  <c:v>83.718086</c:v>
                </c:pt>
                <c:pt idx="42">
                  <c:v>82.343108999999998</c:v>
                </c:pt>
                <c:pt idx="43">
                  <c:v>78.871505999999997</c:v>
                </c:pt>
                <c:pt idx="44">
                  <c:v>79.251823000000002</c:v>
                </c:pt>
                <c:pt idx="45">
                  <c:v>78.939766000000006</c:v>
                </c:pt>
                <c:pt idx="46">
                  <c:v>84.282173</c:v>
                </c:pt>
                <c:pt idx="47">
                  <c:v>86.602936</c:v>
                </c:pt>
                <c:pt idx="48">
                  <c:v>87.797600000000003</c:v>
                </c:pt>
                <c:pt idx="49">
                  <c:v>87.905304000000001</c:v>
                </c:pt>
                <c:pt idx="50">
                  <c:v>89.726676999999995</c:v>
                </c:pt>
                <c:pt idx="51">
                  <c:v>89.354568</c:v>
                </c:pt>
                <c:pt idx="52">
                  <c:v>90.862578999999997</c:v>
                </c:pt>
              </c:numCache>
            </c:numRef>
          </c:yVal>
          <c:smooth val="1"/>
        </c:ser>
        <c:ser>
          <c:idx val="2"/>
          <c:order val="2"/>
          <c:tx>
            <c:v>Jalopy Jim's</c:v>
          </c:tx>
          <c:spPr>
            <a:ln w="19050">
              <a:solidFill>
                <a:schemeClr val="tx1"/>
              </a:solidFill>
              <a:prstDash val="sysDash"/>
            </a:ln>
          </c:spPr>
          <c:marker>
            <c:symbol val="none"/>
          </c:marker>
          <c:xVal>
            <c:numRef>
              <c:f>'Task 7 Data (4 Stocks)'!$A$4:$A$56</c:f>
              <c:numCache>
                <c:formatCode>m/d/yy;@</c:formatCode>
                <c:ptCount val="53"/>
                <c:pt idx="0">
                  <c:v>42370</c:v>
                </c:pt>
                <c:pt idx="1">
                  <c:v>42377</c:v>
                </c:pt>
                <c:pt idx="2">
                  <c:v>42384</c:v>
                </c:pt>
                <c:pt idx="3">
                  <c:v>42391</c:v>
                </c:pt>
                <c:pt idx="4">
                  <c:v>42398</c:v>
                </c:pt>
                <c:pt idx="5">
                  <c:v>42405</c:v>
                </c:pt>
                <c:pt idx="6">
                  <c:v>42412</c:v>
                </c:pt>
                <c:pt idx="7">
                  <c:v>42419</c:v>
                </c:pt>
                <c:pt idx="8">
                  <c:v>42426</c:v>
                </c:pt>
                <c:pt idx="9">
                  <c:v>42433</c:v>
                </c:pt>
                <c:pt idx="10">
                  <c:v>42440</c:v>
                </c:pt>
                <c:pt idx="11">
                  <c:v>42447</c:v>
                </c:pt>
                <c:pt idx="12">
                  <c:v>42454</c:v>
                </c:pt>
                <c:pt idx="13">
                  <c:v>42461</c:v>
                </c:pt>
                <c:pt idx="14">
                  <c:v>42468</c:v>
                </c:pt>
                <c:pt idx="15">
                  <c:v>42475</c:v>
                </c:pt>
                <c:pt idx="16">
                  <c:v>42482</c:v>
                </c:pt>
                <c:pt idx="17">
                  <c:v>42489</c:v>
                </c:pt>
                <c:pt idx="18">
                  <c:v>42496</c:v>
                </c:pt>
                <c:pt idx="19">
                  <c:v>42503</c:v>
                </c:pt>
                <c:pt idx="20">
                  <c:v>42510</c:v>
                </c:pt>
                <c:pt idx="21">
                  <c:v>42517</c:v>
                </c:pt>
                <c:pt idx="22">
                  <c:v>42524</c:v>
                </c:pt>
                <c:pt idx="23">
                  <c:v>42531</c:v>
                </c:pt>
                <c:pt idx="24">
                  <c:v>42538</c:v>
                </c:pt>
                <c:pt idx="25">
                  <c:v>42545</c:v>
                </c:pt>
                <c:pt idx="26">
                  <c:v>42552</c:v>
                </c:pt>
                <c:pt idx="27">
                  <c:v>42559</c:v>
                </c:pt>
                <c:pt idx="28">
                  <c:v>42566</c:v>
                </c:pt>
                <c:pt idx="29">
                  <c:v>42573</c:v>
                </c:pt>
                <c:pt idx="30">
                  <c:v>42580</c:v>
                </c:pt>
                <c:pt idx="31">
                  <c:v>42587</c:v>
                </c:pt>
                <c:pt idx="32">
                  <c:v>42594</c:v>
                </c:pt>
                <c:pt idx="33">
                  <c:v>42601</c:v>
                </c:pt>
                <c:pt idx="34">
                  <c:v>42608</c:v>
                </c:pt>
                <c:pt idx="35">
                  <c:v>42615</c:v>
                </c:pt>
                <c:pt idx="36">
                  <c:v>42622</c:v>
                </c:pt>
                <c:pt idx="37">
                  <c:v>42629</c:v>
                </c:pt>
                <c:pt idx="38">
                  <c:v>42636</c:v>
                </c:pt>
                <c:pt idx="39">
                  <c:v>42643</c:v>
                </c:pt>
                <c:pt idx="40">
                  <c:v>42650</c:v>
                </c:pt>
                <c:pt idx="41">
                  <c:v>42657</c:v>
                </c:pt>
                <c:pt idx="42">
                  <c:v>42664</c:v>
                </c:pt>
                <c:pt idx="43">
                  <c:v>42671</c:v>
                </c:pt>
                <c:pt idx="44">
                  <c:v>42678</c:v>
                </c:pt>
                <c:pt idx="45">
                  <c:v>42685</c:v>
                </c:pt>
                <c:pt idx="46">
                  <c:v>42692</c:v>
                </c:pt>
                <c:pt idx="47">
                  <c:v>42699</c:v>
                </c:pt>
                <c:pt idx="48">
                  <c:v>42706</c:v>
                </c:pt>
                <c:pt idx="49">
                  <c:v>42713</c:v>
                </c:pt>
                <c:pt idx="50">
                  <c:v>42720</c:v>
                </c:pt>
                <c:pt idx="51">
                  <c:v>42727</c:v>
                </c:pt>
                <c:pt idx="52">
                  <c:v>42734</c:v>
                </c:pt>
              </c:numCache>
            </c:numRef>
          </c:xVal>
          <c:yVal>
            <c:numRef>
              <c:f>'Task 7 Data (4 Stocks)'!$F$4:$F$56</c:f>
              <c:numCache>
                <c:formatCode>"$"#,##0.00</c:formatCode>
                <c:ptCount val="53"/>
                <c:pt idx="0">
                  <c:v>93.309685000000002</c:v>
                </c:pt>
                <c:pt idx="1">
                  <c:v>93.281936999999999</c:v>
                </c:pt>
                <c:pt idx="2">
                  <c:v>93.866325000000003</c:v>
                </c:pt>
                <c:pt idx="3">
                  <c:v>92.529090999999994</c:v>
                </c:pt>
                <c:pt idx="4">
                  <c:v>93.773482999999999</c:v>
                </c:pt>
                <c:pt idx="5">
                  <c:v>93.114127999999994</c:v>
                </c:pt>
                <c:pt idx="6">
                  <c:v>94.107772999999995</c:v>
                </c:pt>
                <c:pt idx="7">
                  <c:v>94.404938000000001</c:v>
                </c:pt>
                <c:pt idx="8">
                  <c:v>90.922577000000004</c:v>
                </c:pt>
                <c:pt idx="9">
                  <c:v>91.600455999999994</c:v>
                </c:pt>
                <c:pt idx="10">
                  <c:v>94.711387999999999</c:v>
                </c:pt>
                <c:pt idx="11">
                  <c:v>98.221626000000001</c:v>
                </c:pt>
                <c:pt idx="12">
                  <c:v>97.757300999999998</c:v>
                </c:pt>
                <c:pt idx="13">
                  <c:v>100.480537</c:v>
                </c:pt>
                <c:pt idx="14">
                  <c:v>99.846076999999994</c:v>
                </c:pt>
                <c:pt idx="15">
                  <c:v>102.03874999999999</c:v>
                </c:pt>
                <c:pt idx="16">
                  <c:v>101.31096599999999</c:v>
                </c:pt>
                <c:pt idx="17">
                  <c:v>102.178696</c:v>
                </c:pt>
                <c:pt idx="18">
                  <c:v>94.555640999999994</c:v>
                </c:pt>
                <c:pt idx="19">
                  <c:v>99.276909000000003</c:v>
                </c:pt>
                <c:pt idx="20">
                  <c:v>106.909294</c:v>
                </c:pt>
                <c:pt idx="21">
                  <c:v>108.654099</c:v>
                </c:pt>
                <c:pt idx="22">
                  <c:v>110.80012499999999</c:v>
                </c:pt>
                <c:pt idx="23">
                  <c:v>112.628891</c:v>
                </c:pt>
                <c:pt idx="24">
                  <c:v>113.69259599999999</c:v>
                </c:pt>
                <c:pt idx="25">
                  <c:v>108.95265999999999</c:v>
                </c:pt>
                <c:pt idx="26">
                  <c:v>111.12005600000001</c:v>
                </c:pt>
                <c:pt idx="27">
                  <c:v>105.442734</c:v>
                </c:pt>
                <c:pt idx="28">
                  <c:v>110.988922</c:v>
                </c:pt>
                <c:pt idx="29">
                  <c:v>109</c:v>
                </c:pt>
                <c:pt idx="30">
                  <c:v>111.12005600000001</c:v>
                </c:pt>
                <c:pt idx="31">
                  <c:v>107.71929900000001</c:v>
                </c:pt>
                <c:pt idx="32">
                  <c:v>108.833786</c:v>
                </c:pt>
                <c:pt idx="33">
                  <c:v>112.506615</c:v>
                </c:pt>
                <c:pt idx="34">
                  <c:v>109.80847199999999</c:v>
                </c:pt>
                <c:pt idx="35">
                  <c:v>114.11798899999999</c:v>
                </c:pt>
                <c:pt idx="36">
                  <c:v>114.858101</c:v>
                </c:pt>
                <c:pt idx="37">
                  <c:v>115.851173</c:v>
                </c:pt>
                <c:pt idx="38">
                  <c:v>112.665871</c:v>
                </c:pt>
                <c:pt idx="39">
                  <c:v>109.58772999999999</c:v>
                </c:pt>
                <c:pt idx="40">
                  <c:v>107.771477</c:v>
                </c:pt>
                <c:pt idx="41">
                  <c:v>110.52879299999999</c:v>
                </c:pt>
                <c:pt idx="42">
                  <c:v>102.049751</c:v>
                </c:pt>
                <c:pt idx="43">
                  <c:v>100.81694</c:v>
                </c:pt>
                <c:pt idx="44">
                  <c:v>104.854141</c:v>
                </c:pt>
                <c:pt idx="45">
                  <c:v>102.030922</c:v>
                </c:pt>
                <c:pt idx="46">
                  <c:v>101.174561</c:v>
                </c:pt>
                <c:pt idx="47">
                  <c:v>101.36277</c:v>
                </c:pt>
                <c:pt idx="48">
                  <c:v>101.108688</c:v>
                </c:pt>
                <c:pt idx="49">
                  <c:v>97.711417999999995</c:v>
                </c:pt>
                <c:pt idx="50">
                  <c:v>98.059607999999997</c:v>
                </c:pt>
                <c:pt idx="51">
                  <c:v>94.963493</c:v>
                </c:pt>
                <c:pt idx="52">
                  <c:v>96.126616999999996</c:v>
                </c:pt>
              </c:numCache>
            </c:numRef>
          </c:yVal>
          <c:smooth val="1"/>
        </c:ser>
        <c:ser>
          <c:idx val="3"/>
          <c:order val="3"/>
          <c:tx>
            <c:v>Jamaica Jim's</c:v>
          </c:tx>
          <c:spPr>
            <a:ln w="19050">
              <a:solidFill>
                <a:schemeClr val="tx1"/>
              </a:solidFill>
              <a:prstDash val="sysDot"/>
            </a:ln>
          </c:spPr>
          <c:marker>
            <c:symbol val="none"/>
          </c:marker>
          <c:xVal>
            <c:numRef>
              <c:f>'Task 7 Data (4 Stocks)'!$A$4:$A$56</c:f>
              <c:numCache>
                <c:formatCode>m/d/yy;@</c:formatCode>
                <c:ptCount val="53"/>
                <c:pt idx="0">
                  <c:v>42370</c:v>
                </c:pt>
                <c:pt idx="1">
                  <c:v>42377</c:v>
                </c:pt>
                <c:pt idx="2">
                  <c:v>42384</c:v>
                </c:pt>
                <c:pt idx="3">
                  <c:v>42391</c:v>
                </c:pt>
                <c:pt idx="4">
                  <c:v>42398</c:v>
                </c:pt>
                <c:pt idx="5">
                  <c:v>42405</c:v>
                </c:pt>
                <c:pt idx="6">
                  <c:v>42412</c:v>
                </c:pt>
                <c:pt idx="7">
                  <c:v>42419</c:v>
                </c:pt>
                <c:pt idx="8">
                  <c:v>42426</c:v>
                </c:pt>
                <c:pt idx="9">
                  <c:v>42433</c:v>
                </c:pt>
                <c:pt idx="10">
                  <c:v>42440</c:v>
                </c:pt>
                <c:pt idx="11">
                  <c:v>42447</c:v>
                </c:pt>
                <c:pt idx="12">
                  <c:v>42454</c:v>
                </c:pt>
                <c:pt idx="13">
                  <c:v>42461</c:v>
                </c:pt>
                <c:pt idx="14">
                  <c:v>42468</c:v>
                </c:pt>
                <c:pt idx="15">
                  <c:v>42475</c:v>
                </c:pt>
                <c:pt idx="16">
                  <c:v>42482</c:v>
                </c:pt>
                <c:pt idx="17">
                  <c:v>42489</c:v>
                </c:pt>
                <c:pt idx="18">
                  <c:v>42496</c:v>
                </c:pt>
                <c:pt idx="19">
                  <c:v>42503</c:v>
                </c:pt>
                <c:pt idx="20">
                  <c:v>42510</c:v>
                </c:pt>
                <c:pt idx="21">
                  <c:v>42517</c:v>
                </c:pt>
                <c:pt idx="22">
                  <c:v>42524</c:v>
                </c:pt>
                <c:pt idx="23">
                  <c:v>42531</c:v>
                </c:pt>
                <c:pt idx="24">
                  <c:v>42538</c:v>
                </c:pt>
                <c:pt idx="25">
                  <c:v>42545</c:v>
                </c:pt>
                <c:pt idx="26">
                  <c:v>42552</c:v>
                </c:pt>
                <c:pt idx="27">
                  <c:v>42559</c:v>
                </c:pt>
                <c:pt idx="28">
                  <c:v>42566</c:v>
                </c:pt>
                <c:pt idx="29">
                  <c:v>42573</c:v>
                </c:pt>
                <c:pt idx="30">
                  <c:v>42580</c:v>
                </c:pt>
                <c:pt idx="31">
                  <c:v>42587</c:v>
                </c:pt>
                <c:pt idx="32">
                  <c:v>42594</c:v>
                </c:pt>
                <c:pt idx="33">
                  <c:v>42601</c:v>
                </c:pt>
                <c:pt idx="34">
                  <c:v>42608</c:v>
                </c:pt>
                <c:pt idx="35">
                  <c:v>42615</c:v>
                </c:pt>
                <c:pt idx="36">
                  <c:v>42622</c:v>
                </c:pt>
                <c:pt idx="37">
                  <c:v>42629</c:v>
                </c:pt>
                <c:pt idx="38">
                  <c:v>42636</c:v>
                </c:pt>
                <c:pt idx="39">
                  <c:v>42643</c:v>
                </c:pt>
                <c:pt idx="40">
                  <c:v>42650</c:v>
                </c:pt>
                <c:pt idx="41">
                  <c:v>42657</c:v>
                </c:pt>
                <c:pt idx="42">
                  <c:v>42664</c:v>
                </c:pt>
                <c:pt idx="43">
                  <c:v>42671</c:v>
                </c:pt>
                <c:pt idx="44">
                  <c:v>42678</c:v>
                </c:pt>
                <c:pt idx="45">
                  <c:v>42685</c:v>
                </c:pt>
                <c:pt idx="46">
                  <c:v>42692</c:v>
                </c:pt>
                <c:pt idx="47">
                  <c:v>42699</c:v>
                </c:pt>
                <c:pt idx="48">
                  <c:v>42706</c:v>
                </c:pt>
                <c:pt idx="49">
                  <c:v>42713</c:v>
                </c:pt>
                <c:pt idx="50">
                  <c:v>42720</c:v>
                </c:pt>
                <c:pt idx="51">
                  <c:v>42727</c:v>
                </c:pt>
                <c:pt idx="52">
                  <c:v>42734</c:v>
                </c:pt>
              </c:numCache>
            </c:numRef>
          </c:xVal>
          <c:yVal>
            <c:numRef>
              <c:f>'Task 7 Data (4 Stocks)'!$H$4:$H$56</c:f>
              <c:numCache>
                <c:formatCode>"$"#,##0.00</c:formatCode>
                <c:ptCount val="53"/>
                <c:pt idx="0">
                  <c:v>96.720664999999997</c:v>
                </c:pt>
                <c:pt idx="1">
                  <c:v>98.045235000000005</c:v>
                </c:pt>
                <c:pt idx="2">
                  <c:v>100.16830400000001</c:v>
                </c:pt>
                <c:pt idx="3">
                  <c:v>101.625938</c:v>
                </c:pt>
                <c:pt idx="4">
                  <c:v>102.43631000000001</c:v>
                </c:pt>
                <c:pt idx="5">
                  <c:v>102.841499</c:v>
                </c:pt>
                <c:pt idx="6">
                  <c:v>104.092461</c:v>
                </c:pt>
                <c:pt idx="7">
                  <c:v>108.10889400000001</c:v>
                </c:pt>
                <c:pt idx="8">
                  <c:v>108.530479</c:v>
                </c:pt>
                <c:pt idx="9">
                  <c:v>109.04434999999999</c:v>
                </c:pt>
                <c:pt idx="10">
                  <c:v>110.511734</c:v>
                </c:pt>
                <c:pt idx="11">
                  <c:v>110.549431</c:v>
                </c:pt>
                <c:pt idx="12">
                  <c:v>111.73671</c:v>
                </c:pt>
                <c:pt idx="13">
                  <c:v>112.801506</c:v>
                </c:pt>
                <c:pt idx="14">
                  <c:v>113.142906</c:v>
                </c:pt>
                <c:pt idx="15">
                  <c:v>113.291496</c:v>
                </c:pt>
                <c:pt idx="16">
                  <c:v>110.4</c:v>
                </c:pt>
                <c:pt idx="17">
                  <c:v>114.243202</c:v>
                </c:pt>
                <c:pt idx="18">
                  <c:v>114.299744</c:v>
                </c:pt>
                <c:pt idx="19">
                  <c:v>117.26236</c:v>
                </c:pt>
                <c:pt idx="20">
                  <c:v>118.86648599999999</c:v>
                </c:pt>
                <c:pt idx="21">
                  <c:v>118.98988300000001</c:v>
                </c:pt>
                <c:pt idx="22">
                  <c:v>119.664833</c:v>
                </c:pt>
                <c:pt idx="23">
                  <c:v>120.28078499999999</c:v>
                </c:pt>
                <c:pt idx="24">
                  <c:v>120.432655</c:v>
                </c:pt>
                <c:pt idx="25">
                  <c:v>120.496437</c:v>
                </c:pt>
                <c:pt idx="26">
                  <c:v>120.831306</c:v>
                </c:pt>
                <c:pt idx="27">
                  <c:v>121.280235</c:v>
                </c:pt>
                <c:pt idx="28">
                  <c:v>121.894379</c:v>
                </c:pt>
                <c:pt idx="29">
                  <c:v>119</c:v>
                </c:pt>
                <c:pt idx="30">
                  <c:v>122.274338</c:v>
                </c:pt>
                <c:pt idx="31">
                  <c:v>122.587288</c:v>
                </c:pt>
                <c:pt idx="32">
                  <c:v>122.780945</c:v>
                </c:pt>
                <c:pt idx="33">
                  <c:v>123.48828899999999</c:v>
                </c:pt>
                <c:pt idx="34">
                  <c:v>123.802238</c:v>
                </c:pt>
                <c:pt idx="35">
                  <c:v>124.07828499999999</c:v>
                </c:pt>
                <c:pt idx="36">
                  <c:v>124.339012</c:v>
                </c:pt>
                <c:pt idx="37">
                  <c:v>124.628052</c:v>
                </c:pt>
                <c:pt idx="38">
                  <c:v>124.713661</c:v>
                </c:pt>
                <c:pt idx="39">
                  <c:v>125.199303</c:v>
                </c:pt>
                <c:pt idx="40">
                  <c:v>125.805031</c:v>
                </c:pt>
                <c:pt idx="41">
                  <c:v>126.186539</c:v>
                </c:pt>
                <c:pt idx="42">
                  <c:v>127.273537</c:v>
                </c:pt>
                <c:pt idx="43">
                  <c:v>127.45723700000001</c:v>
                </c:pt>
                <c:pt idx="44">
                  <c:v>127.655861</c:v>
                </c:pt>
                <c:pt idx="45">
                  <c:v>129.558029</c:v>
                </c:pt>
                <c:pt idx="46">
                  <c:v>129.604004</c:v>
                </c:pt>
                <c:pt idx="47">
                  <c:v>130.18890400000001</c:v>
                </c:pt>
                <c:pt idx="48">
                  <c:v>130.446991</c:v>
                </c:pt>
                <c:pt idx="49">
                  <c:v>130.88436899999999</c:v>
                </c:pt>
                <c:pt idx="50">
                  <c:v>131.086502</c:v>
                </c:pt>
                <c:pt idx="51">
                  <c:v>131.42198200000001</c:v>
                </c:pt>
                <c:pt idx="52">
                  <c:v>131.88552899999999</c:v>
                </c:pt>
              </c:numCache>
            </c:numRef>
          </c:yVal>
          <c:smooth val="1"/>
        </c:ser>
        <c:ser>
          <c:idx val="4"/>
          <c:order val="4"/>
          <c:tx>
            <c:v>Portfolio</c:v>
          </c:tx>
          <c:spPr>
            <a:ln w="41275">
              <a:solidFill>
                <a:schemeClr val="tx1"/>
              </a:solidFill>
            </a:ln>
          </c:spPr>
          <c:marker>
            <c:symbol val="none"/>
          </c:marker>
          <c:xVal>
            <c:numRef>
              <c:f>'Task 7 Data (4 Stocks)'!$A$4:$A$56</c:f>
              <c:numCache>
                <c:formatCode>m/d/yy;@</c:formatCode>
                <c:ptCount val="53"/>
                <c:pt idx="0">
                  <c:v>42370</c:v>
                </c:pt>
                <c:pt idx="1">
                  <c:v>42377</c:v>
                </c:pt>
                <c:pt idx="2">
                  <c:v>42384</c:v>
                </c:pt>
                <c:pt idx="3">
                  <c:v>42391</c:v>
                </c:pt>
                <c:pt idx="4">
                  <c:v>42398</c:v>
                </c:pt>
                <c:pt idx="5">
                  <c:v>42405</c:v>
                </c:pt>
                <c:pt idx="6">
                  <c:v>42412</c:v>
                </c:pt>
                <c:pt idx="7">
                  <c:v>42419</c:v>
                </c:pt>
                <c:pt idx="8">
                  <c:v>42426</c:v>
                </c:pt>
                <c:pt idx="9">
                  <c:v>42433</c:v>
                </c:pt>
                <c:pt idx="10">
                  <c:v>42440</c:v>
                </c:pt>
                <c:pt idx="11">
                  <c:v>42447</c:v>
                </c:pt>
                <c:pt idx="12">
                  <c:v>42454</c:v>
                </c:pt>
                <c:pt idx="13">
                  <c:v>42461</c:v>
                </c:pt>
                <c:pt idx="14">
                  <c:v>42468</c:v>
                </c:pt>
                <c:pt idx="15">
                  <c:v>42475</c:v>
                </c:pt>
                <c:pt idx="16">
                  <c:v>42482</c:v>
                </c:pt>
                <c:pt idx="17">
                  <c:v>42489</c:v>
                </c:pt>
                <c:pt idx="18">
                  <c:v>42496</c:v>
                </c:pt>
                <c:pt idx="19">
                  <c:v>42503</c:v>
                </c:pt>
                <c:pt idx="20">
                  <c:v>42510</c:v>
                </c:pt>
                <c:pt idx="21">
                  <c:v>42517</c:v>
                </c:pt>
                <c:pt idx="22">
                  <c:v>42524</c:v>
                </c:pt>
                <c:pt idx="23">
                  <c:v>42531</c:v>
                </c:pt>
                <c:pt idx="24">
                  <c:v>42538</c:v>
                </c:pt>
                <c:pt idx="25">
                  <c:v>42545</c:v>
                </c:pt>
                <c:pt idx="26">
                  <c:v>42552</c:v>
                </c:pt>
                <c:pt idx="27">
                  <c:v>42559</c:v>
                </c:pt>
                <c:pt idx="28">
                  <c:v>42566</c:v>
                </c:pt>
                <c:pt idx="29">
                  <c:v>42573</c:v>
                </c:pt>
                <c:pt idx="30">
                  <c:v>42580</c:v>
                </c:pt>
                <c:pt idx="31">
                  <c:v>42587</c:v>
                </c:pt>
                <c:pt idx="32">
                  <c:v>42594</c:v>
                </c:pt>
                <c:pt idx="33">
                  <c:v>42601</c:v>
                </c:pt>
                <c:pt idx="34">
                  <c:v>42608</c:v>
                </c:pt>
                <c:pt idx="35">
                  <c:v>42615</c:v>
                </c:pt>
                <c:pt idx="36">
                  <c:v>42622</c:v>
                </c:pt>
                <c:pt idx="37">
                  <c:v>42629</c:v>
                </c:pt>
                <c:pt idx="38">
                  <c:v>42636</c:v>
                </c:pt>
                <c:pt idx="39">
                  <c:v>42643</c:v>
                </c:pt>
                <c:pt idx="40">
                  <c:v>42650</c:v>
                </c:pt>
                <c:pt idx="41">
                  <c:v>42657</c:v>
                </c:pt>
                <c:pt idx="42">
                  <c:v>42664</c:v>
                </c:pt>
                <c:pt idx="43">
                  <c:v>42671</c:v>
                </c:pt>
                <c:pt idx="44">
                  <c:v>42678</c:v>
                </c:pt>
                <c:pt idx="45">
                  <c:v>42685</c:v>
                </c:pt>
                <c:pt idx="46">
                  <c:v>42692</c:v>
                </c:pt>
                <c:pt idx="47">
                  <c:v>42699</c:v>
                </c:pt>
                <c:pt idx="48">
                  <c:v>42706</c:v>
                </c:pt>
                <c:pt idx="49">
                  <c:v>42713</c:v>
                </c:pt>
                <c:pt idx="50">
                  <c:v>42720</c:v>
                </c:pt>
                <c:pt idx="51">
                  <c:v>42727</c:v>
                </c:pt>
                <c:pt idx="52">
                  <c:v>42734</c:v>
                </c:pt>
              </c:numCache>
            </c:numRef>
          </c:xVal>
          <c:yVal>
            <c:numRef>
              <c:f>'Task 7 Data (4 Stocks)'!$J$4:$J$54</c:f>
              <c:numCache>
                <c:formatCode>"$"#,##0.00</c:formatCode>
                <c:ptCount val="51"/>
                <c:pt idx="0">
                  <c:v>94.053535499999995</c:v>
                </c:pt>
                <c:pt idx="1">
                  <c:v>94.945917249999994</c:v>
                </c:pt>
                <c:pt idx="2">
                  <c:v>95.0552615</c:v>
                </c:pt>
                <c:pt idx="3">
                  <c:v>95.305168000000009</c:v>
                </c:pt>
                <c:pt idx="4">
                  <c:v>95.388748000000007</c:v>
                </c:pt>
                <c:pt idx="5">
                  <c:v>96.552426999999994</c:v>
                </c:pt>
                <c:pt idx="6">
                  <c:v>97.030822999999998</c:v>
                </c:pt>
                <c:pt idx="7">
                  <c:v>98.651834500000007</c:v>
                </c:pt>
                <c:pt idx="8">
                  <c:v>97.138361000000003</c:v>
                </c:pt>
                <c:pt idx="9">
                  <c:v>97.438398500000005</c:v>
                </c:pt>
                <c:pt idx="10">
                  <c:v>98.584983750000006</c:v>
                </c:pt>
                <c:pt idx="11">
                  <c:v>99.859920499999987</c:v>
                </c:pt>
                <c:pt idx="12">
                  <c:v>98.809188750000004</c:v>
                </c:pt>
                <c:pt idx="13">
                  <c:v>98.27938850000001</c:v>
                </c:pt>
                <c:pt idx="14">
                  <c:v>98.803363999999988</c:v>
                </c:pt>
                <c:pt idx="15">
                  <c:v>100.02266899999999</c:v>
                </c:pt>
                <c:pt idx="16">
                  <c:v>97.672284499999989</c:v>
                </c:pt>
                <c:pt idx="17">
                  <c:v>99.041513500000008</c:v>
                </c:pt>
                <c:pt idx="18">
                  <c:v>97.265706999999992</c:v>
                </c:pt>
                <c:pt idx="19">
                  <c:v>98.815788499999996</c:v>
                </c:pt>
                <c:pt idx="20">
                  <c:v>99.753770750000001</c:v>
                </c:pt>
                <c:pt idx="21">
                  <c:v>99.684814500000002</c:v>
                </c:pt>
                <c:pt idx="22">
                  <c:v>99.340574249999989</c:v>
                </c:pt>
                <c:pt idx="23">
                  <c:v>99.661792999999989</c:v>
                </c:pt>
                <c:pt idx="24">
                  <c:v>100.1728645</c:v>
                </c:pt>
                <c:pt idx="25">
                  <c:v>99.398118999999994</c:v>
                </c:pt>
                <c:pt idx="26">
                  <c:v>100.87934299999999</c:v>
                </c:pt>
                <c:pt idx="27">
                  <c:v>100.71026625</c:v>
                </c:pt>
                <c:pt idx="28">
                  <c:v>101.4340955</c:v>
                </c:pt>
                <c:pt idx="29">
                  <c:v>102.150133</c:v>
                </c:pt>
                <c:pt idx="30">
                  <c:v>102.14511875000001</c:v>
                </c:pt>
                <c:pt idx="31">
                  <c:v>101.21203225000001</c:v>
                </c:pt>
                <c:pt idx="32">
                  <c:v>100.93069199999999</c:v>
                </c:pt>
                <c:pt idx="33">
                  <c:v>102.56259350000001</c:v>
                </c:pt>
                <c:pt idx="34">
                  <c:v>102.48240475</c:v>
                </c:pt>
                <c:pt idx="35">
                  <c:v>102.69546125000001</c:v>
                </c:pt>
                <c:pt idx="36">
                  <c:v>101.38270175</c:v>
                </c:pt>
                <c:pt idx="37">
                  <c:v>100.56880774999999</c:v>
                </c:pt>
                <c:pt idx="38">
                  <c:v>101.35973749999999</c:v>
                </c:pt>
                <c:pt idx="39">
                  <c:v>99.419271499999994</c:v>
                </c:pt>
                <c:pt idx="40">
                  <c:v>98.589569249999997</c:v>
                </c:pt>
                <c:pt idx="41">
                  <c:v>99.504547000000002</c:v>
                </c:pt>
                <c:pt idx="42">
                  <c:v>97.155586249999999</c:v>
                </c:pt>
                <c:pt idx="43">
                  <c:v>95.674530000000004</c:v>
                </c:pt>
                <c:pt idx="44">
                  <c:v>96.181491750000006</c:v>
                </c:pt>
                <c:pt idx="45">
                  <c:v>95.684108750000007</c:v>
                </c:pt>
                <c:pt idx="46">
                  <c:v>97.263685250000009</c:v>
                </c:pt>
                <c:pt idx="47">
                  <c:v>97.690830250000005</c:v>
                </c:pt>
                <c:pt idx="48">
                  <c:v>98.120369000000011</c:v>
                </c:pt>
                <c:pt idx="49">
                  <c:v>97.945030250000002</c:v>
                </c:pt>
                <c:pt idx="50">
                  <c:v>98.692886249999987</c:v>
                </c:pt>
              </c:numCache>
            </c:numRef>
          </c:yVal>
          <c:smooth val="1"/>
        </c:ser>
        <c:dLbls>
          <c:showLegendKey val="0"/>
          <c:showVal val="0"/>
          <c:showCatName val="0"/>
          <c:showSerName val="0"/>
          <c:showPercent val="0"/>
          <c:showBubbleSize val="0"/>
        </c:dLbls>
        <c:axId val="266620928"/>
        <c:axId val="266622464"/>
      </c:scatterChart>
      <c:valAx>
        <c:axId val="266620928"/>
        <c:scaling>
          <c:orientation val="minMax"/>
          <c:max val="42719"/>
          <c:min val="42384"/>
        </c:scaling>
        <c:delete val="0"/>
        <c:axPos val="b"/>
        <c:numFmt formatCode="m/d/yy;@" sourceLinked="1"/>
        <c:majorTickMark val="out"/>
        <c:minorTickMark val="none"/>
        <c:tickLblPos val="nextTo"/>
        <c:txPr>
          <a:bodyPr rot="-2700000" vert="horz"/>
          <a:lstStyle/>
          <a:p>
            <a:pPr>
              <a:defRPr/>
            </a:pPr>
            <a:endParaRPr lang="en-US"/>
          </a:p>
        </c:txPr>
        <c:crossAx val="266622464"/>
        <c:crosses val="autoZero"/>
        <c:crossBetween val="midCat"/>
        <c:majorUnit val="30"/>
      </c:valAx>
      <c:valAx>
        <c:axId val="266622464"/>
        <c:scaling>
          <c:orientation val="minMax"/>
          <c:max val="140"/>
          <c:min val="70"/>
        </c:scaling>
        <c:delete val="0"/>
        <c:axPos val="l"/>
        <c:majorGridlines/>
        <c:numFmt formatCode="&quot;$&quot;#,##0.00" sourceLinked="1"/>
        <c:majorTickMark val="out"/>
        <c:minorTickMark val="none"/>
        <c:tickLblPos val="nextTo"/>
        <c:txPr>
          <a:bodyPr rot="0" vert="horz"/>
          <a:lstStyle/>
          <a:p>
            <a:pPr>
              <a:defRPr/>
            </a:pPr>
            <a:endParaRPr lang="en-US"/>
          </a:p>
        </c:txPr>
        <c:crossAx val="266620928"/>
        <c:crosses val="autoZero"/>
        <c:crossBetween val="midCat"/>
      </c:valAx>
      <c:spPr>
        <a:noFill/>
        <a:ln w="25400">
          <a:noFill/>
        </a:ln>
      </c:spPr>
    </c:plotArea>
    <c:legend>
      <c:legendPos val="r"/>
      <c:layout>
        <c:manualLayout>
          <c:xMode val="edge"/>
          <c:yMode val="edge"/>
          <c:x val="1.5940260988503197E-2"/>
          <c:y val="0.90073624110166406"/>
          <c:w val="0.97265582595376709"/>
          <c:h val="8.6365733908412623E-2"/>
        </c:manualLayout>
      </c:layout>
      <c:overlay val="0"/>
      <c:txPr>
        <a:bodyPr/>
        <a:lstStyle/>
        <a:p>
          <a:pPr>
            <a:defRPr sz="800" baseline="0"/>
          </a:pPr>
          <a:endParaRPr lang="en-US"/>
        </a:p>
      </c:txPr>
    </c:legend>
    <c:plotVisOnly val="1"/>
    <c:dispBlanksAs val="gap"/>
    <c:showDLblsOverMax val="0"/>
  </c:chart>
  <c:txPr>
    <a:bodyPr/>
    <a:lstStyle/>
    <a:p>
      <a:pPr>
        <a:defRPr sz="1000" b="0" i="0" u="none" strike="noStrike" baseline="0">
          <a:solidFill>
            <a:srgbClr val="000000"/>
          </a:solidFill>
          <a:latin typeface="Arial" panose="020B0604020202020204" pitchFamily="34" charset="0"/>
          <a:ea typeface="Calibri"/>
          <a:cs typeface="Calibri"/>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drawing1.xml><?xml version="1.0" encoding="utf-8"?>
<c:userShapes xmlns:c="http://schemas.openxmlformats.org/drawingml/2006/chart">
  <cdr:relSizeAnchor xmlns:cdr="http://schemas.openxmlformats.org/drawingml/2006/chartDrawing">
    <cdr:from>
      <cdr:x>0.04706</cdr:x>
      <cdr:y>0.01256</cdr:y>
    </cdr:from>
    <cdr:to>
      <cdr:x>1</cdr:x>
      <cdr:y>0.05682</cdr:y>
    </cdr:to>
    <cdr:sp macro="" textlink="">
      <cdr:nvSpPr>
        <cdr:cNvPr id="2" name="Text Box 71"/>
        <cdr:cNvSpPr txBox="1">
          <a:spLocks xmlns:a="http://schemas.openxmlformats.org/drawingml/2006/main" noChangeArrowheads="1"/>
        </cdr:cNvSpPr>
      </cdr:nvSpPr>
      <cdr:spPr bwMode="auto">
        <a:xfrm xmlns:a="http://schemas.openxmlformats.org/drawingml/2006/main">
          <a:off x="313933" y="87333"/>
          <a:ext cx="5155579" cy="307777"/>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none">
          <a:spAutoFit/>
        </a:bodyPr>
        <a:lstStyle xmlns:a="http://schemas.openxmlformats.org/drawingml/2006/main">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a:lstStyle>
        <a:p xmlns:a="http://schemas.openxmlformats.org/drawingml/2006/main">
          <a:pPr>
            <a:spcBef>
              <a:spcPct val="0"/>
            </a:spcBef>
            <a:buFontTx/>
            <a:buNone/>
          </a:pPr>
          <a:r>
            <a:rPr lang="en-US" altLang="en-US" sz="1400" b="1" dirty="0" smtClean="0">
              <a:latin typeface="Arial" panose="020B0604020202020204" pitchFamily="34" charset="0"/>
              <a:cs typeface="Arial" panose="020B0604020202020204" pitchFamily="34" charset="0"/>
            </a:rPr>
            <a:t>Individual Stocks vs. Diversified </a:t>
          </a:r>
          <a:r>
            <a:rPr lang="en-US" altLang="en-US" sz="1400" b="1" dirty="0" smtClean="0">
              <a:latin typeface="Arial" panose="020B0604020202020204" pitchFamily="34" charset="0"/>
              <a:cs typeface="Arial" panose="020B0604020202020204" pitchFamily="34" charset="0"/>
            </a:rPr>
            <a:t>Portfolio (monthly prices)</a:t>
          </a:r>
          <a:endParaRPr lang="en-US" altLang="en-US" sz="1400" b="1" dirty="0">
            <a:latin typeface="Arial" panose="020B0604020202020204" pitchFamily="34" charset="0"/>
            <a:cs typeface="Arial" panose="020B0604020202020204"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1748" name="Rectangle 4"/>
          <p:cNvSpPr>
            <a:spLocks noGrp="1" noRot="1" noChangeAspect="1" noChangeArrowheads="1" noTextEdit="1"/>
          </p:cNvSpPr>
          <p:nvPr>
            <p:ph type="sldImg" idx="2"/>
          </p:nvPr>
        </p:nvSpPr>
        <p:spPr bwMode="auto">
          <a:xfrm>
            <a:off x="2143125" y="685800"/>
            <a:ext cx="257175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3FE78D8-ACCF-4E7C-B389-D1059B772E0B}" type="slidenum">
              <a:rPr lang="en-US"/>
              <a:pPr>
                <a:defRPr/>
              </a:pPr>
              <a:t>‹#›</a:t>
            </a:fld>
            <a:endParaRPr lang="en-US"/>
          </a:p>
        </p:txBody>
      </p:sp>
    </p:spTree>
    <p:extLst>
      <p:ext uri="{BB962C8B-B14F-4D97-AF65-F5344CB8AC3E}">
        <p14:creationId xmlns:p14="http://schemas.microsoft.com/office/powerpoint/2010/main" val="38552667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44C74A96-9170-479C-9427-D1596B3F8E40}" type="slidenum">
              <a:rPr lang="en-US" altLang="en-US" smtClean="0"/>
              <a:pPr/>
              <a:t>1</a:t>
            </a:fld>
            <a:endParaRPr lang="en-US" alt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D6C385AD-514E-4877-8562-5D7B3A74FE83}" type="slidenum">
              <a:rPr lang="en-US" altLang="en-US" smtClean="0"/>
              <a:pPr/>
              <a:t>10</a:t>
            </a:fld>
            <a:endParaRPr lang="en-US" alt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977C3994-4945-49DA-8376-CB59CCD20695}" type="slidenum">
              <a:rPr lang="en-US" altLang="en-US" smtClean="0"/>
              <a:pPr/>
              <a:t>11</a:t>
            </a:fld>
            <a:endParaRPr lang="en-US" alt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31C8E652-46BF-498E-ABDF-FC8ABF2DFB64}" type="slidenum">
              <a:rPr lang="en-US" altLang="en-US" smtClean="0"/>
              <a:pPr/>
              <a:t>12</a:t>
            </a:fld>
            <a:endParaRPr lang="en-US" alt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9B3EF332-3EF1-4BDA-A3A8-F1A85A62416D}" type="slidenum">
              <a:rPr lang="en-US" altLang="en-US" smtClean="0"/>
              <a:pPr/>
              <a:t>13</a:t>
            </a:fld>
            <a:endParaRPr lang="en-US" alt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92E3A894-36D9-4AF6-82C8-0D4802D4E94B}" type="slidenum">
              <a:rPr lang="en-US" altLang="en-US" smtClean="0"/>
              <a:pPr/>
              <a:t>14</a:t>
            </a:fld>
            <a:endParaRPr lang="en-US" alt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E13EEB94-224A-4CD8-B748-8AE162145E40}" type="slidenum">
              <a:rPr lang="en-US" altLang="en-US" smtClean="0"/>
              <a:pPr/>
              <a:t>15</a:t>
            </a:fld>
            <a:endParaRPr lang="en-US" alt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F1C33FDC-87AB-4051-A819-8646F80C080B}" type="slidenum">
              <a:rPr lang="en-US" altLang="en-US" smtClean="0"/>
              <a:pPr/>
              <a:t>16</a:t>
            </a:fld>
            <a:endParaRPr lang="en-US" alt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5029511F-4507-4B2B-ACBB-EC070A4CDFFE}" type="slidenum">
              <a:rPr lang="en-US" altLang="en-US" smtClean="0"/>
              <a:pPr/>
              <a:t>17</a:t>
            </a:fld>
            <a:endParaRPr lang="en-US" alt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6700B933-D96C-4A53-B993-5E1CCF796BA2}" type="slidenum">
              <a:rPr lang="en-US" altLang="en-US" smtClean="0"/>
              <a:pPr/>
              <a:t>18</a:t>
            </a:fld>
            <a:endParaRPr lang="en-US" alt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6700B933-D96C-4A53-B993-5E1CCF796BA2}" type="slidenum">
              <a:rPr lang="en-US" altLang="en-US" smtClean="0"/>
              <a:pPr/>
              <a:t>19</a:t>
            </a:fld>
            <a:endParaRPr lang="en-US" alt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25801929-89E9-4417-886D-B4C398C7F30B}" type="slidenum">
              <a:rPr lang="en-US" altLang="en-US" smtClean="0"/>
              <a:pPr/>
              <a:t>2</a:t>
            </a:fld>
            <a:endParaRPr lang="en-US" alt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D0E6CD57-5ECD-47E3-87CC-87FDA667E416}" type="slidenum">
              <a:rPr lang="en-US" altLang="en-US" smtClean="0"/>
              <a:pPr/>
              <a:t>20</a:t>
            </a:fld>
            <a:endParaRPr lang="en-US" alt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179A5659-D420-4A60-B1C8-2A145D5183AA}" type="slidenum">
              <a:rPr lang="en-US" altLang="en-US" smtClean="0"/>
              <a:pPr/>
              <a:t>21</a:t>
            </a:fld>
            <a:endParaRPr lang="en-US" alt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A5642186-E287-4DED-88B1-974A26F85235}" type="slidenum">
              <a:rPr lang="en-US" altLang="en-US" smtClean="0"/>
              <a:pPr/>
              <a:t>22</a:t>
            </a:fld>
            <a:endParaRPr lang="en-US" alt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C011CAA2-0840-4CF1-AE46-28ABA6A5EB2B}" type="slidenum">
              <a:rPr lang="en-US" altLang="en-US" smtClean="0"/>
              <a:pPr/>
              <a:t>23</a:t>
            </a:fld>
            <a:endParaRPr lang="en-US" alt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B29883B3-2E71-44BC-8D0A-39298741A377}" type="slidenum">
              <a:rPr lang="en-US" altLang="en-US" smtClean="0"/>
              <a:pPr/>
              <a:t>24</a:t>
            </a:fld>
            <a:endParaRPr lang="en-US" alt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68378F6C-9215-49A5-9F47-4372876DC9B7}" type="slidenum">
              <a:rPr lang="en-US" altLang="en-US" smtClean="0"/>
              <a:pPr/>
              <a:t>25</a:t>
            </a:fld>
            <a:endParaRPr lang="en-US" alt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45E0B01E-85B9-4570-B1A0-7D7C47A2D9B0}" type="slidenum">
              <a:rPr lang="en-US" altLang="en-US" smtClean="0"/>
              <a:pPr/>
              <a:t>26</a:t>
            </a:fld>
            <a:endParaRPr lang="en-US" alt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3D76FCD9-39F1-4DB5-9541-9AE91FCA9C46}" type="slidenum">
              <a:rPr lang="en-US" altLang="en-US" smtClean="0"/>
              <a:pPr/>
              <a:t>27</a:t>
            </a:fld>
            <a:endParaRPr lang="en-US" alt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30DC068F-8316-4CE0-8178-02F1F4813D7F}" type="slidenum">
              <a:rPr lang="en-US" altLang="en-US" smtClean="0"/>
              <a:pPr/>
              <a:t>28</a:t>
            </a:fld>
            <a:endParaRPr lang="en-US" alt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20D41DF6-614E-45D8-817A-630C3D30AE3F}" type="slidenum">
              <a:rPr lang="en-US" altLang="en-US" smtClean="0"/>
              <a:pPr/>
              <a:t>29</a:t>
            </a:fld>
            <a:endParaRPr lang="en-US" alt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84CFCB4D-F11A-4E38-BE95-BF5A6222F005}" type="slidenum">
              <a:rPr lang="en-US" altLang="en-US" smtClean="0"/>
              <a:pPr/>
              <a:t>3</a:t>
            </a:fld>
            <a:endParaRPr lang="en-US" alt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79DE4045-F294-4F50-8571-389E64610BE5}" type="slidenum">
              <a:rPr lang="en-US" altLang="en-US" smtClean="0"/>
              <a:pPr/>
              <a:t>30</a:t>
            </a:fld>
            <a:endParaRPr lang="en-US" alt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99BDBBC0-5DCA-47F7-8FEA-2CE59FE2D863}" type="slidenum">
              <a:rPr lang="en-US" altLang="en-US" smtClean="0"/>
              <a:pPr/>
              <a:t>4</a:t>
            </a:fld>
            <a:endParaRPr lang="en-US" alt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00F82DBF-FBAC-4C65-964A-2534A63C4852}" type="slidenum">
              <a:rPr lang="en-US" altLang="en-US" smtClean="0"/>
              <a:pPr/>
              <a:t>5</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1D2029DA-139D-4A1A-BEAD-7C275CCBC717}" type="slidenum">
              <a:rPr lang="en-US" altLang="en-US" smtClean="0"/>
              <a:pPr/>
              <a:t>6</a:t>
            </a:fld>
            <a:endParaRPr lang="en-US" alt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D472FA03-BD03-447A-9F42-3CB8A0576BAD}" type="slidenum">
              <a:rPr lang="en-US" altLang="en-US" smtClean="0"/>
              <a:pPr/>
              <a:t>7</a:t>
            </a:fld>
            <a:endParaRPr lang="en-US" alt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1473DC8F-18B0-499A-B870-39FD68355BB1}" type="slidenum">
              <a:rPr lang="en-US" altLang="en-US" smtClean="0"/>
              <a:pPr/>
              <a:t>8</a:t>
            </a:fld>
            <a:endParaRPr lang="en-US" alt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36E718E9-405B-4496-B10E-39CCA927F98C}" type="slidenum">
              <a:rPr lang="en-US" altLang="en-US" smtClean="0"/>
              <a:pPr/>
              <a:t>9</a:t>
            </a:fld>
            <a:endParaRPr lang="en-US" alt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MGT 326 Ch 11 &amp; 12: Risk &amp; Return in Capital Markets (bdh2e)</a:t>
            </a:r>
          </a:p>
        </p:txBody>
      </p:sp>
      <p:sp>
        <p:nvSpPr>
          <p:cNvPr id="6" name="Rectangle 6"/>
          <p:cNvSpPr>
            <a:spLocks noGrp="1" noChangeArrowheads="1"/>
          </p:cNvSpPr>
          <p:nvPr>
            <p:ph type="sldNum" sz="quarter" idx="12"/>
          </p:nvPr>
        </p:nvSpPr>
        <p:spPr>
          <a:ln/>
        </p:spPr>
        <p:txBody>
          <a:bodyPr/>
          <a:lstStyle>
            <a:lvl1pPr>
              <a:defRPr/>
            </a:lvl1pPr>
          </a:lstStyle>
          <a:p>
            <a:pPr>
              <a:defRPr/>
            </a:pPr>
            <a:fld id="{A099064F-3E0F-45A5-BAB7-D4039A95F5D8}" type="slidenum">
              <a:rPr lang="en-US"/>
              <a:pPr>
                <a:defRPr/>
              </a:pPr>
              <a:t>‹#›</a:t>
            </a:fld>
            <a:endParaRPr lang="en-US"/>
          </a:p>
        </p:txBody>
      </p:sp>
    </p:spTree>
    <p:extLst>
      <p:ext uri="{BB962C8B-B14F-4D97-AF65-F5344CB8AC3E}">
        <p14:creationId xmlns:p14="http://schemas.microsoft.com/office/powerpoint/2010/main" val="3915941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MGT 326 Ch 11 &amp; 12: Risk &amp; Return in Capital Markets (bdh2e)</a:t>
            </a:r>
          </a:p>
        </p:txBody>
      </p:sp>
      <p:sp>
        <p:nvSpPr>
          <p:cNvPr id="6" name="Rectangle 6"/>
          <p:cNvSpPr>
            <a:spLocks noGrp="1" noChangeArrowheads="1"/>
          </p:cNvSpPr>
          <p:nvPr>
            <p:ph type="sldNum" sz="quarter" idx="12"/>
          </p:nvPr>
        </p:nvSpPr>
        <p:spPr>
          <a:ln/>
        </p:spPr>
        <p:txBody>
          <a:bodyPr/>
          <a:lstStyle>
            <a:lvl1pPr>
              <a:defRPr/>
            </a:lvl1pPr>
          </a:lstStyle>
          <a:p>
            <a:pPr>
              <a:defRPr/>
            </a:pPr>
            <a:fld id="{03E19211-BA12-4EB9-AE0B-31BD67F9719C}" type="slidenum">
              <a:rPr lang="en-US"/>
              <a:pPr>
                <a:defRPr/>
              </a:pPr>
              <a:t>‹#›</a:t>
            </a:fld>
            <a:endParaRPr lang="en-US"/>
          </a:p>
        </p:txBody>
      </p:sp>
    </p:spTree>
    <p:extLst>
      <p:ext uri="{BB962C8B-B14F-4D97-AF65-F5344CB8AC3E}">
        <p14:creationId xmlns:p14="http://schemas.microsoft.com/office/powerpoint/2010/main" val="3290675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6325" y="812800"/>
            <a:ext cx="1457325" cy="7315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4350" y="812800"/>
            <a:ext cx="4219575" cy="7315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MGT 326 Ch 11 &amp; 12: Risk &amp; Return in Capital Markets (bdh2e)</a:t>
            </a:r>
          </a:p>
        </p:txBody>
      </p:sp>
      <p:sp>
        <p:nvSpPr>
          <p:cNvPr id="6" name="Rectangle 6"/>
          <p:cNvSpPr>
            <a:spLocks noGrp="1" noChangeArrowheads="1"/>
          </p:cNvSpPr>
          <p:nvPr>
            <p:ph type="sldNum" sz="quarter" idx="12"/>
          </p:nvPr>
        </p:nvSpPr>
        <p:spPr>
          <a:ln/>
        </p:spPr>
        <p:txBody>
          <a:bodyPr/>
          <a:lstStyle>
            <a:lvl1pPr>
              <a:defRPr/>
            </a:lvl1pPr>
          </a:lstStyle>
          <a:p>
            <a:pPr>
              <a:defRPr/>
            </a:pPr>
            <a:fld id="{D726B2CC-113F-4F0A-8F7F-F9816B9DA768}" type="slidenum">
              <a:rPr lang="en-US"/>
              <a:pPr>
                <a:defRPr/>
              </a:pPr>
              <a:t>‹#›</a:t>
            </a:fld>
            <a:endParaRPr lang="en-US"/>
          </a:p>
        </p:txBody>
      </p:sp>
    </p:spTree>
    <p:extLst>
      <p:ext uri="{BB962C8B-B14F-4D97-AF65-F5344CB8AC3E}">
        <p14:creationId xmlns:p14="http://schemas.microsoft.com/office/powerpoint/2010/main" val="16752774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14350" y="812800"/>
            <a:ext cx="5829300" cy="7315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MGT 326 Ch 11 &amp; 12: Risk &amp; Return in Capital Markets (bdh2e)</a:t>
            </a:r>
          </a:p>
        </p:txBody>
      </p:sp>
      <p:sp>
        <p:nvSpPr>
          <p:cNvPr id="5" name="Rectangle 6"/>
          <p:cNvSpPr>
            <a:spLocks noGrp="1" noChangeArrowheads="1"/>
          </p:cNvSpPr>
          <p:nvPr>
            <p:ph type="sldNum" sz="quarter" idx="12"/>
          </p:nvPr>
        </p:nvSpPr>
        <p:spPr>
          <a:ln/>
        </p:spPr>
        <p:txBody>
          <a:bodyPr/>
          <a:lstStyle>
            <a:lvl1pPr>
              <a:defRPr/>
            </a:lvl1pPr>
          </a:lstStyle>
          <a:p>
            <a:pPr>
              <a:defRPr/>
            </a:pPr>
            <a:fld id="{63086E53-94AC-4332-BE23-E345BE327744}" type="slidenum">
              <a:rPr lang="en-US"/>
              <a:pPr>
                <a:defRPr/>
              </a:pPr>
              <a:t>‹#›</a:t>
            </a:fld>
            <a:endParaRPr lang="en-US"/>
          </a:p>
        </p:txBody>
      </p:sp>
    </p:spTree>
    <p:extLst>
      <p:ext uri="{BB962C8B-B14F-4D97-AF65-F5344CB8AC3E}">
        <p14:creationId xmlns:p14="http://schemas.microsoft.com/office/powerpoint/2010/main" val="3882301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MGT 326 Ch 11 &amp; 12: Risk &amp; Return in Capital Markets (bdh2e)</a:t>
            </a:r>
          </a:p>
        </p:txBody>
      </p:sp>
      <p:sp>
        <p:nvSpPr>
          <p:cNvPr id="4" name="Rectangle 6"/>
          <p:cNvSpPr>
            <a:spLocks noGrp="1" noChangeArrowheads="1"/>
          </p:cNvSpPr>
          <p:nvPr>
            <p:ph type="sldNum" sz="quarter" idx="12"/>
          </p:nvPr>
        </p:nvSpPr>
        <p:spPr>
          <a:ln/>
        </p:spPr>
        <p:txBody>
          <a:bodyPr/>
          <a:lstStyle>
            <a:lvl1pPr>
              <a:defRPr/>
            </a:lvl1pPr>
          </a:lstStyle>
          <a:p>
            <a:pPr>
              <a:defRPr/>
            </a:pPr>
            <a:fld id="{71C19EE5-2347-4C15-B029-6A7DBDF78317}" type="slidenum">
              <a:rPr lang="en-US"/>
              <a:pPr>
                <a:defRPr/>
              </a:pPr>
              <a:t>‹#›</a:t>
            </a:fld>
            <a:endParaRPr lang="en-US"/>
          </a:p>
        </p:txBody>
      </p:sp>
    </p:spTree>
    <p:extLst>
      <p:ext uri="{BB962C8B-B14F-4D97-AF65-F5344CB8AC3E}">
        <p14:creationId xmlns:p14="http://schemas.microsoft.com/office/powerpoint/2010/main" val="3950224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MGT 326 Ch 11 &amp; 12: Risk &amp; Return in Capital Markets (bdh2e)</a:t>
            </a:r>
          </a:p>
        </p:txBody>
      </p:sp>
      <p:sp>
        <p:nvSpPr>
          <p:cNvPr id="6" name="Rectangle 6"/>
          <p:cNvSpPr>
            <a:spLocks noGrp="1" noChangeArrowheads="1"/>
          </p:cNvSpPr>
          <p:nvPr>
            <p:ph type="sldNum" sz="quarter" idx="12"/>
          </p:nvPr>
        </p:nvSpPr>
        <p:spPr>
          <a:ln/>
        </p:spPr>
        <p:txBody>
          <a:bodyPr/>
          <a:lstStyle>
            <a:lvl1pPr>
              <a:defRPr/>
            </a:lvl1pPr>
          </a:lstStyle>
          <a:p>
            <a:pPr>
              <a:defRPr/>
            </a:pPr>
            <a:fld id="{1D203A34-6EA5-46C6-A779-955B174EEBA7}" type="slidenum">
              <a:rPr lang="en-US"/>
              <a:pPr>
                <a:defRPr/>
              </a:pPr>
              <a:t>‹#›</a:t>
            </a:fld>
            <a:endParaRPr lang="en-US"/>
          </a:p>
        </p:txBody>
      </p:sp>
    </p:spTree>
    <p:extLst>
      <p:ext uri="{BB962C8B-B14F-4D97-AF65-F5344CB8AC3E}">
        <p14:creationId xmlns:p14="http://schemas.microsoft.com/office/powerpoint/2010/main" val="3711183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MGT 326 Ch 11 &amp; 12: Risk &amp; Return in Capital Markets (bdh2e)</a:t>
            </a:r>
          </a:p>
        </p:txBody>
      </p:sp>
      <p:sp>
        <p:nvSpPr>
          <p:cNvPr id="6" name="Rectangle 6"/>
          <p:cNvSpPr>
            <a:spLocks noGrp="1" noChangeArrowheads="1"/>
          </p:cNvSpPr>
          <p:nvPr>
            <p:ph type="sldNum" sz="quarter" idx="12"/>
          </p:nvPr>
        </p:nvSpPr>
        <p:spPr>
          <a:ln/>
        </p:spPr>
        <p:txBody>
          <a:bodyPr/>
          <a:lstStyle>
            <a:lvl1pPr>
              <a:defRPr/>
            </a:lvl1pPr>
          </a:lstStyle>
          <a:p>
            <a:pPr>
              <a:defRPr/>
            </a:pPr>
            <a:fld id="{63E31AB3-603C-4337-9AD0-9943FC941511}" type="slidenum">
              <a:rPr lang="en-US"/>
              <a:pPr>
                <a:defRPr/>
              </a:pPr>
              <a:t>‹#›</a:t>
            </a:fld>
            <a:endParaRPr lang="en-US"/>
          </a:p>
        </p:txBody>
      </p:sp>
    </p:spTree>
    <p:extLst>
      <p:ext uri="{BB962C8B-B14F-4D97-AF65-F5344CB8AC3E}">
        <p14:creationId xmlns:p14="http://schemas.microsoft.com/office/powerpoint/2010/main" val="1270053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MGT 326 Ch 11 &amp; 12: Risk &amp; Return in Capital Markets (bdh2e)</a:t>
            </a:r>
          </a:p>
        </p:txBody>
      </p:sp>
      <p:sp>
        <p:nvSpPr>
          <p:cNvPr id="7" name="Rectangle 6"/>
          <p:cNvSpPr>
            <a:spLocks noGrp="1" noChangeArrowheads="1"/>
          </p:cNvSpPr>
          <p:nvPr>
            <p:ph type="sldNum" sz="quarter" idx="12"/>
          </p:nvPr>
        </p:nvSpPr>
        <p:spPr>
          <a:ln/>
        </p:spPr>
        <p:txBody>
          <a:bodyPr/>
          <a:lstStyle>
            <a:lvl1pPr>
              <a:defRPr/>
            </a:lvl1pPr>
          </a:lstStyle>
          <a:p>
            <a:pPr>
              <a:defRPr/>
            </a:pPr>
            <a:fld id="{1BD05844-223B-4060-95C5-BA43CB06547A}" type="slidenum">
              <a:rPr lang="en-US"/>
              <a:pPr>
                <a:defRPr/>
              </a:pPr>
              <a:t>‹#›</a:t>
            </a:fld>
            <a:endParaRPr lang="en-US"/>
          </a:p>
        </p:txBody>
      </p:sp>
    </p:spTree>
    <p:extLst>
      <p:ext uri="{BB962C8B-B14F-4D97-AF65-F5344CB8AC3E}">
        <p14:creationId xmlns:p14="http://schemas.microsoft.com/office/powerpoint/2010/main" val="581392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MGT 326 Ch 11 &amp; 12: Risk &amp; Return in Capital Markets (bdh2e)</a:t>
            </a:r>
          </a:p>
        </p:txBody>
      </p:sp>
      <p:sp>
        <p:nvSpPr>
          <p:cNvPr id="9" name="Rectangle 6"/>
          <p:cNvSpPr>
            <a:spLocks noGrp="1" noChangeArrowheads="1"/>
          </p:cNvSpPr>
          <p:nvPr>
            <p:ph type="sldNum" sz="quarter" idx="12"/>
          </p:nvPr>
        </p:nvSpPr>
        <p:spPr>
          <a:ln/>
        </p:spPr>
        <p:txBody>
          <a:bodyPr/>
          <a:lstStyle>
            <a:lvl1pPr>
              <a:defRPr/>
            </a:lvl1pPr>
          </a:lstStyle>
          <a:p>
            <a:pPr>
              <a:defRPr/>
            </a:pPr>
            <a:fld id="{F5DC978F-9A82-4643-9529-137D9B822CA6}" type="slidenum">
              <a:rPr lang="en-US"/>
              <a:pPr>
                <a:defRPr/>
              </a:pPr>
              <a:t>‹#›</a:t>
            </a:fld>
            <a:endParaRPr lang="en-US"/>
          </a:p>
        </p:txBody>
      </p:sp>
    </p:spTree>
    <p:extLst>
      <p:ext uri="{BB962C8B-B14F-4D97-AF65-F5344CB8AC3E}">
        <p14:creationId xmlns:p14="http://schemas.microsoft.com/office/powerpoint/2010/main" val="46806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MGT 326 Ch 11 &amp; 12: Risk &amp; Return in Capital Markets (bdh2e)</a:t>
            </a:r>
          </a:p>
        </p:txBody>
      </p:sp>
      <p:sp>
        <p:nvSpPr>
          <p:cNvPr id="5" name="Rectangle 6"/>
          <p:cNvSpPr>
            <a:spLocks noGrp="1" noChangeArrowheads="1"/>
          </p:cNvSpPr>
          <p:nvPr>
            <p:ph type="sldNum" sz="quarter" idx="12"/>
          </p:nvPr>
        </p:nvSpPr>
        <p:spPr>
          <a:ln/>
        </p:spPr>
        <p:txBody>
          <a:bodyPr/>
          <a:lstStyle>
            <a:lvl1pPr>
              <a:defRPr/>
            </a:lvl1pPr>
          </a:lstStyle>
          <a:p>
            <a:pPr>
              <a:defRPr/>
            </a:pPr>
            <a:fld id="{652A160D-1A6D-4023-AD3E-CE09CEB2A743}" type="slidenum">
              <a:rPr lang="en-US"/>
              <a:pPr>
                <a:defRPr/>
              </a:pPr>
              <a:t>‹#›</a:t>
            </a:fld>
            <a:endParaRPr lang="en-US"/>
          </a:p>
        </p:txBody>
      </p:sp>
    </p:spTree>
    <p:extLst>
      <p:ext uri="{BB962C8B-B14F-4D97-AF65-F5344CB8AC3E}">
        <p14:creationId xmlns:p14="http://schemas.microsoft.com/office/powerpoint/2010/main" val="2403396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MGT 326 Ch 11 &amp; 12: Risk &amp; Return in Capital Markets (bdh2e)</a:t>
            </a:r>
          </a:p>
        </p:txBody>
      </p:sp>
      <p:sp>
        <p:nvSpPr>
          <p:cNvPr id="4" name="Rectangle 6"/>
          <p:cNvSpPr>
            <a:spLocks noGrp="1" noChangeArrowheads="1"/>
          </p:cNvSpPr>
          <p:nvPr>
            <p:ph type="sldNum" sz="quarter" idx="12"/>
          </p:nvPr>
        </p:nvSpPr>
        <p:spPr>
          <a:ln/>
        </p:spPr>
        <p:txBody>
          <a:bodyPr/>
          <a:lstStyle>
            <a:lvl1pPr>
              <a:defRPr/>
            </a:lvl1pPr>
          </a:lstStyle>
          <a:p>
            <a:pPr>
              <a:defRPr/>
            </a:pPr>
            <a:fld id="{F1E530DE-6F35-4764-8686-B42FF9EBA10F}" type="slidenum">
              <a:rPr lang="en-US"/>
              <a:pPr>
                <a:defRPr/>
              </a:pPr>
              <a:t>‹#›</a:t>
            </a:fld>
            <a:endParaRPr lang="en-US"/>
          </a:p>
        </p:txBody>
      </p:sp>
    </p:spTree>
    <p:extLst>
      <p:ext uri="{BB962C8B-B14F-4D97-AF65-F5344CB8AC3E}">
        <p14:creationId xmlns:p14="http://schemas.microsoft.com/office/powerpoint/2010/main" val="407002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MGT 326 Ch 11 &amp; 12: Risk &amp; Return in Capital Markets (bdh2e)</a:t>
            </a:r>
          </a:p>
        </p:txBody>
      </p:sp>
      <p:sp>
        <p:nvSpPr>
          <p:cNvPr id="7" name="Rectangle 6"/>
          <p:cNvSpPr>
            <a:spLocks noGrp="1" noChangeArrowheads="1"/>
          </p:cNvSpPr>
          <p:nvPr>
            <p:ph type="sldNum" sz="quarter" idx="12"/>
          </p:nvPr>
        </p:nvSpPr>
        <p:spPr>
          <a:ln/>
        </p:spPr>
        <p:txBody>
          <a:bodyPr/>
          <a:lstStyle>
            <a:lvl1pPr>
              <a:defRPr/>
            </a:lvl1pPr>
          </a:lstStyle>
          <a:p>
            <a:pPr>
              <a:defRPr/>
            </a:pPr>
            <a:fld id="{E5D10938-50CF-4E35-8465-E404C36E0DAA}" type="slidenum">
              <a:rPr lang="en-US"/>
              <a:pPr>
                <a:defRPr/>
              </a:pPr>
              <a:t>‹#›</a:t>
            </a:fld>
            <a:endParaRPr lang="en-US"/>
          </a:p>
        </p:txBody>
      </p:sp>
    </p:spTree>
    <p:extLst>
      <p:ext uri="{BB962C8B-B14F-4D97-AF65-F5344CB8AC3E}">
        <p14:creationId xmlns:p14="http://schemas.microsoft.com/office/powerpoint/2010/main" val="2973770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MGT 326 Ch 11 &amp; 12: Risk &amp; Return in Capital Markets (bdh2e)</a:t>
            </a:r>
          </a:p>
        </p:txBody>
      </p:sp>
      <p:sp>
        <p:nvSpPr>
          <p:cNvPr id="7" name="Rectangle 6"/>
          <p:cNvSpPr>
            <a:spLocks noGrp="1" noChangeArrowheads="1"/>
          </p:cNvSpPr>
          <p:nvPr>
            <p:ph type="sldNum" sz="quarter" idx="12"/>
          </p:nvPr>
        </p:nvSpPr>
        <p:spPr>
          <a:ln/>
        </p:spPr>
        <p:txBody>
          <a:bodyPr/>
          <a:lstStyle>
            <a:lvl1pPr>
              <a:defRPr/>
            </a:lvl1pPr>
          </a:lstStyle>
          <a:p>
            <a:pPr>
              <a:defRPr/>
            </a:pPr>
            <a:fld id="{9B81EB59-1936-445D-91DF-FD238E68A348}" type="slidenum">
              <a:rPr lang="en-US"/>
              <a:pPr>
                <a:defRPr/>
              </a:pPr>
              <a:t>‹#›</a:t>
            </a:fld>
            <a:endParaRPr lang="en-US"/>
          </a:p>
        </p:txBody>
      </p:sp>
    </p:spTree>
    <p:extLst>
      <p:ext uri="{BB962C8B-B14F-4D97-AF65-F5344CB8AC3E}">
        <p14:creationId xmlns:p14="http://schemas.microsoft.com/office/powerpoint/2010/main" val="625485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12800"/>
            <a:ext cx="58293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14350" y="2641600"/>
            <a:ext cx="58293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51435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0" y="0"/>
            <a:ext cx="3429000" cy="3254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r>
              <a:rPr lang="en-US"/>
              <a:t>MGT 326 Ch 11 &amp; 12: Risk &amp; Return in Capital Markets (bdh2e)</a:t>
            </a:r>
          </a:p>
        </p:txBody>
      </p:sp>
      <p:sp>
        <p:nvSpPr>
          <p:cNvPr id="1030" name="Rectangle 6"/>
          <p:cNvSpPr>
            <a:spLocks noGrp="1" noChangeArrowheads="1"/>
          </p:cNvSpPr>
          <p:nvPr>
            <p:ph type="sldNum" sz="quarter" idx="4"/>
          </p:nvPr>
        </p:nvSpPr>
        <p:spPr bwMode="auto">
          <a:xfrm>
            <a:off x="3119438" y="8877300"/>
            <a:ext cx="539750" cy="266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pPr>
              <a:defRPr/>
            </a:pPr>
            <a:fld id="{7F603DC2-94C1-4865-8972-F4651CDDBFA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2"/>
          <p:cNvSpPr>
            <a:spLocks noGrp="1"/>
          </p:cNvSpPr>
          <p:nvPr>
            <p:ph type="ftr" sz="quarter" idx="11"/>
          </p:nvPr>
        </p:nvSpPr>
        <p:spPr>
          <a:xfrm>
            <a:off x="0" y="0"/>
            <a:ext cx="4310063" cy="325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11 &amp; 12: Risk &amp; Return in Capital Markets (bdh2e)</a:t>
            </a:r>
          </a:p>
        </p:txBody>
      </p:sp>
      <p:sp>
        <p:nvSpPr>
          <p:cNvPr id="20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02F1CA41-7853-421B-BBEC-B6AEEAF96F7C}" type="slidenum">
              <a:rPr lang="en-US" altLang="en-US" sz="1200" smtClean="0"/>
              <a:pPr>
                <a:spcBef>
                  <a:spcPct val="0"/>
                </a:spcBef>
                <a:buFontTx/>
                <a:buNone/>
              </a:pPr>
              <a:t>1</a:t>
            </a:fld>
            <a:endParaRPr lang="en-US" altLang="en-US" sz="1200" smtClean="0"/>
          </a:p>
        </p:txBody>
      </p:sp>
      <p:sp>
        <p:nvSpPr>
          <p:cNvPr id="2052" name="Text Box 2"/>
          <p:cNvSpPr txBox="1">
            <a:spLocks noChangeArrowheads="1"/>
          </p:cNvSpPr>
          <p:nvPr/>
        </p:nvSpPr>
        <p:spPr bwMode="auto">
          <a:xfrm>
            <a:off x="225425" y="215900"/>
            <a:ext cx="6632575" cy="675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Tx/>
              <a:buNone/>
            </a:pPr>
            <a:r>
              <a:rPr lang="en-US" altLang="en-US" sz="1800" b="1"/>
              <a:t>Ch’s 11 &amp; 12: Risk &amp; Return In Capital Markets</a:t>
            </a:r>
          </a:p>
          <a:p>
            <a:pPr>
              <a:lnSpc>
                <a:spcPct val="90000"/>
              </a:lnSpc>
              <a:spcBef>
                <a:spcPct val="0"/>
              </a:spcBef>
              <a:buFontTx/>
              <a:buNone/>
            </a:pPr>
            <a:endParaRPr lang="en-US" altLang="en-US" sz="1800" b="1"/>
          </a:p>
          <a:p>
            <a:pPr>
              <a:lnSpc>
                <a:spcPct val="90000"/>
              </a:lnSpc>
              <a:spcBef>
                <a:spcPct val="0"/>
              </a:spcBef>
              <a:buFontTx/>
              <a:buNone/>
            </a:pPr>
            <a:r>
              <a:rPr lang="en-US" altLang="en-US" sz="1800" b="1"/>
              <a:t>Purpose of Ch’s 11 &amp; 12:</a:t>
            </a:r>
            <a:r>
              <a:rPr lang="en-US" altLang="en-US" sz="1800"/>
              <a:t>  To understand </a:t>
            </a:r>
            <a:r>
              <a:rPr lang="en-US" altLang="en-US" sz="1800" b="1"/>
              <a:t>financial</a:t>
            </a:r>
            <a:r>
              <a:rPr lang="en-US" altLang="en-US" sz="1800"/>
              <a:t> </a:t>
            </a:r>
            <a:r>
              <a:rPr lang="en-US" altLang="en-US" sz="1800" b="1"/>
              <a:t>risk</a:t>
            </a:r>
            <a:r>
              <a:rPr lang="en-US" altLang="en-US" sz="1800"/>
              <a:t> and learn how to measure the risk associated with securities</a:t>
            </a:r>
            <a:endParaRPr lang="en-US" altLang="en-US" sz="1800" u="sng"/>
          </a:p>
          <a:p>
            <a:pPr>
              <a:lnSpc>
                <a:spcPct val="90000"/>
              </a:lnSpc>
              <a:spcBef>
                <a:spcPct val="0"/>
              </a:spcBef>
              <a:buFontTx/>
              <a:buNone/>
            </a:pPr>
            <a:endParaRPr lang="en-US" altLang="en-US" sz="1800"/>
          </a:p>
          <a:p>
            <a:pPr>
              <a:spcBef>
                <a:spcPct val="0"/>
              </a:spcBef>
              <a:buFontTx/>
              <a:buNone/>
            </a:pPr>
            <a:r>
              <a:rPr lang="en-US" altLang="en-US" sz="1600" b="1" u="sng">
                <a:solidFill>
                  <a:srgbClr val="000000"/>
                </a:solidFill>
              </a:rPr>
              <a:t>Learning Objectives</a:t>
            </a:r>
            <a:r>
              <a:rPr lang="en-US" altLang="en-US" sz="1600" b="1">
                <a:solidFill>
                  <a:srgbClr val="000000"/>
                </a:solidFill>
              </a:rPr>
              <a:t>:</a:t>
            </a:r>
            <a:endParaRPr lang="en-US" altLang="en-US" sz="1800" b="1">
              <a:solidFill>
                <a:srgbClr val="000000"/>
              </a:solidFill>
            </a:endParaRPr>
          </a:p>
          <a:p>
            <a:pPr>
              <a:spcBef>
                <a:spcPct val="0"/>
              </a:spcBef>
              <a:buFont typeface="Wingdings" pitchFamily="2" charset="2"/>
              <a:buChar char="ð"/>
            </a:pPr>
            <a:r>
              <a:rPr lang="en-US" altLang="en-US" sz="1600">
                <a:solidFill>
                  <a:srgbClr val="000000"/>
                </a:solidFill>
              </a:rPr>
              <a:t>Explain Systematic Risk and Unsystematic Risk</a:t>
            </a:r>
          </a:p>
          <a:p>
            <a:pPr>
              <a:spcBef>
                <a:spcPct val="0"/>
              </a:spcBef>
              <a:buFont typeface="Wingdings" pitchFamily="2" charset="2"/>
              <a:buChar char="ð"/>
            </a:pPr>
            <a:r>
              <a:rPr lang="en-US" altLang="en-US" sz="1600">
                <a:solidFill>
                  <a:srgbClr val="000000"/>
                </a:solidFill>
              </a:rPr>
              <a:t>Describe the Causes of Systematic Risk and Unsystematic Risk</a:t>
            </a:r>
          </a:p>
          <a:p>
            <a:pPr>
              <a:spcBef>
                <a:spcPct val="0"/>
              </a:spcBef>
              <a:buFont typeface="Wingdings" pitchFamily="2" charset="2"/>
              <a:buChar char="ð"/>
            </a:pPr>
            <a:r>
              <a:rPr lang="en-US" altLang="en-US" sz="1600">
                <a:solidFill>
                  <a:srgbClr val="000000"/>
                </a:solidFill>
              </a:rPr>
              <a:t>Explain How Standard Deviation Quantifies the Riskiness of a Security or Portfolio</a:t>
            </a:r>
          </a:p>
          <a:p>
            <a:pPr>
              <a:spcBef>
                <a:spcPct val="0"/>
              </a:spcBef>
              <a:buFont typeface="Wingdings" pitchFamily="2" charset="2"/>
              <a:buChar char="ð"/>
            </a:pPr>
            <a:r>
              <a:rPr lang="en-US" altLang="en-US" sz="1600">
                <a:solidFill>
                  <a:srgbClr val="000000"/>
                </a:solidFill>
              </a:rPr>
              <a:t>Explain Coefficient of Variation and Use It To Make An Investment Decision</a:t>
            </a:r>
          </a:p>
          <a:p>
            <a:pPr>
              <a:spcBef>
                <a:spcPct val="0"/>
              </a:spcBef>
              <a:buFont typeface="Wingdings" pitchFamily="2" charset="2"/>
              <a:buChar char="ð"/>
            </a:pPr>
            <a:r>
              <a:rPr lang="en-US" altLang="en-US" sz="1600">
                <a:solidFill>
                  <a:srgbClr val="000000"/>
                </a:solidFill>
              </a:rPr>
              <a:t>Describe Diversification and How It Reduces the Riskiness of a Portfolio</a:t>
            </a:r>
          </a:p>
          <a:p>
            <a:pPr>
              <a:spcBef>
                <a:spcPct val="0"/>
              </a:spcBef>
              <a:buFont typeface="Wingdings" pitchFamily="2" charset="2"/>
              <a:buChar char="ð"/>
            </a:pPr>
            <a:r>
              <a:rPr lang="en-US" altLang="en-US" sz="1600">
                <a:solidFill>
                  <a:srgbClr val="000000"/>
                </a:solidFill>
              </a:rPr>
              <a:t>Describe the Concept of Correlation and How It Affects Diversification</a:t>
            </a:r>
          </a:p>
          <a:p>
            <a:pPr>
              <a:spcBef>
                <a:spcPct val="0"/>
              </a:spcBef>
              <a:buFont typeface="Wingdings" pitchFamily="2" charset="2"/>
              <a:buChar char="ð"/>
            </a:pPr>
            <a:r>
              <a:rPr lang="en-US" altLang="en-US" sz="1600">
                <a:solidFill>
                  <a:srgbClr val="000000"/>
                </a:solidFill>
              </a:rPr>
              <a:t>Describe the Capital Asset Pricing Model (CAPM)</a:t>
            </a:r>
          </a:p>
          <a:p>
            <a:pPr>
              <a:spcBef>
                <a:spcPct val="0"/>
              </a:spcBef>
              <a:buFont typeface="Wingdings" pitchFamily="2" charset="2"/>
              <a:buChar char="ð"/>
            </a:pPr>
            <a:r>
              <a:rPr lang="en-US" altLang="en-US" sz="1600">
                <a:solidFill>
                  <a:srgbClr val="000000"/>
                </a:solidFill>
              </a:rPr>
              <a:t>Explain What Beta Is</a:t>
            </a:r>
          </a:p>
          <a:p>
            <a:pPr>
              <a:spcBef>
                <a:spcPct val="0"/>
              </a:spcBef>
              <a:buFont typeface="Wingdings" pitchFamily="2" charset="2"/>
              <a:buChar char="ð"/>
            </a:pPr>
            <a:r>
              <a:rPr lang="en-US" altLang="en-US" sz="1600">
                <a:solidFill>
                  <a:srgbClr val="000000"/>
                </a:solidFill>
              </a:rPr>
              <a:t>Compute the Required ROR of a Stock Using CAPM</a:t>
            </a:r>
          </a:p>
          <a:p>
            <a:pPr>
              <a:spcBef>
                <a:spcPct val="0"/>
              </a:spcBef>
              <a:buFont typeface="Wingdings" pitchFamily="2" charset="2"/>
              <a:buChar char="ð"/>
            </a:pPr>
            <a:r>
              <a:rPr lang="en-US" altLang="en-US" sz="1600">
                <a:solidFill>
                  <a:srgbClr val="000000"/>
                </a:solidFill>
              </a:rPr>
              <a:t>Explain the Difference Between Rqd ROR of a Stock Computed with CAPM and Rqd ROR Derived From the Average of Historical Returns</a:t>
            </a:r>
          </a:p>
          <a:p>
            <a:pPr>
              <a:spcBef>
                <a:spcPct val="0"/>
              </a:spcBef>
              <a:buFont typeface="Wingdings" pitchFamily="2" charset="2"/>
              <a:buChar char="ð"/>
            </a:pPr>
            <a:r>
              <a:rPr lang="en-US" altLang="en-US" sz="1600">
                <a:solidFill>
                  <a:srgbClr val="000000"/>
                </a:solidFill>
              </a:rPr>
              <a:t>Explain the Concept of Risk Aversion and Its Effects on Security Valuation and Return</a:t>
            </a:r>
          </a:p>
          <a:p>
            <a:pPr>
              <a:spcBef>
                <a:spcPct val="0"/>
              </a:spcBef>
              <a:buFont typeface="Wingdings" pitchFamily="2" charset="2"/>
              <a:buChar char="ð"/>
            </a:pPr>
            <a:r>
              <a:rPr lang="en-US" altLang="en-US" sz="1600">
                <a:solidFill>
                  <a:srgbClr val="000000"/>
                </a:solidFill>
              </a:rPr>
              <a:t>Compute The Expected and Realized Returns of a Portfolio Using CAPM</a:t>
            </a:r>
          </a:p>
          <a:p>
            <a:pPr>
              <a:spcBef>
                <a:spcPct val="0"/>
              </a:spcBef>
              <a:buFont typeface="Wingdings" pitchFamily="2" charset="2"/>
              <a:buChar char="ð"/>
            </a:pPr>
            <a:r>
              <a:rPr lang="en-US" altLang="en-US" sz="1600">
                <a:solidFill>
                  <a:srgbClr val="000000"/>
                </a:solidFill>
              </a:rPr>
              <a:t>Compute The Expected and Realized Returns of a Portfolio Using historical Returns</a:t>
            </a:r>
          </a:p>
          <a:p>
            <a:pPr>
              <a:spcBef>
                <a:spcPct val="0"/>
              </a:spcBef>
              <a:buFont typeface="Wingdings" pitchFamily="2" charset="2"/>
              <a:buChar char="ð"/>
            </a:pPr>
            <a:endParaRPr lang="en-US" altLang="en-US" sz="1600">
              <a:solidFill>
                <a:srgbClr val="000000"/>
              </a:solidFill>
            </a:endParaRPr>
          </a:p>
          <a:p>
            <a:pPr>
              <a:spcBef>
                <a:spcPct val="0"/>
              </a:spcBef>
              <a:buFont typeface="Wingdings" pitchFamily="2" charset="2"/>
              <a:buChar char="ð"/>
            </a:pPr>
            <a:endParaRPr lang="en-US" altLang="en-US" sz="1600">
              <a:solidFill>
                <a:srgbClr val="000000"/>
              </a:solidFill>
            </a:endParaRPr>
          </a:p>
          <a:p>
            <a:pPr>
              <a:lnSpc>
                <a:spcPct val="90000"/>
              </a:lnSpc>
              <a:spcBef>
                <a:spcPct val="0"/>
              </a:spcBef>
              <a:buFontTx/>
              <a:buNone/>
            </a:pPr>
            <a:endParaRPr lang="en-US" altLang="en-US" sz="1800"/>
          </a:p>
        </p:txBody>
      </p:sp>
      <p:sp>
        <p:nvSpPr>
          <p:cNvPr id="2053" name="Text Box 13"/>
          <p:cNvSpPr txBox="1">
            <a:spLocks noChangeArrowheads="1"/>
          </p:cNvSpPr>
          <p:nvPr/>
        </p:nvSpPr>
        <p:spPr bwMode="auto">
          <a:xfrm>
            <a:off x="4775200" y="0"/>
            <a:ext cx="20875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a:t>2e created Summer 11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2"/>
          <p:cNvSpPr>
            <a:spLocks noGrp="1"/>
          </p:cNvSpPr>
          <p:nvPr>
            <p:ph type="ftr" sz="quarter" idx="11"/>
          </p:nvPr>
        </p:nvSpPr>
        <p:spPr>
          <a:xfrm>
            <a:off x="0" y="0"/>
            <a:ext cx="4249738" cy="325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11 &amp; 12: Risk &amp; Return in Capital Markets (bdh2e)</a:t>
            </a:r>
          </a:p>
        </p:txBody>
      </p:sp>
      <p:sp>
        <p:nvSpPr>
          <p:cNvPr id="1126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5C208391-6243-46B2-AC72-0139F7A0AD8C}" type="slidenum">
              <a:rPr lang="en-US" altLang="en-US" sz="1200" smtClean="0"/>
              <a:pPr>
                <a:spcBef>
                  <a:spcPct val="0"/>
                </a:spcBef>
                <a:buFontTx/>
                <a:buNone/>
              </a:pPr>
              <a:t>10</a:t>
            </a:fld>
            <a:endParaRPr lang="en-US" altLang="en-US" sz="1200" smtClean="0"/>
          </a:p>
        </p:txBody>
      </p:sp>
      <p:sp>
        <p:nvSpPr>
          <p:cNvPr id="11268" name="Text Box 95"/>
          <p:cNvSpPr txBox="1">
            <a:spLocks noChangeArrowheads="1"/>
          </p:cNvSpPr>
          <p:nvPr/>
        </p:nvSpPr>
        <p:spPr bwMode="auto">
          <a:xfrm>
            <a:off x="290513" y="215900"/>
            <a:ext cx="6567487" cy="613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11430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b="1"/>
              <a:t>Coefficient of Variation (CV) (Not covered in your text book)</a:t>
            </a:r>
          </a:p>
          <a:p>
            <a:pPr>
              <a:spcBef>
                <a:spcPct val="0"/>
              </a:spcBef>
              <a:buFont typeface="Wingdings 3" pitchFamily="18" charset="2"/>
              <a:buChar char="_"/>
            </a:pPr>
            <a:r>
              <a:rPr lang="en-US" altLang="en-US" sz="1800"/>
              <a:t>A way to quantify the relationship between risk and return</a:t>
            </a:r>
          </a:p>
          <a:p>
            <a:pPr>
              <a:spcBef>
                <a:spcPct val="0"/>
              </a:spcBef>
              <a:buFont typeface="Wingdings 3" pitchFamily="18" charset="2"/>
              <a:buChar char="_"/>
            </a:pPr>
            <a:r>
              <a:rPr lang="en-US" altLang="en-US" sz="1800"/>
              <a:t>Given two securities with equal expected returns but different degrees of risk, the rational investor would choose the one with lower risk</a:t>
            </a:r>
          </a:p>
          <a:p>
            <a:pPr>
              <a:spcBef>
                <a:spcPct val="0"/>
              </a:spcBef>
              <a:buFont typeface="Wingdings 3" pitchFamily="18" charset="2"/>
              <a:buChar char="_"/>
            </a:pPr>
            <a:r>
              <a:rPr lang="en-US" altLang="en-US" sz="1800"/>
              <a:t>The CV…..</a:t>
            </a:r>
          </a:p>
          <a:p>
            <a:pPr lvl="1">
              <a:spcBef>
                <a:spcPct val="0"/>
              </a:spcBef>
              <a:buFont typeface="Wingdings 3" pitchFamily="18" charset="2"/>
              <a:buChar char=""/>
            </a:pPr>
            <a:r>
              <a:rPr lang="en-US" altLang="en-US" sz="1800"/>
              <a:t> is defined as: CV = </a:t>
            </a:r>
            <a:r>
              <a:rPr lang="en-US" altLang="en-US" sz="1800" b="1">
                <a:latin typeface="Symbol" pitchFamily="18" charset="2"/>
              </a:rPr>
              <a:t>s</a:t>
            </a:r>
            <a:r>
              <a:rPr lang="en-US" altLang="en-US" sz="1800"/>
              <a:t> / r       S / r ; </a:t>
            </a:r>
            <a:r>
              <a:rPr lang="en-US" altLang="en-US" sz="1800" u="sng"/>
              <a:t>smaller is better</a:t>
            </a:r>
            <a:endParaRPr lang="en-US" altLang="en-US" sz="1800"/>
          </a:p>
          <a:p>
            <a:pPr lvl="1">
              <a:spcBef>
                <a:spcPct val="0"/>
              </a:spcBef>
              <a:buFont typeface="Wingdings 3" pitchFamily="18" charset="2"/>
              <a:buChar char=""/>
            </a:pPr>
            <a:r>
              <a:rPr lang="en-US" altLang="en-US" sz="1800"/>
              <a:t> shows the risk per unit of return; </a:t>
            </a:r>
          </a:p>
          <a:p>
            <a:pPr lvl="1">
              <a:spcBef>
                <a:spcPct val="0"/>
              </a:spcBef>
              <a:buFont typeface="Wingdings 3" pitchFamily="18" charset="2"/>
              <a:buChar char=""/>
            </a:pPr>
            <a:r>
              <a:rPr lang="en-US" altLang="en-US" sz="1800"/>
              <a:t> it provides a </a:t>
            </a:r>
            <a:r>
              <a:rPr lang="en-US" altLang="en-US" sz="1800" b="1" u="sng"/>
              <a:t>standardized measure of risk</a:t>
            </a:r>
            <a:r>
              <a:rPr lang="en-US" altLang="en-US" sz="1800"/>
              <a:t>; the basis of comparison (per unit return) is the same</a:t>
            </a:r>
          </a:p>
          <a:p>
            <a:pPr lvl="1">
              <a:spcBef>
                <a:spcPct val="0"/>
              </a:spcBef>
              <a:buFont typeface="Wingdings 3" pitchFamily="18" charset="2"/>
              <a:buChar char=""/>
            </a:pPr>
            <a:r>
              <a:rPr lang="en-US" altLang="en-US" sz="1800"/>
              <a:t> provides a more meaningful basis for comparison when the expected returns of two alternatives are not the same</a:t>
            </a:r>
          </a:p>
          <a:p>
            <a:pPr>
              <a:spcBef>
                <a:spcPct val="0"/>
              </a:spcBef>
              <a:buFont typeface="Wingdings 3" pitchFamily="18" charset="2"/>
              <a:buChar char="_"/>
            </a:pPr>
            <a:r>
              <a:rPr lang="en-US" altLang="en-US" sz="1800"/>
              <a:t>Using CV to measure risk/return characteristics of two stocks is like using miles per gallon (MPG) to measure fuel efficiency of two cars</a:t>
            </a:r>
          </a:p>
          <a:p>
            <a:pPr>
              <a:spcBef>
                <a:spcPct val="0"/>
              </a:spcBef>
              <a:buFont typeface="Wingdings 3" pitchFamily="18" charset="2"/>
              <a:buNone/>
            </a:pPr>
            <a:r>
              <a:rPr lang="en-US" altLang="en-US" sz="1800" u="sng"/>
              <a:t>Example</a:t>
            </a:r>
            <a:r>
              <a:rPr lang="en-US" altLang="en-US" sz="1800"/>
              <a:t>: Driver A travels 450 mi. in his ‘95 Geo Metro and consumes 12 gal. of gas.  Driver B travels 890 mi. in his ’71 LS5 (454+cu) Corvette, stopping 3 times to fuel up and consumes 65 gal. of gas.  What is the relative fuel efficiency of the two cars?</a:t>
            </a:r>
          </a:p>
          <a:p>
            <a:pPr lvl="1">
              <a:spcBef>
                <a:spcPct val="0"/>
              </a:spcBef>
              <a:buFont typeface="Wingdings 3" pitchFamily="18" charset="2"/>
              <a:buNone/>
            </a:pPr>
            <a:r>
              <a:rPr lang="en-US" altLang="en-US" sz="1800"/>
              <a:t>	Geo: 450 mi./12 gal. = 37.5 mi. per gal</a:t>
            </a:r>
          </a:p>
          <a:p>
            <a:pPr lvl="1">
              <a:spcBef>
                <a:spcPct val="0"/>
              </a:spcBef>
              <a:buFont typeface="Wingdings 3" pitchFamily="18" charset="2"/>
              <a:buNone/>
            </a:pPr>
            <a:r>
              <a:rPr lang="en-US" altLang="en-US" sz="1800"/>
              <a:t>	‘Vette: 890 mi./65 gal. = 13.7 mi. per gal.</a:t>
            </a:r>
          </a:p>
          <a:p>
            <a:pPr>
              <a:spcBef>
                <a:spcPct val="0"/>
              </a:spcBef>
              <a:buFont typeface="Wingdings 3" pitchFamily="18" charset="2"/>
              <a:buChar char="_"/>
            </a:pPr>
            <a:r>
              <a:rPr lang="en-US" altLang="en-US" sz="1800"/>
              <a:t>The standardized measure is one gallon of gas</a:t>
            </a:r>
          </a:p>
        </p:txBody>
      </p:sp>
      <p:grpSp>
        <p:nvGrpSpPr>
          <p:cNvPr id="11269" name="Group 96"/>
          <p:cNvGrpSpPr>
            <a:grpSpLocks/>
          </p:cNvGrpSpPr>
          <p:nvPr/>
        </p:nvGrpSpPr>
        <p:grpSpPr bwMode="auto">
          <a:xfrm>
            <a:off x="2727325" y="1924050"/>
            <a:ext cx="117475" cy="49213"/>
            <a:chOff x="2386" y="1909"/>
            <a:chExt cx="74" cy="31"/>
          </a:xfrm>
        </p:grpSpPr>
        <p:sp>
          <p:nvSpPr>
            <p:cNvPr id="11294" name="Line 97"/>
            <p:cNvSpPr>
              <a:spLocks noChangeShapeType="1"/>
            </p:cNvSpPr>
            <p:nvPr/>
          </p:nvSpPr>
          <p:spPr bwMode="auto">
            <a:xfrm flipV="1">
              <a:off x="2386" y="1909"/>
              <a:ext cx="38" cy="3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95" name="Line 98"/>
            <p:cNvSpPr>
              <a:spLocks noChangeShapeType="1"/>
            </p:cNvSpPr>
            <p:nvPr/>
          </p:nvSpPr>
          <p:spPr bwMode="auto">
            <a:xfrm flipH="1" flipV="1">
              <a:off x="2422" y="1910"/>
              <a:ext cx="38" cy="3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270" name="Line 131"/>
          <p:cNvSpPr>
            <a:spLocks noChangeShapeType="1"/>
          </p:cNvSpPr>
          <p:nvPr/>
        </p:nvSpPr>
        <p:spPr bwMode="auto">
          <a:xfrm>
            <a:off x="3605213" y="1966913"/>
            <a:ext cx="107950"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1271" name="Group 132"/>
          <p:cNvGrpSpPr>
            <a:grpSpLocks/>
          </p:cNvGrpSpPr>
          <p:nvPr/>
        </p:nvGrpSpPr>
        <p:grpSpPr bwMode="auto">
          <a:xfrm>
            <a:off x="2940050" y="1833563"/>
            <a:ext cx="303213" cy="366712"/>
            <a:chOff x="1778" y="5262"/>
            <a:chExt cx="191" cy="231"/>
          </a:xfrm>
        </p:grpSpPr>
        <p:sp>
          <p:nvSpPr>
            <p:cNvPr id="11291" name="Text Box 133"/>
            <p:cNvSpPr txBox="1">
              <a:spLocks noChangeArrowheads="1"/>
            </p:cNvSpPr>
            <p:nvPr/>
          </p:nvSpPr>
          <p:spPr bwMode="auto">
            <a:xfrm>
              <a:off x="1778" y="5262"/>
              <a:ext cx="19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b="1"/>
                <a:t>~</a:t>
              </a:r>
            </a:p>
          </p:txBody>
        </p:sp>
        <p:sp>
          <p:nvSpPr>
            <p:cNvPr id="11292" name="Line 134"/>
            <p:cNvSpPr>
              <a:spLocks noChangeShapeType="1"/>
            </p:cNvSpPr>
            <p:nvPr/>
          </p:nvSpPr>
          <p:spPr bwMode="auto">
            <a:xfrm>
              <a:off x="1836" y="5420"/>
              <a:ext cx="72"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93" name="Line 135"/>
            <p:cNvSpPr>
              <a:spLocks noChangeShapeType="1"/>
            </p:cNvSpPr>
            <p:nvPr/>
          </p:nvSpPr>
          <p:spPr bwMode="auto">
            <a:xfrm>
              <a:off x="1836" y="5444"/>
              <a:ext cx="72"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8328" name="AutoShape 136"/>
          <p:cNvSpPr>
            <a:spLocks noChangeArrowheads="1"/>
          </p:cNvSpPr>
          <p:nvPr/>
        </p:nvSpPr>
        <p:spPr bwMode="auto">
          <a:xfrm>
            <a:off x="146050" y="215900"/>
            <a:ext cx="266700" cy="266700"/>
          </a:xfrm>
          <a:prstGeom prst="star5">
            <a:avLst/>
          </a:prstGeom>
          <a:solidFill>
            <a:schemeClr val="tx1"/>
          </a:solidFill>
          <a:ln w="9525">
            <a:solidFill>
              <a:schemeClr val="tx1"/>
            </a:solidFill>
            <a:miter lim="800000"/>
            <a:headEnd/>
            <a:tailEnd/>
          </a:ln>
          <a:effectLst/>
        </p:spPr>
        <p:txBody>
          <a:bodyPr wrap="none" anchor="ctr"/>
          <a:lstStyle/>
          <a:p>
            <a:pPr>
              <a:defRPr/>
            </a:pPr>
            <a:endParaRPr lang="en-US"/>
          </a:p>
        </p:txBody>
      </p:sp>
      <p:sp>
        <p:nvSpPr>
          <p:cNvPr id="11273" name="Text Box 137"/>
          <p:cNvSpPr txBox="1">
            <a:spLocks noChangeArrowheads="1"/>
          </p:cNvSpPr>
          <p:nvPr/>
        </p:nvSpPr>
        <p:spPr bwMode="auto">
          <a:xfrm>
            <a:off x="163513" y="6232525"/>
            <a:ext cx="6694487"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 typeface="Monotype Sorts" pitchFamily="2" charset="2"/>
              <a:buNone/>
            </a:pPr>
            <a:r>
              <a:rPr lang="en-US" altLang="en-US" sz="1800" u="sng"/>
              <a:t>Example</a:t>
            </a:r>
            <a:r>
              <a:rPr lang="en-US" altLang="en-US" sz="1800"/>
              <a:t>: An investor wants to compare the risk/reward characteristics of two retail merchandising firms: Walmart and Target. </a:t>
            </a:r>
          </a:p>
          <a:p>
            <a:pPr>
              <a:spcBef>
                <a:spcPct val="0"/>
              </a:spcBef>
              <a:buFontTx/>
              <a:buNone/>
            </a:pPr>
            <a:endParaRPr lang="en-US" altLang="en-US" sz="1800"/>
          </a:p>
        </p:txBody>
      </p:sp>
      <p:grpSp>
        <p:nvGrpSpPr>
          <p:cNvPr id="11274" name="Group 138"/>
          <p:cNvGrpSpPr>
            <a:grpSpLocks/>
          </p:cNvGrpSpPr>
          <p:nvPr/>
        </p:nvGrpSpPr>
        <p:grpSpPr bwMode="auto">
          <a:xfrm>
            <a:off x="671513" y="6684963"/>
            <a:ext cx="4305300" cy="2325687"/>
            <a:chOff x="447" y="551"/>
            <a:chExt cx="2712" cy="1465"/>
          </a:xfrm>
        </p:grpSpPr>
        <p:grpSp>
          <p:nvGrpSpPr>
            <p:cNvPr id="11275" name="Group 139"/>
            <p:cNvGrpSpPr>
              <a:grpSpLocks/>
            </p:cNvGrpSpPr>
            <p:nvPr/>
          </p:nvGrpSpPr>
          <p:grpSpPr bwMode="auto">
            <a:xfrm>
              <a:off x="465" y="1194"/>
              <a:ext cx="2406" cy="542"/>
              <a:chOff x="610" y="3850"/>
              <a:chExt cx="1926" cy="414"/>
            </a:xfrm>
          </p:grpSpPr>
          <p:sp>
            <p:nvSpPr>
              <p:cNvPr id="11289" name="Freeform 140"/>
              <p:cNvSpPr>
                <a:spLocks/>
              </p:cNvSpPr>
              <p:nvPr/>
            </p:nvSpPr>
            <p:spPr bwMode="auto">
              <a:xfrm>
                <a:off x="1569" y="3850"/>
                <a:ext cx="967" cy="414"/>
              </a:xfrm>
              <a:custGeom>
                <a:avLst/>
                <a:gdLst>
                  <a:gd name="T0" fmla="*/ 0 w 2391"/>
                  <a:gd name="T1" fmla="*/ 1 h 792"/>
                  <a:gd name="T2" fmla="*/ 0 w 2391"/>
                  <a:gd name="T3" fmla="*/ 1 h 792"/>
                  <a:gd name="T4" fmla="*/ 0 w 2391"/>
                  <a:gd name="T5" fmla="*/ 1 h 792"/>
                  <a:gd name="T6" fmla="*/ 0 w 2391"/>
                  <a:gd name="T7" fmla="*/ 1 h 792"/>
                  <a:gd name="T8" fmla="*/ 0 w 2391"/>
                  <a:gd name="T9" fmla="*/ 1 h 792"/>
                  <a:gd name="T10" fmla="*/ 0 w 2391"/>
                  <a:gd name="T11" fmla="*/ 1 h 792"/>
                  <a:gd name="T12" fmla="*/ 0 w 2391"/>
                  <a:gd name="T13" fmla="*/ 1 h 792"/>
                  <a:gd name="T14" fmla="*/ 0 w 2391"/>
                  <a:gd name="T15" fmla="*/ 1 h 792"/>
                  <a:gd name="T16" fmla="*/ 0 w 2391"/>
                  <a:gd name="T17" fmla="*/ 1 h 792"/>
                  <a:gd name="T18" fmla="*/ 0 w 2391"/>
                  <a:gd name="T19" fmla="*/ 1 h 792"/>
                  <a:gd name="T20" fmla="*/ 0 w 2391"/>
                  <a:gd name="T21" fmla="*/ 1 h 792"/>
                  <a:gd name="T22" fmla="*/ 0 w 2391"/>
                  <a:gd name="T23" fmla="*/ 1 h 792"/>
                  <a:gd name="T24" fmla="*/ 0 w 2391"/>
                  <a:gd name="T25" fmla="*/ 1 h 792"/>
                  <a:gd name="T26" fmla="*/ 0 w 2391"/>
                  <a:gd name="T27" fmla="*/ 1 h 792"/>
                  <a:gd name="T28" fmla="*/ 0 w 2391"/>
                  <a:gd name="T29" fmla="*/ 1 h 792"/>
                  <a:gd name="T30" fmla="*/ 0 w 2391"/>
                  <a:gd name="T31" fmla="*/ 0 h 79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391"/>
                  <a:gd name="T49" fmla="*/ 0 h 792"/>
                  <a:gd name="T50" fmla="*/ 2391 w 2391"/>
                  <a:gd name="T51" fmla="*/ 792 h 79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91" h="792">
                    <a:moveTo>
                      <a:pt x="2391" y="792"/>
                    </a:moveTo>
                    <a:lnTo>
                      <a:pt x="2140" y="783"/>
                    </a:lnTo>
                    <a:lnTo>
                      <a:pt x="2015" y="774"/>
                    </a:lnTo>
                    <a:lnTo>
                      <a:pt x="1889" y="762"/>
                    </a:lnTo>
                    <a:lnTo>
                      <a:pt x="1764" y="743"/>
                    </a:lnTo>
                    <a:lnTo>
                      <a:pt x="1636" y="718"/>
                    </a:lnTo>
                    <a:lnTo>
                      <a:pt x="1511" y="686"/>
                    </a:lnTo>
                    <a:lnTo>
                      <a:pt x="1259" y="594"/>
                    </a:lnTo>
                    <a:lnTo>
                      <a:pt x="1008" y="465"/>
                    </a:lnTo>
                    <a:lnTo>
                      <a:pt x="755" y="309"/>
                    </a:lnTo>
                    <a:lnTo>
                      <a:pt x="630" y="230"/>
                    </a:lnTo>
                    <a:lnTo>
                      <a:pt x="504" y="156"/>
                    </a:lnTo>
                    <a:lnTo>
                      <a:pt x="379" y="92"/>
                    </a:lnTo>
                    <a:lnTo>
                      <a:pt x="253" y="42"/>
                    </a:lnTo>
                    <a:lnTo>
                      <a:pt x="126" y="11"/>
                    </a:lnTo>
                    <a:lnTo>
                      <a:pt x="0" y="0"/>
                    </a:ln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290" name="Freeform 141"/>
              <p:cNvSpPr>
                <a:spLocks/>
              </p:cNvSpPr>
              <p:nvPr/>
            </p:nvSpPr>
            <p:spPr bwMode="auto">
              <a:xfrm>
                <a:off x="610" y="3850"/>
                <a:ext cx="967" cy="414"/>
              </a:xfrm>
              <a:custGeom>
                <a:avLst/>
                <a:gdLst>
                  <a:gd name="T0" fmla="*/ 0 w 2391"/>
                  <a:gd name="T1" fmla="*/ 1 h 792"/>
                  <a:gd name="T2" fmla="*/ 0 w 2391"/>
                  <a:gd name="T3" fmla="*/ 1 h 792"/>
                  <a:gd name="T4" fmla="*/ 0 w 2391"/>
                  <a:gd name="T5" fmla="*/ 1 h 792"/>
                  <a:gd name="T6" fmla="*/ 0 w 2391"/>
                  <a:gd name="T7" fmla="*/ 1 h 792"/>
                  <a:gd name="T8" fmla="*/ 0 w 2391"/>
                  <a:gd name="T9" fmla="*/ 1 h 792"/>
                  <a:gd name="T10" fmla="*/ 0 w 2391"/>
                  <a:gd name="T11" fmla="*/ 1 h 792"/>
                  <a:gd name="T12" fmla="*/ 0 w 2391"/>
                  <a:gd name="T13" fmla="*/ 1 h 792"/>
                  <a:gd name="T14" fmla="*/ 0 w 2391"/>
                  <a:gd name="T15" fmla="*/ 1 h 792"/>
                  <a:gd name="T16" fmla="*/ 0 w 2391"/>
                  <a:gd name="T17" fmla="*/ 1 h 792"/>
                  <a:gd name="T18" fmla="*/ 0 w 2391"/>
                  <a:gd name="T19" fmla="*/ 1 h 792"/>
                  <a:gd name="T20" fmla="*/ 0 w 2391"/>
                  <a:gd name="T21" fmla="*/ 1 h 792"/>
                  <a:gd name="T22" fmla="*/ 0 w 2391"/>
                  <a:gd name="T23" fmla="*/ 1 h 792"/>
                  <a:gd name="T24" fmla="*/ 0 w 2391"/>
                  <a:gd name="T25" fmla="*/ 1 h 792"/>
                  <a:gd name="T26" fmla="*/ 0 w 2391"/>
                  <a:gd name="T27" fmla="*/ 1 h 792"/>
                  <a:gd name="T28" fmla="*/ 0 w 2391"/>
                  <a:gd name="T29" fmla="*/ 1 h 792"/>
                  <a:gd name="T30" fmla="*/ 0 w 2391"/>
                  <a:gd name="T31" fmla="*/ 0 h 79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391"/>
                  <a:gd name="T49" fmla="*/ 0 h 792"/>
                  <a:gd name="T50" fmla="*/ 2391 w 2391"/>
                  <a:gd name="T51" fmla="*/ 792 h 79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91" h="792">
                    <a:moveTo>
                      <a:pt x="0" y="792"/>
                    </a:moveTo>
                    <a:lnTo>
                      <a:pt x="253" y="783"/>
                    </a:lnTo>
                    <a:lnTo>
                      <a:pt x="378" y="774"/>
                    </a:lnTo>
                    <a:lnTo>
                      <a:pt x="504" y="762"/>
                    </a:lnTo>
                    <a:lnTo>
                      <a:pt x="629" y="743"/>
                    </a:lnTo>
                    <a:lnTo>
                      <a:pt x="755" y="718"/>
                    </a:lnTo>
                    <a:lnTo>
                      <a:pt x="880" y="686"/>
                    </a:lnTo>
                    <a:lnTo>
                      <a:pt x="1134" y="594"/>
                    </a:lnTo>
                    <a:lnTo>
                      <a:pt x="1385" y="465"/>
                    </a:lnTo>
                    <a:lnTo>
                      <a:pt x="1636" y="309"/>
                    </a:lnTo>
                    <a:lnTo>
                      <a:pt x="1763" y="230"/>
                    </a:lnTo>
                    <a:lnTo>
                      <a:pt x="1889" y="156"/>
                    </a:lnTo>
                    <a:lnTo>
                      <a:pt x="2014" y="92"/>
                    </a:lnTo>
                    <a:lnTo>
                      <a:pt x="2140" y="42"/>
                    </a:lnTo>
                    <a:lnTo>
                      <a:pt x="2265" y="11"/>
                    </a:lnTo>
                    <a:lnTo>
                      <a:pt x="2391" y="0"/>
                    </a:ln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1276" name="Group 142"/>
            <p:cNvGrpSpPr>
              <a:grpSpLocks/>
            </p:cNvGrpSpPr>
            <p:nvPr/>
          </p:nvGrpSpPr>
          <p:grpSpPr bwMode="auto">
            <a:xfrm>
              <a:off x="905" y="813"/>
              <a:ext cx="1258" cy="947"/>
              <a:chOff x="346" y="3757"/>
              <a:chExt cx="946" cy="579"/>
            </a:xfrm>
          </p:grpSpPr>
          <p:sp>
            <p:nvSpPr>
              <p:cNvPr id="11287" name="Freeform 143"/>
              <p:cNvSpPr>
                <a:spLocks/>
              </p:cNvSpPr>
              <p:nvPr/>
            </p:nvSpPr>
            <p:spPr bwMode="auto">
              <a:xfrm>
                <a:off x="819" y="3757"/>
                <a:ext cx="473" cy="571"/>
              </a:xfrm>
              <a:custGeom>
                <a:avLst/>
                <a:gdLst>
                  <a:gd name="T0" fmla="*/ 0 w 1809"/>
                  <a:gd name="T1" fmla="*/ 1 h 1067"/>
                  <a:gd name="T2" fmla="*/ 0 w 1809"/>
                  <a:gd name="T3" fmla="*/ 1 h 1067"/>
                  <a:gd name="T4" fmla="*/ 0 w 1809"/>
                  <a:gd name="T5" fmla="*/ 1 h 1067"/>
                  <a:gd name="T6" fmla="*/ 0 w 1809"/>
                  <a:gd name="T7" fmla="*/ 1 h 1067"/>
                  <a:gd name="T8" fmla="*/ 0 w 1809"/>
                  <a:gd name="T9" fmla="*/ 1 h 1067"/>
                  <a:gd name="T10" fmla="*/ 0 w 1809"/>
                  <a:gd name="T11" fmla="*/ 1 h 1067"/>
                  <a:gd name="T12" fmla="*/ 0 w 1809"/>
                  <a:gd name="T13" fmla="*/ 1 h 1067"/>
                  <a:gd name="T14" fmla="*/ 0 w 1809"/>
                  <a:gd name="T15" fmla="*/ 1 h 1067"/>
                  <a:gd name="T16" fmla="*/ 0 w 1809"/>
                  <a:gd name="T17" fmla="*/ 1 h 1067"/>
                  <a:gd name="T18" fmla="*/ 0 w 1809"/>
                  <a:gd name="T19" fmla="*/ 1 h 1067"/>
                  <a:gd name="T20" fmla="*/ 0 w 1809"/>
                  <a:gd name="T21" fmla="*/ 1 h 1067"/>
                  <a:gd name="T22" fmla="*/ 0 w 1809"/>
                  <a:gd name="T23" fmla="*/ 1 h 1067"/>
                  <a:gd name="T24" fmla="*/ 0 w 1809"/>
                  <a:gd name="T25" fmla="*/ 1 h 1067"/>
                  <a:gd name="T26" fmla="*/ 0 w 1809"/>
                  <a:gd name="T27" fmla="*/ 1 h 1067"/>
                  <a:gd name="T28" fmla="*/ 0 w 1809"/>
                  <a:gd name="T29" fmla="*/ 1 h 1067"/>
                  <a:gd name="T30" fmla="*/ 0 w 1809"/>
                  <a:gd name="T31" fmla="*/ 0 h 106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809"/>
                  <a:gd name="T49" fmla="*/ 0 h 1067"/>
                  <a:gd name="T50" fmla="*/ 1809 w 1809"/>
                  <a:gd name="T51" fmla="*/ 1067 h 106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809" h="1067">
                    <a:moveTo>
                      <a:pt x="1809" y="1067"/>
                    </a:moveTo>
                    <a:lnTo>
                      <a:pt x="1619" y="1054"/>
                    </a:lnTo>
                    <a:lnTo>
                      <a:pt x="1524" y="1043"/>
                    </a:lnTo>
                    <a:lnTo>
                      <a:pt x="1429" y="1026"/>
                    </a:lnTo>
                    <a:lnTo>
                      <a:pt x="1334" y="1000"/>
                    </a:lnTo>
                    <a:lnTo>
                      <a:pt x="1237" y="967"/>
                    </a:lnTo>
                    <a:lnTo>
                      <a:pt x="1142" y="923"/>
                    </a:lnTo>
                    <a:lnTo>
                      <a:pt x="952" y="799"/>
                    </a:lnTo>
                    <a:lnTo>
                      <a:pt x="762" y="626"/>
                    </a:lnTo>
                    <a:lnTo>
                      <a:pt x="571" y="417"/>
                    </a:lnTo>
                    <a:lnTo>
                      <a:pt x="476" y="310"/>
                    </a:lnTo>
                    <a:lnTo>
                      <a:pt x="381" y="210"/>
                    </a:lnTo>
                    <a:lnTo>
                      <a:pt x="286" y="124"/>
                    </a:lnTo>
                    <a:lnTo>
                      <a:pt x="191" y="57"/>
                    </a:lnTo>
                    <a:lnTo>
                      <a:pt x="95" y="15"/>
                    </a:lnTo>
                    <a:lnTo>
                      <a:pt x="0" y="0"/>
                    </a:lnTo>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288" name="Freeform 144"/>
              <p:cNvSpPr>
                <a:spLocks/>
              </p:cNvSpPr>
              <p:nvPr/>
            </p:nvSpPr>
            <p:spPr bwMode="auto">
              <a:xfrm>
                <a:off x="346" y="3765"/>
                <a:ext cx="473" cy="571"/>
              </a:xfrm>
              <a:custGeom>
                <a:avLst/>
                <a:gdLst>
                  <a:gd name="T0" fmla="*/ 0 w 1809"/>
                  <a:gd name="T1" fmla="*/ 1 h 1067"/>
                  <a:gd name="T2" fmla="*/ 0 w 1809"/>
                  <a:gd name="T3" fmla="*/ 1 h 1067"/>
                  <a:gd name="T4" fmla="*/ 0 w 1809"/>
                  <a:gd name="T5" fmla="*/ 1 h 1067"/>
                  <a:gd name="T6" fmla="*/ 0 w 1809"/>
                  <a:gd name="T7" fmla="*/ 1 h 1067"/>
                  <a:gd name="T8" fmla="*/ 0 w 1809"/>
                  <a:gd name="T9" fmla="*/ 1 h 1067"/>
                  <a:gd name="T10" fmla="*/ 0 w 1809"/>
                  <a:gd name="T11" fmla="*/ 1 h 1067"/>
                  <a:gd name="T12" fmla="*/ 0 w 1809"/>
                  <a:gd name="T13" fmla="*/ 1 h 1067"/>
                  <a:gd name="T14" fmla="*/ 0 w 1809"/>
                  <a:gd name="T15" fmla="*/ 1 h 1067"/>
                  <a:gd name="T16" fmla="*/ 0 w 1809"/>
                  <a:gd name="T17" fmla="*/ 1 h 1067"/>
                  <a:gd name="T18" fmla="*/ 0 w 1809"/>
                  <a:gd name="T19" fmla="*/ 1 h 1067"/>
                  <a:gd name="T20" fmla="*/ 0 w 1809"/>
                  <a:gd name="T21" fmla="*/ 1 h 1067"/>
                  <a:gd name="T22" fmla="*/ 0 w 1809"/>
                  <a:gd name="T23" fmla="*/ 1 h 1067"/>
                  <a:gd name="T24" fmla="*/ 0 w 1809"/>
                  <a:gd name="T25" fmla="*/ 1 h 1067"/>
                  <a:gd name="T26" fmla="*/ 0 w 1809"/>
                  <a:gd name="T27" fmla="*/ 1 h 1067"/>
                  <a:gd name="T28" fmla="*/ 0 w 1809"/>
                  <a:gd name="T29" fmla="*/ 1 h 1067"/>
                  <a:gd name="T30" fmla="*/ 0 w 1809"/>
                  <a:gd name="T31" fmla="*/ 0 h 106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809"/>
                  <a:gd name="T49" fmla="*/ 0 h 1067"/>
                  <a:gd name="T50" fmla="*/ 1809 w 1809"/>
                  <a:gd name="T51" fmla="*/ 1067 h 106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809" h="1067">
                    <a:moveTo>
                      <a:pt x="0" y="1067"/>
                    </a:moveTo>
                    <a:lnTo>
                      <a:pt x="191" y="1054"/>
                    </a:lnTo>
                    <a:lnTo>
                      <a:pt x="286" y="1043"/>
                    </a:lnTo>
                    <a:lnTo>
                      <a:pt x="381" y="1026"/>
                    </a:lnTo>
                    <a:lnTo>
                      <a:pt x="476" y="1000"/>
                    </a:lnTo>
                    <a:lnTo>
                      <a:pt x="571" y="967"/>
                    </a:lnTo>
                    <a:lnTo>
                      <a:pt x="666" y="923"/>
                    </a:lnTo>
                    <a:lnTo>
                      <a:pt x="858" y="799"/>
                    </a:lnTo>
                    <a:lnTo>
                      <a:pt x="1048" y="626"/>
                    </a:lnTo>
                    <a:lnTo>
                      <a:pt x="1237" y="417"/>
                    </a:lnTo>
                    <a:lnTo>
                      <a:pt x="1334" y="310"/>
                    </a:lnTo>
                    <a:lnTo>
                      <a:pt x="1429" y="210"/>
                    </a:lnTo>
                    <a:lnTo>
                      <a:pt x="1524" y="124"/>
                    </a:lnTo>
                    <a:lnTo>
                      <a:pt x="1619" y="57"/>
                    </a:lnTo>
                    <a:lnTo>
                      <a:pt x="1714" y="15"/>
                    </a:lnTo>
                    <a:lnTo>
                      <a:pt x="1809" y="0"/>
                    </a:lnTo>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1277" name="Line 145"/>
            <p:cNvSpPr>
              <a:spLocks noChangeShapeType="1"/>
            </p:cNvSpPr>
            <p:nvPr/>
          </p:nvSpPr>
          <p:spPr bwMode="auto">
            <a:xfrm>
              <a:off x="447" y="1752"/>
              <a:ext cx="271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78" name="Text Box 146"/>
            <p:cNvSpPr txBox="1">
              <a:spLocks noChangeArrowheads="1"/>
            </p:cNvSpPr>
            <p:nvPr/>
          </p:nvSpPr>
          <p:spPr bwMode="auto">
            <a:xfrm>
              <a:off x="1013" y="1843"/>
              <a:ext cx="146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a:t>Expected Return (Average Return)</a:t>
              </a:r>
            </a:p>
          </p:txBody>
        </p:sp>
        <p:sp>
          <p:nvSpPr>
            <p:cNvPr id="11279" name="Line 147"/>
            <p:cNvSpPr>
              <a:spLocks noChangeShapeType="1"/>
            </p:cNvSpPr>
            <p:nvPr/>
          </p:nvSpPr>
          <p:spPr bwMode="auto">
            <a:xfrm flipV="1">
              <a:off x="1135" y="696"/>
              <a:ext cx="0" cy="105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80" name="Text Box 148"/>
            <p:cNvSpPr txBox="1">
              <a:spLocks noChangeArrowheads="1"/>
            </p:cNvSpPr>
            <p:nvPr/>
          </p:nvSpPr>
          <p:spPr bwMode="auto">
            <a:xfrm>
              <a:off x="837" y="551"/>
              <a:ext cx="61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a:t>Probability</a:t>
              </a:r>
            </a:p>
          </p:txBody>
        </p:sp>
        <p:sp>
          <p:nvSpPr>
            <p:cNvPr id="11281" name="Text Box 149"/>
            <p:cNvSpPr txBox="1">
              <a:spLocks noChangeArrowheads="1"/>
            </p:cNvSpPr>
            <p:nvPr/>
          </p:nvSpPr>
          <p:spPr bwMode="auto">
            <a:xfrm>
              <a:off x="1837" y="727"/>
              <a:ext cx="55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b="1"/>
                <a:t>Walmart</a:t>
              </a:r>
            </a:p>
          </p:txBody>
        </p:sp>
        <p:sp>
          <p:nvSpPr>
            <p:cNvPr id="11282" name="Text Box 150"/>
            <p:cNvSpPr txBox="1">
              <a:spLocks noChangeArrowheads="1"/>
            </p:cNvSpPr>
            <p:nvPr/>
          </p:nvSpPr>
          <p:spPr bwMode="auto">
            <a:xfrm>
              <a:off x="2037" y="1279"/>
              <a:ext cx="4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b="1"/>
                <a:t>Target</a:t>
              </a:r>
            </a:p>
          </p:txBody>
        </p:sp>
        <p:sp>
          <p:nvSpPr>
            <p:cNvPr id="11283" name="Line 151"/>
            <p:cNvSpPr>
              <a:spLocks noChangeShapeType="1"/>
            </p:cNvSpPr>
            <p:nvPr/>
          </p:nvSpPr>
          <p:spPr bwMode="auto">
            <a:xfrm>
              <a:off x="1535" y="824"/>
              <a:ext cx="0" cy="92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84" name="Line 152"/>
            <p:cNvSpPr>
              <a:spLocks noChangeShapeType="1"/>
            </p:cNvSpPr>
            <p:nvPr/>
          </p:nvSpPr>
          <p:spPr bwMode="auto">
            <a:xfrm>
              <a:off x="1671" y="1200"/>
              <a:ext cx="0" cy="552"/>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85" name="Text Box 153"/>
            <p:cNvSpPr txBox="1">
              <a:spLocks noChangeArrowheads="1"/>
            </p:cNvSpPr>
            <p:nvPr/>
          </p:nvSpPr>
          <p:spPr bwMode="auto">
            <a:xfrm>
              <a:off x="1365" y="1750"/>
              <a:ext cx="28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a:t>6.5%</a:t>
              </a:r>
            </a:p>
          </p:txBody>
        </p:sp>
        <p:sp>
          <p:nvSpPr>
            <p:cNvPr id="11286" name="Text Box 154"/>
            <p:cNvSpPr txBox="1">
              <a:spLocks noChangeArrowheads="1"/>
            </p:cNvSpPr>
            <p:nvPr/>
          </p:nvSpPr>
          <p:spPr bwMode="auto">
            <a:xfrm>
              <a:off x="1581" y="1750"/>
              <a:ext cx="28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a:t>9.3%</a:t>
              </a: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xfrm>
            <a:off x="0" y="0"/>
            <a:ext cx="3994150" cy="325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11 &amp; 12: Risk &amp; Return in Capital Markets (bdh2e)</a:t>
            </a:r>
          </a:p>
        </p:txBody>
      </p:sp>
      <p:sp>
        <p:nvSpPr>
          <p:cNvPr id="122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8DDD2EC0-DC25-45F4-AE4C-4409B1F19EE9}" type="slidenum">
              <a:rPr lang="en-US" altLang="en-US" sz="1200" smtClean="0"/>
              <a:pPr>
                <a:spcBef>
                  <a:spcPct val="0"/>
                </a:spcBef>
                <a:buFontTx/>
                <a:buNone/>
              </a:pPr>
              <a:t>11</a:t>
            </a:fld>
            <a:endParaRPr lang="en-US" altLang="en-US" sz="1200" smtClean="0"/>
          </a:p>
        </p:txBody>
      </p:sp>
      <p:sp>
        <p:nvSpPr>
          <p:cNvPr id="12292" name="Text Box 4"/>
          <p:cNvSpPr txBox="1">
            <a:spLocks noChangeArrowheads="1"/>
          </p:cNvSpPr>
          <p:nvPr/>
        </p:nvSpPr>
        <p:spPr bwMode="auto">
          <a:xfrm>
            <a:off x="163513" y="241300"/>
            <a:ext cx="66944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 typeface="Monotype Sorts" pitchFamily="2" charset="2"/>
              <a:buNone/>
            </a:pPr>
            <a:r>
              <a:rPr lang="en-US" altLang="en-US" sz="1800" u="sng"/>
              <a:t>Example</a:t>
            </a:r>
            <a:r>
              <a:rPr lang="en-US" altLang="en-US" sz="1800"/>
              <a:t> (continued)</a:t>
            </a:r>
          </a:p>
          <a:p>
            <a:pPr>
              <a:spcBef>
                <a:spcPct val="0"/>
              </a:spcBef>
              <a:buFontTx/>
              <a:buNone/>
            </a:pPr>
            <a:endParaRPr lang="en-US" altLang="en-US" sz="1800"/>
          </a:p>
        </p:txBody>
      </p:sp>
      <p:sp>
        <p:nvSpPr>
          <p:cNvPr id="12293" name="Text Box 21"/>
          <p:cNvSpPr txBox="1">
            <a:spLocks noChangeArrowheads="1"/>
          </p:cNvSpPr>
          <p:nvPr/>
        </p:nvSpPr>
        <p:spPr bwMode="auto">
          <a:xfrm>
            <a:off x="290513" y="523875"/>
            <a:ext cx="6567487" cy="476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a:spcBef>
                <a:spcPct val="20000"/>
              </a:spcBef>
              <a:buChar char="–"/>
              <a:defRPr sz="2800">
                <a:solidFill>
                  <a:schemeClr val="tx1"/>
                </a:solidFill>
                <a:latin typeface="Times New Roman" pitchFamily="18" charset="0"/>
              </a:defRPr>
            </a:lvl2pPr>
            <a:lvl3pPr>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a:t>The average monthly returns for two firms over the last five years are: Walmart, 6.5%; Target, 9.3%.  Based on the same data, the estimated standard of deviations (S) for the two firms are: Walmart, 10.3%; Target, 21.6%.  Compute the coefficient of variation for the two firms.  Which has the best risk/return characterisitcs?</a:t>
            </a:r>
          </a:p>
          <a:p>
            <a:pPr lvl="2">
              <a:spcBef>
                <a:spcPct val="0"/>
              </a:spcBef>
              <a:buFontTx/>
              <a:buNone/>
            </a:pPr>
            <a:r>
              <a:rPr lang="en-US" altLang="en-US" sz="1800"/>
              <a:t>CV</a:t>
            </a:r>
            <a:r>
              <a:rPr lang="en-US" altLang="en-US" sz="1800" baseline="-25000"/>
              <a:t>Walmart </a:t>
            </a:r>
            <a:r>
              <a:rPr lang="en-US" altLang="en-US" sz="1800"/>
              <a:t>= </a:t>
            </a:r>
            <a:r>
              <a:rPr lang="en-US" altLang="en-US" sz="1800" b="1">
                <a:latin typeface="Symbol" pitchFamily="18" charset="2"/>
              </a:rPr>
              <a:t>s</a:t>
            </a:r>
            <a:r>
              <a:rPr lang="en-US" altLang="en-US" sz="1800"/>
              <a:t> / r     S / r  = 10.3% / 6.5%  = </a:t>
            </a:r>
            <a:r>
              <a:rPr lang="en-US" altLang="en-US" sz="1800" b="1"/>
              <a:t>1.58</a:t>
            </a:r>
            <a:endParaRPr lang="en-US" altLang="en-US" sz="1800"/>
          </a:p>
          <a:p>
            <a:pPr lvl="2">
              <a:spcBef>
                <a:spcPct val="0"/>
              </a:spcBef>
              <a:buFontTx/>
              <a:buNone/>
            </a:pPr>
            <a:r>
              <a:rPr lang="en-US" altLang="en-US" sz="1800"/>
              <a:t>CV</a:t>
            </a:r>
            <a:r>
              <a:rPr lang="en-US" altLang="en-US" sz="1800" baseline="-25000"/>
              <a:t>Target</a:t>
            </a:r>
            <a:r>
              <a:rPr lang="en-US" altLang="en-US" sz="1800"/>
              <a:t> =  21.6% / 9.3%  =  2.32</a:t>
            </a:r>
          </a:p>
          <a:p>
            <a:pPr lvl="1">
              <a:spcBef>
                <a:spcPct val="0"/>
              </a:spcBef>
              <a:buFontTx/>
              <a:buNone/>
            </a:pPr>
            <a:endParaRPr lang="en-US" altLang="en-US" sz="1800" b="1"/>
          </a:p>
          <a:p>
            <a:pPr>
              <a:spcBef>
                <a:spcPct val="0"/>
              </a:spcBef>
              <a:buFont typeface="Wingdings 3" pitchFamily="18" charset="2"/>
              <a:buChar char="_"/>
            </a:pPr>
            <a:r>
              <a:rPr lang="en-US" altLang="en-US" sz="1800"/>
              <a:t>The standardized measure is one unit of risk</a:t>
            </a:r>
          </a:p>
          <a:p>
            <a:pPr>
              <a:spcBef>
                <a:spcPct val="0"/>
              </a:spcBef>
              <a:buFont typeface="Wingdings 3" pitchFamily="18" charset="2"/>
              <a:buChar char="_"/>
            </a:pPr>
            <a:endParaRPr lang="en-US" altLang="en-US" sz="1800"/>
          </a:p>
          <a:p>
            <a:pPr>
              <a:spcBef>
                <a:spcPct val="0"/>
              </a:spcBef>
              <a:buFont typeface="Wingdings 3" pitchFamily="18" charset="2"/>
              <a:buChar char="_"/>
            </a:pPr>
            <a:r>
              <a:rPr lang="en-US" altLang="en-US" sz="1800" b="1"/>
              <a:t>Caution:</a:t>
            </a:r>
            <a:r>
              <a:rPr lang="en-US" altLang="en-US" sz="1800"/>
              <a:t> CV doesn’t work if the expected returns are significantly different</a:t>
            </a:r>
          </a:p>
          <a:p>
            <a:pPr>
              <a:spcBef>
                <a:spcPct val="0"/>
              </a:spcBef>
              <a:buFont typeface="Wingdings 3" pitchFamily="18" charset="2"/>
              <a:buNone/>
            </a:pPr>
            <a:r>
              <a:rPr lang="en-US" altLang="en-US" sz="1800" u="sng"/>
              <a:t>Example</a:t>
            </a:r>
            <a:r>
              <a:rPr lang="en-US" altLang="en-US" sz="1800"/>
              <a:t>: Consider the probability distributions of two the two firms shown below.  CV</a:t>
            </a:r>
            <a:r>
              <a:rPr lang="en-US" altLang="en-US" sz="1800" baseline="-25000"/>
              <a:t>Kay-Mart</a:t>
            </a:r>
            <a:r>
              <a:rPr lang="en-US" altLang="en-US" sz="1800"/>
              <a:t> is 1.93 while CV</a:t>
            </a:r>
            <a:r>
              <a:rPr lang="en-US" altLang="en-US" sz="1800" baseline="-25000"/>
              <a:t>Diamond Jim’s</a:t>
            </a:r>
            <a:r>
              <a:rPr lang="en-US" altLang="en-US" sz="1800"/>
              <a:t> is 3.76.  CV analysis indicates that Kay-Mart has superior risk/return characteristics.  However it would be more advantageous to invest in Diamond Jim’s.  </a:t>
            </a:r>
            <a:r>
              <a:rPr lang="en-US" altLang="en-US" sz="1800" b="1"/>
              <a:t>Why?</a:t>
            </a:r>
          </a:p>
        </p:txBody>
      </p:sp>
      <p:sp>
        <p:nvSpPr>
          <p:cNvPr id="12294" name="Line 22"/>
          <p:cNvSpPr>
            <a:spLocks noChangeShapeType="1"/>
          </p:cNvSpPr>
          <p:nvPr/>
        </p:nvSpPr>
        <p:spPr bwMode="auto">
          <a:xfrm>
            <a:off x="3327400" y="1984375"/>
            <a:ext cx="107950"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2295" name="Group 23"/>
          <p:cNvGrpSpPr>
            <a:grpSpLocks/>
          </p:cNvGrpSpPr>
          <p:nvPr/>
        </p:nvGrpSpPr>
        <p:grpSpPr bwMode="auto">
          <a:xfrm>
            <a:off x="2643188" y="1968500"/>
            <a:ext cx="117475" cy="49213"/>
            <a:chOff x="2386" y="1909"/>
            <a:chExt cx="74" cy="31"/>
          </a:xfrm>
        </p:grpSpPr>
        <p:sp>
          <p:nvSpPr>
            <p:cNvPr id="12316" name="Line 24"/>
            <p:cNvSpPr>
              <a:spLocks noChangeShapeType="1"/>
            </p:cNvSpPr>
            <p:nvPr/>
          </p:nvSpPr>
          <p:spPr bwMode="auto">
            <a:xfrm flipV="1">
              <a:off x="2386" y="1909"/>
              <a:ext cx="38" cy="3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17" name="Line 25"/>
            <p:cNvSpPr>
              <a:spLocks noChangeShapeType="1"/>
            </p:cNvSpPr>
            <p:nvPr/>
          </p:nvSpPr>
          <p:spPr bwMode="auto">
            <a:xfrm flipH="1" flipV="1">
              <a:off x="2422" y="1910"/>
              <a:ext cx="38" cy="3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2296" name="Group 26"/>
          <p:cNvGrpSpPr>
            <a:grpSpLocks/>
          </p:cNvGrpSpPr>
          <p:nvPr/>
        </p:nvGrpSpPr>
        <p:grpSpPr bwMode="auto">
          <a:xfrm>
            <a:off x="2784475" y="1858963"/>
            <a:ext cx="303213" cy="366712"/>
            <a:chOff x="1778" y="5262"/>
            <a:chExt cx="191" cy="231"/>
          </a:xfrm>
        </p:grpSpPr>
        <p:sp>
          <p:nvSpPr>
            <p:cNvPr id="12313" name="Text Box 27"/>
            <p:cNvSpPr txBox="1">
              <a:spLocks noChangeArrowheads="1"/>
            </p:cNvSpPr>
            <p:nvPr/>
          </p:nvSpPr>
          <p:spPr bwMode="auto">
            <a:xfrm>
              <a:off x="1778" y="5262"/>
              <a:ext cx="19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b="1"/>
                <a:t>~</a:t>
              </a:r>
            </a:p>
          </p:txBody>
        </p:sp>
        <p:sp>
          <p:nvSpPr>
            <p:cNvPr id="12314" name="Line 28"/>
            <p:cNvSpPr>
              <a:spLocks noChangeShapeType="1"/>
            </p:cNvSpPr>
            <p:nvPr/>
          </p:nvSpPr>
          <p:spPr bwMode="auto">
            <a:xfrm>
              <a:off x="1836" y="5420"/>
              <a:ext cx="72"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15" name="Line 29"/>
            <p:cNvSpPr>
              <a:spLocks noChangeShapeType="1"/>
            </p:cNvSpPr>
            <p:nvPr/>
          </p:nvSpPr>
          <p:spPr bwMode="auto">
            <a:xfrm>
              <a:off x="1836" y="5444"/>
              <a:ext cx="72"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2297" name="Group 30"/>
          <p:cNvGrpSpPr>
            <a:grpSpLocks/>
          </p:cNvGrpSpPr>
          <p:nvPr/>
        </p:nvGrpSpPr>
        <p:grpSpPr bwMode="auto">
          <a:xfrm>
            <a:off x="3103563" y="6384925"/>
            <a:ext cx="1812925" cy="949325"/>
            <a:chOff x="610" y="3850"/>
            <a:chExt cx="1926" cy="414"/>
          </a:xfrm>
        </p:grpSpPr>
        <p:sp>
          <p:nvSpPr>
            <p:cNvPr id="12311" name="Freeform 31"/>
            <p:cNvSpPr>
              <a:spLocks/>
            </p:cNvSpPr>
            <p:nvPr/>
          </p:nvSpPr>
          <p:spPr bwMode="auto">
            <a:xfrm>
              <a:off x="1569" y="3850"/>
              <a:ext cx="967" cy="414"/>
            </a:xfrm>
            <a:custGeom>
              <a:avLst/>
              <a:gdLst>
                <a:gd name="T0" fmla="*/ 0 w 2391"/>
                <a:gd name="T1" fmla="*/ 1 h 792"/>
                <a:gd name="T2" fmla="*/ 0 w 2391"/>
                <a:gd name="T3" fmla="*/ 1 h 792"/>
                <a:gd name="T4" fmla="*/ 0 w 2391"/>
                <a:gd name="T5" fmla="*/ 1 h 792"/>
                <a:gd name="T6" fmla="*/ 0 w 2391"/>
                <a:gd name="T7" fmla="*/ 1 h 792"/>
                <a:gd name="T8" fmla="*/ 0 w 2391"/>
                <a:gd name="T9" fmla="*/ 1 h 792"/>
                <a:gd name="T10" fmla="*/ 0 w 2391"/>
                <a:gd name="T11" fmla="*/ 1 h 792"/>
                <a:gd name="T12" fmla="*/ 0 w 2391"/>
                <a:gd name="T13" fmla="*/ 1 h 792"/>
                <a:gd name="T14" fmla="*/ 0 w 2391"/>
                <a:gd name="T15" fmla="*/ 1 h 792"/>
                <a:gd name="T16" fmla="*/ 0 w 2391"/>
                <a:gd name="T17" fmla="*/ 1 h 792"/>
                <a:gd name="T18" fmla="*/ 0 w 2391"/>
                <a:gd name="T19" fmla="*/ 1 h 792"/>
                <a:gd name="T20" fmla="*/ 0 w 2391"/>
                <a:gd name="T21" fmla="*/ 1 h 792"/>
                <a:gd name="T22" fmla="*/ 0 w 2391"/>
                <a:gd name="T23" fmla="*/ 1 h 792"/>
                <a:gd name="T24" fmla="*/ 0 w 2391"/>
                <a:gd name="T25" fmla="*/ 1 h 792"/>
                <a:gd name="T26" fmla="*/ 0 w 2391"/>
                <a:gd name="T27" fmla="*/ 1 h 792"/>
                <a:gd name="T28" fmla="*/ 0 w 2391"/>
                <a:gd name="T29" fmla="*/ 1 h 792"/>
                <a:gd name="T30" fmla="*/ 0 w 2391"/>
                <a:gd name="T31" fmla="*/ 0 h 79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391"/>
                <a:gd name="T49" fmla="*/ 0 h 792"/>
                <a:gd name="T50" fmla="*/ 2391 w 2391"/>
                <a:gd name="T51" fmla="*/ 792 h 79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91" h="792">
                  <a:moveTo>
                    <a:pt x="2391" y="792"/>
                  </a:moveTo>
                  <a:lnTo>
                    <a:pt x="2140" y="783"/>
                  </a:lnTo>
                  <a:lnTo>
                    <a:pt x="2015" y="774"/>
                  </a:lnTo>
                  <a:lnTo>
                    <a:pt x="1889" y="762"/>
                  </a:lnTo>
                  <a:lnTo>
                    <a:pt x="1764" y="743"/>
                  </a:lnTo>
                  <a:lnTo>
                    <a:pt x="1636" y="718"/>
                  </a:lnTo>
                  <a:lnTo>
                    <a:pt x="1511" y="686"/>
                  </a:lnTo>
                  <a:lnTo>
                    <a:pt x="1259" y="594"/>
                  </a:lnTo>
                  <a:lnTo>
                    <a:pt x="1008" y="465"/>
                  </a:lnTo>
                  <a:lnTo>
                    <a:pt x="755" y="309"/>
                  </a:lnTo>
                  <a:lnTo>
                    <a:pt x="630" y="230"/>
                  </a:lnTo>
                  <a:lnTo>
                    <a:pt x="504" y="156"/>
                  </a:lnTo>
                  <a:lnTo>
                    <a:pt x="379" y="92"/>
                  </a:lnTo>
                  <a:lnTo>
                    <a:pt x="253" y="42"/>
                  </a:lnTo>
                  <a:lnTo>
                    <a:pt x="126" y="11"/>
                  </a:lnTo>
                  <a:lnTo>
                    <a:pt x="0" y="0"/>
                  </a:ln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312" name="Freeform 32"/>
            <p:cNvSpPr>
              <a:spLocks/>
            </p:cNvSpPr>
            <p:nvPr/>
          </p:nvSpPr>
          <p:spPr bwMode="auto">
            <a:xfrm>
              <a:off x="610" y="3850"/>
              <a:ext cx="967" cy="414"/>
            </a:xfrm>
            <a:custGeom>
              <a:avLst/>
              <a:gdLst>
                <a:gd name="T0" fmla="*/ 0 w 2391"/>
                <a:gd name="T1" fmla="*/ 1 h 792"/>
                <a:gd name="T2" fmla="*/ 0 w 2391"/>
                <a:gd name="T3" fmla="*/ 1 h 792"/>
                <a:gd name="T4" fmla="*/ 0 w 2391"/>
                <a:gd name="T5" fmla="*/ 1 h 792"/>
                <a:gd name="T6" fmla="*/ 0 w 2391"/>
                <a:gd name="T7" fmla="*/ 1 h 792"/>
                <a:gd name="T8" fmla="*/ 0 w 2391"/>
                <a:gd name="T9" fmla="*/ 1 h 792"/>
                <a:gd name="T10" fmla="*/ 0 w 2391"/>
                <a:gd name="T11" fmla="*/ 1 h 792"/>
                <a:gd name="T12" fmla="*/ 0 w 2391"/>
                <a:gd name="T13" fmla="*/ 1 h 792"/>
                <a:gd name="T14" fmla="*/ 0 w 2391"/>
                <a:gd name="T15" fmla="*/ 1 h 792"/>
                <a:gd name="T16" fmla="*/ 0 w 2391"/>
                <a:gd name="T17" fmla="*/ 1 h 792"/>
                <a:gd name="T18" fmla="*/ 0 w 2391"/>
                <a:gd name="T19" fmla="*/ 1 h 792"/>
                <a:gd name="T20" fmla="*/ 0 w 2391"/>
                <a:gd name="T21" fmla="*/ 1 h 792"/>
                <a:gd name="T22" fmla="*/ 0 w 2391"/>
                <a:gd name="T23" fmla="*/ 1 h 792"/>
                <a:gd name="T24" fmla="*/ 0 w 2391"/>
                <a:gd name="T25" fmla="*/ 1 h 792"/>
                <a:gd name="T26" fmla="*/ 0 w 2391"/>
                <a:gd name="T27" fmla="*/ 1 h 792"/>
                <a:gd name="T28" fmla="*/ 0 w 2391"/>
                <a:gd name="T29" fmla="*/ 1 h 792"/>
                <a:gd name="T30" fmla="*/ 0 w 2391"/>
                <a:gd name="T31" fmla="*/ 0 h 79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391"/>
                <a:gd name="T49" fmla="*/ 0 h 792"/>
                <a:gd name="T50" fmla="*/ 2391 w 2391"/>
                <a:gd name="T51" fmla="*/ 792 h 79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91" h="792">
                  <a:moveTo>
                    <a:pt x="0" y="792"/>
                  </a:moveTo>
                  <a:lnTo>
                    <a:pt x="253" y="783"/>
                  </a:lnTo>
                  <a:lnTo>
                    <a:pt x="378" y="774"/>
                  </a:lnTo>
                  <a:lnTo>
                    <a:pt x="504" y="762"/>
                  </a:lnTo>
                  <a:lnTo>
                    <a:pt x="629" y="743"/>
                  </a:lnTo>
                  <a:lnTo>
                    <a:pt x="755" y="718"/>
                  </a:lnTo>
                  <a:lnTo>
                    <a:pt x="880" y="686"/>
                  </a:lnTo>
                  <a:lnTo>
                    <a:pt x="1134" y="594"/>
                  </a:lnTo>
                  <a:lnTo>
                    <a:pt x="1385" y="465"/>
                  </a:lnTo>
                  <a:lnTo>
                    <a:pt x="1636" y="309"/>
                  </a:lnTo>
                  <a:lnTo>
                    <a:pt x="1763" y="230"/>
                  </a:lnTo>
                  <a:lnTo>
                    <a:pt x="1889" y="156"/>
                  </a:lnTo>
                  <a:lnTo>
                    <a:pt x="2014" y="92"/>
                  </a:lnTo>
                  <a:lnTo>
                    <a:pt x="2140" y="42"/>
                  </a:lnTo>
                  <a:lnTo>
                    <a:pt x="2265" y="11"/>
                  </a:lnTo>
                  <a:lnTo>
                    <a:pt x="2391" y="0"/>
                  </a:ln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2298" name="Group 33"/>
          <p:cNvGrpSpPr>
            <a:grpSpLocks/>
          </p:cNvGrpSpPr>
          <p:nvPr/>
        </p:nvGrpSpPr>
        <p:grpSpPr bwMode="auto">
          <a:xfrm>
            <a:off x="2125663" y="5856288"/>
            <a:ext cx="860425" cy="1503362"/>
            <a:chOff x="346" y="3757"/>
            <a:chExt cx="946" cy="579"/>
          </a:xfrm>
        </p:grpSpPr>
        <p:sp>
          <p:nvSpPr>
            <p:cNvPr id="12309" name="Freeform 34"/>
            <p:cNvSpPr>
              <a:spLocks/>
            </p:cNvSpPr>
            <p:nvPr/>
          </p:nvSpPr>
          <p:spPr bwMode="auto">
            <a:xfrm>
              <a:off x="819" y="3757"/>
              <a:ext cx="473" cy="571"/>
            </a:xfrm>
            <a:custGeom>
              <a:avLst/>
              <a:gdLst>
                <a:gd name="T0" fmla="*/ 0 w 1809"/>
                <a:gd name="T1" fmla="*/ 1 h 1067"/>
                <a:gd name="T2" fmla="*/ 0 w 1809"/>
                <a:gd name="T3" fmla="*/ 1 h 1067"/>
                <a:gd name="T4" fmla="*/ 0 w 1809"/>
                <a:gd name="T5" fmla="*/ 1 h 1067"/>
                <a:gd name="T6" fmla="*/ 0 w 1809"/>
                <a:gd name="T7" fmla="*/ 1 h 1067"/>
                <a:gd name="T8" fmla="*/ 0 w 1809"/>
                <a:gd name="T9" fmla="*/ 1 h 1067"/>
                <a:gd name="T10" fmla="*/ 0 w 1809"/>
                <a:gd name="T11" fmla="*/ 1 h 1067"/>
                <a:gd name="T12" fmla="*/ 0 w 1809"/>
                <a:gd name="T13" fmla="*/ 1 h 1067"/>
                <a:gd name="T14" fmla="*/ 0 w 1809"/>
                <a:gd name="T15" fmla="*/ 1 h 1067"/>
                <a:gd name="T16" fmla="*/ 0 w 1809"/>
                <a:gd name="T17" fmla="*/ 1 h 1067"/>
                <a:gd name="T18" fmla="*/ 0 w 1809"/>
                <a:gd name="T19" fmla="*/ 1 h 1067"/>
                <a:gd name="T20" fmla="*/ 0 w 1809"/>
                <a:gd name="T21" fmla="*/ 1 h 1067"/>
                <a:gd name="T22" fmla="*/ 0 w 1809"/>
                <a:gd name="T23" fmla="*/ 1 h 1067"/>
                <a:gd name="T24" fmla="*/ 0 w 1809"/>
                <a:gd name="T25" fmla="*/ 1 h 1067"/>
                <a:gd name="T26" fmla="*/ 0 w 1809"/>
                <a:gd name="T27" fmla="*/ 1 h 1067"/>
                <a:gd name="T28" fmla="*/ 0 w 1809"/>
                <a:gd name="T29" fmla="*/ 1 h 1067"/>
                <a:gd name="T30" fmla="*/ 0 w 1809"/>
                <a:gd name="T31" fmla="*/ 0 h 106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809"/>
                <a:gd name="T49" fmla="*/ 0 h 1067"/>
                <a:gd name="T50" fmla="*/ 1809 w 1809"/>
                <a:gd name="T51" fmla="*/ 1067 h 106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809" h="1067">
                  <a:moveTo>
                    <a:pt x="1809" y="1067"/>
                  </a:moveTo>
                  <a:lnTo>
                    <a:pt x="1619" y="1054"/>
                  </a:lnTo>
                  <a:lnTo>
                    <a:pt x="1524" y="1043"/>
                  </a:lnTo>
                  <a:lnTo>
                    <a:pt x="1429" y="1026"/>
                  </a:lnTo>
                  <a:lnTo>
                    <a:pt x="1334" y="1000"/>
                  </a:lnTo>
                  <a:lnTo>
                    <a:pt x="1237" y="967"/>
                  </a:lnTo>
                  <a:lnTo>
                    <a:pt x="1142" y="923"/>
                  </a:lnTo>
                  <a:lnTo>
                    <a:pt x="952" y="799"/>
                  </a:lnTo>
                  <a:lnTo>
                    <a:pt x="762" y="626"/>
                  </a:lnTo>
                  <a:lnTo>
                    <a:pt x="571" y="417"/>
                  </a:lnTo>
                  <a:lnTo>
                    <a:pt x="476" y="310"/>
                  </a:lnTo>
                  <a:lnTo>
                    <a:pt x="381" y="210"/>
                  </a:lnTo>
                  <a:lnTo>
                    <a:pt x="286" y="124"/>
                  </a:lnTo>
                  <a:lnTo>
                    <a:pt x="191" y="57"/>
                  </a:lnTo>
                  <a:lnTo>
                    <a:pt x="95" y="15"/>
                  </a:lnTo>
                  <a:lnTo>
                    <a:pt x="0" y="0"/>
                  </a:lnTo>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310" name="Freeform 35"/>
            <p:cNvSpPr>
              <a:spLocks/>
            </p:cNvSpPr>
            <p:nvPr/>
          </p:nvSpPr>
          <p:spPr bwMode="auto">
            <a:xfrm>
              <a:off x="346" y="3765"/>
              <a:ext cx="473" cy="571"/>
            </a:xfrm>
            <a:custGeom>
              <a:avLst/>
              <a:gdLst>
                <a:gd name="T0" fmla="*/ 0 w 1809"/>
                <a:gd name="T1" fmla="*/ 1 h 1067"/>
                <a:gd name="T2" fmla="*/ 0 w 1809"/>
                <a:gd name="T3" fmla="*/ 1 h 1067"/>
                <a:gd name="T4" fmla="*/ 0 w 1809"/>
                <a:gd name="T5" fmla="*/ 1 h 1067"/>
                <a:gd name="T6" fmla="*/ 0 w 1809"/>
                <a:gd name="T7" fmla="*/ 1 h 1067"/>
                <a:gd name="T8" fmla="*/ 0 w 1809"/>
                <a:gd name="T9" fmla="*/ 1 h 1067"/>
                <a:gd name="T10" fmla="*/ 0 w 1809"/>
                <a:gd name="T11" fmla="*/ 1 h 1067"/>
                <a:gd name="T12" fmla="*/ 0 w 1809"/>
                <a:gd name="T13" fmla="*/ 1 h 1067"/>
                <a:gd name="T14" fmla="*/ 0 w 1809"/>
                <a:gd name="T15" fmla="*/ 1 h 1067"/>
                <a:gd name="T16" fmla="*/ 0 w 1809"/>
                <a:gd name="T17" fmla="*/ 1 h 1067"/>
                <a:gd name="T18" fmla="*/ 0 w 1809"/>
                <a:gd name="T19" fmla="*/ 1 h 1067"/>
                <a:gd name="T20" fmla="*/ 0 w 1809"/>
                <a:gd name="T21" fmla="*/ 1 h 1067"/>
                <a:gd name="T22" fmla="*/ 0 w 1809"/>
                <a:gd name="T23" fmla="*/ 1 h 1067"/>
                <a:gd name="T24" fmla="*/ 0 w 1809"/>
                <a:gd name="T25" fmla="*/ 1 h 1067"/>
                <a:gd name="T26" fmla="*/ 0 w 1809"/>
                <a:gd name="T27" fmla="*/ 1 h 1067"/>
                <a:gd name="T28" fmla="*/ 0 w 1809"/>
                <a:gd name="T29" fmla="*/ 1 h 1067"/>
                <a:gd name="T30" fmla="*/ 0 w 1809"/>
                <a:gd name="T31" fmla="*/ 0 h 106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809"/>
                <a:gd name="T49" fmla="*/ 0 h 1067"/>
                <a:gd name="T50" fmla="*/ 1809 w 1809"/>
                <a:gd name="T51" fmla="*/ 1067 h 106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809" h="1067">
                  <a:moveTo>
                    <a:pt x="0" y="1067"/>
                  </a:moveTo>
                  <a:lnTo>
                    <a:pt x="191" y="1054"/>
                  </a:lnTo>
                  <a:lnTo>
                    <a:pt x="286" y="1043"/>
                  </a:lnTo>
                  <a:lnTo>
                    <a:pt x="381" y="1026"/>
                  </a:lnTo>
                  <a:lnTo>
                    <a:pt x="476" y="1000"/>
                  </a:lnTo>
                  <a:lnTo>
                    <a:pt x="571" y="967"/>
                  </a:lnTo>
                  <a:lnTo>
                    <a:pt x="666" y="923"/>
                  </a:lnTo>
                  <a:lnTo>
                    <a:pt x="858" y="799"/>
                  </a:lnTo>
                  <a:lnTo>
                    <a:pt x="1048" y="626"/>
                  </a:lnTo>
                  <a:lnTo>
                    <a:pt x="1237" y="417"/>
                  </a:lnTo>
                  <a:lnTo>
                    <a:pt x="1334" y="310"/>
                  </a:lnTo>
                  <a:lnTo>
                    <a:pt x="1429" y="210"/>
                  </a:lnTo>
                  <a:lnTo>
                    <a:pt x="1524" y="124"/>
                  </a:lnTo>
                  <a:lnTo>
                    <a:pt x="1619" y="57"/>
                  </a:lnTo>
                  <a:lnTo>
                    <a:pt x="1714" y="15"/>
                  </a:lnTo>
                  <a:lnTo>
                    <a:pt x="1809" y="0"/>
                  </a:lnTo>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2299" name="Line 36"/>
          <p:cNvSpPr>
            <a:spLocks noChangeShapeType="1"/>
          </p:cNvSpPr>
          <p:nvPr/>
        </p:nvSpPr>
        <p:spPr bwMode="auto">
          <a:xfrm>
            <a:off x="1106488" y="7340600"/>
            <a:ext cx="43053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00" name="Text Box 37"/>
          <p:cNvSpPr txBox="1">
            <a:spLocks noChangeArrowheads="1"/>
          </p:cNvSpPr>
          <p:nvPr/>
        </p:nvSpPr>
        <p:spPr bwMode="auto">
          <a:xfrm>
            <a:off x="2068513" y="7529513"/>
            <a:ext cx="23193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a:t>Expected Return (Average Return)</a:t>
            </a:r>
          </a:p>
        </p:txBody>
      </p:sp>
      <p:sp>
        <p:nvSpPr>
          <p:cNvPr id="12301" name="Line 38"/>
          <p:cNvSpPr>
            <a:spLocks noChangeShapeType="1"/>
          </p:cNvSpPr>
          <p:nvPr/>
        </p:nvSpPr>
        <p:spPr bwMode="auto">
          <a:xfrm flipV="1">
            <a:off x="2198688" y="5664200"/>
            <a:ext cx="0" cy="1676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02" name="Text Box 39"/>
          <p:cNvSpPr txBox="1">
            <a:spLocks noChangeArrowheads="1"/>
          </p:cNvSpPr>
          <p:nvPr/>
        </p:nvSpPr>
        <p:spPr bwMode="auto">
          <a:xfrm>
            <a:off x="1725613" y="5434013"/>
            <a:ext cx="9731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a:t>Probability</a:t>
            </a:r>
          </a:p>
        </p:txBody>
      </p:sp>
      <p:sp>
        <p:nvSpPr>
          <p:cNvPr id="12303" name="Text Box 40"/>
          <p:cNvSpPr txBox="1">
            <a:spLocks noChangeArrowheads="1"/>
          </p:cNvSpPr>
          <p:nvPr/>
        </p:nvSpPr>
        <p:spPr bwMode="auto">
          <a:xfrm>
            <a:off x="2640013" y="5897563"/>
            <a:ext cx="8461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Kay-Mart</a:t>
            </a:r>
          </a:p>
        </p:txBody>
      </p:sp>
      <p:sp>
        <p:nvSpPr>
          <p:cNvPr id="12304" name="Text Box 41"/>
          <p:cNvSpPr txBox="1">
            <a:spLocks noChangeArrowheads="1"/>
          </p:cNvSpPr>
          <p:nvPr/>
        </p:nvSpPr>
        <p:spPr bwMode="auto">
          <a:xfrm>
            <a:off x="4303713" y="6583363"/>
            <a:ext cx="146526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Diamond Jim’s Inc.</a:t>
            </a:r>
          </a:p>
        </p:txBody>
      </p:sp>
      <p:sp>
        <p:nvSpPr>
          <p:cNvPr id="12305" name="Line 42"/>
          <p:cNvSpPr>
            <a:spLocks noChangeShapeType="1"/>
          </p:cNvSpPr>
          <p:nvPr/>
        </p:nvSpPr>
        <p:spPr bwMode="auto">
          <a:xfrm>
            <a:off x="2560638" y="5876925"/>
            <a:ext cx="0" cy="14732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06" name="Line 43"/>
          <p:cNvSpPr>
            <a:spLocks noChangeShapeType="1"/>
          </p:cNvSpPr>
          <p:nvPr/>
        </p:nvSpPr>
        <p:spPr bwMode="auto">
          <a:xfrm>
            <a:off x="4002088" y="6394450"/>
            <a:ext cx="0" cy="9461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07" name="Text Box 44"/>
          <p:cNvSpPr txBox="1">
            <a:spLocks noChangeArrowheads="1"/>
          </p:cNvSpPr>
          <p:nvPr/>
        </p:nvSpPr>
        <p:spPr bwMode="auto">
          <a:xfrm>
            <a:off x="2392363" y="7331075"/>
            <a:ext cx="4492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a:t>3.5%</a:t>
            </a:r>
          </a:p>
        </p:txBody>
      </p:sp>
      <p:sp>
        <p:nvSpPr>
          <p:cNvPr id="12308" name="Text Box 45"/>
          <p:cNvSpPr txBox="1">
            <a:spLocks noChangeArrowheads="1"/>
          </p:cNvSpPr>
          <p:nvPr/>
        </p:nvSpPr>
        <p:spPr bwMode="auto">
          <a:xfrm>
            <a:off x="3783013" y="7331075"/>
            <a:ext cx="5127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a:t>14.3%</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2"/>
          <p:cNvSpPr>
            <a:spLocks noGrp="1"/>
          </p:cNvSpPr>
          <p:nvPr>
            <p:ph type="ftr" sz="quarter" idx="11"/>
          </p:nvPr>
        </p:nvSpPr>
        <p:spPr>
          <a:xfrm>
            <a:off x="0" y="0"/>
            <a:ext cx="4476750" cy="325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11 &amp; 12: Risk &amp; Return in Capital Markets (bdh2e)</a:t>
            </a:r>
          </a:p>
        </p:txBody>
      </p:sp>
      <p:sp>
        <p:nvSpPr>
          <p:cNvPr id="1331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430B7E05-2D97-4198-AB78-5AB4DD4854DE}" type="slidenum">
              <a:rPr lang="en-US" altLang="en-US" sz="1200" smtClean="0"/>
              <a:pPr>
                <a:spcBef>
                  <a:spcPct val="0"/>
                </a:spcBef>
                <a:buFontTx/>
                <a:buNone/>
              </a:pPr>
              <a:t>12</a:t>
            </a:fld>
            <a:endParaRPr lang="en-US" altLang="en-US" sz="1200" smtClean="0"/>
          </a:p>
        </p:txBody>
      </p:sp>
      <p:sp>
        <p:nvSpPr>
          <p:cNvPr id="13316" name="Text Box 6"/>
          <p:cNvSpPr txBox="1">
            <a:spLocks noChangeArrowheads="1"/>
          </p:cNvSpPr>
          <p:nvPr/>
        </p:nvSpPr>
        <p:spPr bwMode="auto">
          <a:xfrm>
            <a:off x="227013" y="242888"/>
            <a:ext cx="6630987" cy="560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4572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80000"/>
              </a:lnSpc>
              <a:spcBef>
                <a:spcPct val="0"/>
              </a:spcBef>
              <a:buFontTx/>
              <a:buNone/>
            </a:pPr>
            <a:r>
              <a:rPr lang="en-US" altLang="en-US" sz="2000" b="1" dirty="0"/>
              <a:t>Portfolio Investing</a:t>
            </a:r>
            <a:endParaRPr lang="en-US" altLang="en-US" sz="1800" b="1" dirty="0"/>
          </a:p>
          <a:p>
            <a:pPr>
              <a:lnSpc>
                <a:spcPct val="80000"/>
              </a:lnSpc>
              <a:spcBef>
                <a:spcPct val="0"/>
              </a:spcBef>
              <a:buFontTx/>
              <a:buNone/>
            </a:pPr>
            <a:endParaRPr lang="en-US" altLang="en-US" sz="1800" dirty="0"/>
          </a:p>
          <a:p>
            <a:pPr>
              <a:lnSpc>
                <a:spcPct val="80000"/>
              </a:lnSpc>
              <a:spcBef>
                <a:spcPct val="0"/>
              </a:spcBef>
              <a:buFont typeface="Wingdings 3" pitchFamily="18" charset="2"/>
              <a:buChar char="_"/>
            </a:pPr>
            <a:r>
              <a:rPr lang="en-US" altLang="en-US" sz="1800" dirty="0"/>
              <a:t>Investing in a portfolio of securities is less risky than investing in any single security.  </a:t>
            </a:r>
            <a:r>
              <a:rPr lang="en-US" altLang="en-US" sz="1800" b="1" dirty="0"/>
              <a:t>Why? Answer: </a:t>
            </a:r>
            <a:r>
              <a:rPr lang="en-US" altLang="en-US" sz="1800" dirty="0"/>
              <a:t>the risks of the individual securities comprising the portfolio are averaged. </a:t>
            </a:r>
            <a:r>
              <a:rPr lang="en-US" altLang="en-US" sz="1800" b="1" dirty="0"/>
              <a:t>How?</a:t>
            </a:r>
          </a:p>
          <a:p>
            <a:pPr>
              <a:lnSpc>
                <a:spcPct val="80000"/>
              </a:lnSpc>
              <a:spcBef>
                <a:spcPct val="0"/>
              </a:spcBef>
              <a:buFontTx/>
              <a:buNone/>
            </a:pPr>
            <a:endParaRPr lang="en-US" altLang="en-US" sz="1800" b="1" dirty="0"/>
          </a:p>
          <a:p>
            <a:pPr>
              <a:lnSpc>
                <a:spcPct val="80000"/>
              </a:lnSpc>
              <a:spcBef>
                <a:spcPct val="0"/>
              </a:spcBef>
              <a:buFontTx/>
              <a:buNone/>
            </a:pPr>
            <a:r>
              <a:rPr lang="en-US" altLang="en-US" sz="1800" b="1" dirty="0"/>
              <a:t>Answer:</a:t>
            </a:r>
            <a:endParaRPr lang="en-US" altLang="en-US" sz="1800" dirty="0"/>
          </a:p>
          <a:p>
            <a:pPr>
              <a:lnSpc>
                <a:spcPct val="80000"/>
              </a:lnSpc>
              <a:spcBef>
                <a:spcPct val="0"/>
              </a:spcBef>
              <a:buFont typeface="Wingdings 3" pitchFamily="18" charset="2"/>
              <a:buChar char="_"/>
            </a:pPr>
            <a:r>
              <a:rPr lang="en-US" altLang="en-US" sz="1800" b="1" dirty="0"/>
              <a:t>Diversification</a:t>
            </a:r>
            <a:r>
              <a:rPr lang="en-US" altLang="en-US" sz="1800" dirty="0"/>
              <a:t>:</a:t>
            </a:r>
          </a:p>
          <a:p>
            <a:pPr lvl="2">
              <a:lnSpc>
                <a:spcPct val="80000"/>
              </a:lnSpc>
              <a:spcBef>
                <a:spcPct val="0"/>
              </a:spcBef>
              <a:buFont typeface="Times New Roman" pitchFamily="18" charset="0"/>
              <a:buChar char="→"/>
            </a:pPr>
            <a:r>
              <a:rPr lang="en-US" altLang="en-US" sz="1800" dirty="0"/>
              <a:t>the tendency for price movements of individual securities to counteract each other</a:t>
            </a:r>
          </a:p>
          <a:p>
            <a:pPr lvl="2">
              <a:lnSpc>
                <a:spcPct val="80000"/>
              </a:lnSpc>
              <a:spcBef>
                <a:spcPct val="0"/>
              </a:spcBef>
              <a:buFont typeface="Times New Roman" pitchFamily="18" charset="0"/>
              <a:buChar char="→"/>
            </a:pPr>
            <a:r>
              <a:rPr lang="en-US" altLang="en-US" sz="1800" dirty="0"/>
              <a:t>This means that the price changes of the portfolio are usually less than the price changes of the individual securities</a:t>
            </a:r>
          </a:p>
          <a:p>
            <a:pPr lvl="2">
              <a:lnSpc>
                <a:spcPct val="80000"/>
              </a:lnSpc>
              <a:spcBef>
                <a:spcPct val="0"/>
              </a:spcBef>
              <a:buFont typeface="Times New Roman" pitchFamily="18" charset="0"/>
              <a:buChar char="→"/>
            </a:pPr>
            <a:r>
              <a:rPr lang="en-US" altLang="en-US" sz="1800" dirty="0"/>
              <a:t>thus the price/return volatility (</a:t>
            </a:r>
            <a:r>
              <a:rPr lang="en-US" altLang="en-US" sz="1800" b="1" dirty="0">
                <a:latin typeface="Symbol" pitchFamily="18" charset="2"/>
              </a:rPr>
              <a:t>s</a:t>
            </a:r>
            <a:r>
              <a:rPr lang="en-US" altLang="en-US" sz="1800" dirty="0"/>
              <a:t>) of the portfolio is </a:t>
            </a:r>
            <a:r>
              <a:rPr lang="en-US" altLang="en-US" sz="1800"/>
              <a:t>less </a:t>
            </a:r>
            <a:r>
              <a:rPr lang="en-US" altLang="en-US" sz="1800" smtClean="0"/>
              <a:t>than the </a:t>
            </a:r>
            <a:r>
              <a:rPr lang="en-US" altLang="en-US" sz="1800" dirty="0"/>
              <a:t>price/return volatility (</a:t>
            </a:r>
            <a:r>
              <a:rPr lang="en-US" altLang="en-US" sz="1800" b="1" dirty="0">
                <a:latin typeface="Symbol" pitchFamily="18" charset="2"/>
              </a:rPr>
              <a:t>s</a:t>
            </a:r>
            <a:r>
              <a:rPr lang="en-US" altLang="en-US" sz="1800" dirty="0"/>
              <a:t>) of the individual securities</a:t>
            </a:r>
          </a:p>
          <a:p>
            <a:pPr lvl="2">
              <a:lnSpc>
                <a:spcPct val="80000"/>
              </a:lnSpc>
              <a:spcBef>
                <a:spcPct val="0"/>
              </a:spcBef>
              <a:buFont typeface="Times New Roman" pitchFamily="18" charset="0"/>
              <a:buChar char="→"/>
            </a:pPr>
            <a:r>
              <a:rPr lang="en-US" altLang="en-US" sz="1800" dirty="0"/>
              <a:t>Thus the risk of the portfolio is less than that of the securities comprising the portfolio</a:t>
            </a:r>
          </a:p>
          <a:p>
            <a:pPr>
              <a:spcBef>
                <a:spcPct val="0"/>
              </a:spcBef>
              <a:buFont typeface="Wingdings 3" pitchFamily="18" charset="2"/>
              <a:buChar char="_"/>
            </a:pPr>
            <a:r>
              <a:rPr lang="en-US" altLang="en-US" sz="1800" dirty="0"/>
              <a:t>As more securities are added to a portfolio, the overall risk (</a:t>
            </a:r>
            <a:r>
              <a:rPr lang="en-US" altLang="en-US" sz="1800" b="1" dirty="0">
                <a:latin typeface="Symbol" pitchFamily="18" charset="2"/>
              </a:rPr>
              <a:t>s</a:t>
            </a:r>
            <a:r>
              <a:rPr lang="en-US" altLang="en-US" sz="1800" dirty="0"/>
              <a:t>) of the portfolio decreases</a:t>
            </a:r>
          </a:p>
          <a:p>
            <a:pPr>
              <a:spcBef>
                <a:spcPct val="0"/>
              </a:spcBef>
              <a:buFont typeface="Wingdings 3" pitchFamily="18" charset="2"/>
              <a:buChar char="_"/>
            </a:pPr>
            <a:r>
              <a:rPr lang="en-US" altLang="en-US" sz="1800" dirty="0"/>
              <a:t>The securities should not be very correlated</a:t>
            </a:r>
          </a:p>
          <a:p>
            <a:pPr>
              <a:spcBef>
                <a:spcPct val="0"/>
              </a:spcBef>
              <a:buFont typeface="Wingdings 3" pitchFamily="18" charset="2"/>
              <a:buChar char="_"/>
            </a:pPr>
            <a:r>
              <a:rPr lang="en-US" altLang="en-US" sz="1800" dirty="0"/>
              <a:t>Securities (when combined in a portfolio) from companies in the same industry are (usually) highly positively correlated thus not much diversification effect </a:t>
            </a:r>
          </a:p>
          <a:p>
            <a:pPr>
              <a:spcBef>
                <a:spcPct val="0"/>
              </a:spcBef>
              <a:buFontTx/>
              <a:buNone/>
            </a:pPr>
            <a:endParaRPr lang="en-US" altLang="en-US" sz="1800" u="sng"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2"/>
          <p:cNvSpPr>
            <a:spLocks noGrp="1"/>
          </p:cNvSpPr>
          <p:nvPr>
            <p:ph type="ftr" sz="quarter" idx="11"/>
          </p:nvPr>
        </p:nvSpPr>
        <p:spPr>
          <a:xfrm>
            <a:off x="0" y="0"/>
            <a:ext cx="4476750" cy="325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11 &amp; 12: Risk &amp; Return in Capital Markets (bdh2e)</a:t>
            </a:r>
          </a:p>
        </p:txBody>
      </p:sp>
      <p:sp>
        <p:nvSpPr>
          <p:cNvPr id="1433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879F17A4-89BC-4872-B6B1-C9F1F7BBA8C1}" type="slidenum">
              <a:rPr lang="en-US" altLang="en-US" sz="1200" smtClean="0"/>
              <a:pPr>
                <a:spcBef>
                  <a:spcPct val="0"/>
                </a:spcBef>
                <a:buFontTx/>
                <a:buNone/>
              </a:pPr>
              <a:t>13</a:t>
            </a:fld>
            <a:endParaRPr lang="en-US" altLang="en-US" sz="1200" smtClean="0"/>
          </a:p>
        </p:txBody>
      </p:sp>
      <p:sp>
        <p:nvSpPr>
          <p:cNvPr id="14340" name="Text Box 6"/>
          <p:cNvSpPr txBox="1">
            <a:spLocks noChangeArrowheads="1"/>
          </p:cNvSpPr>
          <p:nvPr/>
        </p:nvSpPr>
        <p:spPr bwMode="auto">
          <a:xfrm>
            <a:off x="225425" y="395288"/>
            <a:ext cx="6630988" cy="225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80000"/>
              </a:lnSpc>
              <a:spcBef>
                <a:spcPct val="0"/>
              </a:spcBef>
              <a:buFontTx/>
              <a:buNone/>
            </a:pPr>
            <a:r>
              <a:rPr lang="en-US" altLang="en-US" sz="2000" b="1"/>
              <a:t>Portfolio Returns</a:t>
            </a:r>
            <a:endParaRPr lang="en-US" altLang="en-US" sz="1800" b="1"/>
          </a:p>
          <a:p>
            <a:pPr>
              <a:lnSpc>
                <a:spcPct val="80000"/>
              </a:lnSpc>
              <a:spcBef>
                <a:spcPct val="0"/>
              </a:spcBef>
              <a:buFontTx/>
              <a:buNone/>
            </a:pPr>
            <a:endParaRPr lang="en-US" altLang="en-US" sz="1800"/>
          </a:p>
          <a:p>
            <a:pPr>
              <a:lnSpc>
                <a:spcPct val="80000"/>
              </a:lnSpc>
              <a:spcBef>
                <a:spcPct val="0"/>
              </a:spcBef>
              <a:buFont typeface="Wingdings 3" pitchFamily="18" charset="2"/>
              <a:buChar char="_"/>
            </a:pPr>
            <a:r>
              <a:rPr lang="en-US" altLang="en-US" sz="1800"/>
              <a:t>Portfolio Expected Returns (E[R</a:t>
            </a:r>
            <a:r>
              <a:rPr lang="en-US" altLang="en-US" sz="1800" baseline="-25000"/>
              <a:t>p</a:t>
            </a:r>
            <a:r>
              <a:rPr lang="en-US" altLang="en-US" sz="1800"/>
              <a:t>] or r</a:t>
            </a:r>
            <a:r>
              <a:rPr lang="en-US" altLang="en-US" sz="1800" baseline="-25000"/>
              <a:t>p</a:t>
            </a:r>
            <a:r>
              <a:rPr lang="en-US" altLang="en-US" sz="1800"/>
              <a:t>): The weighted average of the expected returns of the individual securities held in a portfolio</a:t>
            </a:r>
          </a:p>
          <a:p>
            <a:pPr lvl="1">
              <a:lnSpc>
                <a:spcPct val="80000"/>
              </a:lnSpc>
              <a:spcBef>
                <a:spcPct val="0"/>
              </a:spcBef>
              <a:buFontTx/>
              <a:buNone/>
            </a:pPr>
            <a:endParaRPr lang="en-US" altLang="en-US" sz="1800"/>
          </a:p>
          <a:p>
            <a:pPr>
              <a:lnSpc>
                <a:spcPct val="80000"/>
              </a:lnSpc>
              <a:spcBef>
                <a:spcPct val="0"/>
              </a:spcBef>
              <a:buFontTx/>
              <a:buNone/>
            </a:pPr>
            <a:r>
              <a:rPr lang="en-US" altLang="en-US" sz="1800"/>
              <a:t>	E[R</a:t>
            </a:r>
            <a:r>
              <a:rPr lang="en-US" altLang="en-US" sz="1800" baseline="-25000"/>
              <a:t>p</a:t>
            </a:r>
            <a:r>
              <a:rPr lang="en-US" altLang="en-US" sz="1800"/>
              <a:t>] = w</a:t>
            </a:r>
            <a:r>
              <a:rPr lang="en-US" altLang="en-US" sz="1800" baseline="-25000"/>
              <a:t>1</a:t>
            </a:r>
            <a:r>
              <a:rPr lang="en-US" altLang="en-US" sz="1800"/>
              <a:t>E[R</a:t>
            </a:r>
            <a:r>
              <a:rPr lang="en-US" altLang="en-US" sz="1800" baseline="-25000"/>
              <a:t>1</a:t>
            </a:r>
            <a:r>
              <a:rPr lang="en-US" altLang="en-US" sz="1800"/>
              <a:t>] + w</a:t>
            </a:r>
            <a:r>
              <a:rPr lang="en-US" altLang="en-US" sz="1800" baseline="-25000"/>
              <a:t>2</a:t>
            </a:r>
            <a:r>
              <a:rPr lang="en-US" altLang="en-US" sz="1800"/>
              <a:t>E[R</a:t>
            </a:r>
            <a:r>
              <a:rPr lang="en-US" altLang="en-US" sz="1800" baseline="-25000"/>
              <a:t>2</a:t>
            </a:r>
            <a:r>
              <a:rPr lang="en-US" altLang="en-US" sz="1800"/>
              <a:t>] + …… w</a:t>
            </a:r>
            <a:r>
              <a:rPr lang="en-US" altLang="en-US" sz="1800" baseline="-25000"/>
              <a:t>n</a:t>
            </a:r>
            <a:r>
              <a:rPr lang="en-US" altLang="en-US" sz="1800"/>
              <a:t>E[R</a:t>
            </a:r>
            <a:r>
              <a:rPr lang="en-US" altLang="en-US" sz="1800" baseline="-25000"/>
              <a:t>n</a:t>
            </a:r>
            <a:r>
              <a:rPr lang="en-US" altLang="en-US" sz="1800"/>
              <a:t>]</a:t>
            </a:r>
          </a:p>
          <a:p>
            <a:pPr>
              <a:lnSpc>
                <a:spcPct val="80000"/>
              </a:lnSpc>
              <a:spcBef>
                <a:spcPct val="0"/>
              </a:spcBef>
              <a:buFontTx/>
              <a:buNone/>
            </a:pPr>
            <a:endParaRPr lang="en-US" altLang="en-US" sz="1800"/>
          </a:p>
          <a:p>
            <a:pPr>
              <a:lnSpc>
                <a:spcPct val="80000"/>
              </a:lnSpc>
              <a:spcBef>
                <a:spcPct val="0"/>
              </a:spcBef>
              <a:buFontTx/>
              <a:buNone/>
            </a:pPr>
            <a:r>
              <a:rPr lang="en-US" altLang="en-US" sz="1800" b="1"/>
              <a:t>			</a:t>
            </a:r>
            <a:endParaRPr lang="en-US" altLang="en-US" sz="1800"/>
          </a:p>
          <a:p>
            <a:pPr>
              <a:lnSpc>
                <a:spcPct val="80000"/>
              </a:lnSpc>
              <a:spcBef>
                <a:spcPct val="0"/>
              </a:spcBef>
              <a:buFontTx/>
              <a:buNone/>
            </a:pPr>
            <a:r>
              <a:rPr lang="en-US" altLang="en-US" sz="1800"/>
              <a:t>	            r</a:t>
            </a:r>
            <a:r>
              <a:rPr lang="en-US" altLang="en-US" sz="1800" baseline="-25000"/>
              <a:t>p</a:t>
            </a:r>
            <a:r>
              <a:rPr lang="en-US" altLang="en-US" sz="1800"/>
              <a:t> = w</a:t>
            </a:r>
            <a:r>
              <a:rPr lang="en-US" altLang="en-US" sz="1800" baseline="-25000"/>
              <a:t>1</a:t>
            </a:r>
            <a:r>
              <a:rPr lang="en-US" altLang="en-US" sz="1800"/>
              <a:t>r</a:t>
            </a:r>
            <a:r>
              <a:rPr lang="en-US" altLang="en-US" sz="1800" baseline="-25000"/>
              <a:t>1</a:t>
            </a:r>
            <a:r>
              <a:rPr lang="en-US" altLang="en-US" sz="1800"/>
              <a:t> + w</a:t>
            </a:r>
            <a:r>
              <a:rPr lang="en-US" altLang="en-US" sz="1800" baseline="-25000"/>
              <a:t>2</a:t>
            </a:r>
            <a:r>
              <a:rPr lang="en-US" altLang="en-US" sz="1800"/>
              <a:t>r</a:t>
            </a:r>
            <a:r>
              <a:rPr lang="en-US" altLang="en-US" sz="1800" baseline="-25000"/>
              <a:t>2</a:t>
            </a:r>
            <a:r>
              <a:rPr lang="en-US" altLang="en-US" sz="1800"/>
              <a:t> + …… w</a:t>
            </a:r>
            <a:r>
              <a:rPr lang="en-US" altLang="en-US" sz="1800" baseline="-25000"/>
              <a:t>n</a:t>
            </a:r>
            <a:r>
              <a:rPr lang="en-US" altLang="en-US" sz="1800"/>
              <a:t>r</a:t>
            </a:r>
            <a:r>
              <a:rPr lang="en-US" altLang="en-US" sz="1800" baseline="-25000"/>
              <a:t>n</a:t>
            </a:r>
            <a:endParaRPr lang="en-US" altLang="en-US" sz="1800"/>
          </a:p>
          <a:p>
            <a:pPr>
              <a:lnSpc>
                <a:spcPct val="80000"/>
              </a:lnSpc>
              <a:spcBef>
                <a:spcPct val="0"/>
              </a:spcBef>
              <a:buFont typeface="Wingdings 3" pitchFamily="18" charset="2"/>
              <a:buNone/>
            </a:pPr>
            <a:endParaRPr lang="en-US" altLang="en-US" sz="1800" baseline="-25000"/>
          </a:p>
        </p:txBody>
      </p:sp>
      <p:grpSp>
        <p:nvGrpSpPr>
          <p:cNvPr id="14341" name="Group 2"/>
          <p:cNvGrpSpPr>
            <a:grpSpLocks/>
          </p:cNvGrpSpPr>
          <p:nvPr/>
        </p:nvGrpSpPr>
        <p:grpSpPr bwMode="auto">
          <a:xfrm>
            <a:off x="3946525" y="854075"/>
            <a:ext cx="117475" cy="49213"/>
            <a:chOff x="2386" y="1909"/>
            <a:chExt cx="74" cy="31"/>
          </a:xfrm>
        </p:grpSpPr>
        <p:sp>
          <p:nvSpPr>
            <p:cNvPr id="14434" name="Line 3"/>
            <p:cNvSpPr>
              <a:spLocks noChangeShapeType="1"/>
            </p:cNvSpPr>
            <p:nvPr/>
          </p:nvSpPr>
          <p:spPr bwMode="auto">
            <a:xfrm flipV="1">
              <a:off x="2386" y="1909"/>
              <a:ext cx="38" cy="3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435" name="Line 4"/>
            <p:cNvSpPr>
              <a:spLocks noChangeShapeType="1"/>
            </p:cNvSpPr>
            <p:nvPr/>
          </p:nvSpPr>
          <p:spPr bwMode="auto">
            <a:xfrm flipH="1" flipV="1">
              <a:off x="2422" y="1910"/>
              <a:ext cx="38" cy="3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4342" name="Line 5"/>
          <p:cNvSpPr>
            <a:spLocks noChangeShapeType="1"/>
          </p:cNvSpPr>
          <p:nvPr/>
        </p:nvSpPr>
        <p:spPr bwMode="auto">
          <a:xfrm>
            <a:off x="2444750" y="1501775"/>
            <a:ext cx="107950"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43" name="Text Box 16"/>
          <p:cNvSpPr txBox="1">
            <a:spLocks noChangeArrowheads="1"/>
          </p:cNvSpPr>
          <p:nvPr/>
        </p:nvSpPr>
        <p:spPr bwMode="auto">
          <a:xfrm>
            <a:off x="111125" y="2679700"/>
            <a:ext cx="67468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u="sng"/>
              <a:t>Example</a:t>
            </a:r>
            <a:r>
              <a:rPr lang="en-US" altLang="en-US" sz="1800"/>
              <a:t>: A portfolio consists of stocks from four companies and the expected returns (r</a:t>
            </a:r>
            <a:r>
              <a:rPr lang="en-US" altLang="en-US" sz="1800" baseline="-25000"/>
              <a:t>s</a:t>
            </a:r>
            <a:r>
              <a:rPr lang="en-US" altLang="en-US" sz="1800"/>
              <a:t>) for each stock are given.  Find r</a:t>
            </a:r>
            <a:r>
              <a:rPr lang="en-US" altLang="en-US" sz="1800" baseline="-25000"/>
              <a:t>p</a:t>
            </a:r>
            <a:r>
              <a:rPr lang="en-US" altLang="en-US" sz="1800"/>
              <a:t>.</a:t>
            </a:r>
          </a:p>
        </p:txBody>
      </p:sp>
      <p:grpSp>
        <p:nvGrpSpPr>
          <p:cNvPr id="14344" name="Group 17"/>
          <p:cNvGrpSpPr>
            <a:grpSpLocks/>
          </p:cNvGrpSpPr>
          <p:nvPr/>
        </p:nvGrpSpPr>
        <p:grpSpPr bwMode="auto">
          <a:xfrm>
            <a:off x="5600700" y="5292725"/>
            <a:ext cx="76200" cy="38100"/>
            <a:chOff x="117" y="145"/>
            <a:chExt cx="8" cy="3"/>
          </a:xfrm>
        </p:grpSpPr>
        <p:sp>
          <p:nvSpPr>
            <p:cNvPr id="14431" name="Line 18"/>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32" name="Line 19"/>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33" name="Line 20"/>
            <p:cNvSpPr>
              <a:spLocks noChangeShapeType="1"/>
            </p:cNvSpPr>
            <p:nvPr/>
          </p:nvSpPr>
          <p:spPr bwMode="auto">
            <a:xfrm flipH="1" flipV="1">
              <a:off x="121"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aphicFrame>
        <p:nvGraphicFramePr>
          <p:cNvPr id="11920" name="Group 656"/>
          <p:cNvGraphicFramePr>
            <a:graphicFrameLocks noGrp="1"/>
          </p:cNvGraphicFramePr>
          <p:nvPr/>
        </p:nvGraphicFramePr>
        <p:xfrm>
          <a:off x="165100" y="4157663"/>
          <a:ext cx="6526212" cy="1371600"/>
        </p:xfrm>
        <a:graphic>
          <a:graphicData uri="http://schemas.openxmlformats.org/drawingml/2006/table">
            <a:tbl>
              <a:tblPr/>
              <a:tblGrid>
                <a:gridCol w="1152525"/>
                <a:gridCol w="844550"/>
                <a:gridCol w="882650"/>
                <a:gridCol w="1055687"/>
                <a:gridCol w="844550"/>
                <a:gridCol w="920750"/>
                <a:gridCol w="825500"/>
              </a:tblGrid>
              <a:tr h="214313">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Arial" charset="0"/>
                        </a:rPr>
                        <a:t>ATT&amp;T</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400</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$43.67</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$17,468.00</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19.23%</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5.65%</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1.09%</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cap="flat">
                      <a:noFill/>
                    </a:lnT>
                    <a:lnB>
                      <a:noFill/>
                    </a:lnB>
                    <a:lnTlToBr>
                      <a:noFill/>
                    </a:lnTlToBr>
                    <a:lnBlToTr>
                      <a:noFill/>
                    </a:lnBlToTr>
                    <a:noFill/>
                  </a:tcPr>
                </a:tc>
              </a:tr>
              <a:tr h="214313">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GEE</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450</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$47.89</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$21,550.50</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23.72%</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4.32%</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1.02%</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214313">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Microspongy</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500</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$34.23</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$17,115.00</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18.84%</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4.87%</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0.92%</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214313">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Citigang</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600</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$57.86</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Arial" charset="0"/>
                        </a:rPr>
                        <a:t>$34,716.00</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38.21%</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3.87%</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1.48%</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2143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cap="flat">
                      <a:noFill/>
                    </a:lnB>
                    <a:lnTlToBr>
                      <a:noFill/>
                    </a:lnTlToBr>
                    <a:lnBlToTr>
                      <a:noFill/>
                    </a:lnBlToTr>
                    <a:noFill/>
                  </a:tcPr>
                </a:tc>
                <a:tc gridSpan="2">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Arial" charset="0"/>
                        </a:rPr>
                        <a:t>Portfolio Value:</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cap="flat">
                      <a:noFill/>
                    </a:lnB>
                    <a:lnTlToBr>
                      <a:noFill/>
                    </a:lnTlToBr>
                    <a:lnBlToTr>
                      <a:noFill/>
                    </a:lnBlToTr>
                    <a:noFill/>
                  </a:tcPr>
                </a:tc>
                <a:tc hMerge="1">
                  <a:txBody>
                    <a:bodyPr/>
                    <a:lstStyle/>
                    <a:p>
                      <a:endParaRPr lang="en-US"/>
                    </a:p>
                  </a:txBody>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Arial" charset="0"/>
                        </a:rPr>
                        <a:t>$90,849.50</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gridSpan="2">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cs typeface="Arial" charset="0"/>
                        </a:rPr>
                        <a:t> </a:t>
                      </a:r>
                      <a:r>
                        <a:rPr kumimoji="0" lang="en-US" sz="1200" b="1" i="0" u="none" strike="noStrike" cap="none" normalizeH="0" baseline="0" dirty="0" err="1" smtClean="0">
                          <a:ln>
                            <a:noFill/>
                          </a:ln>
                          <a:solidFill>
                            <a:schemeClr val="tx1"/>
                          </a:solidFill>
                          <a:effectLst/>
                          <a:latin typeface="Times New Roman" pitchFamily="18" charset="0"/>
                          <a:cs typeface="Arial" charset="0"/>
                        </a:rPr>
                        <a:t>r</a:t>
                      </a:r>
                      <a:r>
                        <a:rPr kumimoji="0" lang="en-US" sz="1200" b="1" i="0" u="none" strike="noStrike" cap="none" normalizeH="0" baseline="-30000" dirty="0" err="1" smtClean="0">
                          <a:ln>
                            <a:noFill/>
                          </a:ln>
                          <a:solidFill>
                            <a:schemeClr val="tx1"/>
                          </a:solidFill>
                          <a:effectLst/>
                          <a:latin typeface="Times New Roman" pitchFamily="18" charset="0"/>
                          <a:cs typeface="Arial" charset="0"/>
                        </a:rPr>
                        <a:t>P</a:t>
                      </a:r>
                      <a:r>
                        <a:rPr kumimoji="0" lang="en-US" sz="1200" b="1" i="0" u="none" strike="noStrike" cap="none" normalizeH="0" baseline="0" dirty="0" smtClean="0">
                          <a:ln>
                            <a:noFill/>
                          </a:ln>
                          <a:solidFill>
                            <a:schemeClr val="tx1"/>
                          </a:solidFill>
                          <a:effectLst/>
                          <a:latin typeface="Times New Roman" pitchFamily="18" charset="0"/>
                          <a:cs typeface="Arial" charset="0"/>
                        </a:rPr>
                        <a:t>:</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a:noFill/>
                    </a:lnL>
                    <a:lnR>
                      <a:noFill/>
                    </a:lnR>
                    <a:lnT>
                      <a:noFill/>
                    </a:lnT>
                    <a:lnB cap="flat">
                      <a:noFill/>
                    </a:lnB>
                    <a:lnTlToBr>
                      <a:noFill/>
                    </a:lnTlToBr>
                    <a:lnBlToTr>
                      <a:noFill/>
                    </a:lnBlToTr>
                    <a:noFill/>
                  </a:tcPr>
                </a:tc>
                <a:tc hMerge="1">
                  <a:txBody>
                    <a:bodyPr/>
                    <a:lstStyle/>
                    <a:p>
                      <a:endParaRPr lang="en-US"/>
                    </a:p>
                  </a:txBody>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Arial" charset="0"/>
                        </a:rPr>
                        <a:t>4.51%</a:t>
                      </a:r>
                      <a:endParaRPr kumimoji="0" lang="en-US" sz="1200" b="1"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r>
            </a:tbl>
          </a:graphicData>
        </a:graphic>
      </p:graphicFrame>
      <p:graphicFrame>
        <p:nvGraphicFramePr>
          <p:cNvPr id="11996" name="Group 732"/>
          <p:cNvGraphicFramePr>
            <a:graphicFrameLocks noGrp="1"/>
          </p:cNvGraphicFramePr>
          <p:nvPr/>
        </p:nvGraphicFramePr>
        <p:xfrm>
          <a:off x="241300" y="3536950"/>
          <a:ext cx="6615112" cy="639890"/>
        </p:xfrm>
        <a:graphic>
          <a:graphicData uri="http://schemas.openxmlformats.org/drawingml/2006/table">
            <a:tbl>
              <a:tblPr/>
              <a:tblGrid>
                <a:gridCol w="1023937"/>
                <a:gridCol w="865188"/>
                <a:gridCol w="906462"/>
                <a:gridCol w="1062038"/>
                <a:gridCol w="868362"/>
                <a:gridCol w="944563"/>
                <a:gridCol w="944562"/>
              </a:tblGrid>
              <a:tr h="639763">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cs typeface="Arial" charset="0"/>
                        </a:rPr>
                        <a:t>Stock</a:t>
                      </a:r>
                      <a:endParaRPr kumimoji="0" lang="en-US" sz="1200" b="0" i="0" u="none" strike="noStrike" cap="none" normalizeH="0" baseline="0" dirty="0" smtClean="0">
                        <a:ln>
                          <a:noFill/>
                        </a:ln>
                        <a:solidFill>
                          <a:schemeClr val="tx1"/>
                        </a:solidFill>
                        <a:effectLst/>
                        <a:latin typeface="Times New Roman" pitchFamily="18" charset="0"/>
                      </a:endParaRPr>
                    </a:p>
                  </a:txBody>
                  <a:tcPr marT="45625" marB="45625" anchor="b" horzOverflow="overflow">
                    <a:lnL cap="flat">
                      <a:noFill/>
                    </a:lnL>
                    <a:lnR>
                      <a:noFill/>
                    </a:lnR>
                    <a:lnT cap="flat">
                      <a:noFill/>
                    </a:lnT>
                    <a:lnB cap="flat">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Arial" charset="0"/>
                        </a:rPr>
                        <a:t># of Shares</a:t>
                      </a:r>
                      <a:endParaRPr kumimoji="0" lang="en-US" sz="1200" b="0" i="0" u="none" strike="noStrike" cap="none" normalizeH="0" baseline="0" smtClean="0">
                        <a:ln>
                          <a:noFill/>
                        </a:ln>
                        <a:solidFill>
                          <a:schemeClr val="tx1"/>
                        </a:solidFill>
                        <a:effectLst/>
                        <a:latin typeface="Times New Roman" pitchFamily="18" charset="0"/>
                      </a:endParaRPr>
                    </a:p>
                  </a:txBody>
                  <a:tcPr marT="45625" marB="45625" anchor="b" horzOverflow="overflow">
                    <a:lnL>
                      <a:noFill/>
                    </a:lnL>
                    <a:lnR>
                      <a:noFill/>
                    </a:lnR>
                    <a:lnT cap="flat">
                      <a:noFill/>
                    </a:lnT>
                    <a:lnB cap="flat">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Arial" charset="0"/>
                        </a:rPr>
                        <a:t>Initial Stock Price</a:t>
                      </a:r>
                      <a:endParaRPr kumimoji="0" lang="en-US" sz="1200" b="0" i="0" u="none" strike="noStrike" cap="none" normalizeH="0" baseline="0" smtClean="0">
                        <a:ln>
                          <a:noFill/>
                        </a:ln>
                        <a:solidFill>
                          <a:schemeClr val="tx1"/>
                        </a:solidFill>
                        <a:effectLst/>
                        <a:latin typeface="Times New Roman" pitchFamily="18" charset="0"/>
                      </a:endParaRPr>
                    </a:p>
                  </a:txBody>
                  <a:tcPr marT="45625" marB="45625" anchor="b" horzOverflow="overflow">
                    <a:lnL>
                      <a:noFill/>
                    </a:lnL>
                    <a:lnR>
                      <a:noFill/>
                    </a:lnR>
                    <a:lnT cap="flat">
                      <a:noFill/>
                    </a:lnT>
                    <a:lnB cap="flat">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cs typeface="Arial" charset="0"/>
                        </a:rPr>
                        <a:t>Initial Value</a:t>
                      </a:r>
                      <a:endParaRPr kumimoji="0" lang="en-US" sz="1200" b="0" i="0" u="none" strike="noStrike" cap="none" normalizeH="0" baseline="0" dirty="0" smtClean="0">
                        <a:ln>
                          <a:noFill/>
                        </a:ln>
                        <a:solidFill>
                          <a:schemeClr val="tx1"/>
                        </a:solidFill>
                        <a:effectLst/>
                        <a:latin typeface="Times New Roman" pitchFamily="18" charset="0"/>
                      </a:endParaRPr>
                    </a:p>
                  </a:txBody>
                  <a:tcPr marT="45625" marB="45625" anchor="b" horzOverflow="overflow">
                    <a:lnL>
                      <a:noFill/>
                    </a:lnL>
                    <a:lnR>
                      <a:noFill/>
                    </a:lnR>
                    <a:lnT cap="flat">
                      <a:noFill/>
                    </a:lnT>
                    <a:lnB cap="flat">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Arial" charset="0"/>
                        </a:rPr>
                        <a:t>Weight (by value)</a:t>
                      </a:r>
                      <a:endParaRPr kumimoji="0" lang="en-US" sz="1200" b="0" i="0" u="none" strike="noStrike" cap="none" normalizeH="0" baseline="0" smtClean="0">
                        <a:ln>
                          <a:noFill/>
                        </a:ln>
                        <a:solidFill>
                          <a:schemeClr val="tx1"/>
                        </a:solidFill>
                        <a:effectLst/>
                        <a:latin typeface="Times New Roman" pitchFamily="18" charset="0"/>
                      </a:endParaRPr>
                    </a:p>
                  </a:txBody>
                  <a:tcPr marT="45625" marB="45625" anchor="b" horzOverflow="overflow">
                    <a:lnL>
                      <a:noFill/>
                    </a:lnL>
                    <a:lnR>
                      <a:noFill/>
                    </a:lnR>
                    <a:lnT cap="flat">
                      <a:noFill/>
                    </a:lnT>
                    <a:lnB cap="flat">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cs typeface="Arial" charset="0"/>
                        </a:rPr>
                        <a:t>Expected Return (r)</a:t>
                      </a:r>
                      <a:endParaRPr kumimoji="0" lang="en-US" sz="1200" b="0" i="0" u="none" strike="noStrike" cap="none" normalizeH="0" baseline="0" dirty="0" smtClean="0">
                        <a:ln>
                          <a:noFill/>
                        </a:ln>
                        <a:solidFill>
                          <a:schemeClr val="tx1"/>
                        </a:solidFill>
                        <a:effectLst/>
                        <a:latin typeface="Times New Roman" pitchFamily="18" charset="0"/>
                      </a:endParaRPr>
                    </a:p>
                  </a:txBody>
                  <a:tcPr marT="45625" marB="45625" anchor="b" horzOverflow="overflow">
                    <a:lnL>
                      <a:noFill/>
                    </a:lnL>
                    <a:lnR>
                      <a:noFill/>
                    </a:lnR>
                    <a:lnT cap="flat">
                      <a:noFill/>
                    </a:lnT>
                    <a:lnB cap="flat">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cs typeface="Arial" charset="0"/>
                        </a:rPr>
                        <a:t>Weighted r</a:t>
                      </a:r>
                      <a:endParaRPr kumimoji="0" lang="en-US" sz="1200" b="0" i="0" u="none" strike="noStrike" cap="none" normalizeH="0" baseline="0" dirty="0" smtClean="0">
                        <a:ln>
                          <a:noFill/>
                        </a:ln>
                        <a:solidFill>
                          <a:schemeClr val="tx1"/>
                        </a:solidFill>
                        <a:effectLst/>
                        <a:latin typeface="Times New Roman" pitchFamily="18" charset="0"/>
                      </a:endParaRPr>
                    </a:p>
                  </a:txBody>
                  <a:tcPr marT="45625" marB="45625" anchor="b" horzOverflow="overflow">
                    <a:lnL>
                      <a:noFill/>
                    </a:lnL>
                    <a:lnR cap="flat">
                      <a:noFill/>
                    </a:lnR>
                    <a:lnT cap="flat">
                      <a:noFill/>
                    </a:lnT>
                    <a:lnB cap="flat">
                      <a:noFill/>
                    </a:lnB>
                    <a:lnTlToBr>
                      <a:noFill/>
                    </a:lnTlToBr>
                    <a:lnBlToTr>
                      <a:noFill/>
                    </a:lnBlToTr>
                    <a:noFill/>
                  </a:tcPr>
                </a:tc>
              </a:tr>
            </a:tbl>
          </a:graphicData>
        </a:graphic>
      </p:graphicFrame>
      <p:grpSp>
        <p:nvGrpSpPr>
          <p:cNvPr id="14389" name="Group 733"/>
          <p:cNvGrpSpPr>
            <a:grpSpLocks/>
          </p:cNvGrpSpPr>
          <p:nvPr/>
        </p:nvGrpSpPr>
        <p:grpSpPr bwMode="auto">
          <a:xfrm>
            <a:off x="6651625" y="3943350"/>
            <a:ext cx="76200" cy="38100"/>
            <a:chOff x="117" y="145"/>
            <a:chExt cx="8" cy="3"/>
          </a:xfrm>
        </p:grpSpPr>
        <p:sp>
          <p:nvSpPr>
            <p:cNvPr id="14428" name="Line 734"/>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29" name="Line 735"/>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30" name="Line 736"/>
            <p:cNvSpPr>
              <a:spLocks noChangeShapeType="1"/>
            </p:cNvSpPr>
            <p:nvPr/>
          </p:nvSpPr>
          <p:spPr bwMode="auto">
            <a:xfrm flipH="1" flipV="1">
              <a:off x="121"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4390" name="Group 737"/>
          <p:cNvGrpSpPr>
            <a:grpSpLocks/>
          </p:cNvGrpSpPr>
          <p:nvPr/>
        </p:nvGrpSpPr>
        <p:grpSpPr bwMode="auto">
          <a:xfrm>
            <a:off x="5641975" y="3952875"/>
            <a:ext cx="76200" cy="38100"/>
            <a:chOff x="117" y="145"/>
            <a:chExt cx="8" cy="3"/>
          </a:xfrm>
        </p:grpSpPr>
        <p:sp>
          <p:nvSpPr>
            <p:cNvPr id="14425" name="Line 738"/>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26" name="Line 739"/>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27" name="Line 740"/>
            <p:cNvSpPr>
              <a:spLocks noChangeShapeType="1"/>
            </p:cNvSpPr>
            <p:nvPr/>
          </p:nvSpPr>
          <p:spPr bwMode="auto">
            <a:xfrm flipH="1" flipV="1">
              <a:off x="121"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4391" name="Group 741"/>
          <p:cNvGrpSpPr>
            <a:grpSpLocks/>
          </p:cNvGrpSpPr>
          <p:nvPr/>
        </p:nvGrpSpPr>
        <p:grpSpPr bwMode="auto">
          <a:xfrm>
            <a:off x="4921250" y="3009900"/>
            <a:ext cx="142875" cy="42863"/>
            <a:chOff x="117" y="145"/>
            <a:chExt cx="8" cy="3"/>
          </a:xfrm>
        </p:grpSpPr>
        <p:sp>
          <p:nvSpPr>
            <p:cNvPr id="14422" name="Line 742"/>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23" name="Line 743"/>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24" name="Line 744"/>
            <p:cNvSpPr>
              <a:spLocks noChangeShapeType="1"/>
            </p:cNvSpPr>
            <p:nvPr/>
          </p:nvSpPr>
          <p:spPr bwMode="auto">
            <a:xfrm flipH="1" flipV="1">
              <a:off x="121"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4392" name="Text Box 745"/>
          <p:cNvSpPr txBox="1">
            <a:spLocks noChangeArrowheads="1"/>
          </p:cNvSpPr>
          <p:nvPr/>
        </p:nvSpPr>
        <p:spPr bwMode="auto">
          <a:xfrm>
            <a:off x="5418138" y="3368675"/>
            <a:ext cx="14382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0.1923 x 5.65%</a:t>
            </a:r>
          </a:p>
        </p:txBody>
      </p:sp>
      <p:sp>
        <p:nvSpPr>
          <p:cNvPr id="14393" name="Line 746"/>
          <p:cNvSpPr>
            <a:spLocks noChangeShapeType="1"/>
          </p:cNvSpPr>
          <p:nvPr/>
        </p:nvSpPr>
        <p:spPr bwMode="auto">
          <a:xfrm>
            <a:off x="5886450" y="3606800"/>
            <a:ext cx="314325" cy="6286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94" name="Text Box 747"/>
          <p:cNvSpPr txBox="1">
            <a:spLocks noChangeArrowheads="1"/>
          </p:cNvSpPr>
          <p:nvPr/>
        </p:nvSpPr>
        <p:spPr bwMode="auto">
          <a:xfrm>
            <a:off x="3476625" y="3359150"/>
            <a:ext cx="15430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$17,468 / $90,849.50</a:t>
            </a:r>
          </a:p>
        </p:txBody>
      </p:sp>
      <p:sp>
        <p:nvSpPr>
          <p:cNvPr id="14395" name="Line 748"/>
          <p:cNvSpPr>
            <a:spLocks noChangeShapeType="1"/>
          </p:cNvSpPr>
          <p:nvPr/>
        </p:nvSpPr>
        <p:spPr bwMode="auto">
          <a:xfrm>
            <a:off x="4105275" y="3635375"/>
            <a:ext cx="171450" cy="5810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96" name="Text Box 749"/>
          <p:cNvSpPr txBox="1">
            <a:spLocks noChangeArrowheads="1"/>
          </p:cNvSpPr>
          <p:nvPr/>
        </p:nvSpPr>
        <p:spPr bwMode="auto">
          <a:xfrm>
            <a:off x="2209800" y="3282950"/>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400 x $43.67</a:t>
            </a:r>
          </a:p>
        </p:txBody>
      </p:sp>
      <p:sp>
        <p:nvSpPr>
          <p:cNvPr id="14397" name="Line 751"/>
          <p:cNvSpPr>
            <a:spLocks noChangeShapeType="1"/>
          </p:cNvSpPr>
          <p:nvPr/>
        </p:nvSpPr>
        <p:spPr bwMode="auto">
          <a:xfrm>
            <a:off x="2876550" y="3511550"/>
            <a:ext cx="295275" cy="7334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14398" name="Group 897"/>
          <p:cNvGrpSpPr>
            <a:grpSpLocks/>
          </p:cNvGrpSpPr>
          <p:nvPr/>
        </p:nvGrpSpPr>
        <p:grpSpPr bwMode="auto">
          <a:xfrm>
            <a:off x="1806575" y="2990850"/>
            <a:ext cx="142875" cy="42863"/>
            <a:chOff x="117" y="145"/>
            <a:chExt cx="8" cy="3"/>
          </a:xfrm>
        </p:grpSpPr>
        <p:sp>
          <p:nvSpPr>
            <p:cNvPr id="14419" name="Line 898"/>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20" name="Line 899"/>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21" name="Line 900"/>
            <p:cNvSpPr>
              <a:spLocks noChangeShapeType="1"/>
            </p:cNvSpPr>
            <p:nvPr/>
          </p:nvSpPr>
          <p:spPr bwMode="auto">
            <a:xfrm flipH="1" flipV="1">
              <a:off x="121"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4399" name="Text Box 13"/>
          <p:cNvSpPr txBox="1">
            <a:spLocks noChangeArrowheads="1"/>
          </p:cNvSpPr>
          <p:nvPr/>
        </p:nvSpPr>
        <p:spPr bwMode="auto">
          <a:xfrm>
            <a:off x="5448300" y="0"/>
            <a:ext cx="14144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a:t>created Summer 09</a:t>
            </a:r>
          </a:p>
        </p:txBody>
      </p:sp>
      <p:grpSp>
        <p:nvGrpSpPr>
          <p:cNvPr id="14400" name="Group 897"/>
          <p:cNvGrpSpPr>
            <a:grpSpLocks/>
          </p:cNvGrpSpPr>
          <p:nvPr/>
        </p:nvGrpSpPr>
        <p:grpSpPr bwMode="auto">
          <a:xfrm>
            <a:off x="4295775" y="2203450"/>
            <a:ext cx="142875" cy="42863"/>
            <a:chOff x="117" y="145"/>
            <a:chExt cx="8" cy="3"/>
          </a:xfrm>
        </p:grpSpPr>
        <p:sp>
          <p:nvSpPr>
            <p:cNvPr id="14416" name="Line 898"/>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17" name="Line 899"/>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18" name="Line 900"/>
            <p:cNvSpPr>
              <a:spLocks noChangeShapeType="1"/>
            </p:cNvSpPr>
            <p:nvPr/>
          </p:nvSpPr>
          <p:spPr bwMode="auto">
            <a:xfrm flipH="1" flipV="1">
              <a:off x="121"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4401" name="Group 897"/>
          <p:cNvGrpSpPr>
            <a:grpSpLocks/>
          </p:cNvGrpSpPr>
          <p:nvPr/>
        </p:nvGrpSpPr>
        <p:grpSpPr bwMode="auto">
          <a:xfrm>
            <a:off x="3159125" y="2184400"/>
            <a:ext cx="142875" cy="42863"/>
            <a:chOff x="117" y="145"/>
            <a:chExt cx="8" cy="3"/>
          </a:xfrm>
        </p:grpSpPr>
        <p:sp>
          <p:nvSpPr>
            <p:cNvPr id="14413" name="Line 898"/>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14" name="Line 899"/>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15" name="Line 900"/>
            <p:cNvSpPr>
              <a:spLocks noChangeShapeType="1"/>
            </p:cNvSpPr>
            <p:nvPr/>
          </p:nvSpPr>
          <p:spPr bwMode="auto">
            <a:xfrm flipH="1" flipV="1">
              <a:off x="121"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4402" name="Group 897"/>
          <p:cNvGrpSpPr>
            <a:grpSpLocks/>
          </p:cNvGrpSpPr>
          <p:nvPr/>
        </p:nvGrpSpPr>
        <p:grpSpPr bwMode="auto">
          <a:xfrm>
            <a:off x="2505075" y="2190750"/>
            <a:ext cx="142875" cy="42863"/>
            <a:chOff x="117" y="145"/>
            <a:chExt cx="8" cy="3"/>
          </a:xfrm>
        </p:grpSpPr>
        <p:sp>
          <p:nvSpPr>
            <p:cNvPr id="14410" name="Line 898"/>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11" name="Line 899"/>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12" name="Line 900"/>
            <p:cNvSpPr>
              <a:spLocks noChangeShapeType="1"/>
            </p:cNvSpPr>
            <p:nvPr/>
          </p:nvSpPr>
          <p:spPr bwMode="auto">
            <a:xfrm flipH="1" flipV="1">
              <a:off x="121"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4403" name="Group 897"/>
          <p:cNvGrpSpPr>
            <a:grpSpLocks/>
          </p:cNvGrpSpPr>
          <p:nvPr/>
        </p:nvGrpSpPr>
        <p:grpSpPr bwMode="auto">
          <a:xfrm>
            <a:off x="1863725" y="2178050"/>
            <a:ext cx="142875" cy="42863"/>
            <a:chOff x="117" y="145"/>
            <a:chExt cx="8" cy="3"/>
          </a:xfrm>
        </p:grpSpPr>
        <p:sp>
          <p:nvSpPr>
            <p:cNvPr id="14407" name="Line 898"/>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08" name="Line 899"/>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09" name="Line 900"/>
            <p:cNvSpPr>
              <a:spLocks noChangeShapeType="1"/>
            </p:cNvSpPr>
            <p:nvPr/>
          </p:nvSpPr>
          <p:spPr bwMode="auto">
            <a:xfrm flipH="1" flipV="1">
              <a:off x="121"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4404" name="Line 5"/>
          <p:cNvSpPr>
            <a:spLocks noChangeShapeType="1"/>
          </p:cNvSpPr>
          <p:nvPr/>
        </p:nvSpPr>
        <p:spPr bwMode="auto">
          <a:xfrm>
            <a:off x="3460750" y="1508125"/>
            <a:ext cx="107950"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405" name="Line 5"/>
          <p:cNvSpPr>
            <a:spLocks noChangeShapeType="1"/>
          </p:cNvSpPr>
          <p:nvPr/>
        </p:nvSpPr>
        <p:spPr bwMode="auto">
          <a:xfrm>
            <a:off x="4991100" y="1520825"/>
            <a:ext cx="107950"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406" name="TextBox 75"/>
          <p:cNvSpPr txBox="1">
            <a:spLocks noChangeArrowheads="1"/>
          </p:cNvSpPr>
          <p:nvPr/>
        </p:nvSpPr>
        <p:spPr bwMode="auto">
          <a:xfrm>
            <a:off x="2857500" y="1790700"/>
            <a:ext cx="504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a:t>OR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2"/>
          <p:cNvSpPr>
            <a:spLocks noGrp="1"/>
          </p:cNvSpPr>
          <p:nvPr>
            <p:ph type="ftr" sz="quarter" idx="11"/>
          </p:nvPr>
        </p:nvSpPr>
        <p:spPr>
          <a:xfrm>
            <a:off x="0" y="0"/>
            <a:ext cx="4057650" cy="325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11 &amp; 12: Risk &amp; Return in Capital Markets (bdh2e)</a:t>
            </a:r>
          </a:p>
        </p:txBody>
      </p:sp>
      <p:sp>
        <p:nvSpPr>
          <p:cNvPr id="1536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E0744B51-E859-4B83-AE62-1A78C964B515}" type="slidenum">
              <a:rPr lang="en-US" altLang="en-US" sz="1200" smtClean="0"/>
              <a:pPr>
                <a:spcBef>
                  <a:spcPct val="0"/>
                </a:spcBef>
                <a:buFontTx/>
                <a:buNone/>
              </a:pPr>
              <a:t>14</a:t>
            </a:fld>
            <a:endParaRPr lang="en-US" altLang="en-US" sz="1200" smtClean="0"/>
          </a:p>
        </p:txBody>
      </p:sp>
      <p:sp>
        <p:nvSpPr>
          <p:cNvPr id="15364" name="Text Box 2"/>
          <p:cNvSpPr txBox="1">
            <a:spLocks noChangeArrowheads="1"/>
          </p:cNvSpPr>
          <p:nvPr/>
        </p:nvSpPr>
        <p:spPr bwMode="auto">
          <a:xfrm>
            <a:off x="225425" y="241300"/>
            <a:ext cx="6630988" cy="203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2000" b="1"/>
              <a:t>Portfolio Returns (continued)</a:t>
            </a:r>
          </a:p>
          <a:p>
            <a:pPr>
              <a:spcBef>
                <a:spcPct val="0"/>
              </a:spcBef>
              <a:buFontTx/>
              <a:buNone/>
            </a:pPr>
            <a:endParaRPr lang="en-US" altLang="en-US" sz="2000" b="1"/>
          </a:p>
          <a:p>
            <a:pPr>
              <a:lnSpc>
                <a:spcPct val="80000"/>
              </a:lnSpc>
              <a:spcBef>
                <a:spcPct val="0"/>
              </a:spcBef>
              <a:buFontTx/>
              <a:buNone/>
            </a:pPr>
            <a:r>
              <a:rPr lang="en-US" altLang="en-US" sz="1800" u="sng"/>
              <a:t>Portfolio Realized Rate of Return (R</a:t>
            </a:r>
            <a:r>
              <a:rPr lang="en-US" altLang="en-US" sz="1800" u="sng" baseline="-25000"/>
              <a:t>p</a:t>
            </a:r>
            <a:r>
              <a:rPr lang="en-US" altLang="en-US" sz="1800" u="sng"/>
              <a:t>)</a:t>
            </a:r>
            <a:r>
              <a:rPr lang="en-US" altLang="en-US" sz="1800"/>
              <a:t>:</a:t>
            </a:r>
            <a:r>
              <a:rPr lang="en-US" altLang="en-US" sz="1800" u="sng"/>
              <a:t> </a:t>
            </a:r>
          </a:p>
          <a:p>
            <a:pPr>
              <a:lnSpc>
                <a:spcPct val="80000"/>
              </a:lnSpc>
              <a:spcBef>
                <a:spcPct val="0"/>
              </a:spcBef>
              <a:buFont typeface="Wingdings 3" pitchFamily="18" charset="2"/>
              <a:buChar char="_"/>
            </a:pPr>
            <a:r>
              <a:rPr lang="en-US" altLang="en-US" sz="1800"/>
              <a:t>The return that a portfolio actually earned</a:t>
            </a:r>
          </a:p>
          <a:p>
            <a:pPr>
              <a:lnSpc>
                <a:spcPct val="80000"/>
              </a:lnSpc>
              <a:spcBef>
                <a:spcPct val="0"/>
              </a:spcBef>
              <a:buFont typeface="Wingdings 3" pitchFamily="18" charset="2"/>
              <a:buChar char="_"/>
            </a:pPr>
            <a:r>
              <a:rPr lang="en-US" altLang="en-US" sz="1800"/>
              <a:t>For a portfolio, realized ROR (R</a:t>
            </a:r>
            <a:r>
              <a:rPr lang="en-US" altLang="en-US" sz="1800" baseline="-25000"/>
              <a:t>p</a:t>
            </a:r>
            <a:r>
              <a:rPr lang="en-US" altLang="en-US" sz="1800"/>
              <a:t>) is the weighted average of the realized RORs of the individual securities held in a portfolio</a:t>
            </a:r>
          </a:p>
          <a:p>
            <a:pPr>
              <a:lnSpc>
                <a:spcPct val="80000"/>
              </a:lnSpc>
              <a:spcBef>
                <a:spcPct val="0"/>
              </a:spcBef>
              <a:buFont typeface="Wingdings 3" pitchFamily="18" charset="2"/>
              <a:buChar char="_"/>
            </a:pPr>
            <a:endParaRPr lang="en-US" altLang="en-US" sz="1800"/>
          </a:p>
          <a:p>
            <a:pPr>
              <a:lnSpc>
                <a:spcPct val="80000"/>
              </a:lnSpc>
              <a:spcBef>
                <a:spcPct val="0"/>
              </a:spcBef>
              <a:buFontTx/>
              <a:buNone/>
            </a:pPr>
            <a:r>
              <a:rPr lang="en-US" altLang="en-US" sz="1800"/>
              <a:t>	R</a:t>
            </a:r>
            <a:r>
              <a:rPr lang="en-US" altLang="en-US" sz="1800" baseline="-25000"/>
              <a:t>p</a:t>
            </a:r>
            <a:r>
              <a:rPr lang="en-US" altLang="en-US" sz="1800"/>
              <a:t> = w</a:t>
            </a:r>
            <a:r>
              <a:rPr lang="en-US" altLang="en-US" sz="1800" baseline="-25000"/>
              <a:t>1</a:t>
            </a:r>
            <a:r>
              <a:rPr lang="en-US" altLang="en-US" sz="1800"/>
              <a:t>R</a:t>
            </a:r>
            <a:r>
              <a:rPr lang="en-US" altLang="en-US" sz="1800" baseline="-25000"/>
              <a:t>1</a:t>
            </a:r>
            <a:r>
              <a:rPr lang="en-US" altLang="en-US" sz="1800"/>
              <a:t> + w</a:t>
            </a:r>
            <a:r>
              <a:rPr lang="en-US" altLang="en-US" sz="1800" baseline="-25000"/>
              <a:t>2</a:t>
            </a:r>
            <a:r>
              <a:rPr lang="en-US" altLang="en-US" sz="1800"/>
              <a:t>R</a:t>
            </a:r>
            <a:r>
              <a:rPr lang="en-US" altLang="en-US" sz="1800" baseline="-25000"/>
              <a:t>2</a:t>
            </a:r>
            <a:r>
              <a:rPr lang="en-US" altLang="en-US" sz="1800"/>
              <a:t> + …… w</a:t>
            </a:r>
            <a:r>
              <a:rPr lang="en-US" altLang="en-US" sz="1800" baseline="-25000"/>
              <a:t>n</a:t>
            </a:r>
            <a:r>
              <a:rPr lang="en-US" altLang="en-US" sz="1800"/>
              <a:t>R</a:t>
            </a:r>
            <a:r>
              <a:rPr lang="en-US" altLang="en-US" sz="1800" baseline="-25000"/>
              <a:t>n</a:t>
            </a:r>
            <a:endParaRPr lang="en-US" altLang="en-US" sz="1800" b="1"/>
          </a:p>
        </p:txBody>
      </p:sp>
      <p:sp>
        <p:nvSpPr>
          <p:cNvPr id="15365" name="Line 13"/>
          <p:cNvSpPr>
            <a:spLocks noChangeShapeType="1"/>
          </p:cNvSpPr>
          <p:nvPr/>
        </p:nvSpPr>
        <p:spPr bwMode="auto">
          <a:xfrm>
            <a:off x="3521075" y="844550"/>
            <a:ext cx="107950"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6" name="Line 13"/>
          <p:cNvSpPr>
            <a:spLocks noChangeShapeType="1"/>
          </p:cNvSpPr>
          <p:nvPr/>
        </p:nvSpPr>
        <p:spPr bwMode="auto">
          <a:xfrm>
            <a:off x="3362325" y="1301750"/>
            <a:ext cx="107950"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7" name="Line 13"/>
          <p:cNvSpPr>
            <a:spLocks noChangeShapeType="1"/>
          </p:cNvSpPr>
          <p:nvPr/>
        </p:nvSpPr>
        <p:spPr bwMode="auto">
          <a:xfrm>
            <a:off x="1235075" y="1955800"/>
            <a:ext cx="107950"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8" name="Line 13"/>
          <p:cNvSpPr>
            <a:spLocks noChangeShapeType="1"/>
          </p:cNvSpPr>
          <p:nvPr/>
        </p:nvSpPr>
        <p:spPr bwMode="auto">
          <a:xfrm>
            <a:off x="1946275" y="1955800"/>
            <a:ext cx="107950"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9" name="Line 13"/>
          <p:cNvSpPr>
            <a:spLocks noChangeShapeType="1"/>
          </p:cNvSpPr>
          <p:nvPr/>
        </p:nvSpPr>
        <p:spPr bwMode="auto">
          <a:xfrm>
            <a:off x="2657475" y="1955800"/>
            <a:ext cx="107950"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70" name="Line 13"/>
          <p:cNvSpPr>
            <a:spLocks noChangeShapeType="1"/>
          </p:cNvSpPr>
          <p:nvPr/>
        </p:nvSpPr>
        <p:spPr bwMode="auto">
          <a:xfrm>
            <a:off x="3883025" y="1955800"/>
            <a:ext cx="107950"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71" name="Text Box 29"/>
          <p:cNvSpPr txBox="1">
            <a:spLocks noChangeArrowheads="1"/>
          </p:cNvSpPr>
          <p:nvPr/>
        </p:nvSpPr>
        <p:spPr bwMode="auto">
          <a:xfrm>
            <a:off x="203200" y="2314575"/>
            <a:ext cx="66548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u="sng"/>
              <a:t>Example</a:t>
            </a:r>
            <a:r>
              <a:rPr lang="en-US" altLang="en-US" sz="1800"/>
              <a:t>(continued):  The portfolio is held for one year and the end of period price for each stock is indicated below.  Find r</a:t>
            </a:r>
            <a:r>
              <a:rPr lang="en-US" altLang="en-US" sz="1800" baseline="-25000"/>
              <a:t>p</a:t>
            </a:r>
            <a:r>
              <a:rPr lang="en-US" altLang="en-US" sz="1800"/>
              <a:t> and the value of the portfolio at the end of the holding period.</a:t>
            </a:r>
          </a:p>
        </p:txBody>
      </p:sp>
      <p:sp>
        <p:nvSpPr>
          <p:cNvPr id="15372" name="Line 30"/>
          <p:cNvSpPr>
            <a:spLocks noChangeShapeType="1"/>
          </p:cNvSpPr>
          <p:nvPr/>
        </p:nvSpPr>
        <p:spPr bwMode="auto">
          <a:xfrm>
            <a:off x="5072063" y="2676525"/>
            <a:ext cx="857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21" name="Group 902"/>
          <p:cNvGraphicFramePr>
            <a:graphicFrameLocks noGrp="1"/>
          </p:cNvGraphicFramePr>
          <p:nvPr/>
        </p:nvGraphicFramePr>
        <p:xfrm>
          <a:off x="1588" y="4294188"/>
          <a:ext cx="6856412" cy="1371600"/>
        </p:xfrm>
        <a:graphic>
          <a:graphicData uri="http://schemas.openxmlformats.org/drawingml/2006/table">
            <a:tbl>
              <a:tblPr/>
              <a:tblGrid>
                <a:gridCol w="1006475"/>
                <a:gridCol w="801687"/>
                <a:gridCol w="884238"/>
                <a:gridCol w="881062"/>
                <a:gridCol w="936625"/>
                <a:gridCol w="738188"/>
                <a:gridCol w="803275"/>
                <a:gridCol w="804862"/>
              </a:tblGrid>
              <a:tr h="214313">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Arial" charset="0"/>
                        </a:rPr>
                        <a:t>ATT&amp;T</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400</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$43.67</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$45.67</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$18,268.00</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18.64%</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4.58%</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0.85%</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cap="flat">
                      <a:noFill/>
                    </a:lnT>
                    <a:lnB>
                      <a:noFill/>
                    </a:lnB>
                    <a:lnTlToBr>
                      <a:noFill/>
                    </a:lnTlToBr>
                    <a:lnBlToTr>
                      <a:noFill/>
                    </a:lnBlToTr>
                    <a:noFill/>
                  </a:tcPr>
                </a:tc>
              </a:tr>
              <a:tr h="214313">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GEE</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450</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$47.89</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$51.89</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$23,350.50</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23.82%</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Arial" charset="0"/>
                        </a:rPr>
                        <a:t>8.35%</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1.99%</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214313">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Microspongy</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500</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$34.23</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$39.56</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$19,780.00</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20.18%</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15.57%</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3.14%</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214313">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Citigang</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600</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$57.86</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$61.05</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$36,630.00</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37.37%</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5.51%</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charset="0"/>
                        </a:rPr>
                        <a:t>2.06%</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2143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cap="flat">
                      <a:noFill/>
                    </a:lnB>
                    <a:lnTlToBr>
                      <a:noFill/>
                    </a:lnTlToBr>
                    <a:lnBlToTr>
                      <a:noFill/>
                    </a:lnBlToTr>
                    <a:noFill/>
                  </a:tcPr>
                </a:tc>
                <a:tc gridSpan="2">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Arial" charset="0"/>
                        </a:rPr>
                        <a:t> Portfolio Value:</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cap="flat">
                      <a:noFill/>
                    </a:lnB>
                    <a:lnTlToBr>
                      <a:noFill/>
                    </a:lnTlToBr>
                    <a:lnBlToTr>
                      <a:noFill/>
                    </a:lnBlToTr>
                    <a:noFill/>
                  </a:tcPr>
                </a:tc>
                <a:tc hMerge="1">
                  <a:txBody>
                    <a:bodyPr/>
                    <a:lstStyle/>
                    <a:p>
                      <a:endParaRPr lang="en-US"/>
                    </a:p>
                  </a:txBody>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Arial" charset="0"/>
                        </a:rPr>
                        <a:t>$98,028.50</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gridSpan="2">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cs typeface="Arial" charset="0"/>
                        </a:rPr>
                        <a:t> </a:t>
                      </a:r>
                      <a:r>
                        <a:rPr kumimoji="0" lang="en-US" sz="1200" b="1" i="0" u="none" strike="noStrike" cap="none" normalizeH="0" baseline="0" dirty="0" err="1" smtClean="0">
                          <a:ln>
                            <a:noFill/>
                          </a:ln>
                          <a:solidFill>
                            <a:schemeClr val="tx1"/>
                          </a:solidFill>
                          <a:effectLst/>
                          <a:latin typeface="Times New Roman" pitchFamily="18" charset="0"/>
                          <a:cs typeface="Arial" charset="0"/>
                        </a:rPr>
                        <a:t>r</a:t>
                      </a:r>
                      <a:r>
                        <a:rPr kumimoji="0" lang="en-US" sz="1200" b="1" i="0" u="none" strike="noStrike" cap="none" normalizeH="0" baseline="-30000" dirty="0" err="1" smtClean="0">
                          <a:ln>
                            <a:noFill/>
                          </a:ln>
                          <a:solidFill>
                            <a:schemeClr val="tx1"/>
                          </a:solidFill>
                          <a:effectLst/>
                          <a:latin typeface="Times New Roman" pitchFamily="18" charset="0"/>
                          <a:cs typeface="Arial" charset="0"/>
                        </a:rPr>
                        <a:t>P</a:t>
                      </a:r>
                      <a:r>
                        <a:rPr kumimoji="0" lang="en-US" sz="1200" b="1" i="0" u="none" strike="noStrike" cap="none" normalizeH="0" baseline="0" dirty="0" smtClean="0">
                          <a:ln>
                            <a:noFill/>
                          </a:ln>
                          <a:solidFill>
                            <a:schemeClr val="tx1"/>
                          </a:solidFill>
                          <a:effectLst/>
                          <a:latin typeface="Times New Roman" pitchFamily="18" charset="0"/>
                          <a:cs typeface="Arial" charset="0"/>
                        </a:rPr>
                        <a:t>:</a:t>
                      </a:r>
                      <a:endParaRPr kumimoji="0" lang="en-US" sz="1200" b="0" i="0" u="none" strike="noStrike" cap="none" normalizeH="0" baseline="0" dirty="0" smtClean="0">
                        <a:ln>
                          <a:noFill/>
                        </a:ln>
                        <a:solidFill>
                          <a:schemeClr val="tx1"/>
                        </a:solidFill>
                        <a:effectLst/>
                        <a:latin typeface="Times New Roman" pitchFamily="18" charset="0"/>
                      </a:endParaRPr>
                    </a:p>
                  </a:txBody>
                  <a:tcPr anchor="b" horzOverflow="overflow">
                    <a:lnL>
                      <a:noFill/>
                    </a:lnL>
                    <a:lnR>
                      <a:noFill/>
                    </a:lnR>
                    <a:lnT>
                      <a:noFill/>
                    </a:lnT>
                    <a:lnB cap="flat">
                      <a:noFill/>
                    </a:lnB>
                    <a:lnTlToBr>
                      <a:noFill/>
                    </a:lnTlToBr>
                    <a:lnBlToTr>
                      <a:noFill/>
                    </a:lnBlToTr>
                    <a:noFill/>
                  </a:tcPr>
                </a:tc>
                <a:tc hMerge="1">
                  <a:txBody>
                    <a:bodyPr/>
                    <a:lstStyle/>
                    <a:p>
                      <a:endParaRPr lang="en-US"/>
                    </a:p>
                  </a:txBody>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Arial" charset="0"/>
                        </a:rPr>
                        <a:t>8.05%</a:t>
                      </a:r>
                      <a:endParaRPr kumimoji="0" lang="en-US" sz="12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r>
            </a:tbl>
          </a:graphicData>
        </a:graphic>
      </p:graphicFrame>
      <p:graphicFrame>
        <p:nvGraphicFramePr>
          <p:cNvPr id="22" name="Group 887"/>
          <p:cNvGraphicFramePr>
            <a:graphicFrameLocks noGrp="1"/>
          </p:cNvGraphicFramePr>
          <p:nvPr/>
        </p:nvGraphicFramePr>
        <p:xfrm>
          <a:off x="176213" y="3711575"/>
          <a:ext cx="6680200" cy="639890"/>
        </p:xfrm>
        <a:graphic>
          <a:graphicData uri="http://schemas.openxmlformats.org/drawingml/2006/table">
            <a:tbl>
              <a:tblPr/>
              <a:tblGrid>
                <a:gridCol w="827087"/>
                <a:gridCol w="825500"/>
                <a:gridCol w="827088"/>
                <a:gridCol w="825500"/>
                <a:gridCol w="963612"/>
                <a:gridCol w="758825"/>
                <a:gridCol w="825500"/>
                <a:gridCol w="827088"/>
              </a:tblGrid>
              <a:tr h="639763">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cs typeface="Arial" charset="0"/>
                        </a:rPr>
                        <a:t>Stock</a:t>
                      </a:r>
                      <a:endParaRPr kumimoji="0" lang="en-US" sz="1200" b="0" i="0" u="none" strike="noStrike" cap="none" normalizeH="0" baseline="0" dirty="0" smtClean="0">
                        <a:ln>
                          <a:noFill/>
                        </a:ln>
                        <a:solidFill>
                          <a:schemeClr val="tx1"/>
                        </a:solidFill>
                        <a:effectLst/>
                        <a:latin typeface="Times New Roman" pitchFamily="18" charset="0"/>
                      </a:endParaRPr>
                    </a:p>
                  </a:txBody>
                  <a:tcPr marT="45625" marB="45625" anchor="b" horzOverflow="overflow">
                    <a:lnL cap="flat">
                      <a:noFill/>
                    </a:lnL>
                    <a:lnR>
                      <a:noFill/>
                    </a:lnR>
                    <a:lnT cap="flat">
                      <a:noFill/>
                    </a:lnT>
                    <a:lnB cap="flat">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Arial" charset="0"/>
                        </a:rPr>
                        <a:t># of Shares</a:t>
                      </a:r>
                      <a:endParaRPr kumimoji="0" lang="en-US" sz="1200" b="0" i="0" u="none" strike="noStrike" cap="none" normalizeH="0" baseline="0" smtClean="0">
                        <a:ln>
                          <a:noFill/>
                        </a:ln>
                        <a:solidFill>
                          <a:schemeClr val="tx1"/>
                        </a:solidFill>
                        <a:effectLst/>
                        <a:latin typeface="Times New Roman" pitchFamily="18" charset="0"/>
                      </a:endParaRPr>
                    </a:p>
                  </a:txBody>
                  <a:tcPr marT="45625" marB="45625" anchor="b" horzOverflow="overflow">
                    <a:lnL>
                      <a:noFill/>
                    </a:lnL>
                    <a:lnR>
                      <a:noFill/>
                    </a:lnR>
                    <a:lnT cap="flat">
                      <a:noFill/>
                    </a:lnT>
                    <a:lnB cap="flat">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Arial" charset="0"/>
                        </a:rPr>
                        <a:t>Initial Stock Price</a:t>
                      </a:r>
                      <a:endParaRPr kumimoji="0" lang="en-US" sz="1200" b="0" i="0" u="none" strike="noStrike" cap="none" normalizeH="0" baseline="0" smtClean="0">
                        <a:ln>
                          <a:noFill/>
                        </a:ln>
                        <a:solidFill>
                          <a:schemeClr val="tx1"/>
                        </a:solidFill>
                        <a:effectLst/>
                        <a:latin typeface="Times New Roman" pitchFamily="18" charset="0"/>
                      </a:endParaRPr>
                    </a:p>
                  </a:txBody>
                  <a:tcPr marT="45625" marB="45625" anchor="b" horzOverflow="overflow">
                    <a:lnL>
                      <a:noFill/>
                    </a:lnL>
                    <a:lnR>
                      <a:noFill/>
                    </a:lnR>
                    <a:lnT cap="flat">
                      <a:noFill/>
                    </a:lnT>
                    <a:lnB cap="flat">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Arial" charset="0"/>
                        </a:rPr>
                        <a:t>Ending Stock Price</a:t>
                      </a:r>
                      <a:endParaRPr kumimoji="0" lang="en-US" sz="1200" b="0" i="0" u="none" strike="noStrike" cap="none" normalizeH="0" baseline="0" smtClean="0">
                        <a:ln>
                          <a:noFill/>
                        </a:ln>
                        <a:solidFill>
                          <a:schemeClr val="tx1"/>
                        </a:solidFill>
                        <a:effectLst/>
                        <a:latin typeface="Times New Roman" pitchFamily="18" charset="0"/>
                      </a:endParaRPr>
                    </a:p>
                  </a:txBody>
                  <a:tcPr marT="45625" marB="45625" anchor="b" horzOverflow="overflow">
                    <a:lnL>
                      <a:noFill/>
                    </a:lnL>
                    <a:lnR>
                      <a:noFill/>
                    </a:lnR>
                    <a:lnT cap="flat">
                      <a:noFill/>
                    </a:lnT>
                    <a:lnB cap="flat">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Arial" charset="0"/>
                        </a:rPr>
                        <a:t>Ending Stock Value</a:t>
                      </a:r>
                      <a:endParaRPr kumimoji="0" lang="en-US" sz="1200" b="0" i="0" u="none" strike="noStrike" cap="none" normalizeH="0" baseline="0" smtClean="0">
                        <a:ln>
                          <a:noFill/>
                        </a:ln>
                        <a:solidFill>
                          <a:schemeClr val="tx1"/>
                        </a:solidFill>
                        <a:effectLst/>
                        <a:latin typeface="Times New Roman" pitchFamily="18" charset="0"/>
                      </a:endParaRPr>
                    </a:p>
                  </a:txBody>
                  <a:tcPr marT="45625" marB="45625" anchor="b" horzOverflow="overflow">
                    <a:lnL>
                      <a:noFill/>
                    </a:lnL>
                    <a:lnR>
                      <a:noFill/>
                    </a:lnR>
                    <a:lnT cap="flat">
                      <a:noFill/>
                    </a:lnT>
                    <a:lnB cap="flat">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Arial" charset="0"/>
                        </a:rPr>
                        <a:t>Weight (by value)</a:t>
                      </a:r>
                      <a:endParaRPr kumimoji="0" lang="en-US" sz="1200" b="0" i="0" u="none" strike="noStrike" cap="none" normalizeH="0" baseline="0" smtClean="0">
                        <a:ln>
                          <a:noFill/>
                        </a:ln>
                        <a:solidFill>
                          <a:schemeClr val="tx1"/>
                        </a:solidFill>
                        <a:effectLst/>
                        <a:latin typeface="Times New Roman" pitchFamily="18" charset="0"/>
                      </a:endParaRPr>
                    </a:p>
                  </a:txBody>
                  <a:tcPr marT="45625" marB="45625" anchor="b" horzOverflow="overflow">
                    <a:lnL>
                      <a:noFill/>
                    </a:lnL>
                    <a:lnR>
                      <a:noFill/>
                    </a:lnR>
                    <a:lnT cap="flat">
                      <a:noFill/>
                    </a:lnT>
                    <a:lnB cap="flat">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cs typeface="Arial" charset="0"/>
                        </a:rPr>
                        <a:t>Realized Return (r)</a:t>
                      </a:r>
                      <a:endParaRPr kumimoji="0" lang="en-US" sz="1200" b="0" i="0" u="none" strike="noStrike" cap="none" normalizeH="0" baseline="0" dirty="0" smtClean="0">
                        <a:ln>
                          <a:noFill/>
                        </a:ln>
                        <a:solidFill>
                          <a:schemeClr val="tx1"/>
                        </a:solidFill>
                        <a:effectLst/>
                        <a:latin typeface="Times New Roman" pitchFamily="18" charset="0"/>
                      </a:endParaRPr>
                    </a:p>
                  </a:txBody>
                  <a:tcPr marT="45625" marB="45625" anchor="b" horzOverflow="overflow">
                    <a:lnL>
                      <a:noFill/>
                    </a:lnL>
                    <a:lnR>
                      <a:noFill/>
                    </a:lnR>
                    <a:lnT cap="flat">
                      <a:noFill/>
                    </a:lnT>
                    <a:lnB cap="flat">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cs typeface="Arial" charset="0"/>
                        </a:rPr>
                        <a:t>Weighted r</a:t>
                      </a:r>
                      <a:endParaRPr kumimoji="0" lang="en-US" sz="1200" b="0" i="0" u="none" strike="noStrike" cap="none" normalizeH="0" baseline="0" dirty="0" smtClean="0">
                        <a:ln>
                          <a:noFill/>
                        </a:ln>
                        <a:solidFill>
                          <a:schemeClr val="tx1"/>
                        </a:solidFill>
                        <a:effectLst/>
                        <a:latin typeface="Times New Roman" pitchFamily="18" charset="0"/>
                      </a:endParaRPr>
                    </a:p>
                  </a:txBody>
                  <a:tcPr marT="45625" marB="45625" anchor="b" horzOverflow="overflow">
                    <a:lnL>
                      <a:noFill/>
                    </a:lnL>
                    <a:lnR cap="flat">
                      <a:noFill/>
                    </a:lnR>
                    <a:lnT cap="flat">
                      <a:noFill/>
                    </a:lnT>
                    <a:lnB cap="flat">
                      <a:noFill/>
                    </a:lnB>
                    <a:lnTlToBr>
                      <a:noFill/>
                    </a:lnTlToBr>
                    <a:lnBlToTr>
                      <a:noFill/>
                    </a:lnBlToTr>
                    <a:noFill/>
                  </a:tcPr>
                </a:tc>
              </a:tr>
            </a:tbl>
          </a:graphicData>
        </a:graphic>
      </p:graphicFrame>
      <p:sp>
        <p:nvSpPr>
          <p:cNvPr id="15423" name="Text Box 888"/>
          <p:cNvSpPr txBox="1">
            <a:spLocks noChangeArrowheads="1"/>
          </p:cNvSpPr>
          <p:nvPr/>
        </p:nvSpPr>
        <p:spPr bwMode="auto">
          <a:xfrm>
            <a:off x="3694113" y="3228975"/>
            <a:ext cx="1838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US" altLang="en-US" sz="1200" b="1"/>
              <a:t>($45.67 - $43.67) / $43.67</a:t>
            </a:r>
          </a:p>
          <a:p>
            <a:pPr algn="ctr">
              <a:spcBef>
                <a:spcPct val="0"/>
              </a:spcBef>
              <a:buFontTx/>
              <a:buNone/>
            </a:pPr>
            <a:r>
              <a:rPr lang="en-US" altLang="en-US" sz="1200" b="1"/>
              <a:t>(New – Old) / Old</a:t>
            </a:r>
          </a:p>
        </p:txBody>
      </p:sp>
      <p:sp>
        <p:nvSpPr>
          <p:cNvPr id="15424" name="Line 889"/>
          <p:cNvSpPr>
            <a:spLocks noChangeShapeType="1"/>
          </p:cNvSpPr>
          <p:nvPr/>
        </p:nvSpPr>
        <p:spPr bwMode="auto">
          <a:xfrm>
            <a:off x="5029200" y="3648075"/>
            <a:ext cx="371475" cy="7334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425" name="Line 890"/>
          <p:cNvSpPr>
            <a:spLocks noChangeShapeType="1"/>
          </p:cNvSpPr>
          <p:nvPr/>
        </p:nvSpPr>
        <p:spPr bwMode="auto">
          <a:xfrm>
            <a:off x="6399213" y="4149725"/>
            <a:ext cx="857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426" name="Line 891"/>
          <p:cNvSpPr>
            <a:spLocks noChangeShapeType="1"/>
          </p:cNvSpPr>
          <p:nvPr/>
        </p:nvSpPr>
        <p:spPr bwMode="auto">
          <a:xfrm>
            <a:off x="5561013" y="4140200"/>
            <a:ext cx="857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427" name="Line 892"/>
          <p:cNvSpPr>
            <a:spLocks noChangeShapeType="1"/>
          </p:cNvSpPr>
          <p:nvPr/>
        </p:nvSpPr>
        <p:spPr bwMode="auto">
          <a:xfrm>
            <a:off x="5761038" y="5426075"/>
            <a:ext cx="857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428" name="Text Box 903"/>
          <p:cNvSpPr txBox="1">
            <a:spLocks noChangeArrowheads="1"/>
          </p:cNvSpPr>
          <p:nvPr/>
        </p:nvSpPr>
        <p:spPr bwMode="auto">
          <a:xfrm>
            <a:off x="161925" y="5816600"/>
            <a:ext cx="527208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a:t>Note: </a:t>
            </a:r>
          </a:p>
          <a:p>
            <a:pPr>
              <a:spcBef>
                <a:spcPct val="0"/>
              </a:spcBef>
              <a:buFontTx/>
              <a:buNone/>
            </a:pPr>
            <a:r>
              <a:rPr lang="en-US" altLang="en-US" sz="1800"/>
              <a:t>1. The weights have changed</a:t>
            </a:r>
          </a:p>
          <a:p>
            <a:pPr>
              <a:spcBef>
                <a:spcPct val="0"/>
              </a:spcBef>
              <a:buFontTx/>
              <a:buNone/>
            </a:pPr>
            <a:r>
              <a:rPr lang="en-US" altLang="en-US" sz="1800"/>
              <a:t>2. This example does not include dividend yield (Ch 9)</a:t>
            </a:r>
          </a:p>
        </p:txBody>
      </p:sp>
      <p:sp>
        <p:nvSpPr>
          <p:cNvPr id="15429" name="Text Box 2"/>
          <p:cNvSpPr txBox="1">
            <a:spLocks noChangeArrowheads="1"/>
          </p:cNvSpPr>
          <p:nvPr/>
        </p:nvSpPr>
        <p:spPr bwMode="auto">
          <a:xfrm>
            <a:off x="227013" y="7137400"/>
            <a:ext cx="6630987"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 typeface="Wingdings 3" pitchFamily="18" charset="2"/>
              <a:buNone/>
            </a:pPr>
            <a:r>
              <a:rPr lang="en-US" altLang="en-US" sz="1800" b="1" u="sng"/>
              <a:t>Another Way to Find r</a:t>
            </a:r>
            <a:r>
              <a:rPr lang="en-US" altLang="en-US" sz="1800" b="1" u="sng" baseline="-25000"/>
              <a:t>p</a:t>
            </a:r>
            <a:r>
              <a:rPr lang="en-US" altLang="en-US" sz="1800" b="1"/>
              <a:t>:</a:t>
            </a:r>
          </a:p>
          <a:p>
            <a:pPr>
              <a:spcBef>
                <a:spcPct val="0"/>
              </a:spcBef>
              <a:buFont typeface="Wingdings 3" pitchFamily="18" charset="2"/>
              <a:buChar char="_"/>
            </a:pPr>
            <a:r>
              <a:rPr lang="en-US" altLang="en-US" sz="1800"/>
              <a:t>Premise of statistics: past performance is an indicator of future performance</a:t>
            </a:r>
          </a:p>
          <a:p>
            <a:pPr>
              <a:spcBef>
                <a:spcPct val="0"/>
              </a:spcBef>
              <a:buFont typeface="Wingdings 3" pitchFamily="18" charset="2"/>
              <a:buChar char="_"/>
            </a:pPr>
            <a:r>
              <a:rPr lang="en-US" altLang="en-US" sz="1800"/>
              <a:t>r</a:t>
            </a:r>
            <a:r>
              <a:rPr lang="en-US" altLang="en-US" sz="1800" baseline="-25000"/>
              <a:t>p</a:t>
            </a:r>
            <a:r>
              <a:rPr lang="en-US" altLang="en-US" sz="1800"/>
              <a:t> for an upcoming period =  r</a:t>
            </a:r>
            <a:r>
              <a:rPr lang="en-US" altLang="en-US" sz="1800" baseline="-25000"/>
              <a:t>p</a:t>
            </a:r>
            <a:r>
              <a:rPr lang="en-US" altLang="en-US" sz="1800"/>
              <a:t> for the previous period</a:t>
            </a:r>
          </a:p>
          <a:p>
            <a:pPr>
              <a:spcBef>
                <a:spcPct val="0"/>
              </a:spcBef>
              <a:buFontTx/>
              <a:buNone/>
            </a:pPr>
            <a:endParaRPr lang="en-US" altLang="en-US" sz="2000" b="1"/>
          </a:p>
        </p:txBody>
      </p:sp>
      <p:grpSp>
        <p:nvGrpSpPr>
          <p:cNvPr id="15430" name="Group 7"/>
          <p:cNvGrpSpPr>
            <a:grpSpLocks/>
          </p:cNvGrpSpPr>
          <p:nvPr/>
        </p:nvGrpSpPr>
        <p:grpSpPr bwMode="auto">
          <a:xfrm>
            <a:off x="2419350" y="7199313"/>
            <a:ext cx="117475" cy="49212"/>
            <a:chOff x="2386" y="1909"/>
            <a:chExt cx="74" cy="31"/>
          </a:xfrm>
        </p:grpSpPr>
        <p:sp>
          <p:nvSpPr>
            <p:cNvPr id="15435" name="Line 8"/>
            <p:cNvSpPr>
              <a:spLocks noChangeShapeType="1"/>
            </p:cNvSpPr>
            <p:nvPr/>
          </p:nvSpPr>
          <p:spPr bwMode="auto">
            <a:xfrm flipV="1">
              <a:off x="2386" y="1909"/>
              <a:ext cx="38" cy="3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436" name="Line 9"/>
            <p:cNvSpPr>
              <a:spLocks noChangeShapeType="1"/>
            </p:cNvSpPr>
            <p:nvPr/>
          </p:nvSpPr>
          <p:spPr bwMode="auto">
            <a:xfrm flipH="1" flipV="1">
              <a:off x="2422" y="1910"/>
              <a:ext cx="38" cy="3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5431" name="Group 10"/>
          <p:cNvGrpSpPr>
            <a:grpSpLocks/>
          </p:cNvGrpSpPr>
          <p:nvPr/>
        </p:nvGrpSpPr>
        <p:grpSpPr bwMode="auto">
          <a:xfrm>
            <a:off x="504825" y="8008938"/>
            <a:ext cx="117475" cy="49212"/>
            <a:chOff x="2386" y="1909"/>
            <a:chExt cx="74" cy="31"/>
          </a:xfrm>
        </p:grpSpPr>
        <p:sp>
          <p:nvSpPr>
            <p:cNvPr id="15433" name="Line 11"/>
            <p:cNvSpPr>
              <a:spLocks noChangeShapeType="1"/>
            </p:cNvSpPr>
            <p:nvPr/>
          </p:nvSpPr>
          <p:spPr bwMode="auto">
            <a:xfrm flipV="1">
              <a:off x="2386" y="1909"/>
              <a:ext cx="38" cy="3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434" name="Line 12"/>
            <p:cNvSpPr>
              <a:spLocks noChangeShapeType="1"/>
            </p:cNvSpPr>
            <p:nvPr/>
          </p:nvSpPr>
          <p:spPr bwMode="auto">
            <a:xfrm flipH="1" flipV="1">
              <a:off x="2422" y="1910"/>
              <a:ext cx="38" cy="3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5432" name="Line 13"/>
          <p:cNvSpPr>
            <a:spLocks noChangeShapeType="1"/>
          </p:cNvSpPr>
          <p:nvPr/>
        </p:nvSpPr>
        <p:spPr bwMode="auto">
          <a:xfrm>
            <a:off x="3178175" y="8002588"/>
            <a:ext cx="107950"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2"/>
          <p:cNvSpPr>
            <a:spLocks noGrp="1"/>
          </p:cNvSpPr>
          <p:nvPr>
            <p:ph type="ftr" sz="quarter" idx="11"/>
          </p:nvPr>
        </p:nvSpPr>
        <p:spPr>
          <a:xfrm>
            <a:off x="0" y="0"/>
            <a:ext cx="4057650" cy="325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11 &amp; 12: Risk &amp; Return in Capital Markets (bdh2e)</a:t>
            </a:r>
          </a:p>
        </p:txBody>
      </p:sp>
      <p:sp>
        <p:nvSpPr>
          <p:cNvPr id="1638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730951F0-ABB1-4306-BADD-8A01B0BC7459}" type="slidenum">
              <a:rPr lang="en-US" altLang="en-US" sz="1200" smtClean="0"/>
              <a:pPr>
                <a:spcBef>
                  <a:spcPct val="0"/>
                </a:spcBef>
                <a:buFontTx/>
                <a:buNone/>
              </a:pPr>
              <a:t>15</a:t>
            </a:fld>
            <a:endParaRPr lang="en-US" altLang="en-US" sz="1200" smtClean="0"/>
          </a:p>
        </p:txBody>
      </p:sp>
      <p:sp>
        <p:nvSpPr>
          <p:cNvPr id="16388" name="Text Box 2"/>
          <p:cNvSpPr txBox="1">
            <a:spLocks noChangeArrowheads="1"/>
          </p:cNvSpPr>
          <p:nvPr/>
        </p:nvSpPr>
        <p:spPr bwMode="auto">
          <a:xfrm>
            <a:off x="225425" y="241300"/>
            <a:ext cx="6630988" cy="649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2000" b="1"/>
              <a:t>Diversification of a Portfolio</a:t>
            </a:r>
            <a:endParaRPr lang="en-US" altLang="en-US" sz="1800" b="1"/>
          </a:p>
          <a:p>
            <a:pPr>
              <a:spcBef>
                <a:spcPct val="0"/>
              </a:spcBef>
              <a:buFont typeface="Monotype Sorts" pitchFamily="2" charset="2"/>
              <a:buChar char="*"/>
            </a:pPr>
            <a:endParaRPr lang="en-US" altLang="en-US" sz="1800"/>
          </a:p>
          <a:p>
            <a:pPr>
              <a:spcBef>
                <a:spcPct val="0"/>
              </a:spcBef>
              <a:buFontTx/>
              <a:buNone/>
            </a:pPr>
            <a:r>
              <a:rPr lang="en-US" altLang="en-US" sz="1800" u="sng"/>
              <a:t>Correlation</a:t>
            </a:r>
            <a:r>
              <a:rPr lang="en-US" altLang="en-US" sz="1800"/>
              <a:t>: </a:t>
            </a:r>
          </a:p>
          <a:p>
            <a:pPr lvl="1">
              <a:spcBef>
                <a:spcPct val="0"/>
              </a:spcBef>
              <a:buFont typeface="Times New Roman" pitchFamily="18" charset="0"/>
              <a:buChar char="→"/>
            </a:pPr>
            <a:r>
              <a:rPr lang="en-US" altLang="en-US" sz="1800"/>
              <a:t>the behavioral relationship between two or more variables (stocks in a portfolio)</a:t>
            </a:r>
          </a:p>
          <a:p>
            <a:pPr lvl="1">
              <a:spcBef>
                <a:spcPct val="0"/>
              </a:spcBef>
              <a:buFont typeface="Times New Roman" pitchFamily="18" charset="0"/>
              <a:buChar char="→"/>
            </a:pPr>
            <a:r>
              <a:rPr lang="en-US" altLang="en-US" sz="1800"/>
              <a:t>a measure of the degree to which returns share common risk.</a:t>
            </a:r>
          </a:p>
          <a:p>
            <a:pPr lvl="1">
              <a:spcBef>
                <a:spcPct val="0"/>
              </a:spcBef>
              <a:buFont typeface="Times New Roman" pitchFamily="18" charset="0"/>
              <a:buChar char="→"/>
            </a:pPr>
            <a:r>
              <a:rPr lang="en-US" altLang="en-US" sz="1800"/>
              <a:t>it is calculated as the covariance of returns divided by the standard deviation of each return</a:t>
            </a:r>
          </a:p>
          <a:p>
            <a:pPr>
              <a:spcBef>
                <a:spcPct val="0"/>
              </a:spcBef>
              <a:buFont typeface="Wingdings 3" pitchFamily="18" charset="2"/>
              <a:buChar char="_"/>
            </a:pPr>
            <a:r>
              <a:rPr lang="en-US" altLang="en-US" sz="1800"/>
              <a:t>Various conditions (i.e. the economy, security market forces &amp; movements, financial performance of individual companies, political developments, etc.) will cause the securities held in a portfolio to change in value</a:t>
            </a:r>
          </a:p>
          <a:p>
            <a:pPr>
              <a:spcBef>
                <a:spcPct val="0"/>
              </a:spcBef>
              <a:buFont typeface="Wingdings 3" pitchFamily="18" charset="2"/>
              <a:buChar char="_"/>
            </a:pPr>
            <a:r>
              <a:rPr lang="en-US" altLang="en-US" sz="1800"/>
              <a:t>The direction and magnitude of how the value of securities held in a portfolio change with respect to each other can be described by </a:t>
            </a:r>
            <a:r>
              <a:rPr lang="en-US" altLang="en-US" sz="1800" u="sng"/>
              <a:t>correlation</a:t>
            </a:r>
            <a:r>
              <a:rPr lang="en-US" altLang="en-US" sz="1800"/>
              <a:t> </a:t>
            </a:r>
          </a:p>
          <a:p>
            <a:pPr>
              <a:spcBef>
                <a:spcPct val="0"/>
              </a:spcBef>
              <a:buFont typeface="Wingdings 3" pitchFamily="18" charset="2"/>
              <a:buChar char="_"/>
            </a:pPr>
            <a:r>
              <a:rPr lang="en-US" altLang="en-US" sz="1800" u="sng"/>
              <a:t>Positive Correlation</a:t>
            </a:r>
            <a:r>
              <a:rPr lang="en-US" altLang="en-US" sz="1800"/>
              <a:t>: When external conditions cause the securities in a portfolio to change value in the same direction (i.e. they all increase in value or they all decrease in value)</a:t>
            </a:r>
          </a:p>
          <a:p>
            <a:pPr>
              <a:spcBef>
                <a:spcPct val="0"/>
              </a:spcBef>
              <a:buFont typeface="Wingdings 3" pitchFamily="18" charset="2"/>
              <a:buChar char="_"/>
            </a:pPr>
            <a:r>
              <a:rPr lang="en-US" altLang="en-US" sz="1800" u="sng"/>
              <a:t>Negative Correlation</a:t>
            </a:r>
            <a:r>
              <a:rPr lang="en-US" altLang="en-US" sz="1800"/>
              <a:t>: When external conditions cause the securities in a portfolio to change value in the opposite directions (one security increases in value, another decreases in value)</a:t>
            </a:r>
          </a:p>
          <a:p>
            <a:pPr>
              <a:spcBef>
                <a:spcPct val="0"/>
              </a:spcBef>
              <a:buFont typeface="Wingdings 3" pitchFamily="18" charset="2"/>
              <a:buChar char="_"/>
            </a:pPr>
            <a:r>
              <a:rPr lang="en-US" altLang="en-US" sz="1800" u="sng"/>
              <a:t>No Correlation</a:t>
            </a:r>
            <a:r>
              <a:rPr lang="en-US" altLang="en-US" sz="1800"/>
              <a:t>: The direction and magnitude of changes in value of one security are totally unrelated to those of another security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2"/>
          <p:cNvSpPr>
            <a:spLocks noGrp="1"/>
          </p:cNvSpPr>
          <p:nvPr>
            <p:ph type="ftr" sz="quarter" idx="11"/>
          </p:nvPr>
        </p:nvSpPr>
        <p:spPr>
          <a:xfrm>
            <a:off x="0" y="0"/>
            <a:ext cx="4318000" cy="325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11 &amp; 12: Risk &amp; Return in Capital Markets (bdh2e)</a:t>
            </a:r>
          </a:p>
        </p:txBody>
      </p:sp>
      <p:sp>
        <p:nvSpPr>
          <p:cNvPr id="1741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6D2B6861-E2C8-48EC-884A-E6B8FE0826BB}" type="slidenum">
              <a:rPr lang="en-US" altLang="en-US" sz="1200" smtClean="0"/>
              <a:pPr>
                <a:spcBef>
                  <a:spcPct val="0"/>
                </a:spcBef>
                <a:buFontTx/>
                <a:buNone/>
              </a:pPr>
              <a:t>16</a:t>
            </a:fld>
            <a:endParaRPr lang="en-US" altLang="en-US" sz="1200" smtClean="0"/>
          </a:p>
        </p:txBody>
      </p:sp>
      <p:sp>
        <p:nvSpPr>
          <p:cNvPr id="11268" name="Text Box 2"/>
          <p:cNvSpPr txBox="1">
            <a:spLocks noChangeArrowheads="1"/>
          </p:cNvSpPr>
          <p:nvPr/>
        </p:nvSpPr>
        <p:spPr bwMode="auto">
          <a:xfrm>
            <a:off x="174625" y="177800"/>
            <a:ext cx="6683375" cy="8661400"/>
          </a:xfrm>
          <a:prstGeom prst="rect">
            <a:avLst/>
          </a:prstGeom>
          <a:noFill/>
          <a:ln w="9525">
            <a:noFill/>
            <a:miter lim="800000"/>
            <a:headEnd/>
            <a:tailEnd/>
          </a:ln>
        </p:spPr>
        <p:txBody>
          <a:bodyPr>
            <a:spAutoFit/>
          </a:bodyPr>
          <a:lstStyle/>
          <a:p>
            <a:pPr>
              <a:defRPr/>
            </a:pPr>
            <a:r>
              <a:rPr lang="en-US" b="1" dirty="0"/>
              <a:t>Diversification of a Portfolio</a:t>
            </a:r>
            <a:r>
              <a:rPr lang="en-US" dirty="0"/>
              <a:t> (continued)</a:t>
            </a:r>
            <a:endParaRPr lang="en-US" b="1" dirty="0"/>
          </a:p>
          <a:p>
            <a:pPr>
              <a:defRPr/>
            </a:pPr>
            <a:endParaRPr lang="en-US" u="sng" dirty="0"/>
          </a:p>
          <a:p>
            <a:pPr>
              <a:defRPr/>
            </a:pPr>
            <a:r>
              <a:rPr lang="en-US" u="sng" dirty="0"/>
              <a:t>Correlation Coefficient (</a:t>
            </a:r>
            <a:r>
              <a:rPr lang="en-US" b="1" u="sng" dirty="0">
                <a:latin typeface="Symbol" pitchFamily="18" charset="2"/>
              </a:rPr>
              <a:t>r</a:t>
            </a:r>
            <a:r>
              <a:rPr lang="en-US" u="sng" dirty="0"/>
              <a:t>):</a:t>
            </a:r>
            <a:r>
              <a:rPr lang="en-US" dirty="0"/>
              <a:t> </a:t>
            </a:r>
          </a:p>
          <a:p>
            <a:pPr>
              <a:buFont typeface="Wingdings 3" pitchFamily="18" charset="2"/>
              <a:buChar char="_"/>
              <a:defRPr/>
            </a:pPr>
            <a:r>
              <a:rPr lang="en-US" dirty="0"/>
              <a:t>A measure of the degree of correlation between variables (stock securities, in this chapter)</a:t>
            </a:r>
          </a:p>
          <a:p>
            <a:pPr>
              <a:buFont typeface="Wingdings 3" pitchFamily="18" charset="2"/>
              <a:buChar char="_"/>
              <a:defRPr/>
            </a:pPr>
            <a:r>
              <a:rPr lang="en-US" dirty="0"/>
              <a:t>Perfectly negative correlation; </a:t>
            </a:r>
            <a:r>
              <a:rPr lang="en-US" b="1" dirty="0">
                <a:latin typeface="Symbol" pitchFamily="18" charset="2"/>
              </a:rPr>
              <a:t>r</a:t>
            </a:r>
            <a:r>
              <a:rPr lang="en-US" dirty="0"/>
              <a:t> = -1</a:t>
            </a:r>
          </a:p>
          <a:p>
            <a:pPr>
              <a:buFont typeface="Wingdings 3" pitchFamily="18" charset="2"/>
              <a:buChar char="_"/>
              <a:defRPr/>
            </a:pPr>
            <a:r>
              <a:rPr lang="en-US" dirty="0"/>
              <a:t>Perfectly positive correlation; </a:t>
            </a:r>
            <a:r>
              <a:rPr lang="en-US" b="1" dirty="0">
                <a:latin typeface="Symbol" pitchFamily="18" charset="2"/>
              </a:rPr>
              <a:t>r</a:t>
            </a:r>
            <a:r>
              <a:rPr lang="en-US" dirty="0"/>
              <a:t> = 1</a:t>
            </a:r>
          </a:p>
          <a:p>
            <a:pPr>
              <a:buFont typeface="Wingdings 3" pitchFamily="18" charset="2"/>
              <a:buChar char="_"/>
              <a:defRPr/>
            </a:pPr>
            <a:r>
              <a:rPr lang="en-US" dirty="0"/>
              <a:t>No correlation; </a:t>
            </a:r>
            <a:r>
              <a:rPr lang="en-US" b="1" dirty="0">
                <a:latin typeface="Symbol" pitchFamily="18" charset="2"/>
              </a:rPr>
              <a:t>r</a:t>
            </a:r>
            <a:r>
              <a:rPr lang="en-US" dirty="0"/>
              <a:t> = 0 </a:t>
            </a:r>
          </a:p>
          <a:p>
            <a:pPr>
              <a:defRPr/>
            </a:pPr>
            <a:r>
              <a:rPr lang="en-US" dirty="0"/>
              <a:t>	</a:t>
            </a:r>
            <a:r>
              <a:rPr lang="en-US" b="1" dirty="0"/>
              <a:t>How is correlation between two stocks determined?</a:t>
            </a:r>
          </a:p>
          <a:p>
            <a:pPr>
              <a:buFont typeface="Wingdings 3" pitchFamily="18" charset="2"/>
              <a:buChar char="_"/>
              <a:defRPr/>
            </a:pPr>
            <a:r>
              <a:rPr lang="en-US" dirty="0"/>
              <a:t>The returns from stocks that are highly correlated tend to move together</a:t>
            </a:r>
          </a:p>
          <a:p>
            <a:pPr lvl="1">
              <a:buFont typeface="Times New Roman" pitchFamily="18" charset="0"/>
              <a:buChar char="→"/>
              <a:defRPr/>
            </a:pPr>
            <a:r>
              <a:rPr lang="en-US" dirty="0"/>
              <a:t>they are affected by the same economic factors</a:t>
            </a:r>
          </a:p>
          <a:p>
            <a:pPr lvl="1">
              <a:buFont typeface="Times New Roman" pitchFamily="18" charset="0"/>
              <a:buChar char="→"/>
              <a:defRPr/>
            </a:pPr>
            <a:r>
              <a:rPr lang="en-US" dirty="0"/>
              <a:t>stocks in the same industry tend to be highly correlated</a:t>
            </a:r>
          </a:p>
          <a:p>
            <a:pPr lvl="1">
              <a:buFont typeface="Times New Roman" pitchFamily="18" charset="0"/>
              <a:buChar char="→"/>
              <a:defRPr/>
            </a:pPr>
            <a:r>
              <a:rPr lang="en-US" dirty="0"/>
              <a:t>they are exposed to similar risks</a:t>
            </a:r>
          </a:p>
          <a:p>
            <a:pPr>
              <a:buFont typeface="Wingdings 3" pitchFamily="18" charset="2"/>
              <a:buChar char="_"/>
              <a:defRPr/>
            </a:pPr>
            <a:r>
              <a:rPr lang="en-US" dirty="0"/>
              <a:t>Academics have shown (after doing a whole lot of statistics) that:</a:t>
            </a:r>
          </a:p>
          <a:p>
            <a:pPr marL="114300" lvl="1">
              <a:buFont typeface="Wingdings 3" pitchFamily="18" charset="2"/>
              <a:buChar char=""/>
              <a:defRPr/>
            </a:pPr>
            <a:r>
              <a:rPr lang="en-US" dirty="0"/>
              <a:t>The returns for two randomly selected stocks have an r of about 0.6</a:t>
            </a:r>
          </a:p>
          <a:p>
            <a:pPr marL="114300" lvl="1">
              <a:buFont typeface="Wingdings 3" pitchFamily="18" charset="2"/>
              <a:buChar char=""/>
              <a:defRPr/>
            </a:pPr>
            <a:r>
              <a:rPr lang="en-US" dirty="0"/>
              <a:t>For most pairs of stock, </a:t>
            </a:r>
            <a:r>
              <a:rPr lang="en-US" b="1" dirty="0">
                <a:latin typeface="Symbol" pitchFamily="18" charset="2"/>
              </a:rPr>
              <a:t>r</a:t>
            </a:r>
            <a:r>
              <a:rPr lang="en-US" dirty="0"/>
              <a:t> lies between 0.5 and 0.7</a:t>
            </a:r>
          </a:p>
          <a:p>
            <a:pPr marL="114300" lvl="1">
              <a:buFont typeface="Wingdings 3" pitchFamily="18" charset="2"/>
              <a:buChar char=""/>
              <a:defRPr/>
            </a:pPr>
            <a:r>
              <a:rPr lang="en-US" dirty="0"/>
              <a:t>This means that that most stocks are partially positively correlated and partially negatively correlated</a:t>
            </a:r>
          </a:p>
          <a:p>
            <a:pPr marL="114300" lvl="1">
              <a:buFont typeface="Wingdings 3" pitchFamily="18" charset="2"/>
              <a:buChar char=""/>
              <a:defRPr/>
            </a:pPr>
            <a:r>
              <a:rPr lang="en-US" dirty="0"/>
              <a:t>This means that combining two stocks (in a portfolio) can reduce overall risk</a:t>
            </a:r>
          </a:p>
          <a:p>
            <a:pPr lvl="1">
              <a:defRPr/>
            </a:pPr>
            <a:endParaRPr lang="en-US" dirty="0"/>
          </a:p>
          <a:p>
            <a:pPr>
              <a:buFont typeface="Wingdings" pitchFamily="2" charset="2"/>
              <a:buChar char="ð"/>
              <a:defRPr/>
            </a:pPr>
            <a:endParaRPr lang="en-US" dirty="0"/>
          </a:p>
          <a:p>
            <a:pPr>
              <a:defRPr/>
            </a:pPr>
            <a:r>
              <a:rPr lang="en-US" u="sng" dirty="0"/>
              <a:t>Portfolio Standard Deviation</a:t>
            </a:r>
            <a:r>
              <a:rPr lang="en-US" dirty="0"/>
              <a:t>:</a:t>
            </a:r>
          </a:p>
          <a:p>
            <a:pPr>
              <a:buFont typeface="Wingdings 3" pitchFamily="18" charset="2"/>
              <a:buChar char="_"/>
              <a:defRPr/>
            </a:pPr>
            <a:r>
              <a:rPr lang="en-US" dirty="0"/>
              <a:t>Unlike expected and realized portfolio returns, </a:t>
            </a:r>
            <a:r>
              <a:rPr lang="en-US" u="sng" dirty="0"/>
              <a:t>portfolio </a:t>
            </a:r>
            <a:r>
              <a:rPr lang="en-US" b="1" u="sng" dirty="0">
                <a:latin typeface="Symbol" pitchFamily="18" charset="2"/>
              </a:rPr>
              <a:t>s</a:t>
            </a:r>
            <a:r>
              <a:rPr lang="en-US" u="sng" dirty="0"/>
              <a:t> is not a weighted average of individual security </a:t>
            </a:r>
            <a:r>
              <a:rPr lang="en-US" b="1" u="sng" dirty="0" err="1">
                <a:latin typeface="Symbol" pitchFamily="18" charset="2"/>
              </a:rPr>
              <a:t>s</a:t>
            </a:r>
            <a:r>
              <a:rPr lang="en-US" u="sng" dirty="0" err="1"/>
              <a:t>’s</a:t>
            </a:r>
            <a:endParaRPr lang="en-US" u="sng" dirty="0"/>
          </a:p>
          <a:p>
            <a:pPr>
              <a:buFont typeface="Wingdings 3" pitchFamily="18" charset="2"/>
              <a:buChar char="_"/>
              <a:defRPr/>
            </a:pPr>
            <a:r>
              <a:rPr lang="en-US" dirty="0"/>
              <a:t>Portfolio risk is usually smaller than the weighted average of individual security </a:t>
            </a:r>
            <a:r>
              <a:rPr lang="en-US" b="1" dirty="0" err="1">
                <a:latin typeface="Symbol" pitchFamily="18" charset="2"/>
              </a:rPr>
              <a:t>s</a:t>
            </a:r>
            <a:r>
              <a:rPr lang="en-US" dirty="0" err="1"/>
              <a:t>’s</a:t>
            </a:r>
            <a:endParaRPr lang="en-US" dirty="0"/>
          </a:p>
          <a:p>
            <a:pPr>
              <a:buFont typeface="Wingdings 3" pitchFamily="18" charset="2"/>
              <a:buChar char="_"/>
              <a:defRPr/>
            </a:pPr>
            <a:r>
              <a:rPr lang="en-US" dirty="0"/>
              <a:t>Portfolio risk is entirely dependent on the </a:t>
            </a:r>
            <a:r>
              <a:rPr lang="en-US" u="sng" dirty="0"/>
              <a:t>correlation</a:t>
            </a:r>
            <a:r>
              <a:rPr lang="en-US" dirty="0"/>
              <a:t> among the securities held in the portfolio</a:t>
            </a:r>
          </a:p>
          <a:p>
            <a:pPr>
              <a:buFont typeface="Wingdings 3" pitchFamily="18" charset="2"/>
              <a:buChar char="_"/>
              <a:defRPr/>
            </a:pPr>
            <a:r>
              <a:rPr lang="en-US" dirty="0"/>
              <a:t>Read pp 370-374 for a discussion on how to compute portfolio </a:t>
            </a:r>
            <a:r>
              <a:rPr lang="en-US" b="1" dirty="0">
                <a:latin typeface="Symbol" pitchFamily="18" charset="2"/>
              </a:rPr>
              <a:t>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2"/>
          <p:cNvSpPr>
            <a:spLocks noGrp="1"/>
          </p:cNvSpPr>
          <p:nvPr>
            <p:ph type="ftr" sz="quarter" idx="11"/>
          </p:nvPr>
        </p:nvSpPr>
        <p:spPr>
          <a:xfrm>
            <a:off x="0" y="0"/>
            <a:ext cx="4578350" cy="325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11 &amp; 12: Risk &amp; Return in Capital Markets (bdh2e)</a:t>
            </a:r>
          </a:p>
        </p:txBody>
      </p:sp>
      <p:sp>
        <p:nvSpPr>
          <p:cNvPr id="1843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EF02EF01-4DF0-48D8-9460-14B4A6BC8E34}" type="slidenum">
              <a:rPr lang="en-US" altLang="en-US" sz="1200" smtClean="0"/>
              <a:pPr>
                <a:spcBef>
                  <a:spcPct val="0"/>
                </a:spcBef>
                <a:buFontTx/>
                <a:buNone/>
              </a:pPr>
              <a:t>17</a:t>
            </a:fld>
            <a:endParaRPr lang="en-US" altLang="en-US" sz="1200" smtClean="0"/>
          </a:p>
        </p:txBody>
      </p:sp>
      <p:sp>
        <p:nvSpPr>
          <p:cNvPr id="18436" name="Line 2"/>
          <p:cNvSpPr>
            <a:spLocks noChangeShapeType="1"/>
          </p:cNvSpPr>
          <p:nvPr/>
        </p:nvSpPr>
        <p:spPr bwMode="auto">
          <a:xfrm>
            <a:off x="1106488" y="1974850"/>
            <a:ext cx="0" cy="24399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37" name="Rectangle 3"/>
          <p:cNvSpPr>
            <a:spLocks noChangeArrowheads="1"/>
          </p:cNvSpPr>
          <p:nvPr/>
        </p:nvSpPr>
        <p:spPr bwMode="auto">
          <a:xfrm>
            <a:off x="654050" y="1860550"/>
            <a:ext cx="4064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600" b="1">
                <a:latin typeface="Arial" charset="0"/>
              </a:rPr>
              <a:t>25</a:t>
            </a:r>
          </a:p>
        </p:txBody>
      </p:sp>
      <p:sp>
        <p:nvSpPr>
          <p:cNvPr id="18438" name="Rectangle 4"/>
          <p:cNvSpPr>
            <a:spLocks noChangeArrowheads="1"/>
          </p:cNvSpPr>
          <p:nvPr/>
        </p:nvSpPr>
        <p:spPr bwMode="auto">
          <a:xfrm>
            <a:off x="654050" y="2541588"/>
            <a:ext cx="4064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600" b="1">
                <a:latin typeface="Arial" charset="0"/>
              </a:rPr>
              <a:t>15</a:t>
            </a:r>
          </a:p>
        </p:txBody>
      </p:sp>
      <p:sp>
        <p:nvSpPr>
          <p:cNvPr id="18439" name="Rectangle 5"/>
          <p:cNvSpPr>
            <a:spLocks noChangeArrowheads="1"/>
          </p:cNvSpPr>
          <p:nvPr/>
        </p:nvSpPr>
        <p:spPr bwMode="auto">
          <a:xfrm>
            <a:off x="725488" y="3222625"/>
            <a:ext cx="29368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600" b="1">
                <a:latin typeface="Arial" charset="0"/>
              </a:rPr>
              <a:t>0</a:t>
            </a:r>
          </a:p>
        </p:txBody>
      </p:sp>
      <p:sp>
        <p:nvSpPr>
          <p:cNvPr id="18440" name="Rectangle 6"/>
          <p:cNvSpPr>
            <a:spLocks noChangeArrowheads="1"/>
          </p:cNvSpPr>
          <p:nvPr/>
        </p:nvSpPr>
        <p:spPr bwMode="auto">
          <a:xfrm>
            <a:off x="584200" y="4108450"/>
            <a:ext cx="47466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600" b="1">
                <a:latin typeface="Arial" charset="0"/>
              </a:rPr>
              <a:t>-10</a:t>
            </a:r>
          </a:p>
        </p:txBody>
      </p:sp>
      <p:sp>
        <p:nvSpPr>
          <p:cNvPr id="18441" name="Line 7"/>
          <p:cNvSpPr>
            <a:spLocks noChangeShapeType="1"/>
          </p:cNvSpPr>
          <p:nvPr/>
        </p:nvSpPr>
        <p:spPr bwMode="auto">
          <a:xfrm flipV="1">
            <a:off x="1100138" y="2717800"/>
            <a:ext cx="1868487" cy="0"/>
          </a:xfrm>
          <a:prstGeom prst="line">
            <a:avLst/>
          </a:prstGeom>
          <a:noFill/>
          <a:ln w="25400">
            <a:solidFill>
              <a:schemeClr val="tx1"/>
            </a:solidFill>
            <a:prstDash val="lg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2" name="Rectangle 8"/>
          <p:cNvSpPr>
            <a:spLocks noChangeArrowheads="1"/>
          </p:cNvSpPr>
          <p:nvPr/>
        </p:nvSpPr>
        <p:spPr bwMode="auto">
          <a:xfrm>
            <a:off x="711200" y="836613"/>
            <a:ext cx="9588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600" b="1">
                <a:latin typeface="Arial" charset="0"/>
              </a:rPr>
              <a:t>Stock G</a:t>
            </a:r>
          </a:p>
        </p:txBody>
      </p:sp>
      <p:sp>
        <p:nvSpPr>
          <p:cNvPr id="18443" name="Rectangle 9"/>
          <p:cNvSpPr>
            <a:spLocks noChangeArrowheads="1"/>
          </p:cNvSpPr>
          <p:nvPr/>
        </p:nvSpPr>
        <p:spPr bwMode="auto">
          <a:xfrm>
            <a:off x="2209800" y="919163"/>
            <a:ext cx="9461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600" b="1">
                <a:latin typeface="Arial" charset="0"/>
              </a:rPr>
              <a:t>Stock H</a:t>
            </a:r>
          </a:p>
        </p:txBody>
      </p:sp>
      <p:grpSp>
        <p:nvGrpSpPr>
          <p:cNvPr id="18444" name="Group 10"/>
          <p:cNvGrpSpPr>
            <a:grpSpLocks/>
          </p:cNvGrpSpPr>
          <p:nvPr/>
        </p:nvGrpSpPr>
        <p:grpSpPr bwMode="auto">
          <a:xfrm>
            <a:off x="1057275" y="1489075"/>
            <a:ext cx="1963738" cy="2627313"/>
            <a:chOff x="2221" y="1204"/>
            <a:chExt cx="1345" cy="1851"/>
          </a:xfrm>
        </p:grpSpPr>
        <p:sp>
          <p:nvSpPr>
            <p:cNvPr id="18562" name="Line 11"/>
            <p:cNvSpPr>
              <a:spLocks noChangeShapeType="1"/>
            </p:cNvSpPr>
            <p:nvPr/>
          </p:nvSpPr>
          <p:spPr bwMode="auto">
            <a:xfrm flipH="1">
              <a:off x="2278" y="1208"/>
              <a:ext cx="432" cy="1808"/>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563" name="Line 12"/>
            <p:cNvSpPr>
              <a:spLocks noChangeShapeType="1"/>
            </p:cNvSpPr>
            <p:nvPr/>
          </p:nvSpPr>
          <p:spPr bwMode="auto">
            <a:xfrm>
              <a:off x="2718" y="1256"/>
              <a:ext cx="176" cy="1472"/>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564" name="Line 13"/>
            <p:cNvSpPr>
              <a:spLocks noChangeShapeType="1"/>
            </p:cNvSpPr>
            <p:nvPr/>
          </p:nvSpPr>
          <p:spPr bwMode="auto">
            <a:xfrm flipH="1">
              <a:off x="2902" y="1400"/>
              <a:ext cx="432" cy="1376"/>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565" name="Line 14"/>
            <p:cNvSpPr>
              <a:spLocks noChangeShapeType="1"/>
            </p:cNvSpPr>
            <p:nvPr/>
          </p:nvSpPr>
          <p:spPr bwMode="auto">
            <a:xfrm>
              <a:off x="3342" y="1448"/>
              <a:ext cx="224" cy="416"/>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566" name="Oval 15"/>
            <p:cNvSpPr>
              <a:spLocks noChangeArrowheads="1"/>
            </p:cNvSpPr>
            <p:nvPr/>
          </p:nvSpPr>
          <p:spPr bwMode="auto">
            <a:xfrm>
              <a:off x="2666" y="1204"/>
              <a:ext cx="88" cy="88"/>
            </a:xfrm>
            <a:prstGeom prst="ellipse">
              <a:avLst/>
            </a:prstGeom>
            <a:noFill/>
            <a:ln w="12700">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18567" name="Oval 16"/>
            <p:cNvSpPr>
              <a:spLocks noChangeArrowheads="1"/>
            </p:cNvSpPr>
            <p:nvPr/>
          </p:nvSpPr>
          <p:spPr bwMode="auto">
            <a:xfrm>
              <a:off x="2858" y="2740"/>
              <a:ext cx="88" cy="88"/>
            </a:xfrm>
            <a:prstGeom prst="ellipse">
              <a:avLst/>
            </a:prstGeom>
            <a:noFill/>
            <a:ln w="12700">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18568" name="Oval 17"/>
            <p:cNvSpPr>
              <a:spLocks noChangeArrowheads="1"/>
            </p:cNvSpPr>
            <p:nvPr/>
          </p:nvSpPr>
          <p:spPr bwMode="auto">
            <a:xfrm>
              <a:off x="3290" y="1348"/>
              <a:ext cx="88" cy="88"/>
            </a:xfrm>
            <a:prstGeom prst="ellipse">
              <a:avLst/>
            </a:prstGeom>
            <a:noFill/>
            <a:ln w="12700">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18569" name="Oval 18"/>
            <p:cNvSpPr>
              <a:spLocks noChangeArrowheads="1"/>
            </p:cNvSpPr>
            <p:nvPr/>
          </p:nvSpPr>
          <p:spPr bwMode="auto">
            <a:xfrm>
              <a:off x="2221" y="2967"/>
              <a:ext cx="88" cy="88"/>
            </a:xfrm>
            <a:prstGeom prst="ellipse">
              <a:avLst/>
            </a:prstGeom>
            <a:noFill/>
            <a:ln w="12700">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grpSp>
      <p:sp>
        <p:nvSpPr>
          <p:cNvPr id="18445" name="Line 19"/>
          <p:cNvSpPr>
            <a:spLocks noChangeShapeType="1"/>
          </p:cNvSpPr>
          <p:nvPr/>
        </p:nvSpPr>
        <p:spPr bwMode="auto">
          <a:xfrm flipH="1">
            <a:off x="1133475" y="1296988"/>
            <a:ext cx="631825" cy="256381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6" name="Line 20"/>
          <p:cNvSpPr>
            <a:spLocks noChangeShapeType="1"/>
          </p:cNvSpPr>
          <p:nvPr/>
        </p:nvSpPr>
        <p:spPr bwMode="auto">
          <a:xfrm>
            <a:off x="1776413" y="1306513"/>
            <a:ext cx="257175" cy="2089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7" name="Line 21"/>
          <p:cNvSpPr>
            <a:spLocks noChangeShapeType="1"/>
          </p:cNvSpPr>
          <p:nvPr/>
        </p:nvSpPr>
        <p:spPr bwMode="auto">
          <a:xfrm flipH="1">
            <a:off x="2044700" y="1568450"/>
            <a:ext cx="631825" cy="19526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8" name="Line 22"/>
          <p:cNvSpPr>
            <a:spLocks noChangeShapeType="1"/>
          </p:cNvSpPr>
          <p:nvPr/>
        </p:nvSpPr>
        <p:spPr bwMode="auto">
          <a:xfrm>
            <a:off x="2681288" y="1592263"/>
            <a:ext cx="327025" cy="5905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9" name="Oval 23"/>
          <p:cNvSpPr>
            <a:spLocks noChangeArrowheads="1"/>
          </p:cNvSpPr>
          <p:nvPr/>
        </p:nvSpPr>
        <p:spPr bwMode="auto">
          <a:xfrm>
            <a:off x="1700213" y="1290638"/>
            <a:ext cx="128587" cy="125412"/>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18450" name="Oval 24"/>
          <p:cNvSpPr>
            <a:spLocks noChangeArrowheads="1"/>
          </p:cNvSpPr>
          <p:nvPr/>
        </p:nvSpPr>
        <p:spPr bwMode="auto">
          <a:xfrm>
            <a:off x="1981200" y="3470275"/>
            <a:ext cx="128588" cy="123825"/>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18451" name="Oval 25"/>
          <p:cNvSpPr>
            <a:spLocks noChangeArrowheads="1"/>
          </p:cNvSpPr>
          <p:nvPr/>
        </p:nvSpPr>
        <p:spPr bwMode="auto">
          <a:xfrm>
            <a:off x="2611438" y="1495425"/>
            <a:ext cx="128587" cy="123825"/>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18452" name="Oval 26"/>
          <p:cNvSpPr>
            <a:spLocks noChangeArrowheads="1"/>
          </p:cNvSpPr>
          <p:nvPr/>
        </p:nvSpPr>
        <p:spPr bwMode="auto">
          <a:xfrm>
            <a:off x="1050925" y="3790950"/>
            <a:ext cx="128588" cy="125413"/>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cxnSp>
        <p:nvCxnSpPr>
          <p:cNvPr id="18453" name="AutoShape 27"/>
          <p:cNvCxnSpPr>
            <a:cxnSpLocks noChangeShapeType="1"/>
            <a:stCxn id="18442" idx="1"/>
            <a:endCxn id="18449" idx="2"/>
          </p:cNvCxnSpPr>
          <p:nvPr/>
        </p:nvCxnSpPr>
        <p:spPr bwMode="auto">
          <a:xfrm rot="10800000" flipH="1" flipV="1">
            <a:off x="711200" y="1004888"/>
            <a:ext cx="989013" cy="349250"/>
          </a:xfrm>
          <a:prstGeom prst="curvedConnector3">
            <a:avLst>
              <a:gd name="adj1" fmla="val -23116"/>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8454" name="Text Box 29"/>
          <p:cNvSpPr txBox="1">
            <a:spLocks noChangeArrowheads="1"/>
          </p:cNvSpPr>
          <p:nvPr/>
        </p:nvSpPr>
        <p:spPr bwMode="auto">
          <a:xfrm rot="-5400000">
            <a:off x="-438150" y="2606676"/>
            <a:ext cx="19589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600" b="1">
                <a:latin typeface="Arial" charset="0"/>
              </a:rPr>
              <a:t>Rate of Return (%)</a:t>
            </a:r>
          </a:p>
        </p:txBody>
      </p:sp>
      <p:grpSp>
        <p:nvGrpSpPr>
          <p:cNvPr id="18455" name="Group 30"/>
          <p:cNvGrpSpPr>
            <a:grpSpLocks/>
          </p:cNvGrpSpPr>
          <p:nvPr/>
        </p:nvGrpSpPr>
        <p:grpSpPr bwMode="auto">
          <a:xfrm>
            <a:off x="1130300" y="3351213"/>
            <a:ext cx="2219325" cy="254000"/>
            <a:chOff x="2735" y="2431"/>
            <a:chExt cx="1520" cy="179"/>
          </a:xfrm>
        </p:grpSpPr>
        <p:grpSp>
          <p:nvGrpSpPr>
            <p:cNvPr id="18552" name="Group 31"/>
            <p:cNvGrpSpPr>
              <a:grpSpLocks/>
            </p:cNvGrpSpPr>
            <p:nvPr/>
          </p:nvGrpSpPr>
          <p:grpSpPr bwMode="auto">
            <a:xfrm>
              <a:off x="2735" y="2431"/>
              <a:ext cx="1384" cy="55"/>
              <a:chOff x="2735" y="2431"/>
              <a:chExt cx="1384" cy="55"/>
            </a:xfrm>
          </p:grpSpPr>
          <p:sp>
            <p:nvSpPr>
              <p:cNvPr id="18557" name="Line 32"/>
              <p:cNvSpPr>
                <a:spLocks noChangeShapeType="1"/>
              </p:cNvSpPr>
              <p:nvPr/>
            </p:nvSpPr>
            <p:spPr bwMode="auto">
              <a:xfrm>
                <a:off x="2735" y="2458"/>
                <a:ext cx="138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558" name="Line 33"/>
              <p:cNvSpPr>
                <a:spLocks noChangeShapeType="1"/>
              </p:cNvSpPr>
              <p:nvPr/>
            </p:nvSpPr>
            <p:spPr bwMode="auto">
              <a:xfrm>
                <a:off x="3468" y="2431"/>
                <a:ext cx="3" cy="5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559" name="Line 34"/>
              <p:cNvSpPr>
                <a:spLocks noChangeShapeType="1"/>
              </p:cNvSpPr>
              <p:nvPr/>
            </p:nvSpPr>
            <p:spPr bwMode="auto">
              <a:xfrm>
                <a:off x="3783" y="2432"/>
                <a:ext cx="3" cy="5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560" name="Line 35"/>
              <p:cNvSpPr>
                <a:spLocks noChangeShapeType="1"/>
              </p:cNvSpPr>
              <p:nvPr/>
            </p:nvSpPr>
            <p:spPr bwMode="auto">
              <a:xfrm>
                <a:off x="4110" y="2432"/>
                <a:ext cx="3" cy="5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561" name="Line 36"/>
              <p:cNvSpPr>
                <a:spLocks noChangeShapeType="1"/>
              </p:cNvSpPr>
              <p:nvPr/>
            </p:nvSpPr>
            <p:spPr bwMode="auto">
              <a:xfrm>
                <a:off x="3123" y="2431"/>
                <a:ext cx="3" cy="5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8553" name="Text Box 37"/>
            <p:cNvSpPr txBox="1">
              <a:spLocks noChangeArrowheads="1"/>
            </p:cNvSpPr>
            <p:nvPr/>
          </p:nvSpPr>
          <p:spPr bwMode="auto">
            <a:xfrm>
              <a:off x="3990" y="2459"/>
              <a:ext cx="265"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a:t>2000</a:t>
              </a:r>
            </a:p>
          </p:txBody>
        </p:sp>
        <p:sp>
          <p:nvSpPr>
            <p:cNvPr id="18554" name="Text Box 38"/>
            <p:cNvSpPr txBox="1">
              <a:spLocks noChangeArrowheads="1"/>
            </p:cNvSpPr>
            <p:nvPr/>
          </p:nvSpPr>
          <p:spPr bwMode="auto">
            <a:xfrm>
              <a:off x="3695" y="2459"/>
              <a:ext cx="196"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a:t>99</a:t>
              </a:r>
            </a:p>
          </p:txBody>
        </p:sp>
        <p:sp>
          <p:nvSpPr>
            <p:cNvPr id="18555" name="Text Box 39"/>
            <p:cNvSpPr txBox="1">
              <a:spLocks noChangeArrowheads="1"/>
            </p:cNvSpPr>
            <p:nvPr/>
          </p:nvSpPr>
          <p:spPr bwMode="auto">
            <a:xfrm>
              <a:off x="3383" y="2459"/>
              <a:ext cx="196"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a:t>98</a:t>
              </a:r>
            </a:p>
          </p:txBody>
        </p:sp>
        <p:sp>
          <p:nvSpPr>
            <p:cNvPr id="18556" name="Text Box 40"/>
            <p:cNvSpPr txBox="1">
              <a:spLocks noChangeArrowheads="1"/>
            </p:cNvSpPr>
            <p:nvPr/>
          </p:nvSpPr>
          <p:spPr bwMode="auto">
            <a:xfrm>
              <a:off x="3035" y="2459"/>
              <a:ext cx="196"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a:t>97</a:t>
              </a:r>
            </a:p>
          </p:txBody>
        </p:sp>
      </p:grpSp>
      <p:sp>
        <p:nvSpPr>
          <p:cNvPr id="18456" name="Line 41"/>
          <p:cNvSpPr>
            <a:spLocks noChangeShapeType="1"/>
          </p:cNvSpPr>
          <p:nvPr/>
        </p:nvSpPr>
        <p:spPr bwMode="auto">
          <a:xfrm>
            <a:off x="4344988" y="1924050"/>
            <a:ext cx="0" cy="24399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57" name="Rectangle 42"/>
          <p:cNvSpPr>
            <a:spLocks noChangeArrowheads="1"/>
          </p:cNvSpPr>
          <p:nvPr/>
        </p:nvSpPr>
        <p:spPr bwMode="auto">
          <a:xfrm>
            <a:off x="3892550" y="1809750"/>
            <a:ext cx="4064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600" b="1">
                <a:latin typeface="Arial" charset="0"/>
              </a:rPr>
              <a:t>25</a:t>
            </a:r>
          </a:p>
        </p:txBody>
      </p:sp>
      <p:sp>
        <p:nvSpPr>
          <p:cNvPr id="18458" name="Rectangle 43"/>
          <p:cNvSpPr>
            <a:spLocks noChangeArrowheads="1"/>
          </p:cNvSpPr>
          <p:nvPr/>
        </p:nvSpPr>
        <p:spPr bwMode="auto">
          <a:xfrm>
            <a:off x="3892550" y="2490788"/>
            <a:ext cx="4064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600" b="1">
                <a:latin typeface="Arial" charset="0"/>
              </a:rPr>
              <a:t>15</a:t>
            </a:r>
          </a:p>
        </p:txBody>
      </p:sp>
      <p:sp>
        <p:nvSpPr>
          <p:cNvPr id="18459" name="Rectangle 44"/>
          <p:cNvSpPr>
            <a:spLocks noChangeArrowheads="1"/>
          </p:cNvSpPr>
          <p:nvPr/>
        </p:nvSpPr>
        <p:spPr bwMode="auto">
          <a:xfrm>
            <a:off x="3963988" y="3171825"/>
            <a:ext cx="29368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600" b="1">
                <a:latin typeface="Arial" charset="0"/>
              </a:rPr>
              <a:t>0</a:t>
            </a:r>
          </a:p>
        </p:txBody>
      </p:sp>
      <p:sp>
        <p:nvSpPr>
          <p:cNvPr id="18460" name="Rectangle 45"/>
          <p:cNvSpPr>
            <a:spLocks noChangeArrowheads="1"/>
          </p:cNvSpPr>
          <p:nvPr/>
        </p:nvSpPr>
        <p:spPr bwMode="auto">
          <a:xfrm>
            <a:off x="3822700" y="4057650"/>
            <a:ext cx="47466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600" b="1">
                <a:latin typeface="Arial" charset="0"/>
              </a:rPr>
              <a:t>-10</a:t>
            </a:r>
          </a:p>
        </p:txBody>
      </p:sp>
      <p:sp>
        <p:nvSpPr>
          <p:cNvPr id="18461" name="Line 46"/>
          <p:cNvSpPr>
            <a:spLocks noChangeShapeType="1"/>
          </p:cNvSpPr>
          <p:nvPr/>
        </p:nvSpPr>
        <p:spPr bwMode="auto">
          <a:xfrm flipV="1">
            <a:off x="4338638" y="2667000"/>
            <a:ext cx="1868487" cy="0"/>
          </a:xfrm>
          <a:prstGeom prst="line">
            <a:avLst/>
          </a:prstGeom>
          <a:noFill/>
          <a:ln w="25400">
            <a:solidFill>
              <a:schemeClr val="tx1"/>
            </a:solidFill>
            <a:prstDash val="lg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2" name="Text Box 47"/>
          <p:cNvSpPr txBox="1">
            <a:spLocks noChangeArrowheads="1"/>
          </p:cNvSpPr>
          <p:nvPr/>
        </p:nvSpPr>
        <p:spPr bwMode="auto">
          <a:xfrm rot="-5400000">
            <a:off x="2800350" y="2557463"/>
            <a:ext cx="19589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600" b="1">
                <a:latin typeface="Arial" charset="0"/>
              </a:rPr>
              <a:t>Rate of Return (%)</a:t>
            </a:r>
          </a:p>
        </p:txBody>
      </p:sp>
      <p:grpSp>
        <p:nvGrpSpPr>
          <p:cNvPr id="18463" name="Group 48"/>
          <p:cNvGrpSpPr>
            <a:grpSpLocks/>
          </p:cNvGrpSpPr>
          <p:nvPr/>
        </p:nvGrpSpPr>
        <p:grpSpPr bwMode="auto">
          <a:xfrm>
            <a:off x="4368800" y="3300413"/>
            <a:ext cx="2219325" cy="254000"/>
            <a:chOff x="2735" y="2431"/>
            <a:chExt cx="1520" cy="179"/>
          </a:xfrm>
        </p:grpSpPr>
        <p:grpSp>
          <p:nvGrpSpPr>
            <p:cNvPr id="18542" name="Group 49"/>
            <p:cNvGrpSpPr>
              <a:grpSpLocks/>
            </p:cNvGrpSpPr>
            <p:nvPr/>
          </p:nvGrpSpPr>
          <p:grpSpPr bwMode="auto">
            <a:xfrm>
              <a:off x="2735" y="2431"/>
              <a:ext cx="1384" cy="55"/>
              <a:chOff x="2735" y="2431"/>
              <a:chExt cx="1384" cy="55"/>
            </a:xfrm>
          </p:grpSpPr>
          <p:sp>
            <p:nvSpPr>
              <p:cNvPr id="18547" name="Line 50"/>
              <p:cNvSpPr>
                <a:spLocks noChangeShapeType="1"/>
              </p:cNvSpPr>
              <p:nvPr/>
            </p:nvSpPr>
            <p:spPr bwMode="auto">
              <a:xfrm>
                <a:off x="2735" y="2458"/>
                <a:ext cx="138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548" name="Line 51"/>
              <p:cNvSpPr>
                <a:spLocks noChangeShapeType="1"/>
              </p:cNvSpPr>
              <p:nvPr/>
            </p:nvSpPr>
            <p:spPr bwMode="auto">
              <a:xfrm>
                <a:off x="3468" y="2431"/>
                <a:ext cx="3" cy="5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549" name="Line 52"/>
              <p:cNvSpPr>
                <a:spLocks noChangeShapeType="1"/>
              </p:cNvSpPr>
              <p:nvPr/>
            </p:nvSpPr>
            <p:spPr bwMode="auto">
              <a:xfrm>
                <a:off x="3783" y="2432"/>
                <a:ext cx="3" cy="5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550" name="Line 53"/>
              <p:cNvSpPr>
                <a:spLocks noChangeShapeType="1"/>
              </p:cNvSpPr>
              <p:nvPr/>
            </p:nvSpPr>
            <p:spPr bwMode="auto">
              <a:xfrm>
                <a:off x="4110" y="2432"/>
                <a:ext cx="3" cy="5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551" name="Line 54"/>
              <p:cNvSpPr>
                <a:spLocks noChangeShapeType="1"/>
              </p:cNvSpPr>
              <p:nvPr/>
            </p:nvSpPr>
            <p:spPr bwMode="auto">
              <a:xfrm>
                <a:off x="3123" y="2431"/>
                <a:ext cx="3" cy="5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8543" name="Text Box 55"/>
            <p:cNvSpPr txBox="1">
              <a:spLocks noChangeArrowheads="1"/>
            </p:cNvSpPr>
            <p:nvPr/>
          </p:nvSpPr>
          <p:spPr bwMode="auto">
            <a:xfrm>
              <a:off x="3990" y="2459"/>
              <a:ext cx="265"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a:t>2000</a:t>
              </a:r>
            </a:p>
          </p:txBody>
        </p:sp>
        <p:sp>
          <p:nvSpPr>
            <p:cNvPr id="18544" name="Text Box 56"/>
            <p:cNvSpPr txBox="1">
              <a:spLocks noChangeArrowheads="1"/>
            </p:cNvSpPr>
            <p:nvPr/>
          </p:nvSpPr>
          <p:spPr bwMode="auto">
            <a:xfrm>
              <a:off x="3695" y="2459"/>
              <a:ext cx="196"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a:t>99</a:t>
              </a:r>
            </a:p>
          </p:txBody>
        </p:sp>
        <p:sp>
          <p:nvSpPr>
            <p:cNvPr id="18545" name="Text Box 57"/>
            <p:cNvSpPr txBox="1">
              <a:spLocks noChangeArrowheads="1"/>
            </p:cNvSpPr>
            <p:nvPr/>
          </p:nvSpPr>
          <p:spPr bwMode="auto">
            <a:xfrm>
              <a:off x="3383" y="2459"/>
              <a:ext cx="196"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a:t>98</a:t>
              </a:r>
            </a:p>
          </p:txBody>
        </p:sp>
        <p:sp>
          <p:nvSpPr>
            <p:cNvPr id="18546" name="Text Box 58"/>
            <p:cNvSpPr txBox="1">
              <a:spLocks noChangeArrowheads="1"/>
            </p:cNvSpPr>
            <p:nvPr/>
          </p:nvSpPr>
          <p:spPr bwMode="auto">
            <a:xfrm>
              <a:off x="3035" y="2459"/>
              <a:ext cx="196"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a:t>97</a:t>
              </a:r>
            </a:p>
          </p:txBody>
        </p:sp>
      </p:grpSp>
      <p:grpSp>
        <p:nvGrpSpPr>
          <p:cNvPr id="18464" name="Group 59"/>
          <p:cNvGrpSpPr>
            <a:grpSpLocks/>
          </p:cNvGrpSpPr>
          <p:nvPr/>
        </p:nvGrpSpPr>
        <p:grpSpPr bwMode="auto">
          <a:xfrm>
            <a:off x="4283075" y="1184275"/>
            <a:ext cx="1963738" cy="2627313"/>
            <a:chOff x="2221" y="1204"/>
            <a:chExt cx="1345" cy="1851"/>
          </a:xfrm>
        </p:grpSpPr>
        <p:sp>
          <p:nvSpPr>
            <p:cNvPr id="18534" name="Line 60"/>
            <p:cNvSpPr>
              <a:spLocks noChangeShapeType="1"/>
            </p:cNvSpPr>
            <p:nvPr/>
          </p:nvSpPr>
          <p:spPr bwMode="auto">
            <a:xfrm flipH="1">
              <a:off x="2278" y="1208"/>
              <a:ext cx="432" cy="180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535" name="Line 61"/>
            <p:cNvSpPr>
              <a:spLocks noChangeShapeType="1"/>
            </p:cNvSpPr>
            <p:nvPr/>
          </p:nvSpPr>
          <p:spPr bwMode="auto">
            <a:xfrm>
              <a:off x="2718" y="1256"/>
              <a:ext cx="176" cy="147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536" name="Line 62"/>
            <p:cNvSpPr>
              <a:spLocks noChangeShapeType="1"/>
            </p:cNvSpPr>
            <p:nvPr/>
          </p:nvSpPr>
          <p:spPr bwMode="auto">
            <a:xfrm flipH="1">
              <a:off x="2902" y="1400"/>
              <a:ext cx="432" cy="137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537" name="Line 63"/>
            <p:cNvSpPr>
              <a:spLocks noChangeShapeType="1"/>
            </p:cNvSpPr>
            <p:nvPr/>
          </p:nvSpPr>
          <p:spPr bwMode="auto">
            <a:xfrm>
              <a:off x="3342" y="1448"/>
              <a:ext cx="224" cy="41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538" name="Oval 64"/>
            <p:cNvSpPr>
              <a:spLocks noChangeArrowheads="1"/>
            </p:cNvSpPr>
            <p:nvPr/>
          </p:nvSpPr>
          <p:spPr bwMode="auto">
            <a:xfrm>
              <a:off x="2666" y="1204"/>
              <a:ext cx="88" cy="88"/>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18539" name="Oval 65"/>
            <p:cNvSpPr>
              <a:spLocks noChangeArrowheads="1"/>
            </p:cNvSpPr>
            <p:nvPr/>
          </p:nvSpPr>
          <p:spPr bwMode="auto">
            <a:xfrm>
              <a:off x="2858" y="2740"/>
              <a:ext cx="88" cy="88"/>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18540" name="Oval 66"/>
            <p:cNvSpPr>
              <a:spLocks noChangeArrowheads="1"/>
            </p:cNvSpPr>
            <p:nvPr/>
          </p:nvSpPr>
          <p:spPr bwMode="auto">
            <a:xfrm>
              <a:off x="3290" y="1348"/>
              <a:ext cx="88" cy="88"/>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18541" name="Oval 67"/>
            <p:cNvSpPr>
              <a:spLocks noChangeArrowheads="1"/>
            </p:cNvSpPr>
            <p:nvPr/>
          </p:nvSpPr>
          <p:spPr bwMode="auto">
            <a:xfrm>
              <a:off x="2221" y="2967"/>
              <a:ext cx="88" cy="88"/>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grpSp>
      <p:sp>
        <p:nvSpPr>
          <p:cNvPr id="18465" name="Text Box 68"/>
          <p:cNvSpPr txBox="1">
            <a:spLocks noChangeArrowheads="1"/>
          </p:cNvSpPr>
          <p:nvPr/>
        </p:nvSpPr>
        <p:spPr bwMode="auto">
          <a:xfrm>
            <a:off x="4765675" y="847725"/>
            <a:ext cx="13954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600" b="1">
                <a:latin typeface="Arial" charset="0"/>
              </a:rPr>
              <a:t>Portfolio GH</a:t>
            </a:r>
          </a:p>
        </p:txBody>
      </p:sp>
      <p:sp>
        <p:nvSpPr>
          <p:cNvPr id="18466" name="Text Box 69"/>
          <p:cNvSpPr txBox="1">
            <a:spLocks noChangeArrowheads="1"/>
          </p:cNvSpPr>
          <p:nvPr/>
        </p:nvSpPr>
        <p:spPr bwMode="auto">
          <a:xfrm>
            <a:off x="179388" y="484188"/>
            <a:ext cx="57419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a:t>Perfectly Positively Correlated Stocks (Note: </a:t>
            </a:r>
            <a:r>
              <a:rPr lang="en-US" altLang="en-US" sz="1800" b="1">
                <a:latin typeface="Symbol" pitchFamily="18" charset="2"/>
              </a:rPr>
              <a:t>s</a:t>
            </a:r>
            <a:r>
              <a:rPr lang="en-US" altLang="en-US" sz="1800" baseline="-25000"/>
              <a:t>p</a:t>
            </a:r>
            <a:r>
              <a:rPr lang="en-US" altLang="en-US" sz="1800"/>
              <a:t> = </a:t>
            </a:r>
            <a:r>
              <a:rPr lang="en-US" altLang="en-US" sz="1800" b="1">
                <a:latin typeface="Symbol" pitchFamily="18" charset="2"/>
              </a:rPr>
              <a:t>s</a:t>
            </a:r>
            <a:r>
              <a:rPr lang="en-US" altLang="en-US" sz="1800" baseline="-25000"/>
              <a:t>M</a:t>
            </a:r>
            <a:r>
              <a:rPr lang="en-US" altLang="en-US" sz="1800"/>
              <a:t> = </a:t>
            </a:r>
            <a:r>
              <a:rPr lang="en-US" altLang="en-US" sz="1800" b="1">
                <a:latin typeface="Symbol" pitchFamily="18" charset="2"/>
              </a:rPr>
              <a:t>s</a:t>
            </a:r>
            <a:r>
              <a:rPr lang="en-US" altLang="en-US" sz="1800" baseline="-25000"/>
              <a:t>M’</a:t>
            </a:r>
            <a:r>
              <a:rPr lang="en-US" altLang="en-US" sz="1800"/>
              <a:t>)</a:t>
            </a:r>
          </a:p>
        </p:txBody>
      </p:sp>
      <p:sp>
        <p:nvSpPr>
          <p:cNvPr id="18467" name="Text Box 70"/>
          <p:cNvSpPr txBox="1">
            <a:spLocks noChangeArrowheads="1"/>
          </p:cNvSpPr>
          <p:nvPr/>
        </p:nvSpPr>
        <p:spPr bwMode="auto">
          <a:xfrm>
            <a:off x="209550" y="4602163"/>
            <a:ext cx="5105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a:t>Perfectly Negatively Correlated Stocks (Note: </a:t>
            </a:r>
            <a:r>
              <a:rPr lang="en-US" altLang="en-US" sz="1800" b="1">
                <a:latin typeface="Symbol" pitchFamily="18" charset="2"/>
              </a:rPr>
              <a:t>s</a:t>
            </a:r>
            <a:r>
              <a:rPr lang="en-US" altLang="en-US" sz="1800" baseline="-25000"/>
              <a:t>p</a:t>
            </a:r>
            <a:r>
              <a:rPr lang="en-US" altLang="en-US" sz="1800"/>
              <a:t> = 0)</a:t>
            </a:r>
          </a:p>
        </p:txBody>
      </p:sp>
      <p:sp>
        <p:nvSpPr>
          <p:cNvPr id="18468" name="Text Box 135"/>
          <p:cNvSpPr txBox="1">
            <a:spLocks noChangeArrowheads="1"/>
          </p:cNvSpPr>
          <p:nvPr/>
        </p:nvSpPr>
        <p:spPr bwMode="auto">
          <a:xfrm>
            <a:off x="193675" y="176213"/>
            <a:ext cx="6664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2000" b="1"/>
              <a:t>Correlation &amp; Diversification Effect on Portfolio Risk</a:t>
            </a:r>
          </a:p>
        </p:txBody>
      </p:sp>
      <p:grpSp>
        <p:nvGrpSpPr>
          <p:cNvPr id="18469" name="Group 136"/>
          <p:cNvGrpSpPr>
            <a:grpSpLocks/>
          </p:cNvGrpSpPr>
          <p:nvPr/>
        </p:nvGrpSpPr>
        <p:grpSpPr bwMode="auto">
          <a:xfrm>
            <a:off x="3890963" y="5416550"/>
            <a:ext cx="2808287" cy="3128963"/>
            <a:chOff x="2355" y="1144"/>
            <a:chExt cx="1858" cy="2181"/>
          </a:xfrm>
        </p:grpSpPr>
        <p:sp>
          <p:nvSpPr>
            <p:cNvPr id="18513" name="Line 137"/>
            <p:cNvSpPr>
              <a:spLocks noChangeShapeType="1"/>
            </p:cNvSpPr>
            <p:nvPr/>
          </p:nvSpPr>
          <p:spPr bwMode="auto">
            <a:xfrm>
              <a:off x="2686" y="1583"/>
              <a:ext cx="0" cy="172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514" name="Rectangle 138"/>
            <p:cNvSpPr>
              <a:spLocks noChangeArrowheads="1"/>
            </p:cNvSpPr>
            <p:nvPr/>
          </p:nvSpPr>
          <p:spPr bwMode="auto">
            <a:xfrm>
              <a:off x="2355" y="3093"/>
              <a:ext cx="314"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600" b="1">
                  <a:latin typeface="Arial" charset="0"/>
                </a:rPr>
                <a:t>-10</a:t>
              </a:r>
            </a:p>
          </p:txBody>
        </p:sp>
        <p:sp>
          <p:nvSpPr>
            <p:cNvPr id="18515" name="Rectangle 139"/>
            <p:cNvSpPr>
              <a:spLocks noChangeArrowheads="1"/>
            </p:cNvSpPr>
            <p:nvPr/>
          </p:nvSpPr>
          <p:spPr bwMode="auto">
            <a:xfrm>
              <a:off x="2467" y="2421"/>
              <a:ext cx="195"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600" b="1">
                  <a:latin typeface="Arial" charset="0"/>
                </a:rPr>
                <a:t>0</a:t>
              </a:r>
            </a:p>
          </p:txBody>
        </p:sp>
        <p:sp>
          <p:nvSpPr>
            <p:cNvPr id="18516" name="Rectangle 140"/>
            <p:cNvSpPr>
              <a:spLocks noChangeArrowheads="1"/>
            </p:cNvSpPr>
            <p:nvPr/>
          </p:nvSpPr>
          <p:spPr bwMode="auto">
            <a:xfrm>
              <a:off x="2371" y="1941"/>
              <a:ext cx="269"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600" b="1">
                  <a:latin typeface="Arial" charset="0"/>
                </a:rPr>
                <a:t>15</a:t>
              </a:r>
            </a:p>
          </p:txBody>
        </p:sp>
        <p:sp>
          <p:nvSpPr>
            <p:cNvPr id="18517" name="Rectangle 141"/>
            <p:cNvSpPr>
              <a:spLocks noChangeArrowheads="1"/>
            </p:cNvSpPr>
            <p:nvPr/>
          </p:nvSpPr>
          <p:spPr bwMode="auto">
            <a:xfrm>
              <a:off x="2371" y="1509"/>
              <a:ext cx="269"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600" b="1">
                  <a:latin typeface="Arial" charset="0"/>
                </a:rPr>
                <a:t>25</a:t>
              </a:r>
            </a:p>
          </p:txBody>
        </p:sp>
        <p:sp>
          <p:nvSpPr>
            <p:cNvPr id="18518" name="Line 142"/>
            <p:cNvSpPr>
              <a:spLocks noChangeShapeType="1"/>
            </p:cNvSpPr>
            <p:nvPr/>
          </p:nvSpPr>
          <p:spPr bwMode="auto">
            <a:xfrm>
              <a:off x="2724" y="2113"/>
              <a:ext cx="128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519" name="Rectangle 143"/>
            <p:cNvSpPr>
              <a:spLocks noChangeArrowheads="1"/>
            </p:cNvSpPr>
            <p:nvPr/>
          </p:nvSpPr>
          <p:spPr bwMode="auto">
            <a:xfrm>
              <a:off x="2755" y="1144"/>
              <a:ext cx="914"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600" b="1">
                  <a:latin typeface="Arial" charset="0"/>
                </a:rPr>
                <a:t>Portfolio LM</a:t>
              </a:r>
            </a:p>
          </p:txBody>
        </p:sp>
        <p:sp>
          <p:nvSpPr>
            <p:cNvPr id="18520" name="Oval 144"/>
            <p:cNvSpPr>
              <a:spLocks noChangeArrowheads="1"/>
            </p:cNvSpPr>
            <p:nvPr/>
          </p:nvSpPr>
          <p:spPr bwMode="auto">
            <a:xfrm>
              <a:off x="3824" y="2069"/>
              <a:ext cx="88" cy="88"/>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18521" name="Oval 145"/>
            <p:cNvSpPr>
              <a:spLocks noChangeArrowheads="1"/>
            </p:cNvSpPr>
            <p:nvPr/>
          </p:nvSpPr>
          <p:spPr bwMode="auto">
            <a:xfrm>
              <a:off x="3392" y="2069"/>
              <a:ext cx="88" cy="88"/>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18522" name="Oval 146"/>
            <p:cNvSpPr>
              <a:spLocks noChangeArrowheads="1"/>
            </p:cNvSpPr>
            <p:nvPr/>
          </p:nvSpPr>
          <p:spPr bwMode="auto">
            <a:xfrm>
              <a:off x="2912" y="2069"/>
              <a:ext cx="88" cy="88"/>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grpSp>
          <p:nvGrpSpPr>
            <p:cNvPr id="18523" name="Group 147"/>
            <p:cNvGrpSpPr>
              <a:grpSpLocks/>
            </p:cNvGrpSpPr>
            <p:nvPr/>
          </p:nvGrpSpPr>
          <p:grpSpPr bwMode="auto">
            <a:xfrm>
              <a:off x="2703" y="2519"/>
              <a:ext cx="1510" cy="178"/>
              <a:chOff x="2735" y="2431"/>
              <a:chExt cx="1510" cy="178"/>
            </a:xfrm>
          </p:grpSpPr>
          <p:grpSp>
            <p:nvGrpSpPr>
              <p:cNvPr id="18524" name="Group 148"/>
              <p:cNvGrpSpPr>
                <a:grpSpLocks/>
              </p:cNvGrpSpPr>
              <p:nvPr/>
            </p:nvGrpSpPr>
            <p:grpSpPr bwMode="auto">
              <a:xfrm>
                <a:off x="2735" y="2431"/>
                <a:ext cx="1384" cy="55"/>
                <a:chOff x="2735" y="2431"/>
                <a:chExt cx="1384" cy="55"/>
              </a:xfrm>
            </p:grpSpPr>
            <p:sp>
              <p:nvSpPr>
                <p:cNvPr id="18529" name="Line 149"/>
                <p:cNvSpPr>
                  <a:spLocks noChangeShapeType="1"/>
                </p:cNvSpPr>
                <p:nvPr/>
              </p:nvSpPr>
              <p:spPr bwMode="auto">
                <a:xfrm>
                  <a:off x="2735" y="2458"/>
                  <a:ext cx="138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530" name="Line 150"/>
                <p:cNvSpPr>
                  <a:spLocks noChangeShapeType="1"/>
                </p:cNvSpPr>
                <p:nvPr/>
              </p:nvSpPr>
              <p:spPr bwMode="auto">
                <a:xfrm>
                  <a:off x="3468" y="2431"/>
                  <a:ext cx="3" cy="5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531" name="Line 151"/>
                <p:cNvSpPr>
                  <a:spLocks noChangeShapeType="1"/>
                </p:cNvSpPr>
                <p:nvPr/>
              </p:nvSpPr>
              <p:spPr bwMode="auto">
                <a:xfrm>
                  <a:off x="3783" y="2432"/>
                  <a:ext cx="3" cy="5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532" name="Line 152"/>
                <p:cNvSpPr>
                  <a:spLocks noChangeShapeType="1"/>
                </p:cNvSpPr>
                <p:nvPr/>
              </p:nvSpPr>
              <p:spPr bwMode="auto">
                <a:xfrm>
                  <a:off x="4110" y="2432"/>
                  <a:ext cx="3" cy="5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533" name="Line 153"/>
                <p:cNvSpPr>
                  <a:spLocks noChangeShapeType="1"/>
                </p:cNvSpPr>
                <p:nvPr/>
              </p:nvSpPr>
              <p:spPr bwMode="auto">
                <a:xfrm>
                  <a:off x="3123" y="2431"/>
                  <a:ext cx="3" cy="5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8525" name="Text Box 154"/>
              <p:cNvSpPr txBox="1">
                <a:spLocks noChangeArrowheads="1"/>
              </p:cNvSpPr>
              <p:nvPr/>
            </p:nvSpPr>
            <p:spPr bwMode="auto">
              <a:xfrm>
                <a:off x="3989" y="2459"/>
                <a:ext cx="256" cy="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a:t>2000</a:t>
                </a:r>
              </a:p>
            </p:txBody>
          </p:sp>
          <p:sp>
            <p:nvSpPr>
              <p:cNvPr id="18526" name="Text Box 155"/>
              <p:cNvSpPr txBox="1">
                <a:spLocks noChangeArrowheads="1"/>
              </p:cNvSpPr>
              <p:nvPr/>
            </p:nvSpPr>
            <p:spPr bwMode="auto">
              <a:xfrm>
                <a:off x="3694" y="2459"/>
                <a:ext cx="189"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a:t>99</a:t>
                </a:r>
              </a:p>
            </p:txBody>
          </p:sp>
          <p:sp>
            <p:nvSpPr>
              <p:cNvPr id="18527" name="Text Box 156"/>
              <p:cNvSpPr txBox="1">
                <a:spLocks noChangeArrowheads="1"/>
              </p:cNvSpPr>
              <p:nvPr/>
            </p:nvSpPr>
            <p:spPr bwMode="auto">
              <a:xfrm>
                <a:off x="3382" y="2459"/>
                <a:ext cx="189"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a:t>98</a:t>
                </a:r>
              </a:p>
            </p:txBody>
          </p:sp>
          <p:sp>
            <p:nvSpPr>
              <p:cNvPr id="18528" name="Text Box 157"/>
              <p:cNvSpPr txBox="1">
                <a:spLocks noChangeArrowheads="1"/>
              </p:cNvSpPr>
              <p:nvPr/>
            </p:nvSpPr>
            <p:spPr bwMode="auto">
              <a:xfrm>
                <a:off x="3035" y="2459"/>
                <a:ext cx="189"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a:t>97</a:t>
                </a:r>
              </a:p>
            </p:txBody>
          </p:sp>
        </p:grpSp>
      </p:grpSp>
      <p:grpSp>
        <p:nvGrpSpPr>
          <p:cNvPr id="18470" name="Group 158"/>
          <p:cNvGrpSpPr>
            <a:grpSpLocks/>
          </p:cNvGrpSpPr>
          <p:nvPr/>
        </p:nvGrpSpPr>
        <p:grpSpPr bwMode="auto">
          <a:xfrm>
            <a:off x="379413" y="4983163"/>
            <a:ext cx="3136900" cy="3554412"/>
            <a:chOff x="143" y="871"/>
            <a:chExt cx="2148" cy="2505"/>
          </a:xfrm>
        </p:grpSpPr>
        <p:sp>
          <p:nvSpPr>
            <p:cNvPr id="18473" name="Line 159"/>
            <p:cNvSpPr>
              <a:spLocks noChangeShapeType="1"/>
            </p:cNvSpPr>
            <p:nvPr/>
          </p:nvSpPr>
          <p:spPr bwMode="auto">
            <a:xfrm>
              <a:off x="645" y="1637"/>
              <a:ext cx="0" cy="172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74" name="Rectangle 160"/>
            <p:cNvSpPr>
              <a:spLocks noChangeArrowheads="1"/>
            </p:cNvSpPr>
            <p:nvPr/>
          </p:nvSpPr>
          <p:spPr bwMode="auto">
            <a:xfrm>
              <a:off x="335" y="1557"/>
              <a:ext cx="279"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600" b="1">
                  <a:latin typeface="Arial" charset="0"/>
                </a:rPr>
                <a:t>25</a:t>
              </a:r>
            </a:p>
          </p:txBody>
        </p:sp>
        <p:sp>
          <p:nvSpPr>
            <p:cNvPr id="18475" name="Rectangle 161"/>
            <p:cNvSpPr>
              <a:spLocks noChangeArrowheads="1"/>
            </p:cNvSpPr>
            <p:nvPr/>
          </p:nvSpPr>
          <p:spPr bwMode="auto">
            <a:xfrm>
              <a:off x="335" y="2037"/>
              <a:ext cx="279"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600" b="1">
                  <a:latin typeface="Arial" charset="0"/>
                </a:rPr>
                <a:t>15</a:t>
              </a:r>
            </a:p>
          </p:txBody>
        </p:sp>
        <p:sp>
          <p:nvSpPr>
            <p:cNvPr id="18476" name="Rectangle 162"/>
            <p:cNvSpPr>
              <a:spLocks noChangeArrowheads="1"/>
            </p:cNvSpPr>
            <p:nvPr/>
          </p:nvSpPr>
          <p:spPr bwMode="auto">
            <a:xfrm>
              <a:off x="384" y="2517"/>
              <a:ext cx="202"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600" b="1">
                  <a:latin typeface="Arial" charset="0"/>
                </a:rPr>
                <a:t>0</a:t>
              </a:r>
            </a:p>
          </p:txBody>
        </p:sp>
        <p:sp>
          <p:nvSpPr>
            <p:cNvPr id="18477" name="Rectangle 163"/>
            <p:cNvSpPr>
              <a:spLocks noChangeArrowheads="1"/>
            </p:cNvSpPr>
            <p:nvPr/>
          </p:nvSpPr>
          <p:spPr bwMode="auto">
            <a:xfrm>
              <a:off x="288" y="3141"/>
              <a:ext cx="325"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600" b="1">
                  <a:latin typeface="Arial" charset="0"/>
                </a:rPr>
                <a:t>-10</a:t>
              </a:r>
            </a:p>
          </p:txBody>
        </p:sp>
        <p:sp>
          <p:nvSpPr>
            <p:cNvPr id="18478" name="Line 164"/>
            <p:cNvSpPr>
              <a:spLocks noChangeShapeType="1"/>
            </p:cNvSpPr>
            <p:nvPr/>
          </p:nvSpPr>
          <p:spPr bwMode="auto">
            <a:xfrm>
              <a:off x="641" y="2161"/>
              <a:ext cx="1280" cy="0"/>
            </a:xfrm>
            <a:prstGeom prst="line">
              <a:avLst/>
            </a:prstGeom>
            <a:noFill/>
            <a:ln w="25400">
              <a:solidFill>
                <a:schemeClr val="tx1"/>
              </a:solidFill>
              <a:prstDash val="lg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79" name="Rectangle 165"/>
            <p:cNvSpPr>
              <a:spLocks noChangeArrowheads="1"/>
            </p:cNvSpPr>
            <p:nvPr/>
          </p:nvSpPr>
          <p:spPr bwMode="auto">
            <a:xfrm>
              <a:off x="409" y="871"/>
              <a:ext cx="632" cy="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600" b="1">
                  <a:latin typeface="Arial" charset="0"/>
                </a:rPr>
                <a:t>Stock L</a:t>
              </a:r>
            </a:p>
          </p:txBody>
        </p:sp>
        <p:sp>
          <p:nvSpPr>
            <p:cNvPr id="18480" name="Rectangle 166"/>
            <p:cNvSpPr>
              <a:spLocks noChangeArrowheads="1"/>
            </p:cNvSpPr>
            <p:nvPr/>
          </p:nvSpPr>
          <p:spPr bwMode="auto">
            <a:xfrm>
              <a:off x="1627" y="1010"/>
              <a:ext cx="664" cy="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600" b="1">
                  <a:latin typeface="Arial" charset="0"/>
                </a:rPr>
                <a:t>Stock M</a:t>
              </a:r>
            </a:p>
          </p:txBody>
        </p:sp>
        <p:grpSp>
          <p:nvGrpSpPr>
            <p:cNvPr id="18481" name="Group 167"/>
            <p:cNvGrpSpPr>
              <a:grpSpLocks/>
            </p:cNvGrpSpPr>
            <p:nvPr/>
          </p:nvGrpSpPr>
          <p:grpSpPr bwMode="auto">
            <a:xfrm>
              <a:off x="594" y="1313"/>
              <a:ext cx="1345" cy="1851"/>
              <a:chOff x="2221" y="1204"/>
              <a:chExt cx="1345" cy="1851"/>
            </a:xfrm>
          </p:grpSpPr>
          <p:sp>
            <p:nvSpPr>
              <p:cNvPr id="18505" name="Line 168"/>
              <p:cNvSpPr>
                <a:spLocks noChangeShapeType="1"/>
              </p:cNvSpPr>
              <p:nvPr/>
            </p:nvSpPr>
            <p:spPr bwMode="auto">
              <a:xfrm flipH="1">
                <a:off x="2278" y="1208"/>
                <a:ext cx="432" cy="1808"/>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506" name="Line 169"/>
              <p:cNvSpPr>
                <a:spLocks noChangeShapeType="1"/>
              </p:cNvSpPr>
              <p:nvPr/>
            </p:nvSpPr>
            <p:spPr bwMode="auto">
              <a:xfrm>
                <a:off x="2718" y="1256"/>
                <a:ext cx="176" cy="1472"/>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507" name="Line 170"/>
              <p:cNvSpPr>
                <a:spLocks noChangeShapeType="1"/>
              </p:cNvSpPr>
              <p:nvPr/>
            </p:nvSpPr>
            <p:spPr bwMode="auto">
              <a:xfrm flipH="1">
                <a:off x="2902" y="1400"/>
                <a:ext cx="432" cy="1376"/>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508" name="Line 171"/>
              <p:cNvSpPr>
                <a:spLocks noChangeShapeType="1"/>
              </p:cNvSpPr>
              <p:nvPr/>
            </p:nvSpPr>
            <p:spPr bwMode="auto">
              <a:xfrm>
                <a:off x="3342" y="1448"/>
                <a:ext cx="224" cy="416"/>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509" name="Oval 172"/>
              <p:cNvSpPr>
                <a:spLocks noChangeArrowheads="1"/>
              </p:cNvSpPr>
              <p:nvPr/>
            </p:nvSpPr>
            <p:spPr bwMode="auto">
              <a:xfrm>
                <a:off x="2666" y="1204"/>
                <a:ext cx="88" cy="88"/>
              </a:xfrm>
              <a:prstGeom prst="ellipse">
                <a:avLst/>
              </a:prstGeom>
              <a:noFill/>
              <a:ln w="12700">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18510" name="Oval 173"/>
              <p:cNvSpPr>
                <a:spLocks noChangeArrowheads="1"/>
              </p:cNvSpPr>
              <p:nvPr/>
            </p:nvSpPr>
            <p:spPr bwMode="auto">
              <a:xfrm>
                <a:off x="2858" y="2740"/>
                <a:ext cx="88" cy="88"/>
              </a:xfrm>
              <a:prstGeom prst="ellipse">
                <a:avLst/>
              </a:prstGeom>
              <a:noFill/>
              <a:ln w="12700">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18511" name="Oval 174"/>
              <p:cNvSpPr>
                <a:spLocks noChangeArrowheads="1"/>
              </p:cNvSpPr>
              <p:nvPr/>
            </p:nvSpPr>
            <p:spPr bwMode="auto">
              <a:xfrm>
                <a:off x="3290" y="1348"/>
                <a:ext cx="88" cy="88"/>
              </a:xfrm>
              <a:prstGeom prst="ellipse">
                <a:avLst/>
              </a:prstGeom>
              <a:noFill/>
              <a:ln w="12700">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18512" name="Oval 175"/>
              <p:cNvSpPr>
                <a:spLocks noChangeArrowheads="1"/>
              </p:cNvSpPr>
              <p:nvPr/>
            </p:nvSpPr>
            <p:spPr bwMode="auto">
              <a:xfrm>
                <a:off x="2221" y="2967"/>
                <a:ext cx="88" cy="88"/>
              </a:xfrm>
              <a:prstGeom prst="ellipse">
                <a:avLst/>
              </a:prstGeom>
              <a:noFill/>
              <a:ln w="12700">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grpSp>
        <p:grpSp>
          <p:nvGrpSpPr>
            <p:cNvPr id="18482" name="Group 176"/>
            <p:cNvGrpSpPr>
              <a:grpSpLocks/>
            </p:cNvGrpSpPr>
            <p:nvPr/>
          </p:nvGrpSpPr>
          <p:grpSpPr bwMode="auto">
            <a:xfrm flipV="1">
              <a:off x="607" y="1155"/>
              <a:ext cx="1345" cy="1851"/>
              <a:chOff x="2221" y="1204"/>
              <a:chExt cx="1345" cy="1851"/>
            </a:xfrm>
          </p:grpSpPr>
          <p:sp>
            <p:nvSpPr>
              <p:cNvPr id="18497" name="Line 177"/>
              <p:cNvSpPr>
                <a:spLocks noChangeShapeType="1"/>
              </p:cNvSpPr>
              <p:nvPr/>
            </p:nvSpPr>
            <p:spPr bwMode="auto">
              <a:xfrm flipH="1">
                <a:off x="2278" y="1208"/>
                <a:ext cx="432" cy="180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98" name="Line 178"/>
              <p:cNvSpPr>
                <a:spLocks noChangeShapeType="1"/>
              </p:cNvSpPr>
              <p:nvPr/>
            </p:nvSpPr>
            <p:spPr bwMode="auto">
              <a:xfrm>
                <a:off x="2718" y="1256"/>
                <a:ext cx="176" cy="147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99" name="Line 179"/>
              <p:cNvSpPr>
                <a:spLocks noChangeShapeType="1"/>
              </p:cNvSpPr>
              <p:nvPr/>
            </p:nvSpPr>
            <p:spPr bwMode="auto">
              <a:xfrm flipH="1">
                <a:off x="2902" y="1400"/>
                <a:ext cx="432" cy="137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500" name="Line 180"/>
              <p:cNvSpPr>
                <a:spLocks noChangeShapeType="1"/>
              </p:cNvSpPr>
              <p:nvPr/>
            </p:nvSpPr>
            <p:spPr bwMode="auto">
              <a:xfrm>
                <a:off x="3342" y="1448"/>
                <a:ext cx="224" cy="41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501" name="Oval 181"/>
              <p:cNvSpPr>
                <a:spLocks noChangeArrowheads="1"/>
              </p:cNvSpPr>
              <p:nvPr/>
            </p:nvSpPr>
            <p:spPr bwMode="auto">
              <a:xfrm>
                <a:off x="2666" y="1204"/>
                <a:ext cx="88" cy="88"/>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18502" name="Oval 182"/>
              <p:cNvSpPr>
                <a:spLocks noChangeArrowheads="1"/>
              </p:cNvSpPr>
              <p:nvPr/>
            </p:nvSpPr>
            <p:spPr bwMode="auto">
              <a:xfrm>
                <a:off x="2858" y="2740"/>
                <a:ext cx="88" cy="88"/>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18503" name="Oval 183"/>
              <p:cNvSpPr>
                <a:spLocks noChangeArrowheads="1"/>
              </p:cNvSpPr>
              <p:nvPr/>
            </p:nvSpPr>
            <p:spPr bwMode="auto">
              <a:xfrm>
                <a:off x="3290" y="1348"/>
                <a:ext cx="88" cy="88"/>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18504" name="Oval 184"/>
              <p:cNvSpPr>
                <a:spLocks noChangeArrowheads="1"/>
              </p:cNvSpPr>
              <p:nvPr/>
            </p:nvSpPr>
            <p:spPr bwMode="auto">
              <a:xfrm>
                <a:off x="2221" y="2967"/>
                <a:ext cx="88" cy="88"/>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grpSp>
        <p:cxnSp>
          <p:nvCxnSpPr>
            <p:cNvPr id="18483" name="AutoShape 185"/>
            <p:cNvCxnSpPr>
              <a:cxnSpLocks noChangeShapeType="1"/>
              <a:stCxn id="18479" idx="1"/>
              <a:endCxn id="18504" idx="2"/>
            </p:cNvCxnSpPr>
            <p:nvPr/>
          </p:nvCxnSpPr>
          <p:spPr bwMode="auto">
            <a:xfrm rot="10800000" flipH="1" flipV="1">
              <a:off x="409" y="989"/>
              <a:ext cx="198" cy="210"/>
            </a:xfrm>
            <a:prstGeom prst="curvedConnector3">
              <a:avLst>
                <a:gd name="adj1" fmla="val -79079"/>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8484" name="AutoShape 186"/>
            <p:cNvCxnSpPr>
              <a:cxnSpLocks noChangeShapeType="1"/>
              <a:stCxn id="18480" idx="1"/>
              <a:endCxn id="18511" idx="7"/>
            </p:cNvCxnSpPr>
            <p:nvPr/>
          </p:nvCxnSpPr>
          <p:spPr bwMode="auto">
            <a:xfrm rot="10800000" flipH="1" flipV="1">
              <a:off x="1627" y="1128"/>
              <a:ext cx="111" cy="341"/>
            </a:xfrm>
            <a:prstGeom prst="curvedConnector4">
              <a:avLst>
                <a:gd name="adj1" fmla="val -140912"/>
                <a:gd name="adj2" fmla="val 65449"/>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8485" name="Text Box 187"/>
            <p:cNvSpPr txBox="1">
              <a:spLocks noChangeArrowheads="1"/>
            </p:cNvSpPr>
            <p:nvPr/>
          </p:nvSpPr>
          <p:spPr bwMode="auto">
            <a:xfrm rot="-5400000">
              <a:off x="-432" y="2089"/>
              <a:ext cx="138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600" b="1">
                  <a:latin typeface="Arial" charset="0"/>
                </a:rPr>
                <a:t>Rate of Return (%)</a:t>
              </a:r>
            </a:p>
          </p:txBody>
        </p:sp>
        <p:grpSp>
          <p:nvGrpSpPr>
            <p:cNvPr id="18486" name="Group 188"/>
            <p:cNvGrpSpPr>
              <a:grpSpLocks/>
            </p:cNvGrpSpPr>
            <p:nvPr/>
          </p:nvGrpSpPr>
          <p:grpSpPr bwMode="auto">
            <a:xfrm>
              <a:off x="662" y="2607"/>
              <a:ext cx="1520" cy="179"/>
              <a:chOff x="2735" y="2431"/>
              <a:chExt cx="1520" cy="179"/>
            </a:xfrm>
          </p:grpSpPr>
          <p:grpSp>
            <p:nvGrpSpPr>
              <p:cNvPr id="18487" name="Group 189"/>
              <p:cNvGrpSpPr>
                <a:grpSpLocks/>
              </p:cNvGrpSpPr>
              <p:nvPr/>
            </p:nvGrpSpPr>
            <p:grpSpPr bwMode="auto">
              <a:xfrm>
                <a:off x="2735" y="2431"/>
                <a:ext cx="1384" cy="55"/>
                <a:chOff x="2735" y="2431"/>
                <a:chExt cx="1384" cy="55"/>
              </a:xfrm>
            </p:grpSpPr>
            <p:sp>
              <p:nvSpPr>
                <p:cNvPr id="18492" name="Line 190"/>
                <p:cNvSpPr>
                  <a:spLocks noChangeShapeType="1"/>
                </p:cNvSpPr>
                <p:nvPr/>
              </p:nvSpPr>
              <p:spPr bwMode="auto">
                <a:xfrm>
                  <a:off x="2735" y="2458"/>
                  <a:ext cx="138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93" name="Line 191"/>
                <p:cNvSpPr>
                  <a:spLocks noChangeShapeType="1"/>
                </p:cNvSpPr>
                <p:nvPr/>
              </p:nvSpPr>
              <p:spPr bwMode="auto">
                <a:xfrm>
                  <a:off x="3468" y="2431"/>
                  <a:ext cx="3" cy="5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94" name="Line 192"/>
                <p:cNvSpPr>
                  <a:spLocks noChangeShapeType="1"/>
                </p:cNvSpPr>
                <p:nvPr/>
              </p:nvSpPr>
              <p:spPr bwMode="auto">
                <a:xfrm>
                  <a:off x="3783" y="2432"/>
                  <a:ext cx="3" cy="5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95" name="Line 193"/>
                <p:cNvSpPr>
                  <a:spLocks noChangeShapeType="1"/>
                </p:cNvSpPr>
                <p:nvPr/>
              </p:nvSpPr>
              <p:spPr bwMode="auto">
                <a:xfrm>
                  <a:off x="4110" y="2432"/>
                  <a:ext cx="3" cy="5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96" name="Line 194"/>
                <p:cNvSpPr>
                  <a:spLocks noChangeShapeType="1"/>
                </p:cNvSpPr>
                <p:nvPr/>
              </p:nvSpPr>
              <p:spPr bwMode="auto">
                <a:xfrm>
                  <a:off x="3123" y="2431"/>
                  <a:ext cx="3" cy="5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8488" name="Text Box 195"/>
              <p:cNvSpPr txBox="1">
                <a:spLocks noChangeArrowheads="1"/>
              </p:cNvSpPr>
              <p:nvPr/>
            </p:nvSpPr>
            <p:spPr bwMode="auto">
              <a:xfrm>
                <a:off x="3990" y="2459"/>
                <a:ext cx="265"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a:t>2000</a:t>
                </a:r>
              </a:p>
            </p:txBody>
          </p:sp>
          <p:sp>
            <p:nvSpPr>
              <p:cNvPr id="18489" name="Text Box 196"/>
              <p:cNvSpPr txBox="1">
                <a:spLocks noChangeArrowheads="1"/>
              </p:cNvSpPr>
              <p:nvPr/>
            </p:nvSpPr>
            <p:spPr bwMode="auto">
              <a:xfrm>
                <a:off x="3695" y="2459"/>
                <a:ext cx="196"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a:t>99</a:t>
                </a:r>
              </a:p>
            </p:txBody>
          </p:sp>
          <p:sp>
            <p:nvSpPr>
              <p:cNvPr id="18490" name="Text Box 197"/>
              <p:cNvSpPr txBox="1">
                <a:spLocks noChangeArrowheads="1"/>
              </p:cNvSpPr>
              <p:nvPr/>
            </p:nvSpPr>
            <p:spPr bwMode="auto">
              <a:xfrm>
                <a:off x="3383" y="2459"/>
                <a:ext cx="196"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a:t>98</a:t>
                </a:r>
              </a:p>
            </p:txBody>
          </p:sp>
          <p:sp>
            <p:nvSpPr>
              <p:cNvPr id="18491" name="Text Box 198"/>
              <p:cNvSpPr txBox="1">
                <a:spLocks noChangeArrowheads="1"/>
              </p:cNvSpPr>
              <p:nvPr/>
            </p:nvSpPr>
            <p:spPr bwMode="auto">
              <a:xfrm>
                <a:off x="3035" y="2459"/>
                <a:ext cx="196"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a:t>97</a:t>
                </a:r>
              </a:p>
            </p:txBody>
          </p:sp>
        </p:grpSp>
      </p:grpSp>
      <p:sp>
        <p:nvSpPr>
          <p:cNvPr id="18471" name="Text Box 199"/>
          <p:cNvSpPr txBox="1">
            <a:spLocks noChangeArrowheads="1"/>
          </p:cNvSpPr>
          <p:nvPr/>
        </p:nvSpPr>
        <p:spPr bwMode="auto">
          <a:xfrm rot="-5400000">
            <a:off x="2755900" y="6792913"/>
            <a:ext cx="19589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600" b="1">
                <a:latin typeface="Arial" charset="0"/>
              </a:rPr>
              <a:t>Rate of Return (%)</a:t>
            </a:r>
          </a:p>
        </p:txBody>
      </p:sp>
      <p:sp>
        <p:nvSpPr>
          <p:cNvPr id="18472" name="Line 200"/>
          <p:cNvSpPr>
            <a:spLocks noChangeShapeType="1"/>
          </p:cNvSpPr>
          <p:nvPr/>
        </p:nvSpPr>
        <p:spPr bwMode="auto">
          <a:xfrm>
            <a:off x="2520950" y="1244600"/>
            <a:ext cx="19050" cy="9525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1"/>
          </p:nvPr>
        </p:nvSpPr>
        <p:spPr>
          <a:xfrm>
            <a:off x="0" y="0"/>
            <a:ext cx="4432300" cy="325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11 &amp; 12: Risk &amp; Return in Capital Markets (bdh2e)</a:t>
            </a:r>
          </a:p>
        </p:txBody>
      </p:sp>
      <p:sp>
        <p:nvSpPr>
          <p:cNvPr id="1945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0837294E-7F48-4139-A3D1-8711C6B586C1}" type="slidenum">
              <a:rPr lang="en-US" altLang="en-US" sz="1200" smtClean="0"/>
              <a:pPr>
                <a:spcBef>
                  <a:spcPct val="0"/>
                </a:spcBef>
                <a:buFontTx/>
                <a:buNone/>
              </a:pPr>
              <a:t>18</a:t>
            </a:fld>
            <a:endParaRPr lang="en-US" altLang="en-US" sz="1200" smtClean="0"/>
          </a:p>
        </p:txBody>
      </p:sp>
      <p:sp>
        <p:nvSpPr>
          <p:cNvPr id="19461" name="TextBox 14"/>
          <p:cNvSpPr txBox="1">
            <a:spLocks noChangeArrowheads="1"/>
          </p:cNvSpPr>
          <p:nvPr/>
        </p:nvSpPr>
        <p:spPr bwMode="auto">
          <a:xfrm>
            <a:off x="336550" y="7956550"/>
            <a:ext cx="65341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dirty="0"/>
              <a:t>Diversification is important, especially for corporate investors; they are very concerned about the liquidity of their investments</a:t>
            </a:r>
          </a:p>
        </p:txBody>
      </p:sp>
      <p:sp>
        <p:nvSpPr>
          <p:cNvPr id="19462" name="Text Box 71"/>
          <p:cNvSpPr txBox="1">
            <a:spLocks noChangeArrowheads="1"/>
          </p:cNvSpPr>
          <p:nvPr/>
        </p:nvSpPr>
        <p:spPr bwMode="auto">
          <a:xfrm>
            <a:off x="292100" y="636588"/>
            <a:ext cx="47021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dirty="0"/>
              <a:t>Partially Correlated Stocks (Note: </a:t>
            </a:r>
            <a:r>
              <a:rPr lang="en-US" altLang="en-US" sz="1800" b="1" dirty="0" err="1">
                <a:latin typeface="Symbol" pitchFamily="18" charset="2"/>
              </a:rPr>
              <a:t>s</a:t>
            </a:r>
            <a:r>
              <a:rPr lang="en-US" altLang="en-US" sz="1800" baseline="-25000" dirty="0" err="1"/>
              <a:t>p</a:t>
            </a:r>
            <a:r>
              <a:rPr lang="en-US" altLang="en-US" sz="1800" dirty="0"/>
              <a:t> &lt; </a:t>
            </a:r>
            <a:r>
              <a:rPr lang="en-US" altLang="en-US" sz="1800" b="1" dirty="0" err="1">
                <a:latin typeface="Symbol" pitchFamily="18" charset="2"/>
              </a:rPr>
              <a:t>s</a:t>
            </a:r>
            <a:r>
              <a:rPr lang="en-US" altLang="en-US" sz="1800" baseline="-25000" dirty="0" err="1"/>
              <a:t>W</a:t>
            </a:r>
            <a:r>
              <a:rPr lang="en-US" altLang="en-US" sz="1800" dirty="0"/>
              <a:t> &amp; </a:t>
            </a:r>
            <a:r>
              <a:rPr lang="en-US" altLang="en-US" sz="1800" b="1" dirty="0" err="1">
                <a:latin typeface="Symbol" pitchFamily="18" charset="2"/>
              </a:rPr>
              <a:t>s</a:t>
            </a:r>
            <a:r>
              <a:rPr lang="en-US" altLang="en-US" sz="1800" baseline="-25000" dirty="0" err="1"/>
              <a:t>Y</a:t>
            </a:r>
            <a:r>
              <a:rPr lang="en-US" altLang="en-US" sz="1800" dirty="0"/>
              <a:t>)</a:t>
            </a:r>
          </a:p>
        </p:txBody>
      </p:sp>
      <p:sp>
        <p:nvSpPr>
          <p:cNvPr id="19463" name="Text Box 135"/>
          <p:cNvSpPr txBox="1">
            <a:spLocks noChangeArrowheads="1"/>
          </p:cNvSpPr>
          <p:nvPr/>
        </p:nvSpPr>
        <p:spPr bwMode="auto">
          <a:xfrm>
            <a:off x="193675" y="176213"/>
            <a:ext cx="6664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2000" b="1"/>
              <a:t>Correlation &amp; Diversification Effect on Portfolio Risk</a:t>
            </a:r>
          </a:p>
        </p:txBody>
      </p:sp>
      <p:sp>
        <p:nvSpPr>
          <p:cNvPr id="20" name="AutoShape 11"/>
          <p:cNvSpPr>
            <a:spLocks noChangeArrowheads="1"/>
          </p:cNvSpPr>
          <p:nvPr/>
        </p:nvSpPr>
        <p:spPr bwMode="auto">
          <a:xfrm>
            <a:off x="203200" y="7956550"/>
            <a:ext cx="266700" cy="260350"/>
          </a:xfrm>
          <a:prstGeom prst="star5">
            <a:avLst/>
          </a:prstGeom>
          <a:solidFill>
            <a:schemeClr val="tx1"/>
          </a:solidFill>
          <a:ln w="9525">
            <a:solidFill>
              <a:schemeClr val="tx1"/>
            </a:solidFill>
            <a:miter lim="800000"/>
            <a:headEnd/>
            <a:tailEnd/>
          </a:ln>
          <a:effectLst/>
        </p:spPr>
        <p:txBody>
          <a:bodyPr wrap="none" anchor="ctr"/>
          <a:lstStyle/>
          <a:p>
            <a:pPr>
              <a:defRPr/>
            </a:pPr>
            <a:endParaRPr lang="en-US"/>
          </a:p>
        </p:txBody>
      </p:sp>
      <p:graphicFrame>
        <p:nvGraphicFramePr>
          <p:cNvPr id="21" name="Chart 20"/>
          <p:cNvGraphicFramePr>
            <a:graphicFrameLocks/>
          </p:cNvGraphicFramePr>
          <p:nvPr>
            <p:extLst>
              <p:ext uri="{D42A27DB-BD31-4B8C-83A1-F6EECF244321}">
                <p14:modId xmlns:p14="http://schemas.microsoft.com/office/powerpoint/2010/main" val="1327977412"/>
              </p:ext>
            </p:extLst>
          </p:nvPr>
        </p:nvGraphicFramePr>
        <p:xfrm>
          <a:off x="685800" y="1003300"/>
          <a:ext cx="5410200" cy="69532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1"/>
          </p:nvPr>
        </p:nvSpPr>
        <p:spPr>
          <a:xfrm>
            <a:off x="0" y="0"/>
            <a:ext cx="4432300" cy="325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11 &amp; 12: Risk &amp; Return in Capital Markets (bdh2e)</a:t>
            </a:r>
          </a:p>
        </p:txBody>
      </p:sp>
      <p:sp>
        <p:nvSpPr>
          <p:cNvPr id="1945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0837294E-7F48-4139-A3D1-8711C6B586C1}" type="slidenum">
              <a:rPr lang="en-US" altLang="en-US" sz="1200" smtClean="0"/>
              <a:pPr>
                <a:spcBef>
                  <a:spcPct val="0"/>
                </a:spcBef>
                <a:buFontTx/>
                <a:buNone/>
              </a:pPr>
              <a:t>19</a:t>
            </a:fld>
            <a:endParaRPr lang="en-US" altLang="en-US" sz="1200" smtClean="0"/>
          </a:p>
        </p:txBody>
      </p:sp>
      <p:sp>
        <p:nvSpPr>
          <p:cNvPr id="19463" name="Text Box 135"/>
          <p:cNvSpPr txBox="1">
            <a:spLocks noChangeArrowheads="1"/>
          </p:cNvSpPr>
          <p:nvPr/>
        </p:nvSpPr>
        <p:spPr bwMode="auto">
          <a:xfrm>
            <a:off x="193675" y="176213"/>
            <a:ext cx="6664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2000" b="1"/>
              <a:t>Correlation &amp; Diversification Effect on Portfolio Risk</a:t>
            </a:r>
          </a:p>
        </p:txBody>
      </p:sp>
      <p:graphicFrame>
        <p:nvGraphicFramePr>
          <p:cNvPr id="9" name="Chart 8"/>
          <p:cNvGraphicFramePr>
            <a:graphicFrameLocks/>
          </p:cNvGraphicFramePr>
          <p:nvPr>
            <p:extLst>
              <p:ext uri="{D42A27DB-BD31-4B8C-83A1-F6EECF244321}">
                <p14:modId xmlns:p14="http://schemas.microsoft.com/office/powerpoint/2010/main" val="4076298566"/>
              </p:ext>
            </p:extLst>
          </p:nvPr>
        </p:nvGraphicFramePr>
        <p:xfrm>
          <a:off x="738325" y="722410"/>
          <a:ext cx="5410200" cy="81661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Box 71"/>
          <p:cNvSpPr txBox="1">
            <a:spLocks noChangeArrowheads="1"/>
          </p:cNvSpPr>
          <p:nvPr/>
        </p:nvSpPr>
        <p:spPr bwMode="auto">
          <a:xfrm>
            <a:off x="851209" y="770036"/>
            <a:ext cx="518443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n-US" altLang="en-US" sz="1400" b="1" dirty="0" smtClean="0">
                <a:latin typeface="Arial" panose="020B0604020202020204" pitchFamily="34" charset="0"/>
                <a:cs typeface="Arial" panose="020B0604020202020204" pitchFamily="34" charset="0"/>
              </a:rPr>
              <a:t>Individual Stocks vs. Diversified Portfolio </a:t>
            </a:r>
            <a:r>
              <a:rPr lang="en-US" altLang="en-US" sz="1400" b="1" dirty="0" smtClean="0">
                <a:latin typeface="Arial" panose="020B0604020202020204" pitchFamily="34" charset="0"/>
                <a:cs typeface="Arial" panose="020B0604020202020204" pitchFamily="34" charset="0"/>
              </a:rPr>
              <a:t>(</a:t>
            </a:r>
            <a:r>
              <a:rPr lang="en-US" altLang="en-US" sz="1400" b="1" dirty="0" smtClean="0">
                <a:latin typeface="Arial" panose="020B0604020202020204" pitchFamily="34" charset="0"/>
                <a:cs typeface="Arial" panose="020B0604020202020204" pitchFamily="34" charset="0"/>
              </a:rPr>
              <a:t>weekly</a:t>
            </a:r>
            <a:r>
              <a:rPr lang="en-US" altLang="en-US" sz="1400" b="1" dirty="0" smtClean="0">
                <a:latin typeface="Arial" panose="020B0604020202020204" pitchFamily="34" charset="0"/>
                <a:cs typeface="Arial" panose="020B0604020202020204" pitchFamily="34" charset="0"/>
              </a:rPr>
              <a:t> </a:t>
            </a:r>
            <a:r>
              <a:rPr lang="en-US" altLang="en-US" sz="1400" b="1" dirty="0" smtClean="0">
                <a:latin typeface="Arial" panose="020B0604020202020204" pitchFamily="34" charset="0"/>
                <a:cs typeface="Arial" panose="020B0604020202020204" pitchFamily="34" charset="0"/>
              </a:rPr>
              <a:t>prices)</a:t>
            </a:r>
            <a:endParaRPr lang="en-US" altLang="en-US"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8858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2"/>
          <p:cNvSpPr>
            <a:spLocks noGrp="1"/>
          </p:cNvSpPr>
          <p:nvPr>
            <p:ph type="ftr" sz="quarter" idx="11"/>
          </p:nvPr>
        </p:nvSpPr>
        <p:spPr>
          <a:xfrm>
            <a:off x="0" y="0"/>
            <a:ext cx="4310063" cy="325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11 &amp; 12: Risk &amp; Return in Capital Markets (bdh2e)</a:t>
            </a:r>
          </a:p>
        </p:txBody>
      </p:sp>
      <p:sp>
        <p:nvSpPr>
          <p:cNvPr id="307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300F317D-0F3F-4500-A84F-A2A04D885C60}" type="slidenum">
              <a:rPr lang="en-US" altLang="en-US" sz="1200" smtClean="0"/>
              <a:pPr>
                <a:spcBef>
                  <a:spcPct val="0"/>
                </a:spcBef>
                <a:buFontTx/>
                <a:buNone/>
              </a:pPr>
              <a:t>2</a:t>
            </a:fld>
            <a:endParaRPr lang="en-US" altLang="en-US" sz="1200" smtClean="0"/>
          </a:p>
        </p:txBody>
      </p:sp>
      <p:sp>
        <p:nvSpPr>
          <p:cNvPr id="3076" name="Text Box 2"/>
          <p:cNvSpPr txBox="1">
            <a:spLocks noChangeArrowheads="1"/>
          </p:cNvSpPr>
          <p:nvPr/>
        </p:nvSpPr>
        <p:spPr bwMode="auto">
          <a:xfrm>
            <a:off x="225425" y="215900"/>
            <a:ext cx="6632575" cy="829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Tx/>
              <a:buNone/>
            </a:pPr>
            <a:r>
              <a:rPr lang="en-US" altLang="en-US" sz="2000" b="1"/>
              <a:t>Risk</a:t>
            </a:r>
            <a:endParaRPr lang="en-US" altLang="en-US" sz="1800"/>
          </a:p>
          <a:p>
            <a:pPr>
              <a:lnSpc>
                <a:spcPct val="90000"/>
              </a:lnSpc>
              <a:spcBef>
                <a:spcPct val="0"/>
              </a:spcBef>
              <a:buFontTx/>
              <a:buNone/>
            </a:pPr>
            <a:r>
              <a:rPr lang="en-US" altLang="en-US" sz="1800" u="sng"/>
              <a:t>Definitions</a:t>
            </a:r>
            <a:r>
              <a:rPr lang="en-US" altLang="en-US" sz="1800"/>
              <a:t>: </a:t>
            </a:r>
          </a:p>
          <a:p>
            <a:pPr lvl="1">
              <a:lnSpc>
                <a:spcPct val="90000"/>
              </a:lnSpc>
              <a:spcBef>
                <a:spcPct val="0"/>
              </a:spcBef>
              <a:buFont typeface="Wingdings 3" pitchFamily="18" charset="2"/>
              <a:buChar char=""/>
            </a:pPr>
            <a:r>
              <a:rPr lang="en-US" altLang="en-US" sz="1800"/>
              <a:t> Webster’s: a hazard; a peril; exposure to loss or injury </a:t>
            </a:r>
          </a:p>
          <a:p>
            <a:pPr lvl="1">
              <a:lnSpc>
                <a:spcPct val="90000"/>
              </a:lnSpc>
              <a:spcBef>
                <a:spcPct val="0"/>
              </a:spcBef>
              <a:buFont typeface="Wingdings 3" pitchFamily="18" charset="2"/>
              <a:buChar char=""/>
            </a:pPr>
            <a:r>
              <a:rPr lang="en-US" altLang="en-US" sz="1800"/>
              <a:t> The chance that an outcome other than that which was expected will occur </a:t>
            </a:r>
          </a:p>
          <a:p>
            <a:pPr lvl="1">
              <a:lnSpc>
                <a:spcPct val="90000"/>
              </a:lnSpc>
              <a:spcBef>
                <a:spcPct val="0"/>
              </a:spcBef>
              <a:buFont typeface="Wingdings 3" pitchFamily="18" charset="2"/>
              <a:buChar char=""/>
            </a:pPr>
            <a:r>
              <a:rPr lang="en-US" altLang="en-US" sz="1800"/>
              <a:t> The chance that an outcome other than that which was desired (i.e. a negative return, negative future cash flows) will occur.  This is </a:t>
            </a:r>
            <a:r>
              <a:rPr lang="en-US" altLang="en-US" sz="1800" b="1"/>
              <a:t>financial risk</a:t>
            </a:r>
          </a:p>
          <a:p>
            <a:pPr>
              <a:lnSpc>
                <a:spcPct val="90000"/>
              </a:lnSpc>
              <a:spcBef>
                <a:spcPct val="0"/>
              </a:spcBef>
              <a:buFont typeface="Wingdings 3" pitchFamily="18" charset="2"/>
              <a:buChar char="_"/>
            </a:pPr>
            <a:r>
              <a:rPr lang="en-US" altLang="en-US" sz="1800" u="sng"/>
              <a:t>Uncertainty</a:t>
            </a:r>
            <a:r>
              <a:rPr lang="en-US" altLang="en-US" sz="1800"/>
              <a:t>: the lack of knowledge of what will happen in the future</a:t>
            </a:r>
          </a:p>
          <a:p>
            <a:pPr lvl="1">
              <a:lnSpc>
                <a:spcPct val="90000"/>
              </a:lnSpc>
              <a:spcBef>
                <a:spcPct val="0"/>
              </a:spcBef>
              <a:buFont typeface="Times New Roman" pitchFamily="18" charset="0"/>
              <a:buChar char="→"/>
            </a:pPr>
            <a:r>
              <a:rPr lang="en-US" altLang="en-US" sz="1800"/>
              <a:t>uncertainty</a:t>
            </a:r>
            <a:r>
              <a:rPr lang="en-US" altLang="en-US" sz="1800" u="sng"/>
              <a:t> </a:t>
            </a:r>
            <a:r>
              <a:rPr lang="en-US" altLang="en-US" sz="1800"/>
              <a:t>= risk</a:t>
            </a:r>
          </a:p>
          <a:p>
            <a:pPr lvl="1">
              <a:lnSpc>
                <a:spcPct val="90000"/>
              </a:lnSpc>
              <a:spcBef>
                <a:spcPct val="0"/>
              </a:spcBef>
              <a:buFont typeface="Times New Roman" pitchFamily="18" charset="0"/>
              <a:buChar char="→"/>
            </a:pPr>
            <a:r>
              <a:rPr lang="en-US" altLang="en-US" sz="1800"/>
              <a:t>the greater the uncertainty, the greater the risk</a:t>
            </a:r>
          </a:p>
          <a:p>
            <a:pPr lvl="1">
              <a:lnSpc>
                <a:spcPct val="90000"/>
              </a:lnSpc>
              <a:spcBef>
                <a:spcPct val="0"/>
              </a:spcBef>
              <a:buFont typeface="Times New Roman" pitchFamily="18" charset="0"/>
              <a:buChar char="→"/>
            </a:pPr>
            <a:endParaRPr lang="en-US" altLang="en-US" sz="1800"/>
          </a:p>
          <a:p>
            <a:pPr>
              <a:lnSpc>
                <a:spcPct val="90000"/>
              </a:lnSpc>
              <a:spcBef>
                <a:spcPct val="0"/>
              </a:spcBef>
              <a:buFontTx/>
              <a:buNone/>
            </a:pPr>
            <a:r>
              <a:rPr lang="en-US" altLang="en-US" sz="1800" b="1"/>
              <a:t>Average Annual Return (R)</a:t>
            </a:r>
            <a:r>
              <a:rPr lang="en-US" altLang="en-US" sz="1800"/>
              <a:t>: The arithmetic average of an investment’s realized annual stock returns over a certain period (usually 1 or 5 years)</a:t>
            </a:r>
          </a:p>
          <a:p>
            <a:pPr>
              <a:lnSpc>
                <a:spcPct val="90000"/>
              </a:lnSpc>
              <a:spcBef>
                <a:spcPct val="0"/>
              </a:spcBef>
              <a:buFontTx/>
              <a:buNone/>
            </a:pPr>
            <a:endParaRPr lang="en-US" altLang="en-US" sz="1800"/>
          </a:p>
          <a:p>
            <a:pPr>
              <a:lnSpc>
                <a:spcPct val="90000"/>
              </a:lnSpc>
              <a:spcBef>
                <a:spcPct val="0"/>
              </a:spcBef>
              <a:buFontTx/>
              <a:buNone/>
            </a:pPr>
            <a:r>
              <a:rPr lang="en-US" altLang="en-US" sz="1800"/>
              <a:t>R = 1/T(r</a:t>
            </a:r>
            <a:r>
              <a:rPr lang="en-US" altLang="en-US" sz="1800" baseline="-25000"/>
              <a:t>1</a:t>
            </a:r>
            <a:r>
              <a:rPr lang="en-US" altLang="en-US" sz="1800"/>
              <a:t> + r</a:t>
            </a:r>
            <a:r>
              <a:rPr lang="en-US" altLang="en-US" sz="1800" baseline="-25000"/>
              <a:t>2</a:t>
            </a:r>
            <a:r>
              <a:rPr lang="en-US" altLang="en-US" sz="1800"/>
              <a:t> + ……. + r</a:t>
            </a:r>
            <a:r>
              <a:rPr lang="en-US" altLang="en-US" sz="1800" baseline="-25000"/>
              <a:t>T</a:t>
            </a:r>
            <a:r>
              <a:rPr lang="en-US" altLang="en-US" sz="1800"/>
              <a:t>)  (we learned how to compute r in Ch 7)</a:t>
            </a:r>
          </a:p>
          <a:p>
            <a:pPr>
              <a:lnSpc>
                <a:spcPct val="90000"/>
              </a:lnSpc>
              <a:spcBef>
                <a:spcPct val="0"/>
              </a:spcBef>
              <a:buFontTx/>
              <a:buNone/>
            </a:pPr>
            <a:endParaRPr lang="en-US" altLang="en-US" sz="1800"/>
          </a:p>
          <a:p>
            <a:pPr>
              <a:lnSpc>
                <a:spcPct val="90000"/>
              </a:lnSpc>
              <a:spcBef>
                <a:spcPct val="0"/>
              </a:spcBef>
              <a:buFontTx/>
              <a:buNone/>
            </a:pPr>
            <a:r>
              <a:rPr lang="en-US" altLang="en-US" sz="1800" u="sng"/>
              <a:t>Example</a:t>
            </a:r>
            <a:r>
              <a:rPr lang="en-US" altLang="en-US" sz="1800"/>
              <a:t>: The realized annual returns For Diamond Jim’s Inc. stock for the last five years were: 8.6782% (2004), 7.4203% (2005), 8.2501% (2006), 6.5925% (2007) and 1.5943% (2008).  What is the average annual return for that period?</a:t>
            </a:r>
          </a:p>
          <a:p>
            <a:pPr>
              <a:lnSpc>
                <a:spcPct val="90000"/>
              </a:lnSpc>
              <a:spcBef>
                <a:spcPct val="0"/>
              </a:spcBef>
              <a:buFontTx/>
              <a:buNone/>
            </a:pPr>
            <a:endParaRPr lang="en-US" altLang="en-US" sz="1800"/>
          </a:p>
          <a:p>
            <a:pPr>
              <a:lnSpc>
                <a:spcPct val="90000"/>
              </a:lnSpc>
              <a:spcBef>
                <a:spcPct val="0"/>
              </a:spcBef>
              <a:buFontTx/>
              <a:buNone/>
            </a:pPr>
            <a:r>
              <a:rPr lang="en-US" altLang="en-US" sz="1800"/>
              <a:t>R = 1/5(8.6782% + 7.4203% + 8.2501% + 6.5925% + 1.5943%)</a:t>
            </a:r>
          </a:p>
          <a:p>
            <a:pPr>
              <a:lnSpc>
                <a:spcPct val="90000"/>
              </a:lnSpc>
              <a:spcBef>
                <a:spcPct val="0"/>
              </a:spcBef>
              <a:buFontTx/>
              <a:buNone/>
            </a:pPr>
            <a:r>
              <a:rPr lang="en-US" altLang="en-US" sz="1800"/>
              <a:t>    = 1/5(32.5354%) </a:t>
            </a:r>
          </a:p>
          <a:p>
            <a:pPr>
              <a:lnSpc>
                <a:spcPct val="90000"/>
              </a:lnSpc>
              <a:spcBef>
                <a:spcPct val="0"/>
              </a:spcBef>
              <a:buFontTx/>
              <a:buNone/>
            </a:pPr>
            <a:r>
              <a:rPr lang="en-US" altLang="en-US" sz="1800"/>
              <a:t>    = </a:t>
            </a:r>
            <a:r>
              <a:rPr lang="en-US" altLang="en-US" sz="1800" b="1"/>
              <a:t>6.5071%</a:t>
            </a:r>
            <a:endParaRPr lang="en-US" altLang="en-US" sz="1800"/>
          </a:p>
          <a:p>
            <a:pPr>
              <a:lnSpc>
                <a:spcPct val="90000"/>
              </a:lnSpc>
              <a:spcBef>
                <a:spcPct val="0"/>
              </a:spcBef>
              <a:buFontTx/>
              <a:buNone/>
            </a:pPr>
            <a:r>
              <a:rPr lang="en-US" altLang="en-US" sz="1800"/>
              <a:t>Using the main principle of statistics (past performance is a predictor of future performance) we estimate the expected return from the realized return:</a:t>
            </a:r>
          </a:p>
          <a:p>
            <a:pPr>
              <a:lnSpc>
                <a:spcPct val="90000"/>
              </a:lnSpc>
              <a:spcBef>
                <a:spcPct val="0"/>
              </a:spcBef>
              <a:buFontTx/>
              <a:buNone/>
            </a:pPr>
            <a:r>
              <a:rPr lang="en-US" altLang="en-US" sz="1800"/>
              <a:t>R = r (as discussed in Ch 7) </a:t>
            </a:r>
            <a:r>
              <a:rPr lang="en-US" altLang="en-US" sz="1400"/>
              <a:t>Note: we will assume the individual realized annual returns are independent, i.e. the data is “normally distributed”</a:t>
            </a:r>
            <a:endParaRPr lang="en-US" altLang="en-US" sz="1800"/>
          </a:p>
        </p:txBody>
      </p:sp>
      <p:sp>
        <p:nvSpPr>
          <p:cNvPr id="3077" name="Text Box 13"/>
          <p:cNvSpPr txBox="1">
            <a:spLocks noChangeArrowheads="1"/>
          </p:cNvSpPr>
          <p:nvPr/>
        </p:nvSpPr>
        <p:spPr bwMode="auto">
          <a:xfrm>
            <a:off x="4775200" y="0"/>
            <a:ext cx="20875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a:t>2e v1.1 created Fall 13</a:t>
            </a:r>
          </a:p>
        </p:txBody>
      </p:sp>
      <p:sp>
        <p:nvSpPr>
          <p:cNvPr id="3078" name="Line 16"/>
          <p:cNvSpPr>
            <a:spLocks noChangeShapeType="1"/>
          </p:cNvSpPr>
          <p:nvPr/>
        </p:nvSpPr>
        <p:spPr bwMode="auto">
          <a:xfrm>
            <a:off x="2789238" y="3443288"/>
            <a:ext cx="1079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9" name="Line 16"/>
          <p:cNvSpPr>
            <a:spLocks noChangeShapeType="1"/>
          </p:cNvSpPr>
          <p:nvPr/>
        </p:nvSpPr>
        <p:spPr bwMode="auto">
          <a:xfrm>
            <a:off x="325438" y="4433888"/>
            <a:ext cx="1079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80" name="Line 16"/>
          <p:cNvSpPr>
            <a:spLocks noChangeShapeType="1"/>
          </p:cNvSpPr>
          <p:nvPr/>
        </p:nvSpPr>
        <p:spPr bwMode="auto">
          <a:xfrm>
            <a:off x="1087438" y="4484688"/>
            <a:ext cx="1079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81" name="Line 16"/>
          <p:cNvSpPr>
            <a:spLocks noChangeShapeType="1"/>
          </p:cNvSpPr>
          <p:nvPr/>
        </p:nvSpPr>
        <p:spPr bwMode="auto">
          <a:xfrm>
            <a:off x="1481138" y="4484688"/>
            <a:ext cx="1079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82" name="Line 16"/>
          <p:cNvSpPr>
            <a:spLocks noChangeShapeType="1"/>
          </p:cNvSpPr>
          <p:nvPr/>
        </p:nvSpPr>
        <p:spPr bwMode="auto">
          <a:xfrm>
            <a:off x="2630488" y="4484688"/>
            <a:ext cx="1079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83" name="Line 16"/>
          <p:cNvSpPr>
            <a:spLocks noChangeShapeType="1"/>
          </p:cNvSpPr>
          <p:nvPr/>
        </p:nvSpPr>
        <p:spPr bwMode="auto">
          <a:xfrm>
            <a:off x="5646738" y="4491038"/>
            <a:ext cx="1079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84" name="Line 16"/>
          <p:cNvSpPr>
            <a:spLocks noChangeShapeType="1"/>
          </p:cNvSpPr>
          <p:nvPr/>
        </p:nvSpPr>
        <p:spPr bwMode="auto">
          <a:xfrm>
            <a:off x="319088" y="6161088"/>
            <a:ext cx="1079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85" name="Line 16"/>
          <p:cNvSpPr>
            <a:spLocks noChangeShapeType="1"/>
          </p:cNvSpPr>
          <p:nvPr/>
        </p:nvSpPr>
        <p:spPr bwMode="auto">
          <a:xfrm>
            <a:off x="312738" y="7666038"/>
            <a:ext cx="1079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 name="AutoShape 47"/>
          <p:cNvSpPr>
            <a:spLocks noChangeArrowheads="1"/>
          </p:cNvSpPr>
          <p:nvPr/>
        </p:nvSpPr>
        <p:spPr bwMode="auto">
          <a:xfrm>
            <a:off x="76200" y="7524750"/>
            <a:ext cx="254000" cy="247650"/>
          </a:xfrm>
          <a:prstGeom prst="star5">
            <a:avLst/>
          </a:prstGeom>
          <a:solidFill>
            <a:schemeClr val="tx1"/>
          </a:solidFill>
          <a:ln w="9525">
            <a:solidFill>
              <a:schemeClr val="tx1"/>
            </a:solidFill>
            <a:miter lim="800000"/>
            <a:headEnd/>
            <a:tailEnd/>
          </a:ln>
          <a:effectLst/>
        </p:spPr>
        <p:txBody>
          <a:bodyPr wrap="none" anchor="ctr"/>
          <a:lstStyle/>
          <a:p>
            <a:pPr>
              <a:defRPr/>
            </a:pPr>
            <a:endParaRPr lang="en-US"/>
          </a:p>
        </p:txBody>
      </p:sp>
      <p:sp>
        <p:nvSpPr>
          <p:cNvPr id="3087" name="Line 16"/>
          <p:cNvSpPr>
            <a:spLocks noChangeShapeType="1"/>
          </p:cNvSpPr>
          <p:nvPr/>
        </p:nvSpPr>
        <p:spPr bwMode="auto">
          <a:xfrm>
            <a:off x="690563" y="7715250"/>
            <a:ext cx="1079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2"/>
          <p:cNvSpPr>
            <a:spLocks noGrp="1"/>
          </p:cNvSpPr>
          <p:nvPr>
            <p:ph type="ftr" sz="quarter" idx="11"/>
          </p:nvPr>
        </p:nvSpPr>
        <p:spPr>
          <a:xfrm>
            <a:off x="0" y="0"/>
            <a:ext cx="4538663" cy="325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11 &amp; 12: Risk &amp; Return in Capital Markets (bdh2e)</a:t>
            </a:r>
          </a:p>
        </p:txBody>
      </p:sp>
      <p:sp>
        <p:nvSpPr>
          <p:cNvPr id="2048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00126FFF-65D1-460B-9ED4-D3FB429192F7}" type="slidenum">
              <a:rPr lang="en-US" altLang="en-US" sz="1200" smtClean="0"/>
              <a:pPr>
                <a:spcBef>
                  <a:spcPct val="0"/>
                </a:spcBef>
                <a:buFontTx/>
                <a:buNone/>
              </a:pPr>
              <a:t>20</a:t>
            </a:fld>
            <a:endParaRPr lang="en-US" altLang="en-US" sz="1200" smtClean="0"/>
          </a:p>
        </p:txBody>
      </p:sp>
      <p:sp>
        <p:nvSpPr>
          <p:cNvPr id="20484" name="Text Box 2"/>
          <p:cNvSpPr txBox="1">
            <a:spLocks noChangeArrowheads="1"/>
          </p:cNvSpPr>
          <p:nvPr/>
        </p:nvSpPr>
        <p:spPr bwMode="auto">
          <a:xfrm>
            <a:off x="266700" y="233363"/>
            <a:ext cx="6591300" cy="8956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a:spcBef>
                <a:spcPct val="20000"/>
              </a:spcBef>
              <a:buChar char="–"/>
              <a:defRPr sz="2800">
                <a:solidFill>
                  <a:schemeClr val="tx1"/>
                </a:solidFill>
                <a:latin typeface="Times New Roman" pitchFamily="18" charset="0"/>
              </a:defRPr>
            </a:lvl2pPr>
            <a:lvl3pPr>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US" altLang="en-US" sz="2000" b="1" dirty="0" smtClean="0"/>
              <a:t>Components of Risk</a:t>
            </a:r>
          </a:p>
          <a:p>
            <a:pPr algn="ctr">
              <a:spcBef>
                <a:spcPct val="0"/>
              </a:spcBef>
              <a:buFontTx/>
              <a:buNone/>
            </a:pPr>
            <a:r>
              <a:rPr lang="en-US" altLang="en-US" sz="1800" b="1" dirty="0" smtClean="0"/>
              <a:t>Systematic </a:t>
            </a:r>
            <a:r>
              <a:rPr lang="en-US" altLang="en-US" sz="1800" b="1" dirty="0"/>
              <a:t>Risk versus Unsystematic </a:t>
            </a:r>
            <a:r>
              <a:rPr lang="en-US" altLang="en-US" sz="1800" b="1" dirty="0" smtClean="0"/>
              <a:t>Risk</a:t>
            </a:r>
            <a:endParaRPr lang="en-US" altLang="en-US" sz="1800" b="1" dirty="0"/>
          </a:p>
          <a:p>
            <a:pPr>
              <a:spcBef>
                <a:spcPct val="0"/>
              </a:spcBef>
              <a:buFont typeface="Wingdings 3" pitchFamily="18" charset="2"/>
              <a:buChar char="_"/>
            </a:pPr>
            <a:r>
              <a:rPr lang="en-US" altLang="en-US" sz="1800" dirty="0"/>
              <a:t>The total risk of any security is due to a combination of Systematic Risk and Unsystematic Risk</a:t>
            </a:r>
          </a:p>
          <a:p>
            <a:pPr>
              <a:spcBef>
                <a:spcPct val="0"/>
              </a:spcBef>
              <a:buFont typeface="Wingdings 3" pitchFamily="18" charset="2"/>
              <a:buChar char="_"/>
            </a:pPr>
            <a:r>
              <a:rPr lang="en-US" altLang="en-US" sz="1800" u="sng" dirty="0"/>
              <a:t>Systematic Risk (Market Risk, Undiversifiable Risk or Beta Risk)</a:t>
            </a:r>
            <a:endParaRPr lang="en-US" altLang="en-US" sz="1800" dirty="0"/>
          </a:p>
          <a:p>
            <a:pPr lvl="1">
              <a:spcBef>
                <a:spcPct val="0"/>
              </a:spcBef>
              <a:buFont typeface="Wingdings 3" pitchFamily="18" charset="2"/>
              <a:buChar char=""/>
            </a:pPr>
            <a:r>
              <a:rPr lang="en-US" altLang="en-US" sz="1800" dirty="0"/>
              <a:t>this is the </a:t>
            </a:r>
            <a:r>
              <a:rPr lang="en-US" altLang="en-US" sz="1800" u="sng" dirty="0"/>
              <a:t>volatility</a:t>
            </a:r>
            <a:r>
              <a:rPr lang="en-US" altLang="en-US" sz="1800" dirty="0"/>
              <a:t> of the an entire securities market (NYSE, NASDAQ, bond markets, </a:t>
            </a:r>
            <a:r>
              <a:rPr lang="en-US" altLang="en-US" sz="1800" dirty="0" err="1"/>
              <a:t>etc</a:t>
            </a:r>
            <a:r>
              <a:rPr lang="en-US" altLang="en-US" sz="1800" dirty="0"/>
              <a:t>)</a:t>
            </a:r>
          </a:p>
          <a:p>
            <a:pPr lvl="1">
              <a:spcBef>
                <a:spcPct val="0"/>
              </a:spcBef>
              <a:buFont typeface="Wingdings 3" pitchFamily="18" charset="2"/>
              <a:buChar char=""/>
            </a:pPr>
            <a:r>
              <a:rPr lang="en-US" altLang="en-US" sz="1800" dirty="0"/>
              <a:t>this volatility is due to changes in macro-economic, broad micro-economic conditions and geo-political events</a:t>
            </a:r>
          </a:p>
          <a:p>
            <a:pPr lvl="1">
              <a:spcBef>
                <a:spcPct val="0"/>
              </a:spcBef>
              <a:buFont typeface="Wingdings 3" pitchFamily="18" charset="2"/>
              <a:buChar char=""/>
            </a:pPr>
            <a:r>
              <a:rPr lang="en-US" altLang="en-US" sz="1800" dirty="0"/>
              <a:t>it applies to most of the firm’s that trade in a specific market (but not necessarily to the same extent)</a:t>
            </a:r>
          </a:p>
          <a:p>
            <a:pPr lvl="1">
              <a:spcBef>
                <a:spcPct val="0"/>
              </a:spcBef>
              <a:buFont typeface="Wingdings 3" pitchFamily="18" charset="2"/>
              <a:buChar char=""/>
            </a:pPr>
            <a:r>
              <a:rPr lang="en-US" altLang="en-US" sz="1800" dirty="0"/>
              <a:t>Because most stocks are somewhat partially correlated, most stocks do well when the economy is good and not so well when the economy is not so good</a:t>
            </a:r>
            <a:endParaRPr lang="en-US" altLang="en-US" sz="1800" u="sng" dirty="0"/>
          </a:p>
          <a:p>
            <a:pPr lvl="1">
              <a:spcBef>
                <a:spcPct val="0"/>
              </a:spcBef>
              <a:buFont typeface="Wingdings 3" pitchFamily="18" charset="2"/>
              <a:buChar char=""/>
            </a:pPr>
            <a:r>
              <a:rPr lang="en-US" altLang="en-US" sz="1800" u="sng" dirty="0"/>
              <a:t>there is no feasible way to eliminate the Systematic Risk of a particular market</a:t>
            </a:r>
            <a:endParaRPr lang="en-US" altLang="en-US" sz="1800" dirty="0"/>
          </a:p>
          <a:p>
            <a:pPr>
              <a:spcBef>
                <a:spcPct val="0"/>
              </a:spcBef>
              <a:buFont typeface="Wingdings 3" pitchFamily="18" charset="2"/>
              <a:buChar char="_"/>
            </a:pPr>
            <a:r>
              <a:rPr lang="en-US" altLang="en-US" sz="1800" u="sng" dirty="0"/>
              <a:t>Unsystematic Risk</a:t>
            </a:r>
            <a:r>
              <a:rPr lang="en-US" altLang="en-US" sz="1800" dirty="0"/>
              <a:t> (</a:t>
            </a:r>
            <a:r>
              <a:rPr lang="en-US" altLang="en-US" sz="1800" u="sng" dirty="0"/>
              <a:t>Diversifiable Risk</a:t>
            </a:r>
            <a:r>
              <a:rPr lang="en-US" altLang="en-US" sz="1800" dirty="0"/>
              <a:t>, </a:t>
            </a:r>
            <a:r>
              <a:rPr lang="en-US" altLang="en-US" sz="1800" u="sng" dirty="0"/>
              <a:t>Firm Specific-Risk or Unique Risk)</a:t>
            </a:r>
            <a:endParaRPr lang="en-US" altLang="en-US" sz="1800" dirty="0"/>
          </a:p>
          <a:p>
            <a:pPr lvl="1">
              <a:spcBef>
                <a:spcPct val="0"/>
              </a:spcBef>
              <a:buFont typeface="Wingdings 3" pitchFamily="18" charset="2"/>
              <a:buChar char=""/>
            </a:pPr>
            <a:r>
              <a:rPr lang="en-US" altLang="en-US" sz="1800" dirty="0"/>
              <a:t>it is reflected in the volatility of the securities (stocks &amp; bonds) of a specific firm</a:t>
            </a:r>
          </a:p>
          <a:p>
            <a:pPr lvl="1">
              <a:spcBef>
                <a:spcPct val="0"/>
              </a:spcBef>
              <a:buFont typeface="Wingdings 3" pitchFamily="18" charset="2"/>
              <a:buChar char=""/>
            </a:pPr>
            <a:r>
              <a:rPr lang="en-US" altLang="en-US" sz="1800" dirty="0"/>
              <a:t>it is that part of a security’s risk associated with factors generated by events, or behaviors, specific to the firm or the firm’s industry</a:t>
            </a:r>
          </a:p>
          <a:p>
            <a:pPr lvl="1">
              <a:spcBef>
                <a:spcPct val="0"/>
              </a:spcBef>
              <a:buFont typeface="Wingdings 3" pitchFamily="18" charset="2"/>
              <a:buChar char=""/>
            </a:pPr>
            <a:r>
              <a:rPr lang="en-US" altLang="en-US" sz="1800" dirty="0"/>
              <a:t>it is the result of the firm’s inherent management decisions, legal problems, product or service obsolescence, the firm’s market viability, etc. and that of their competition</a:t>
            </a:r>
          </a:p>
          <a:p>
            <a:pPr lvl="1">
              <a:spcBef>
                <a:spcPct val="0"/>
              </a:spcBef>
              <a:buFont typeface="Wingdings 3" pitchFamily="18" charset="2"/>
              <a:buChar char=""/>
            </a:pPr>
            <a:r>
              <a:rPr lang="en-US" altLang="en-US" sz="1800" u="sng" dirty="0"/>
              <a:t>there is a way to reduce diversifiable (firm-specific) risk</a:t>
            </a:r>
            <a:r>
              <a:rPr lang="en-US" altLang="en-US" sz="1800" dirty="0"/>
              <a:t>:</a:t>
            </a:r>
          </a:p>
          <a:p>
            <a:pPr lvl="2">
              <a:spcBef>
                <a:spcPct val="0"/>
              </a:spcBef>
              <a:buFont typeface="Wingdings 3" pitchFamily="18" charset="2"/>
              <a:buChar char="¦"/>
            </a:pPr>
            <a:r>
              <a:rPr lang="en-US" altLang="en-US" sz="1800" dirty="0"/>
              <a:t>build a portfolio of securities from different industries or industry sectors (stocks that are not well correlated with each other)</a:t>
            </a:r>
          </a:p>
          <a:p>
            <a:pPr lvl="2">
              <a:spcBef>
                <a:spcPct val="0"/>
              </a:spcBef>
              <a:buFont typeface="Wingdings 3" pitchFamily="18" charset="2"/>
              <a:buChar char="¦"/>
            </a:pPr>
            <a:r>
              <a:rPr lang="en-US" altLang="en-US" sz="1800" dirty="0"/>
              <a:t>this will produce the diversification effect</a:t>
            </a:r>
          </a:p>
        </p:txBody>
      </p:sp>
      <p:sp>
        <p:nvSpPr>
          <p:cNvPr id="12291" name="AutoShape 3"/>
          <p:cNvSpPr>
            <a:spLocks noChangeArrowheads="1"/>
          </p:cNvSpPr>
          <p:nvPr/>
        </p:nvSpPr>
        <p:spPr bwMode="auto">
          <a:xfrm>
            <a:off x="82550" y="190500"/>
            <a:ext cx="295275" cy="257175"/>
          </a:xfrm>
          <a:prstGeom prst="star5">
            <a:avLst/>
          </a:prstGeom>
          <a:solidFill>
            <a:schemeClr val="tx1"/>
          </a:solidFill>
          <a:ln w="9525">
            <a:solidFill>
              <a:schemeClr val="tx1"/>
            </a:solidFill>
            <a:miter lim="800000"/>
            <a:headEnd/>
            <a:tailEnd/>
          </a:ln>
          <a:effectLst/>
        </p:spPr>
        <p:txBody>
          <a:bodyPr wrap="none" anchor="ctr"/>
          <a:lstStyle/>
          <a:p>
            <a:pPr>
              <a:defRPr/>
            </a:pP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2"/>
          <p:cNvSpPr>
            <a:spLocks noGrp="1"/>
          </p:cNvSpPr>
          <p:nvPr>
            <p:ph type="ftr" sz="quarter" idx="11"/>
          </p:nvPr>
        </p:nvSpPr>
        <p:spPr>
          <a:xfrm>
            <a:off x="0" y="0"/>
            <a:ext cx="4452938" cy="325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11 &amp; 12: Risk &amp; Return in Capital Markets (bdh2e)</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0AACE63E-AC22-4643-82EF-7F2321A7F3A2}" type="slidenum">
              <a:rPr lang="en-US" altLang="en-US" sz="1200" smtClean="0"/>
              <a:pPr>
                <a:spcBef>
                  <a:spcPct val="0"/>
                </a:spcBef>
                <a:buFontTx/>
                <a:buNone/>
              </a:pPr>
              <a:t>21</a:t>
            </a:fld>
            <a:endParaRPr lang="en-US" altLang="en-US" sz="1200" smtClean="0"/>
          </a:p>
        </p:txBody>
      </p:sp>
      <p:sp>
        <p:nvSpPr>
          <p:cNvPr id="21508" name="Line 2"/>
          <p:cNvSpPr>
            <a:spLocks noChangeShapeType="1"/>
          </p:cNvSpPr>
          <p:nvPr/>
        </p:nvSpPr>
        <p:spPr bwMode="auto">
          <a:xfrm>
            <a:off x="1366838" y="5295900"/>
            <a:ext cx="3979862" cy="15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09" name="Line 3"/>
          <p:cNvSpPr>
            <a:spLocks noChangeShapeType="1"/>
          </p:cNvSpPr>
          <p:nvPr/>
        </p:nvSpPr>
        <p:spPr bwMode="auto">
          <a:xfrm flipV="1">
            <a:off x="1366838" y="539750"/>
            <a:ext cx="1587" cy="4745038"/>
          </a:xfrm>
          <a:prstGeom prst="line">
            <a:avLst/>
          </a:prstGeom>
          <a:noFill/>
          <a:ln w="254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10" name="Line 4"/>
          <p:cNvSpPr>
            <a:spLocks noChangeShapeType="1"/>
          </p:cNvSpPr>
          <p:nvPr/>
        </p:nvSpPr>
        <p:spPr bwMode="auto">
          <a:xfrm>
            <a:off x="5308600" y="5218113"/>
            <a:ext cx="92075" cy="182562"/>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1" name="Line 5"/>
          <p:cNvSpPr>
            <a:spLocks noChangeShapeType="1"/>
          </p:cNvSpPr>
          <p:nvPr/>
        </p:nvSpPr>
        <p:spPr bwMode="auto">
          <a:xfrm>
            <a:off x="5400675" y="5218113"/>
            <a:ext cx="90488" cy="182562"/>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2" name="Line 6"/>
          <p:cNvSpPr>
            <a:spLocks noChangeShapeType="1"/>
          </p:cNvSpPr>
          <p:nvPr/>
        </p:nvSpPr>
        <p:spPr bwMode="auto">
          <a:xfrm>
            <a:off x="5456238" y="5294313"/>
            <a:ext cx="914400" cy="1587"/>
          </a:xfrm>
          <a:prstGeom prst="line">
            <a:avLst/>
          </a:prstGeom>
          <a:noFill/>
          <a:ln w="25400">
            <a:solidFill>
              <a:srgbClr val="000000"/>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21513" name="Arc 7"/>
          <p:cNvSpPr>
            <a:spLocks/>
          </p:cNvSpPr>
          <p:nvPr/>
        </p:nvSpPr>
        <p:spPr bwMode="auto">
          <a:xfrm flipH="1" flipV="1">
            <a:off x="1470025" y="1166813"/>
            <a:ext cx="3190875" cy="2014537"/>
          </a:xfrm>
          <a:custGeom>
            <a:avLst/>
            <a:gdLst>
              <a:gd name="T0" fmla="*/ 2147483647 w 21536"/>
              <a:gd name="T1" fmla="*/ 0 h 21472"/>
              <a:gd name="T2" fmla="*/ 2147483647 w 21536"/>
              <a:gd name="T3" fmla="*/ 2147483647 h 21472"/>
              <a:gd name="T4" fmla="*/ 0 w 21536"/>
              <a:gd name="T5" fmla="*/ 2147483647 h 21472"/>
              <a:gd name="T6" fmla="*/ 0 60000 65536"/>
              <a:gd name="T7" fmla="*/ 0 60000 65536"/>
              <a:gd name="T8" fmla="*/ 0 60000 65536"/>
              <a:gd name="T9" fmla="*/ 0 w 21536"/>
              <a:gd name="T10" fmla="*/ 0 h 21472"/>
              <a:gd name="T11" fmla="*/ 21536 w 21536"/>
              <a:gd name="T12" fmla="*/ 21472 h 21472"/>
            </a:gdLst>
            <a:ahLst/>
            <a:cxnLst>
              <a:cxn ang="T6">
                <a:pos x="T0" y="T1"/>
              </a:cxn>
              <a:cxn ang="T7">
                <a:pos x="T2" y="T3"/>
              </a:cxn>
              <a:cxn ang="T8">
                <a:pos x="T4" y="T5"/>
              </a:cxn>
            </a:cxnLst>
            <a:rect l="T9" t="T10" r="T11" b="T12"/>
            <a:pathLst>
              <a:path w="21536" h="21472" fill="none" extrusionOk="0">
                <a:moveTo>
                  <a:pt x="2348" y="0"/>
                </a:moveTo>
                <a:cubicBezTo>
                  <a:pt x="12675" y="1129"/>
                  <a:pt x="20735" y="9449"/>
                  <a:pt x="21535" y="19807"/>
                </a:cubicBezTo>
              </a:path>
              <a:path w="21536" h="21472" stroke="0" extrusionOk="0">
                <a:moveTo>
                  <a:pt x="2348" y="0"/>
                </a:moveTo>
                <a:cubicBezTo>
                  <a:pt x="12675" y="1129"/>
                  <a:pt x="20735" y="9449"/>
                  <a:pt x="21535" y="19807"/>
                </a:cubicBezTo>
                <a:lnTo>
                  <a:pt x="0" y="21472"/>
                </a:lnTo>
                <a:lnTo>
                  <a:pt x="2348" y="0"/>
                </a:lnTo>
                <a:close/>
              </a:path>
            </a:pathLst>
          </a:custGeom>
          <a:noFill/>
          <a:ln w="285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14" name="Line 8"/>
          <p:cNvSpPr>
            <a:spLocks noChangeShapeType="1"/>
          </p:cNvSpPr>
          <p:nvPr/>
        </p:nvSpPr>
        <p:spPr bwMode="auto">
          <a:xfrm flipH="1" flipV="1">
            <a:off x="1368425" y="804863"/>
            <a:ext cx="101600" cy="5476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5" name="Line 9"/>
          <p:cNvSpPr>
            <a:spLocks noChangeShapeType="1"/>
          </p:cNvSpPr>
          <p:nvPr/>
        </p:nvSpPr>
        <p:spPr bwMode="auto">
          <a:xfrm>
            <a:off x="4295775" y="3181350"/>
            <a:ext cx="273050" cy="15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6" name="Line 10"/>
          <p:cNvSpPr>
            <a:spLocks noChangeShapeType="1"/>
          </p:cNvSpPr>
          <p:nvPr/>
        </p:nvSpPr>
        <p:spPr bwMode="auto">
          <a:xfrm rot="-4644">
            <a:off x="4752975" y="3181350"/>
            <a:ext cx="639763" cy="1588"/>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17" name="Line 11"/>
          <p:cNvSpPr>
            <a:spLocks noChangeShapeType="1"/>
          </p:cNvSpPr>
          <p:nvPr/>
        </p:nvSpPr>
        <p:spPr bwMode="auto">
          <a:xfrm>
            <a:off x="4568825" y="2998788"/>
            <a:ext cx="184150" cy="3651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8" name="Line 12"/>
          <p:cNvSpPr>
            <a:spLocks noChangeShapeType="1"/>
          </p:cNvSpPr>
          <p:nvPr/>
        </p:nvSpPr>
        <p:spPr bwMode="auto">
          <a:xfrm flipV="1">
            <a:off x="4752975" y="3181350"/>
            <a:ext cx="1588" cy="18256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9" name="Line 13"/>
          <p:cNvSpPr>
            <a:spLocks noChangeShapeType="1"/>
          </p:cNvSpPr>
          <p:nvPr/>
        </p:nvSpPr>
        <p:spPr bwMode="auto">
          <a:xfrm>
            <a:off x="4568825" y="2998788"/>
            <a:ext cx="1588" cy="18256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20" name="Text Box 14"/>
          <p:cNvSpPr txBox="1">
            <a:spLocks noChangeArrowheads="1"/>
          </p:cNvSpPr>
          <p:nvPr/>
        </p:nvSpPr>
        <p:spPr bwMode="auto">
          <a:xfrm>
            <a:off x="2454275" y="1935163"/>
            <a:ext cx="248602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a:latin typeface="Arial" charset="0"/>
              </a:rPr>
              <a:t>Unsystematic (Firm-Specific, Diversifiable) Risk</a:t>
            </a:r>
          </a:p>
        </p:txBody>
      </p:sp>
      <p:sp>
        <p:nvSpPr>
          <p:cNvPr id="21521" name="Line 15"/>
          <p:cNvSpPr>
            <a:spLocks noChangeShapeType="1"/>
          </p:cNvSpPr>
          <p:nvPr/>
        </p:nvSpPr>
        <p:spPr bwMode="auto">
          <a:xfrm flipH="1">
            <a:off x="2533650" y="2427288"/>
            <a:ext cx="569913" cy="46196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22" name="Line 16"/>
          <p:cNvSpPr>
            <a:spLocks noChangeShapeType="1"/>
          </p:cNvSpPr>
          <p:nvPr/>
        </p:nvSpPr>
        <p:spPr bwMode="auto">
          <a:xfrm flipH="1">
            <a:off x="1470025" y="1077913"/>
            <a:ext cx="355600" cy="27463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23" name="Text Box 17"/>
          <p:cNvSpPr txBox="1">
            <a:spLocks noChangeArrowheads="1"/>
          </p:cNvSpPr>
          <p:nvPr/>
        </p:nvSpPr>
        <p:spPr bwMode="auto">
          <a:xfrm>
            <a:off x="1825625" y="895350"/>
            <a:ext cx="20701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a:latin typeface="Arial" charset="0"/>
              </a:rPr>
              <a:t>Portfolio Risk </a:t>
            </a:r>
          </a:p>
        </p:txBody>
      </p:sp>
      <p:sp>
        <p:nvSpPr>
          <p:cNvPr id="21524" name="Text Box 18"/>
          <p:cNvSpPr txBox="1">
            <a:spLocks noChangeArrowheads="1"/>
          </p:cNvSpPr>
          <p:nvPr/>
        </p:nvSpPr>
        <p:spPr bwMode="auto">
          <a:xfrm>
            <a:off x="2706688" y="4062413"/>
            <a:ext cx="3490912"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US" altLang="en-US" sz="1400">
                <a:latin typeface="Arial" charset="0"/>
              </a:rPr>
              <a:t>Systematic (Market or Beta) Risk)</a:t>
            </a:r>
          </a:p>
        </p:txBody>
      </p:sp>
      <p:sp>
        <p:nvSpPr>
          <p:cNvPr id="21525" name="Text Box 19"/>
          <p:cNvSpPr txBox="1">
            <a:spLocks noChangeArrowheads="1"/>
          </p:cNvSpPr>
          <p:nvPr/>
        </p:nvSpPr>
        <p:spPr bwMode="auto">
          <a:xfrm>
            <a:off x="4605338" y="2422525"/>
            <a:ext cx="20320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a:latin typeface="Arial" charset="0"/>
              </a:rPr>
              <a:t>Minimum Attainable Risk in a Portfolio of Average Stocks </a:t>
            </a:r>
          </a:p>
        </p:txBody>
      </p:sp>
      <p:sp>
        <p:nvSpPr>
          <p:cNvPr id="21526" name="Text Box 20"/>
          <p:cNvSpPr txBox="1">
            <a:spLocks noChangeArrowheads="1"/>
          </p:cNvSpPr>
          <p:nvPr/>
        </p:nvSpPr>
        <p:spPr bwMode="auto">
          <a:xfrm>
            <a:off x="2171700" y="5554663"/>
            <a:ext cx="3441700"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600" b="1">
                <a:latin typeface="Arial" charset="0"/>
              </a:rPr>
              <a:t>Number of Stocks in the Portfolio</a:t>
            </a:r>
          </a:p>
        </p:txBody>
      </p:sp>
      <p:sp>
        <p:nvSpPr>
          <p:cNvPr id="21527" name="Line 21"/>
          <p:cNvSpPr>
            <a:spLocks noChangeShapeType="1"/>
          </p:cNvSpPr>
          <p:nvPr/>
        </p:nvSpPr>
        <p:spPr bwMode="auto">
          <a:xfrm flipH="1">
            <a:off x="5160963" y="2767013"/>
            <a:ext cx="207962" cy="36353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28" name="AutoShape 22"/>
          <p:cNvSpPr>
            <a:spLocks/>
          </p:cNvSpPr>
          <p:nvPr/>
        </p:nvSpPr>
        <p:spPr bwMode="auto">
          <a:xfrm>
            <a:off x="1955800" y="2514600"/>
            <a:ext cx="317500" cy="2770188"/>
          </a:xfrm>
          <a:prstGeom prst="leftBrace">
            <a:avLst>
              <a:gd name="adj1" fmla="val 256620"/>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21529" name="AutoShape 23"/>
          <p:cNvSpPr>
            <a:spLocks/>
          </p:cNvSpPr>
          <p:nvPr/>
        </p:nvSpPr>
        <p:spPr bwMode="auto">
          <a:xfrm>
            <a:off x="2317750" y="2552700"/>
            <a:ext cx="177800" cy="654050"/>
          </a:xfrm>
          <a:prstGeom prst="rightBrace">
            <a:avLst>
              <a:gd name="adj1" fmla="val 67406"/>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21530" name="AutoShape 24"/>
          <p:cNvSpPr>
            <a:spLocks/>
          </p:cNvSpPr>
          <p:nvPr/>
        </p:nvSpPr>
        <p:spPr bwMode="auto">
          <a:xfrm>
            <a:off x="2330450" y="3213100"/>
            <a:ext cx="234950" cy="2084388"/>
          </a:xfrm>
          <a:prstGeom prst="rightBrace">
            <a:avLst>
              <a:gd name="adj1" fmla="val 64155"/>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21531" name="Text Box 25"/>
          <p:cNvSpPr txBox="1">
            <a:spLocks noChangeArrowheads="1"/>
          </p:cNvSpPr>
          <p:nvPr/>
        </p:nvSpPr>
        <p:spPr bwMode="auto">
          <a:xfrm rot="-5400000">
            <a:off x="1008856" y="3601244"/>
            <a:ext cx="16684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a:latin typeface="Arial" charset="0"/>
              </a:rPr>
              <a:t>Total Portfolio Risk</a:t>
            </a:r>
          </a:p>
        </p:txBody>
      </p:sp>
      <p:sp>
        <p:nvSpPr>
          <p:cNvPr id="21532" name="Line 26"/>
          <p:cNvSpPr>
            <a:spLocks noChangeShapeType="1"/>
          </p:cNvSpPr>
          <p:nvPr/>
        </p:nvSpPr>
        <p:spPr bwMode="auto">
          <a:xfrm>
            <a:off x="1371600" y="3206750"/>
            <a:ext cx="4826000" cy="46038"/>
          </a:xfrm>
          <a:prstGeom prst="line">
            <a:avLst/>
          </a:prstGeom>
          <a:noFill/>
          <a:ln w="1587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33" name="Text Box 27"/>
          <p:cNvSpPr txBox="1">
            <a:spLocks noChangeArrowheads="1"/>
          </p:cNvSpPr>
          <p:nvPr/>
        </p:nvSpPr>
        <p:spPr bwMode="auto">
          <a:xfrm>
            <a:off x="676275" y="2992438"/>
            <a:ext cx="7540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b="1">
                <a:latin typeface="Symbol" pitchFamily="18" charset="2"/>
              </a:rPr>
              <a:t>s</a:t>
            </a:r>
            <a:r>
              <a:rPr lang="en-US" altLang="en-US" sz="1800" baseline="-25000"/>
              <a:t>market</a:t>
            </a:r>
            <a:endParaRPr lang="en-US" altLang="en-US" sz="1800"/>
          </a:p>
        </p:txBody>
      </p:sp>
      <p:sp>
        <p:nvSpPr>
          <p:cNvPr id="21534" name="Text Box 28"/>
          <p:cNvSpPr txBox="1">
            <a:spLocks noChangeArrowheads="1"/>
          </p:cNvSpPr>
          <p:nvPr/>
        </p:nvSpPr>
        <p:spPr bwMode="auto">
          <a:xfrm>
            <a:off x="1266825" y="5316538"/>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b="1"/>
              <a:t>1</a:t>
            </a:r>
          </a:p>
        </p:txBody>
      </p:sp>
      <p:sp>
        <p:nvSpPr>
          <p:cNvPr id="21535" name="Text Box 29"/>
          <p:cNvSpPr txBox="1">
            <a:spLocks noChangeArrowheads="1"/>
          </p:cNvSpPr>
          <p:nvPr/>
        </p:nvSpPr>
        <p:spPr bwMode="auto">
          <a:xfrm>
            <a:off x="2044700" y="5316538"/>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b="1"/>
              <a:t>10</a:t>
            </a:r>
          </a:p>
        </p:txBody>
      </p:sp>
      <p:sp>
        <p:nvSpPr>
          <p:cNvPr id="21536" name="Text Box 30"/>
          <p:cNvSpPr txBox="1">
            <a:spLocks noChangeArrowheads="1"/>
          </p:cNvSpPr>
          <p:nvPr/>
        </p:nvSpPr>
        <p:spPr bwMode="auto">
          <a:xfrm>
            <a:off x="2913063" y="5316538"/>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b="1"/>
              <a:t>20</a:t>
            </a:r>
          </a:p>
        </p:txBody>
      </p:sp>
      <p:sp>
        <p:nvSpPr>
          <p:cNvPr id="21537" name="Text Box 31"/>
          <p:cNvSpPr txBox="1">
            <a:spLocks noChangeArrowheads="1"/>
          </p:cNvSpPr>
          <p:nvPr/>
        </p:nvSpPr>
        <p:spPr bwMode="auto">
          <a:xfrm>
            <a:off x="3779838" y="5316538"/>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b="1"/>
              <a:t>30</a:t>
            </a:r>
          </a:p>
        </p:txBody>
      </p:sp>
      <p:sp>
        <p:nvSpPr>
          <p:cNvPr id="21538" name="Text Box 32"/>
          <p:cNvSpPr txBox="1">
            <a:spLocks noChangeArrowheads="1"/>
          </p:cNvSpPr>
          <p:nvPr/>
        </p:nvSpPr>
        <p:spPr bwMode="auto">
          <a:xfrm>
            <a:off x="4648200" y="5316538"/>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b="1"/>
              <a:t>40</a:t>
            </a:r>
          </a:p>
        </p:txBody>
      </p:sp>
      <p:sp>
        <p:nvSpPr>
          <p:cNvPr id="21539" name="Text Box 33"/>
          <p:cNvSpPr txBox="1">
            <a:spLocks noChangeArrowheads="1"/>
          </p:cNvSpPr>
          <p:nvPr/>
        </p:nvSpPr>
        <p:spPr bwMode="auto">
          <a:xfrm>
            <a:off x="5943600" y="5316538"/>
            <a:ext cx="6413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b="1"/>
              <a:t>1500+</a:t>
            </a:r>
          </a:p>
        </p:txBody>
      </p:sp>
      <p:sp>
        <p:nvSpPr>
          <p:cNvPr id="21540" name="Text Box 34"/>
          <p:cNvSpPr txBox="1">
            <a:spLocks noChangeArrowheads="1"/>
          </p:cNvSpPr>
          <p:nvPr/>
        </p:nvSpPr>
        <p:spPr bwMode="auto">
          <a:xfrm>
            <a:off x="796925" y="3048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21541" name="Text Box 35"/>
          <p:cNvSpPr txBox="1">
            <a:spLocks noChangeArrowheads="1"/>
          </p:cNvSpPr>
          <p:nvPr/>
        </p:nvSpPr>
        <p:spPr bwMode="auto">
          <a:xfrm>
            <a:off x="165100" y="215900"/>
            <a:ext cx="66929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b="1" dirty="0" smtClean="0"/>
              <a:t>Components of Risk </a:t>
            </a:r>
            <a:r>
              <a:rPr lang="en-US" altLang="en-US" sz="1800" dirty="0"/>
              <a:t>(continued) </a:t>
            </a:r>
            <a:endParaRPr lang="en-US" altLang="en-US" sz="1800" u="sng" dirty="0"/>
          </a:p>
        </p:txBody>
      </p:sp>
      <p:sp>
        <p:nvSpPr>
          <p:cNvPr id="21542" name="Text Box 36"/>
          <p:cNvSpPr txBox="1">
            <a:spLocks noChangeArrowheads="1"/>
          </p:cNvSpPr>
          <p:nvPr/>
        </p:nvSpPr>
        <p:spPr bwMode="auto">
          <a:xfrm>
            <a:off x="252413" y="6011863"/>
            <a:ext cx="6605587"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a:t>How Many Securities is Enough?</a:t>
            </a:r>
          </a:p>
          <a:p>
            <a:pPr>
              <a:spcBef>
                <a:spcPct val="0"/>
              </a:spcBef>
              <a:buFont typeface="Wingdings 3" pitchFamily="18" charset="2"/>
              <a:buChar char="_"/>
            </a:pPr>
            <a:r>
              <a:rPr lang="en-US" altLang="en-US" sz="1800"/>
              <a:t>18 securities provide about 90% complete diversification</a:t>
            </a:r>
          </a:p>
          <a:p>
            <a:pPr>
              <a:spcBef>
                <a:spcPct val="0"/>
              </a:spcBef>
              <a:buFont typeface="Wingdings 3" pitchFamily="18" charset="2"/>
              <a:buChar char="_"/>
            </a:pPr>
            <a:r>
              <a:rPr lang="en-US" altLang="en-US" sz="1800"/>
              <a:t>32 securities provide about 95% complete diversification</a:t>
            </a:r>
          </a:p>
          <a:p>
            <a:pPr>
              <a:spcBef>
                <a:spcPct val="0"/>
              </a:spcBef>
              <a:buFont typeface="Wingdings 3" pitchFamily="18" charset="2"/>
              <a:buChar char="_"/>
            </a:pPr>
            <a:r>
              <a:rPr lang="en-US" altLang="en-US" sz="1800"/>
              <a:t>The law of diminishing returns is in effect here</a:t>
            </a:r>
          </a:p>
          <a:p>
            <a:pPr lvl="1">
              <a:spcBef>
                <a:spcPct val="0"/>
              </a:spcBef>
              <a:buFont typeface="Wingdings 3" pitchFamily="18" charset="2"/>
              <a:buChar char=""/>
            </a:pPr>
            <a:r>
              <a:rPr lang="en-US" altLang="en-US" sz="1800" b="1">
                <a:latin typeface="Symbol" pitchFamily="18" charset="2"/>
              </a:rPr>
              <a:t> </a:t>
            </a:r>
            <a:r>
              <a:rPr lang="en-US" altLang="en-US" sz="1800" baseline="-25000"/>
              <a:t>p</a:t>
            </a:r>
            <a:r>
              <a:rPr lang="en-US" altLang="en-US" sz="1800"/>
              <a:t> falls very slowly after about 40 stocks are included in the portfolio.  </a:t>
            </a:r>
            <a:endParaRPr lang="en-US" altLang="en-US" sz="1800">
              <a:latin typeface="Arial" charset="0"/>
            </a:endParaRPr>
          </a:p>
          <a:p>
            <a:pPr>
              <a:spcBef>
                <a:spcPct val="0"/>
              </a:spcBef>
              <a:buClr>
                <a:schemeClr val="tx1"/>
              </a:buClr>
              <a:buFont typeface="Wingdings 3" pitchFamily="18" charset="2"/>
              <a:buChar char="_"/>
            </a:pPr>
            <a:r>
              <a:rPr lang="en-US" altLang="en-US" sz="1800"/>
              <a:t>By forming well-diversified portfolios, investors can eliminate about half the riskiness of owning a single stock</a:t>
            </a:r>
          </a:p>
          <a:p>
            <a:pPr>
              <a:spcBef>
                <a:spcPct val="0"/>
              </a:spcBef>
              <a:buClr>
                <a:schemeClr val="tx1"/>
              </a:buClr>
              <a:buFont typeface="Wingdings 3" pitchFamily="18" charset="2"/>
              <a:buChar char="_"/>
            </a:pPr>
            <a:r>
              <a:rPr lang="en-US" altLang="en-US" sz="1800"/>
              <a:t>Diversification does not reduce Firm-Specific Risk; it reduces the </a:t>
            </a:r>
            <a:r>
              <a:rPr lang="en-US" altLang="en-US" sz="1800" b="1" u="sng"/>
              <a:t>effects</a:t>
            </a:r>
            <a:r>
              <a:rPr lang="en-US" altLang="en-US" sz="1800"/>
              <a:t> of Firm-Specific Risk on a portfolio</a:t>
            </a:r>
          </a:p>
        </p:txBody>
      </p:sp>
      <p:sp>
        <p:nvSpPr>
          <p:cNvPr id="21543" name="Text Box 27"/>
          <p:cNvSpPr txBox="1">
            <a:spLocks noChangeArrowheads="1"/>
          </p:cNvSpPr>
          <p:nvPr/>
        </p:nvSpPr>
        <p:spPr bwMode="auto">
          <a:xfrm>
            <a:off x="758825" y="617538"/>
            <a:ext cx="6000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b="1">
                <a:latin typeface="Symbol" pitchFamily="18" charset="2"/>
              </a:rPr>
              <a:t>s</a:t>
            </a:r>
            <a:r>
              <a:rPr lang="en-US" altLang="en-US" sz="1800" baseline="-25000"/>
              <a:t>total</a:t>
            </a:r>
            <a:endParaRPr lang="en-US" altLang="en-US" sz="1800"/>
          </a:p>
        </p:txBody>
      </p:sp>
      <p:sp>
        <p:nvSpPr>
          <p:cNvPr id="21544" name="Text Box 25"/>
          <p:cNvSpPr txBox="1">
            <a:spLocks noChangeArrowheads="1"/>
          </p:cNvSpPr>
          <p:nvPr/>
        </p:nvSpPr>
        <p:spPr bwMode="auto">
          <a:xfrm rot="-5400000">
            <a:off x="-292894" y="3026569"/>
            <a:ext cx="16557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600" b="1">
                <a:latin typeface="Arial" charset="0"/>
              </a:rPr>
              <a:t>Volatility (Risk)</a:t>
            </a:r>
          </a:p>
        </p:txBody>
      </p:sp>
      <p:sp>
        <p:nvSpPr>
          <p:cNvPr id="21545" name="Line 15"/>
          <p:cNvSpPr>
            <a:spLocks noChangeShapeType="1"/>
          </p:cNvSpPr>
          <p:nvPr/>
        </p:nvSpPr>
        <p:spPr bwMode="auto">
          <a:xfrm flipH="1">
            <a:off x="2628900" y="4230688"/>
            <a:ext cx="468313" cy="4603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2"/>
          <p:cNvSpPr>
            <a:spLocks noGrp="1"/>
          </p:cNvSpPr>
          <p:nvPr>
            <p:ph type="ftr" sz="quarter" idx="11"/>
          </p:nvPr>
        </p:nvSpPr>
        <p:spPr>
          <a:xfrm>
            <a:off x="0" y="0"/>
            <a:ext cx="6858000" cy="325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11 &amp; 12: Risk &amp; Return in Capital Markets (bdh2e)</a:t>
            </a:r>
          </a:p>
        </p:txBody>
      </p:sp>
      <p:sp>
        <p:nvSpPr>
          <p:cNvPr id="2253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A840C8C4-C387-453D-B07F-C031480DBC05}" type="slidenum">
              <a:rPr lang="en-US" altLang="en-US" sz="1200" smtClean="0"/>
              <a:pPr>
                <a:spcBef>
                  <a:spcPct val="0"/>
                </a:spcBef>
                <a:buFontTx/>
                <a:buNone/>
              </a:pPr>
              <a:t>22</a:t>
            </a:fld>
            <a:endParaRPr lang="en-US" altLang="en-US" sz="1200" smtClean="0"/>
          </a:p>
        </p:txBody>
      </p:sp>
      <p:sp>
        <p:nvSpPr>
          <p:cNvPr id="14340" name="Text Box 2"/>
          <p:cNvSpPr txBox="1">
            <a:spLocks noChangeArrowheads="1"/>
          </p:cNvSpPr>
          <p:nvPr/>
        </p:nvSpPr>
        <p:spPr bwMode="auto">
          <a:xfrm>
            <a:off x="212725" y="457200"/>
            <a:ext cx="6645275" cy="8775700"/>
          </a:xfrm>
          <a:prstGeom prst="rect">
            <a:avLst/>
          </a:prstGeom>
          <a:noFill/>
          <a:ln w="9525">
            <a:noFill/>
            <a:miter lim="800000"/>
            <a:headEnd/>
            <a:tailEnd/>
          </a:ln>
        </p:spPr>
        <p:txBody>
          <a:bodyPr>
            <a:spAutoFit/>
          </a:bodyPr>
          <a:lstStyle/>
          <a:p>
            <a:pPr>
              <a:lnSpc>
                <a:spcPct val="95000"/>
              </a:lnSpc>
              <a:buFont typeface="Wingdings 3" pitchFamily="18" charset="2"/>
              <a:buChar char="_"/>
              <a:defRPr/>
            </a:pPr>
            <a:r>
              <a:rPr lang="en-US" dirty="0"/>
              <a:t>Portfolio standard deviation measures total risk</a:t>
            </a:r>
          </a:p>
          <a:p>
            <a:pPr>
              <a:lnSpc>
                <a:spcPct val="95000"/>
              </a:lnSpc>
              <a:buFont typeface="Wingdings 3" pitchFamily="18" charset="2"/>
              <a:buChar char="_"/>
              <a:defRPr/>
            </a:pPr>
            <a:r>
              <a:rPr lang="en-US" dirty="0"/>
              <a:t>The book says only systematic risk is related to required return (i.e. systematic risk is all that matters since unsystematic risk can be diversified away)</a:t>
            </a:r>
          </a:p>
          <a:p>
            <a:pPr lvl="1">
              <a:lnSpc>
                <a:spcPct val="95000"/>
              </a:lnSpc>
              <a:buFont typeface="Times New Roman" pitchFamily="18" charset="0"/>
              <a:buChar char="→"/>
              <a:defRPr/>
            </a:pPr>
            <a:r>
              <a:rPr lang="en-US" dirty="0"/>
              <a:t>Prof. Jim has strong reservations concerning this statement</a:t>
            </a:r>
          </a:p>
          <a:p>
            <a:pPr lvl="1">
              <a:lnSpc>
                <a:spcPct val="95000"/>
              </a:lnSpc>
              <a:buFont typeface="Times New Roman" pitchFamily="18" charset="0"/>
              <a:buChar char="→"/>
              <a:defRPr/>
            </a:pPr>
            <a:r>
              <a:rPr lang="en-US" dirty="0"/>
              <a:t>it is true only if the stocks are truly randomly chosen and there are at least 40 stocks (thus the portfolio is well diversified)</a:t>
            </a:r>
          </a:p>
          <a:p>
            <a:pPr lvl="1">
              <a:lnSpc>
                <a:spcPct val="95000"/>
              </a:lnSpc>
              <a:buFont typeface="Times New Roman" pitchFamily="18" charset="0"/>
              <a:buChar char="→"/>
              <a:defRPr/>
            </a:pPr>
            <a:r>
              <a:rPr lang="en-US" dirty="0"/>
              <a:t>it is not true if stocks in the portfolio are not randomly chosen</a:t>
            </a:r>
          </a:p>
          <a:p>
            <a:pPr>
              <a:lnSpc>
                <a:spcPct val="95000"/>
              </a:lnSpc>
              <a:buFont typeface="Wingdings 3" pitchFamily="18" charset="2"/>
              <a:buChar char="_"/>
              <a:defRPr/>
            </a:pPr>
            <a:r>
              <a:rPr lang="en-US" dirty="0"/>
              <a:t>If systematic risk is the only one that matters, then we need a way to quantify just the systematic risk</a:t>
            </a:r>
          </a:p>
          <a:p>
            <a:pPr>
              <a:lnSpc>
                <a:spcPct val="95000"/>
              </a:lnSpc>
              <a:buFont typeface="Wingdings 3" pitchFamily="18" charset="2"/>
              <a:buChar char="_"/>
              <a:defRPr/>
            </a:pPr>
            <a:endParaRPr lang="en-US" dirty="0"/>
          </a:p>
          <a:p>
            <a:pPr>
              <a:lnSpc>
                <a:spcPct val="95000"/>
              </a:lnSpc>
              <a:defRPr/>
            </a:pPr>
            <a:r>
              <a:rPr lang="en-US" u="sng" dirty="0"/>
              <a:t>Market Portfolio &amp; Market (Systematic) Risk</a:t>
            </a:r>
            <a:r>
              <a:rPr lang="en-US" dirty="0"/>
              <a:t>:</a:t>
            </a:r>
          </a:p>
          <a:p>
            <a:pPr>
              <a:lnSpc>
                <a:spcPct val="95000"/>
              </a:lnSpc>
              <a:buFont typeface="Wingdings" pitchFamily="2" charset="2"/>
              <a:buChar char="ð"/>
              <a:defRPr/>
            </a:pPr>
            <a:r>
              <a:rPr lang="en-US" dirty="0"/>
              <a:t>A market portfolio is a portfolio of all risky investments, held in proportion to their value</a:t>
            </a:r>
          </a:p>
          <a:p>
            <a:pPr>
              <a:lnSpc>
                <a:spcPct val="95000"/>
              </a:lnSpc>
              <a:buFont typeface="Wingdings" pitchFamily="2" charset="2"/>
              <a:buChar char="ð"/>
              <a:defRPr/>
            </a:pPr>
            <a:r>
              <a:rPr lang="en-US" dirty="0"/>
              <a:t>A market portfolio is a portfolio of all the stock in a particular market (i.e. NYSE, NASDAQ, AMEX</a:t>
            </a:r>
          </a:p>
          <a:p>
            <a:pPr>
              <a:lnSpc>
                <a:spcPct val="95000"/>
              </a:lnSpc>
              <a:buFont typeface="Wingdings" pitchFamily="2" charset="2"/>
              <a:buChar char="ð"/>
              <a:defRPr/>
            </a:pPr>
            <a:r>
              <a:rPr lang="en-US" b="1" dirty="0"/>
              <a:t>the standard deviation of the market portfolio quantifies the volatility of the entire system; it is the amount of systematic risk that particular market has</a:t>
            </a:r>
          </a:p>
          <a:p>
            <a:pPr>
              <a:lnSpc>
                <a:spcPct val="95000"/>
              </a:lnSpc>
              <a:buFont typeface="Monotype Sorts" pitchFamily="2" charset="2"/>
              <a:buNone/>
              <a:defRPr/>
            </a:pPr>
            <a:endParaRPr lang="en-US" u="sng" dirty="0"/>
          </a:p>
          <a:p>
            <a:pPr>
              <a:lnSpc>
                <a:spcPct val="95000"/>
              </a:lnSpc>
              <a:buFont typeface="Monotype Sorts" pitchFamily="2" charset="2"/>
              <a:buNone/>
              <a:defRPr/>
            </a:pPr>
            <a:r>
              <a:rPr lang="en-US" u="sng" dirty="0"/>
              <a:t>Capital Asset Pricing Model (CAPM)</a:t>
            </a:r>
            <a:r>
              <a:rPr lang="en-US" dirty="0"/>
              <a:t>:</a:t>
            </a:r>
          </a:p>
          <a:p>
            <a:pPr>
              <a:lnSpc>
                <a:spcPct val="95000"/>
              </a:lnSpc>
              <a:buFont typeface="Wingdings 3" pitchFamily="18" charset="2"/>
              <a:buChar char="_"/>
              <a:defRPr/>
            </a:pPr>
            <a:r>
              <a:rPr lang="en-US" dirty="0"/>
              <a:t>A theory that quantifies the market risk of an stock by comparing the behavior of that stock to the behavior of the market portfolio</a:t>
            </a:r>
          </a:p>
          <a:p>
            <a:pPr>
              <a:lnSpc>
                <a:spcPct val="95000"/>
              </a:lnSpc>
              <a:buFont typeface="Wingdings 3" pitchFamily="18" charset="2"/>
              <a:buChar char="_"/>
              <a:defRPr/>
            </a:pPr>
            <a:r>
              <a:rPr lang="en-US" dirty="0"/>
              <a:t>This behavioral relationship is expressed by a variable called </a:t>
            </a:r>
            <a:r>
              <a:rPr lang="en-US" u="sng" dirty="0"/>
              <a:t>Beta</a:t>
            </a:r>
            <a:r>
              <a:rPr lang="en-US" dirty="0"/>
              <a:t> (</a:t>
            </a:r>
            <a:r>
              <a:rPr lang="en-US" b="1" dirty="0">
                <a:latin typeface="Symbol" pitchFamily="18" charset="2"/>
              </a:rPr>
              <a:t>b</a:t>
            </a:r>
            <a:r>
              <a:rPr lang="en-US" dirty="0">
                <a:latin typeface="Symbol" pitchFamily="18" charset="2"/>
              </a:rPr>
              <a:t>)</a:t>
            </a:r>
            <a:endParaRPr lang="en-US" dirty="0"/>
          </a:p>
          <a:p>
            <a:pPr>
              <a:lnSpc>
                <a:spcPct val="95000"/>
              </a:lnSpc>
              <a:buFont typeface="Wingdings 3" pitchFamily="18" charset="2"/>
              <a:buChar char="_"/>
              <a:defRPr/>
            </a:pPr>
            <a:r>
              <a:rPr lang="en-US" u="sng" dirty="0"/>
              <a:t>Definition</a:t>
            </a:r>
            <a:r>
              <a:rPr lang="en-US" dirty="0"/>
              <a:t>: </a:t>
            </a:r>
            <a:r>
              <a:rPr lang="en-US" b="1" dirty="0">
                <a:latin typeface="Symbol" pitchFamily="18" charset="2"/>
              </a:rPr>
              <a:t>b</a:t>
            </a:r>
            <a:r>
              <a:rPr lang="en-US" dirty="0"/>
              <a:t> is a measure of the extent to which the returns of a particular security move with respect to the returns of the securities market as a whole </a:t>
            </a:r>
          </a:p>
          <a:p>
            <a:pPr lvl="1">
              <a:lnSpc>
                <a:spcPct val="95000"/>
              </a:lnSpc>
              <a:buFont typeface="Wingdings 3" pitchFamily="18" charset="2"/>
              <a:buChar char=""/>
              <a:defRPr/>
            </a:pPr>
            <a:r>
              <a:rPr lang="en-US" b="1" dirty="0">
                <a:latin typeface="Symbol" pitchFamily="18" charset="2"/>
              </a:rPr>
              <a:t>b</a:t>
            </a:r>
            <a:r>
              <a:rPr lang="en-US" dirty="0">
                <a:latin typeface="Symbol" pitchFamily="18" charset="2"/>
              </a:rPr>
              <a:t> </a:t>
            </a:r>
            <a:r>
              <a:rPr lang="en-US" dirty="0">
                <a:latin typeface="+mn-lt"/>
              </a:rPr>
              <a:t>measure a stock’s sensitivity to the market portfolio</a:t>
            </a:r>
            <a:r>
              <a:rPr lang="en-US" dirty="0"/>
              <a:t> (the rest of the market)</a:t>
            </a:r>
          </a:p>
          <a:p>
            <a:pPr lvl="1">
              <a:lnSpc>
                <a:spcPct val="95000"/>
              </a:lnSpc>
              <a:buFont typeface="Wingdings 3" pitchFamily="18" charset="2"/>
              <a:buChar char=""/>
              <a:defRPr/>
            </a:pPr>
            <a:r>
              <a:rPr lang="en-US" b="1" dirty="0">
                <a:latin typeface="Symbol" pitchFamily="18" charset="2"/>
              </a:rPr>
              <a:t>b</a:t>
            </a:r>
            <a:r>
              <a:rPr lang="en-US" dirty="0"/>
              <a:t> quantifies a stock’s market risk</a:t>
            </a:r>
          </a:p>
          <a:p>
            <a:pPr lvl="1">
              <a:lnSpc>
                <a:spcPct val="95000"/>
              </a:lnSpc>
              <a:buFont typeface="Wingdings 3" pitchFamily="18" charset="2"/>
              <a:buChar char=""/>
              <a:defRPr/>
            </a:pPr>
            <a:r>
              <a:rPr lang="en-US" b="1" dirty="0">
                <a:latin typeface="Symbol" pitchFamily="18" charset="2"/>
              </a:rPr>
              <a:t>b</a:t>
            </a:r>
            <a:r>
              <a:rPr lang="en-US" dirty="0"/>
              <a:t> tells us how risky a particular stock is compared to a market portfolio (the rest of the market)</a:t>
            </a:r>
          </a:p>
        </p:txBody>
      </p:sp>
      <p:sp>
        <p:nvSpPr>
          <p:cNvPr id="22533" name="TextBox 6"/>
          <p:cNvSpPr txBox="1">
            <a:spLocks noChangeArrowheads="1"/>
          </p:cNvSpPr>
          <p:nvPr/>
        </p:nvSpPr>
        <p:spPr bwMode="auto">
          <a:xfrm>
            <a:off x="215900" y="165100"/>
            <a:ext cx="2878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b="1"/>
              <a:t>Measuring Systematic Risk</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2"/>
          <p:cNvSpPr>
            <a:spLocks noGrp="1"/>
          </p:cNvSpPr>
          <p:nvPr>
            <p:ph type="ftr" sz="quarter" idx="11"/>
          </p:nvPr>
        </p:nvSpPr>
        <p:spPr>
          <a:xfrm>
            <a:off x="0" y="0"/>
            <a:ext cx="5003800" cy="325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11 &amp; 12: Risk &amp; Return in Capital Markets (bdh2e)</a:t>
            </a:r>
          </a:p>
        </p:txBody>
      </p:sp>
      <p:sp>
        <p:nvSpPr>
          <p:cNvPr id="2355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9B81BBB8-2958-4981-B266-8D0570539FB3}" type="slidenum">
              <a:rPr lang="en-US" altLang="en-US" sz="1200" smtClean="0"/>
              <a:pPr>
                <a:spcBef>
                  <a:spcPct val="0"/>
                </a:spcBef>
                <a:buFontTx/>
                <a:buNone/>
              </a:pPr>
              <a:t>23</a:t>
            </a:fld>
            <a:endParaRPr lang="en-US" altLang="en-US" sz="1200" smtClean="0"/>
          </a:p>
        </p:txBody>
      </p:sp>
      <p:sp>
        <p:nvSpPr>
          <p:cNvPr id="23556" name="Text Box 2"/>
          <p:cNvSpPr txBox="1">
            <a:spLocks noChangeArrowheads="1"/>
          </p:cNvSpPr>
          <p:nvPr/>
        </p:nvSpPr>
        <p:spPr bwMode="auto">
          <a:xfrm>
            <a:off x="212725" y="215900"/>
            <a:ext cx="6645275" cy="602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5000"/>
              </a:lnSpc>
              <a:spcBef>
                <a:spcPct val="0"/>
              </a:spcBef>
              <a:buFontTx/>
              <a:buNone/>
            </a:pPr>
            <a:r>
              <a:rPr lang="en-US" altLang="en-US" sz="1800" b="1"/>
              <a:t>Measuring Systematic Risk</a:t>
            </a:r>
          </a:p>
          <a:p>
            <a:pPr>
              <a:lnSpc>
                <a:spcPct val="95000"/>
              </a:lnSpc>
              <a:spcBef>
                <a:spcPct val="0"/>
              </a:spcBef>
              <a:buFontTx/>
              <a:buNone/>
            </a:pPr>
            <a:r>
              <a:rPr lang="en-US" altLang="en-US" sz="1800" u="sng"/>
              <a:t>Capital Asset Pricing Model (CAPM)</a:t>
            </a:r>
            <a:r>
              <a:rPr lang="en-US" altLang="en-US" sz="1800"/>
              <a:t>: (continued)</a:t>
            </a:r>
          </a:p>
          <a:p>
            <a:pPr>
              <a:lnSpc>
                <a:spcPct val="95000"/>
              </a:lnSpc>
              <a:spcBef>
                <a:spcPct val="0"/>
              </a:spcBef>
              <a:buFontTx/>
              <a:buNone/>
            </a:pPr>
            <a:endParaRPr lang="en-US" altLang="en-US" sz="1800" b="1">
              <a:latin typeface="Symbol" pitchFamily="18" charset="2"/>
            </a:endParaRPr>
          </a:p>
          <a:p>
            <a:pPr>
              <a:lnSpc>
                <a:spcPct val="95000"/>
              </a:lnSpc>
              <a:spcBef>
                <a:spcPct val="0"/>
              </a:spcBef>
              <a:buFont typeface="Wingdings 3" pitchFamily="18" charset="2"/>
              <a:buChar char="_"/>
            </a:pPr>
            <a:r>
              <a:rPr lang="en-US" altLang="en-US" sz="1800"/>
              <a:t>the market portfolio has </a:t>
            </a:r>
            <a:r>
              <a:rPr lang="en-US" altLang="en-US" sz="1800" b="1">
                <a:latin typeface="Symbol" pitchFamily="18" charset="2"/>
              </a:rPr>
              <a:t>b</a:t>
            </a:r>
            <a:r>
              <a:rPr lang="en-US" altLang="en-US" sz="1800"/>
              <a:t> = 1 (by definition)</a:t>
            </a:r>
          </a:p>
          <a:p>
            <a:pPr>
              <a:lnSpc>
                <a:spcPct val="95000"/>
              </a:lnSpc>
              <a:spcBef>
                <a:spcPct val="0"/>
              </a:spcBef>
              <a:buFont typeface="Wingdings 3" pitchFamily="18" charset="2"/>
              <a:buChar char="_"/>
            </a:pPr>
            <a:r>
              <a:rPr lang="en-US" altLang="en-US" sz="1800"/>
              <a:t>if a stock has </a:t>
            </a:r>
            <a:r>
              <a:rPr lang="en-US" altLang="en-US" sz="1800" b="1">
                <a:latin typeface="Symbol" pitchFamily="18" charset="2"/>
              </a:rPr>
              <a:t>b</a:t>
            </a:r>
            <a:r>
              <a:rPr lang="en-US" altLang="en-US" sz="1800"/>
              <a:t> = 1, it’s returns will tend to move in the same direction and magnitude as the market portfolio; the stock is just as risky as the market</a:t>
            </a:r>
          </a:p>
          <a:p>
            <a:pPr>
              <a:lnSpc>
                <a:spcPct val="95000"/>
              </a:lnSpc>
              <a:spcBef>
                <a:spcPct val="0"/>
              </a:spcBef>
              <a:buFont typeface="Wingdings 3" pitchFamily="18" charset="2"/>
              <a:buChar char="_"/>
            </a:pPr>
            <a:r>
              <a:rPr lang="en-US" altLang="en-US" sz="1800"/>
              <a:t>if a stock has </a:t>
            </a:r>
            <a:r>
              <a:rPr lang="en-US" altLang="en-US" sz="1800" b="1">
                <a:latin typeface="Symbol" pitchFamily="18" charset="2"/>
              </a:rPr>
              <a:t>b</a:t>
            </a:r>
            <a:r>
              <a:rPr lang="en-US" altLang="en-US" sz="1800"/>
              <a:t> = 2, it’s returns will tend to move in the same direction but twice the magnitude as the market portfolio; the stock is twice as risky as the market</a:t>
            </a:r>
          </a:p>
          <a:p>
            <a:pPr>
              <a:lnSpc>
                <a:spcPct val="95000"/>
              </a:lnSpc>
              <a:spcBef>
                <a:spcPct val="0"/>
              </a:spcBef>
              <a:buFont typeface="Wingdings 3" pitchFamily="18" charset="2"/>
              <a:buChar char="_"/>
            </a:pPr>
            <a:r>
              <a:rPr lang="en-US" altLang="en-US" sz="1800"/>
              <a:t>if a stock has </a:t>
            </a:r>
            <a:r>
              <a:rPr lang="en-US" altLang="en-US" sz="1800" b="1">
                <a:latin typeface="Symbol" pitchFamily="18" charset="2"/>
              </a:rPr>
              <a:t>b</a:t>
            </a:r>
            <a:r>
              <a:rPr lang="en-US" altLang="en-US" sz="1800"/>
              <a:t> = -1, it’s returns will tend to move the same magnitude but in the opposite direction as the market portfolio</a:t>
            </a:r>
          </a:p>
          <a:p>
            <a:pPr>
              <a:lnSpc>
                <a:spcPct val="95000"/>
              </a:lnSpc>
              <a:spcBef>
                <a:spcPct val="0"/>
              </a:spcBef>
              <a:buFont typeface="Wingdings 3" pitchFamily="18" charset="2"/>
              <a:buChar char="_"/>
            </a:pPr>
            <a:r>
              <a:rPr lang="en-US" altLang="en-US" sz="1800"/>
              <a:t>if a stock has </a:t>
            </a:r>
            <a:r>
              <a:rPr lang="en-US" altLang="en-US" sz="1800" b="1">
                <a:latin typeface="Symbol" pitchFamily="18" charset="2"/>
              </a:rPr>
              <a:t>b</a:t>
            </a:r>
            <a:r>
              <a:rPr lang="en-US" altLang="en-US" sz="1800"/>
              <a:t> = 0, the direction and magnitude of it’s returns movements will be totally unrelated to the market portfolio</a:t>
            </a:r>
          </a:p>
          <a:p>
            <a:pPr>
              <a:spcBef>
                <a:spcPct val="0"/>
              </a:spcBef>
              <a:buFontTx/>
              <a:buNone/>
            </a:pPr>
            <a:r>
              <a:rPr lang="en-US" altLang="en-US" sz="1800" u="sng"/>
              <a:t>How to calculate </a:t>
            </a:r>
            <a:r>
              <a:rPr lang="en-US" altLang="en-US" sz="1800" b="1" u="sng">
                <a:latin typeface="Symbol" pitchFamily="18" charset="2"/>
              </a:rPr>
              <a:t>b</a:t>
            </a:r>
            <a:endParaRPr lang="en-US" altLang="en-US" sz="1800" u="sng"/>
          </a:p>
          <a:p>
            <a:pPr lvl="1">
              <a:spcBef>
                <a:spcPct val="0"/>
              </a:spcBef>
              <a:buFont typeface="Wingdings 3" pitchFamily="18" charset="2"/>
              <a:buChar char=""/>
            </a:pPr>
            <a:r>
              <a:rPr lang="en-US" altLang="en-US" sz="1800"/>
              <a:t>plot the stock’s historical returns against historical returns of the market portfolio</a:t>
            </a:r>
          </a:p>
          <a:p>
            <a:pPr lvl="1">
              <a:spcBef>
                <a:spcPct val="0"/>
              </a:spcBef>
              <a:buFont typeface="Wingdings 3" pitchFamily="18" charset="2"/>
              <a:buChar char=""/>
            </a:pPr>
            <a:r>
              <a:rPr lang="en-US" altLang="en-US" sz="1800"/>
              <a:t>use regression (line fit techniques) to form a line </a:t>
            </a:r>
          </a:p>
          <a:p>
            <a:pPr lvl="1">
              <a:spcBef>
                <a:spcPct val="0"/>
              </a:spcBef>
              <a:buFont typeface="Wingdings 3" pitchFamily="18" charset="2"/>
              <a:buChar char=""/>
            </a:pPr>
            <a:r>
              <a:rPr lang="en-US" altLang="en-US" sz="1800" b="1">
                <a:latin typeface="Symbol" pitchFamily="18" charset="2"/>
              </a:rPr>
              <a:t>b</a:t>
            </a:r>
            <a:r>
              <a:rPr lang="en-US" altLang="en-US" sz="1800"/>
              <a:t> is the slope of the fitted line</a:t>
            </a:r>
          </a:p>
          <a:p>
            <a:pPr lvl="1">
              <a:spcBef>
                <a:spcPct val="0"/>
              </a:spcBef>
              <a:buFont typeface="Wingdings 3" pitchFamily="18" charset="2"/>
              <a:buChar char=""/>
            </a:pPr>
            <a:r>
              <a:rPr lang="en-US" altLang="en-US" sz="1800"/>
              <a:t>Analysts typically use five years’ of monthly returns to establish the regression line.  Some use 52 weeks of weekly returns</a:t>
            </a:r>
          </a:p>
        </p:txBody>
      </p:sp>
      <p:grpSp>
        <p:nvGrpSpPr>
          <p:cNvPr id="23557" name="Group 63"/>
          <p:cNvGrpSpPr>
            <a:grpSpLocks/>
          </p:cNvGrpSpPr>
          <p:nvPr/>
        </p:nvGrpSpPr>
        <p:grpSpPr bwMode="auto">
          <a:xfrm>
            <a:off x="2590800" y="5905500"/>
            <a:ext cx="3314700" cy="3238500"/>
            <a:chOff x="1040" y="3164"/>
            <a:chExt cx="2548" cy="2348"/>
          </a:xfrm>
        </p:grpSpPr>
        <p:sp>
          <p:nvSpPr>
            <p:cNvPr id="23558" name="Line 3"/>
            <p:cNvSpPr>
              <a:spLocks noChangeShapeType="1"/>
            </p:cNvSpPr>
            <p:nvPr/>
          </p:nvSpPr>
          <p:spPr bwMode="auto">
            <a:xfrm flipH="1">
              <a:off x="1164" y="3404"/>
              <a:ext cx="1878" cy="196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59" name="Text Box 4"/>
            <p:cNvSpPr txBox="1">
              <a:spLocks noChangeArrowheads="1"/>
            </p:cNvSpPr>
            <p:nvPr/>
          </p:nvSpPr>
          <p:spPr bwMode="auto">
            <a:xfrm>
              <a:off x="1834" y="4084"/>
              <a:ext cx="19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a:t>10</a:t>
              </a:r>
            </a:p>
          </p:txBody>
        </p:sp>
        <p:sp>
          <p:nvSpPr>
            <p:cNvPr id="23560" name="Text Box 5"/>
            <p:cNvSpPr txBox="1">
              <a:spLocks noChangeArrowheads="1"/>
            </p:cNvSpPr>
            <p:nvPr/>
          </p:nvSpPr>
          <p:spPr bwMode="auto">
            <a:xfrm>
              <a:off x="1834" y="3848"/>
              <a:ext cx="19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a:t>20</a:t>
              </a:r>
            </a:p>
          </p:txBody>
        </p:sp>
        <p:sp>
          <p:nvSpPr>
            <p:cNvPr id="23561" name="Text Box 6"/>
            <p:cNvSpPr txBox="1">
              <a:spLocks noChangeArrowheads="1"/>
            </p:cNvSpPr>
            <p:nvPr/>
          </p:nvSpPr>
          <p:spPr bwMode="auto">
            <a:xfrm>
              <a:off x="1834" y="3612"/>
              <a:ext cx="19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a:t>30</a:t>
              </a:r>
            </a:p>
          </p:txBody>
        </p:sp>
        <p:sp>
          <p:nvSpPr>
            <p:cNvPr id="23562" name="Text Box 7"/>
            <p:cNvSpPr txBox="1">
              <a:spLocks noChangeArrowheads="1"/>
            </p:cNvSpPr>
            <p:nvPr/>
          </p:nvSpPr>
          <p:spPr bwMode="auto">
            <a:xfrm>
              <a:off x="1820" y="4556"/>
              <a:ext cx="22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a:t>-10</a:t>
              </a:r>
            </a:p>
          </p:txBody>
        </p:sp>
        <p:sp>
          <p:nvSpPr>
            <p:cNvPr id="23563" name="Text Box 8"/>
            <p:cNvSpPr txBox="1">
              <a:spLocks noChangeArrowheads="1"/>
            </p:cNvSpPr>
            <p:nvPr/>
          </p:nvSpPr>
          <p:spPr bwMode="auto">
            <a:xfrm>
              <a:off x="1834" y="3376"/>
              <a:ext cx="19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a:t>40</a:t>
              </a:r>
            </a:p>
          </p:txBody>
        </p:sp>
        <p:sp>
          <p:nvSpPr>
            <p:cNvPr id="23564" name="Text Box 9"/>
            <p:cNvSpPr txBox="1">
              <a:spLocks noChangeArrowheads="1"/>
            </p:cNvSpPr>
            <p:nvPr/>
          </p:nvSpPr>
          <p:spPr bwMode="auto">
            <a:xfrm>
              <a:off x="1820" y="4792"/>
              <a:ext cx="22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a:t>-20</a:t>
              </a:r>
            </a:p>
          </p:txBody>
        </p:sp>
        <p:sp>
          <p:nvSpPr>
            <p:cNvPr id="23565" name="Text Box 10"/>
            <p:cNvSpPr txBox="1">
              <a:spLocks noChangeArrowheads="1"/>
            </p:cNvSpPr>
            <p:nvPr/>
          </p:nvSpPr>
          <p:spPr bwMode="auto">
            <a:xfrm>
              <a:off x="1820" y="5028"/>
              <a:ext cx="22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a:t>-30</a:t>
              </a:r>
            </a:p>
          </p:txBody>
        </p:sp>
        <p:sp>
          <p:nvSpPr>
            <p:cNvPr id="23566" name="Text Box 11"/>
            <p:cNvSpPr txBox="1">
              <a:spLocks noChangeArrowheads="1"/>
            </p:cNvSpPr>
            <p:nvPr/>
          </p:nvSpPr>
          <p:spPr bwMode="auto">
            <a:xfrm>
              <a:off x="1820" y="5264"/>
              <a:ext cx="22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a:t>-40</a:t>
              </a:r>
            </a:p>
          </p:txBody>
        </p:sp>
        <p:grpSp>
          <p:nvGrpSpPr>
            <p:cNvPr id="23567" name="Group 12"/>
            <p:cNvGrpSpPr>
              <a:grpSpLocks/>
            </p:cNvGrpSpPr>
            <p:nvPr/>
          </p:nvGrpSpPr>
          <p:grpSpPr bwMode="auto">
            <a:xfrm>
              <a:off x="2073" y="3352"/>
              <a:ext cx="78" cy="2160"/>
              <a:chOff x="1809" y="464"/>
              <a:chExt cx="78" cy="2160"/>
            </a:xfrm>
          </p:grpSpPr>
          <p:sp>
            <p:nvSpPr>
              <p:cNvPr id="23608" name="Line 13"/>
              <p:cNvSpPr>
                <a:spLocks noChangeShapeType="1"/>
              </p:cNvSpPr>
              <p:nvPr/>
            </p:nvSpPr>
            <p:spPr bwMode="auto">
              <a:xfrm>
                <a:off x="1848" y="464"/>
                <a:ext cx="0" cy="216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09" name="Line 14"/>
              <p:cNvSpPr>
                <a:spLocks noChangeShapeType="1"/>
              </p:cNvSpPr>
              <p:nvPr/>
            </p:nvSpPr>
            <p:spPr bwMode="auto">
              <a:xfrm>
                <a:off x="1809" y="1506"/>
                <a:ext cx="7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10" name="Line 15"/>
              <p:cNvSpPr>
                <a:spLocks noChangeShapeType="1"/>
              </p:cNvSpPr>
              <p:nvPr/>
            </p:nvSpPr>
            <p:spPr bwMode="auto">
              <a:xfrm>
                <a:off x="1809" y="1272"/>
                <a:ext cx="7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11" name="Line 16"/>
              <p:cNvSpPr>
                <a:spLocks noChangeShapeType="1"/>
              </p:cNvSpPr>
              <p:nvPr/>
            </p:nvSpPr>
            <p:spPr bwMode="auto">
              <a:xfrm>
                <a:off x="1809" y="1038"/>
                <a:ext cx="7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12" name="Line 17"/>
              <p:cNvSpPr>
                <a:spLocks noChangeShapeType="1"/>
              </p:cNvSpPr>
              <p:nvPr/>
            </p:nvSpPr>
            <p:spPr bwMode="auto">
              <a:xfrm>
                <a:off x="1809" y="786"/>
                <a:ext cx="7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13" name="Line 18"/>
              <p:cNvSpPr>
                <a:spLocks noChangeShapeType="1"/>
              </p:cNvSpPr>
              <p:nvPr/>
            </p:nvSpPr>
            <p:spPr bwMode="auto">
              <a:xfrm>
                <a:off x="1809" y="558"/>
                <a:ext cx="7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14" name="Line 19"/>
              <p:cNvSpPr>
                <a:spLocks noChangeShapeType="1"/>
              </p:cNvSpPr>
              <p:nvPr/>
            </p:nvSpPr>
            <p:spPr bwMode="auto">
              <a:xfrm>
                <a:off x="1809" y="1752"/>
                <a:ext cx="7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15" name="Line 20"/>
              <p:cNvSpPr>
                <a:spLocks noChangeShapeType="1"/>
              </p:cNvSpPr>
              <p:nvPr/>
            </p:nvSpPr>
            <p:spPr bwMode="auto">
              <a:xfrm>
                <a:off x="1809" y="1986"/>
                <a:ext cx="7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16" name="Line 21"/>
              <p:cNvSpPr>
                <a:spLocks noChangeShapeType="1"/>
              </p:cNvSpPr>
              <p:nvPr/>
            </p:nvSpPr>
            <p:spPr bwMode="auto">
              <a:xfrm>
                <a:off x="1809" y="2226"/>
                <a:ext cx="7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17" name="Line 22"/>
              <p:cNvSpPr>
                <a:spLocks noChangeShapeType="1"/>
              </p:cNvSpPr>
              <p:nvPr/>
            </p:nvSpPr>
            <p:spPr bwMode="auto">
              <a:xfrm>
                <a:off x="1809" y="2454"/>
                <a:ext cx="7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3568" name="Group 23"/>
            <p:cNvGrpSpPr>
              <a:grpSpLocks/>
            </p:cNvGrpSpPr>
            <p:nvPr/>
          </p:nvGrpSpPr>
          <p:grpSpPr bwMode="auto">
            <a:xfrm rot="-5400000">
              <a:off x="2109" y="3310"/>
              <a:ext cx="78" cy="2160"/>
              <a:chOff x="1809" y="464"/>
              <a:chExt cx="78" cy="2160"/>
            </a:xfrm>
          </p:grpSpPr>
          <p:sp>
            <p:nvSpPr>
              <p:cNvPr id="23598" name="Line 24"/>
              <p:cNvSpPr>
                <a:spLocks noChangeShapeType="1"/>
              </p:cNvSpPr>
              <p:nvPr/>
            </p:nvSpPr>
            <p:spPr bwMode="auto">
              <a:xfrm>
                <a:off x="1848" y="464"/>
                <a:ext cx="0" cy="216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99" name="Line 25"/>
              <p:cNvSpPr>
                <a:spLocks noChangeShapeType="1"/>
              </p:cNvSpPr>
              <p:nvPr/>
            </p:nvSpPr>
            <p:spPr bwMode="auto">
              <a:xfrm>
                <a:off x="1809" y="1506"/>
                <a:ext cx="7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00" name="Line 26"/>
              <p:cNvSpPr>
                <a:spLocks noChangeShapeType="1"/>
              </p:cNvSpPr>
              <p:nvPr/>
            </p:nvSpPr>
            <p:spPr bwMode="auto">
              <a:xfrm>
                <a:off x="1809" y="1272"/>
                <a:ext cx="7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01" name="Line 27"/>
              <p:cNvSpPr>
                <a:spLocks noChangeShapeType="1"/>
              </p:cNvSpPr>
              <p:nvPr/>
            </p:nvSpPr>
            <p:spPr bwMode="auto">
              <a:xfrm>
                <a:off x="1809" y="1038"/>
                <a:ext cx="7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02" name="Line 28"/>
              <p:cNvSpPr>
                <a:spLocks noChangeShapeType="1"/>
              </p:cNvSpPr>
              <p:nvPr/>
            </p:nvSpPr>
            <p:spPr bwMode="auto">
              <a:xfrm>
                <a:off x="1809" y="786"/>
                <a:ext cx="7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03" name="Line 29"/>
              <p:cNvSpPr>
                <a:spLocks noChangeShapeType="1"/>
              </p:cNvSpPr>
              <p:nvPr/>
            </p:nvSpPr>
            <p:spPr bwMode="auto">
              <a:xfrm>
                <a:off x="1809" y="558"/>
                <a:ext cx="7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04" name="Line 30"/>
              <p:cNvSpPr>
                <a:spLocks noChangeShapeType="1"/>
              </p:cNvSpPr>
              <p:nvPr/>
            </p:nvSpPr>
            <p:spPr bwMode="auto">
              <a:xfrm>
                <a:off x="1809" y="1752"/>
                <a:ext cx="7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05" name="Line 31"/>
              <p:cNvSpPr>
                <a:spLocks noChangeShapeType="1"/>
              </p:cNvSpPr>
              <p:nvPr/>
            </p:nvSpPr>
            <p:spPr bwMode="auto">
              <a:xfrm>
                <a:off x="1809" y="1986"/>
                <a:ext cx="7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06" name="Line 32"/>
              <p:cNvSpPr>
                <a:spLocks noChangeShapeType="1"/>
              </p:cNvSpPr>
              <p:nvPr/>
            </p:nvSpPr>
            <p:spPr bwMode="auto">
              <a:xfrm>
                <a:off x="1809" y="2226"/>
                <a:ext cx="7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07" name="Line 33"/>
              <p:cNvSpPr>
                <a:spLocks noChangeShapeType="1"/>
              </p:cNvSpPr>
              <p:nvPr/>
            </p:nvSpPr>
            <p:spPr bwMode="auto">
              <a:xfrm>
                <a:off x="1809" y="2454"/>
                <a:ext cx="7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3569" name="Text Box 34"/>
            <p:cNvSpPr txBox="1">
              <a:spLocks noChangeArrowheads="1"/>
            </p:cNvSpPr>
            <p:nvPr/>
          </p:nvSpPr>
          <p:spPr bwMode="auto">
            <a:xfrm>
              <a:off x="1748" y="4388"/>
              <a:ext cx="22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a:t>-10</a:t>
              </a:r>
            </a:p>
          </p:txBody>
        </p:sp>
        <p:sp>
          <p:nvSpPr>
            <p:cNvPr id="23570" name="Text Box 35"/>
            <p:cNvSpPr txBox="1">
              <a:spLocks noChangeArrowheads="1"/>
            </p:cNvSpPr>
            <p:nvPr/>
          </p:nvSpPr>
          <p:spPr bwMode="auto">
            <a:xfrm>
              <a:off x="1520" y="4396"/>
              <a:ext cx="22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a:t>-20</a:t>
              </a:r>
            </a:p>
          </p:txBody>
        </p:sp>
        <p:sp>
          <p:nvSpPr>
            <p:cNvPr id="23571" name="Text Box 36"/>
            <p:cNvSpPr txBox="1">
              <a:spLocks noChangeArrowheads="1"/>
            </p:cNvSpPr>
            <p:nvPr/>
          </p:nvSpPr>
          <p:spPr bwMode="auto">
            <a:xfrm>
              <a:off x="1268" y="4392"/>
              <a:ext cx="22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a:t>-30</a:t>
              </a:r>
            </a:p>
          </p:txBody>
        </p:sp>
        <p:sp>
          <p:nvSpPr>
            <p:cNvPr id="23572" name="Text Box 37"/>
            <p:cNvSpPr txBox="1">
              <a:spLocks noChangeArrowheads="1"/>
            </p:cNvSpPr>
            <p:nvPr/>
          </p:nvSpPr>
          <p:spPr bwMode="auto">
            <a:xfrm>
              <a:off x="1040" y="4394"/>
              <a:ext cx="22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a:t>-40</a:t>
              </a:r>
            </a:p>
          </p:txBody>
        </p:sp>
        <p:sp>
          <p:nvSpPr>
            <p:cNvPr id="23573" name="Text Box 38"/>
            <p:cNvSpPr txBox="1">
              <a:spLocks noChangeArrowheads="1"/>
            </p:cNvSpPr>
            <p:nvPr/>
          </p:nvSpPr>
          <p:spPr bwMode="auto">
            <a:xfrm>
              <a:off x="2258" y="4396"/>
              <a:ext cx="19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a:t>10</a:t>
              </a:r>
            </a:p>
          </p:txBody>
        </p:sp>
        <p:sp>
          <p:nvSpPr>
            <p:cNvPr id="23574" name="Text Box 39"/>
            <p:cNvSpPr txBox="1">
              <a:spLocks noChangeArrowheads="1"/>
            </p:cNvSpPr>
            <p:nvPr/>
          </p:nvSpPr>
          <p:spPr bwMode="auto">
            <a:xfrm>
              <a:off x="2500" y="4394"/>
              <a:ext cx="19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a:t>20</a:t>
              </a:r>
            </a:p>
          </p:txBody>
        </p:sp>
        <p:sp>
          <p:nvSpPr>
            <p:cNvPr id="23575" name="Text Box 40"/>
            <p:cNvSpPr txBox="1">
              <a:spLocks noChangeArrowheads="1"/>
            </p:cNvSpPr>
            <p:nvPr/>
          </p:nvSpPr>
          <p:spPr bwMode="auto">
            <a:xfrm>
              <a:off x="2728" y="4392"/>
              <a:ext cx="19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a:t>30</a:t>
              </a:r>
            </a:p>
          </p:txBody>
        </p:sp>
        <p:sp>
          <p:nvSpPr>
            <p:cNvPr id="23576" name="Text Box 41"/>
            <p:cNvSpPr txBox="1">
              <a:spLocks noChangeArrowheads="1"/>
            </p:cNvSpPr>
            <p:nvPr/>
          </p:nvSpPr>
          <p:spPr bwMode="auto">
            <a:xfrm>
              <a:off x="2968" y="4390"/>
              <a:ext cx="19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a:t>40</a:t>
              </a:r>
            </a:p>
          </p:txBody>
        </p:sp>
        <p:sp>
          <p:nvSpPr>
            <p:cNvPr id="23577" name="Text Box 42"/>
            <p:cNvSpPr txBox="1">
              <a:spLocks noChangeArrowheads="1"/>
            </p:cNvSpPr>
            <p:nvPr/>
          </p:nvSpPr>
          <p:spPr bwMode="auto">
            <a:xfrm>
              <a:off x="2457" y="4463"/>
              <a:ext cx="113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Market Portfolio Return</a:t>
              </a:r>
            </a:p>
          </p:txBody>
        </p:sp>
        <p:sp>
          <p:nvSpPr>
            <p:cNvPr id="23578" name="Text Box 43"/>
            <p:cNvSpPr txBox="1">
              <a:spLocks noChangeArrowheads="1"/>
            </p:cNvSpPr>
            <p:nvPr/>
          </p:nvSpPr>
          <p:spPr bwMode="auto">
            <a:xfrm>
              <a:off x="1478" y="3164"/>
              <a:ext cx="111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Individual Stock Return</a:t>
              </a:r>
            </a:p>
          </p:txBody>
        </p:sp>
        <p:sp>
          <p:nvSpPr>
            <p:cNvPr id="23579" name="Oval 44"/>
            <p:cNvSpPr>
              <a:spLocks noChangeArrowheads="1"/>
            </p:cNvSpPr>
            <p:nvPr/>
          </p:nvSpPr>
          <p:spPr bwMode="auto">
            <a:xfrm>
              <a:off x="2456" y="3740"/>
              <a:ext cx="47" cy="4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23580" name="Oval 45"/>
            <p:cNvSpPr>
              <a:spLocks noChangeArrowheads="1"/>
            </p:cNvSpPr>
            <p:nvPr/>
          </p:nvSpPr>
          <p:spPr bwMode="auto">
            <a:xfrm>
              <a:off x="2498" y="4070"/>
              <a:ext cx="47" cy="4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23581" name="Oval 46"/>
            <p:cNvSpPr>
              <a:spLocks noChangeArrowheads="1"/>
            </p:cNvSpPr>
            <p:nvPr/>
          </p:nvSpPr>
          <p:spPr bwMode="auto">
            <a:xfrm>
              <a:off x="2264" y="4046"/>
              <a:ext cx="47" cy="4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23582" name="Oval 47"/>
            <p:cNvSpPr>
              <a:spLocks noChangeArrowheads="1"/>
            </p:cNvSpPr>
            <p:nvPr/>
          </p:nvSpPr>
          <p:spPr bwMode="auto">
            <a:xfrm>
              <a:off x="2801" y="3677"/>
              <a:ext cx="47" cy="4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23583" name="Oval 48"/>
            <p:cNvSpPr>
              <a:spLocks noChangeArrowheads="1"/>
            </p:cNvSpPr>
            <p:nvPr/>
          </p:nvSpPr>
          <p:spPr bwMode="auto">
            <a:xfrm>
              <a:off x="2237" y="4298"/>
              <a:ext cx="47" cy="4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23584" name="Oval 49"/>
            <p:cNvSpPr>
              <a:spLocks noChangeArrowheads="1"/>
            </p:cNvSpPr>
            <p:nvPr/>
          </p:nvSpPr>
          <p:spPr bwMode="auto">
            <a:xfrm>
              <a:off x="2609" y="3869"/>
              <a:ext cx="47" cy="4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23585" name="Oval 50"/>
            <p:cNvSpPr>
              <a:spLocks noChangeArrowheads="1"/>
            </p:cNvSpPr>
            <p:nvPr/>
          </p:nvSpPr>
          <p:spPr bwMode="auto">
            <a:xfrm>
              <a:off x="2684" y="3644"/>
              <a:ext cx="47" cy="4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23586" name="Oval 51"/>
            <p:cNvSpPr>
              <a:spLocks noChangeArrowheads="1"/>
            </p:cNvSpPr>
            <p:nvPr/>
          </p:nvSpPr>
          <p:spPr bwMode="auto">
            <a:xfrm>
              <a:off x="2291" y="4220"/>
              <a:ext cx="47" cy="4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23587" name="Oval 52"/>
            <p:cNvSpPr>
              <a:spLocks noChangeArrowheads="1"/>
            </p:cNvSpPr>
            <p:nvPr/>
          </p:nvSpPr>
          <p:spPr bwMode="auto">
            <a:xfrm>
              <a:off x="2258" y="4136"/>
              <a:ext cx="47" cy="4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23588" name="Oval 53"/>
            <p:cNvSpPr>
              <a:spLocks noChangeArrowheads="1"/>
            </p:cNvSpPr>
            <p:nvPr/>
          </p:nvSpPr>
          <p:spPr bwMode="auto">
            <a:xfrm>
              <a:off x="2036" y="4301"/>
              <a:ext cx="47" cy="4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23589" name="Oval 54"/>
            <p:cNvSpPr>
              <a:spLocks noChangeArrowheads="1"/>
            </p:cNvSpPr>
            <p:nvPr/>
          </p:nvSpPr>
          <p:spPr bwMode="auto">
            <a:xfrm>
              <a:off x="2024" y="4487"/>
              <a:ext cx="47" cy="4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23590" name="Oval 55"/>
            <p:cNvSpPr>
              <a:spLocks noChangeArrowheads="1"/>
            </p:cNvSpPr>
            <p:nvPr/>
          </p:nvSpPr>
          <p:spPr bwMode="auto">
            <a:xfrm>
              <a:off x="2396" y="4070"/>
              <a:ext cx="47" cy="4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23591" name="Oval 56"/>
            <p:cNvSpPr>
              <a:spLocks noChangeArrowheads="1"/>
            </p:cNvSpPr>
            <p:nvPr/>
          </p:nvSpPr>
          <p:spPr bwMode="auto">
            <a:xfrm>
              <a:off x="2429" y="3956"/>
              <a:ext cx="47" cy="4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23592" name="Oval 57"/>
            <p:cNvSpPr>
              <a:spLocks noChangeArrowheads="1"/>
            </p:cNvSpPr>
            <p:nvPr/>
          </p:nvSpPr>
          <p:spPr bwMode="auto">
            <a:xfrm>
              <a:off x="2531" y="3941"/>
              <a:ext cx="47" cy="4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23593" name="Oval 58"/>
            <p:cNvSpPr>
              <a:spLocks noChangeArrowheads="1"/>
            </p:cNvSpPr>
            <p:nvPr/>
          </p:nvSpPr>
          <p:spPr bwMode="auto">
            <a:xfrm>
              <a:off x="2552" y="3836"/>
              <a:ext cx="47" cy="4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23594" name="Oval 59"/>
            <p:cNvSpPr>
              <a:spLocks noChangeArrowheads="1"/>
            </p:cNvSpPr>
            <p:nvPr/>
          </p:nvSpPr>
          <p:spPr bwMode="auto">
            <a:xfrm>
              <a:off x="1808" y="4580"/>
              <a:ext cx="47" cy="4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23595" name="Oval 60"/>
            <p:cNvSpPr>
              <a:spLocks noChangeArrowheads="1"/>
            </p:cNvSpPr>
            <p:nvPr/>
          </p:nvSpPr>
          <p:spPr bwMode="auto">
            <a:xfrm>
              <a:off x="1586" y="4876"/>
              <a:ext cx="47" cy="4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23596" name="Oval 61"/>
            <p:cNvSpPr>
              <a:spLocks noChangeArrowheads="1"/>
            </p:cNvSpPr>
            <p:nvPr/>
          </p:nvSpPr>
          <p:spPr bwMode="auto">
            <a:xfrm>
              <a:off x="2848" y="3524"/>
              <a:ext cx="47" cy="4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23597" name="Oval 62"/>
            <p:cNvSpPr>
              <a:spLocks noChangeArrowheads="1"/>
            </p:cNvSpPr>
            <p:nvPr/>
          </p:nvSpPr>
          <p:spPr bwMode="auto">
            <a:xfrm>
              <a:off x="2656" y="3748"/>
              <a:ext cx="47" cy="4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2"/>
          <p:cNvSpPr>
            <a:spLocks noGrp="1"/>
          </p:cNvSpPr>
          <p:nvPr>
            <p:ph type="ftr" sz="quarter" idx="11"/>
          </p:nvPr>
        </p:nvSpPr>
        <p:spPr>
          <a:xfrm>
            <a:off x="0" y="0"/>
            <a:ext cx="4589463" cy="325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11 &amp; 12: Risk &amp; Return in Capital Markets (bdh2e)</a:t>
            </a:r>
          </a:p>
        </p:txBody>
      </p:sp>
      <p:sp>
        <p:nvSpPr>
          <p:cNvPr id="2457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9349E62C-F22B-47B8-8DD4-3A069A8D801A}" type="slidenum">
              <a:rPr lang="en-US" altLang="en-US" sz="1200" smtClean="0"/>
              <a:pPr>
                <a:spcBef>
                  <a:spcPct val="0"/>
                </a:spcBef>
                <a:buFontTx/>
                <a:buNone/>
              </a:pPr>
              <a:t>24</a:t>
            </a:fld>
            <a:endParaRPr lang="en-US" altLang="en-US" sz="1200" smtClean="0"/>
          </a:p>
        </p:txBody>
      </p:sp>
      <p:sp>
        <p:nvSpPr>
          <p:cNvPr id="24580" name="Text Box 2"/>
          <p:cNvSpPr txBox="1">
            <a:spLocks noChangeArrowheads="1"/>
          </p:cNvSpPr>
          <p:nvPr/>
        </p:nvSpPr>
        <p:spPr bwMode="auto">
          <a:xfrm>
            <a:off x="250825" y="211138"/>
            <a:ext cx="66055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b="1"/>
              <a:t>Measuring Systematic Risk</a:t>
            </a:r>
          </a:p>
          <a:p>
            <a:pPr>
              <a:spcBef>
                <a:spcPct val="0"/>
              </a:spcBef>
              <a:buFont typeface="Monotype Sorts" pitchFamily="2" charset="2"/>
              <a:buNone/>
            </a:pPr>
            <a:r>
              <a:rPr lang="en-US" altLang="en-US" sz="1800" u="sng"/>
              <a:t>Capital Asset Pricing Model (CAPM)</a:t>
            </a:r>
            <a:r>
              <a:rPr lang="en-US" altLang="en-US" sz="1800"/>
              <a:t>: (continued)</a:t>
            </a:r>
          </a:p>
        </p:txBody>
      </p:sp>
      <p:sp>
        <p:nvSpPr>
          <p:cNvPr id="24581" name="Line 4"/>
          <p:cNvSpPr>
            <a:spLocks noChangeShapeType="1"/>
          </p:cNvSpPr>
          <p:nvPr/>
        </p:nvSpPr>
        <p:spPr bwMode="auto">
          <a:xfrm flipH="1">
            <a:off x="1676400" y="1339850"/>
            <a:ext cx="2981325" cy="31242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82" name="Text Box 5"/>
          <p:cNvSpPr txBox="1">
            <a:spLocks noChangeArrowheads="1"/>
          </p:cNvSpPr>
          <p:nvPr/>
        </p:nvSpPr>
        <p:spPr bwMode="auto">
          <a:xfrm>
            <a:off x="2740025" y="2419350"/>
            <a:ext cx="311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a:t>10</a:t>
            </a:r>
          </a:p>
        </p:txBody>
      </p:sp>
      <p:sp>
        <p:nvSpPr>
          <p:cNvPr id="24583" name="Text Box 6"/>
          <p:cNvSpPr txBox="1">
            <a:spLocks noChangeArrowheads="1"/>
          </p:cNvSpPr>
          <p:nvPr/>
        </p:nvSpPr>
        <p:spPr bwMode="auto">
          <a:xfrm>
            <a:off x="2740025" y="2044700"/>
            <a:ext cx="311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a:t>20</a:t>
            </a:r>
          </a:p>
        </p:txBody>
      </p:sp>
      <p:sp>
        <p:nvSpPr>
          <p:cNvPr id="24584" name="Text Box 7"/>
          <p:cNvSpPr txBox="1">
            <a:spLocks noChangeArrowheads="1"/>
          </p:cNvSpPr>
          <p:nvPr/>
        </p:nvSpPr>
        <p:spPr bwMode="auto">
          <a:xfrm>
            <a:off x="2740025" y="1670050"/>
            <a:ext cx="311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a:t>30</a:t>
            </a:r>
          </a:p>
        </p:txBody>
      </p:sp>
      <p:sp>
        <p:nvSpPr>
          <p:cNvPr id="24585" name="Text Box 8"/>
          <p:cNvSpPr txBox="1">
            <a:spLocks noChangeArrowheads="1"/>
          </p:cNvSpPr>
          <p:nvPr/>
        </p:nvSpPr>
        <p:spPr bwMode="auto">
          <a:xfrm>
            <a:off x="2717800" y="3168650"/>
            <a:ext cx="3540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a:t>-10</a:t>
            </a:r>
          </a:p>
        </p:txBody>
      </p:sp>
      <p:sp>
        <p:nvSpPr>
          <p:cNvPr id="24586" name="Text Box 9"/>
          <p:cNvSpPr txBox="1">
            <a:spLocks noChangeArrowheads="1"/>
          </p:cNvSpPr>
          <p:nvPr/>
        </p:nvSpPr>
        <p:spPr bwMode="auto">
          <a:xfrm>
            <a:off x="2740025" y="1295400"/>
            <a:ext cx="311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a:t>40</a:t>
            </a:r>
          </a:p>
        </p:txBody>
      </p:sp>
      <p:sp>
        <p:nvSpPr>
          <p:cNvPr id="24587" name="Text Box 10"/>
          <p:cNvSpPr txBox="1">
            <a:spLocks noChangeArrowheads="1"/>
          </p:cNvSpPr>
          <p:nvPr/>
        </p:nvSpPr>
        <p:spPr bwMode="auto">
          <a:xfrm>
            <a:off x="2717800" y="3543300"/>
            <a:ext cx="3540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a:t>-20</a:t>
            </a:r>
          </a:p>
        </p:txBody>
      </p:sp>
      <p:sp>
        <p:nvSpPr>
          <p:cNvPr id="24588" name="Text Box 11"/>
          <p:cNvSpPr txBox="1">
            <a:spLocks noChangeArrowheads="1"/>
          </p:cNvSpPr>
          <p:nvPr/>
        </p:nvSpPr>
        <p:spPr bwMode="auto">
          <a:xfrm>
            <a:off x="2717800" y="3917950"/>
            <a:ext cx="3540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a:t>-30</a:t>
            </a:r>
          </a:p>
        </p:txBody>
      </p:sp>
      <p:sp>
        <p:nvSpPr>
          <p:cNvPr id="24589" name="Text Box 12"/>
          <p:cNvSpPr txBox="1">
            <a:spLocks noChangeArrowheads="1"/>
          </p:cNvSpPr>
          <p:nvPr/>
        </p:nvSpPr>
        <p:spPr bwMode="auto">
          <a:xfrm>
            <a:off x="2717800" y="4292600"/>
            <a:ext cx="3540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a:t>-40</a:t>
            </a:r>
          </a:p>
        </p:txBody>
      </p:sp>
      <p:grpSp>
        <p:nvGrpSpPr>
          <p:cNvPr id="24590" name="Group 13"/>
          <p:cNvGrpSpPr>
            <a:grpSpLocks/>
          </p:cNvGrpSpPr>
          <p:nvPr/>
        </p:nvGrpSpPr>
        <p:grpSpPr bwMode="auto">
          <a:xfrm>
            <a:off x="3119438" y="1257300"/>
            <a:ext cx="123825" cy="3429000"/>
            <a:chOff x="1809" y="464"/>
            <a:chExt cx="78" cy="2160"/>
          </a:xfrm>
        </p:grpSpPr>
        <p:sp>
          <p:nvSpPr>
            <p:cNvPr id="24623" name="Line 14"/>
            <p:cNvSpPr>
              <a:spLocks noChangeShapeType="1"/>
            </p:cNvSpPr>
            <p:nvPr/>
          </p:nvSpPr>
          <p:spPr bwMode="auto">
            <a:xfrm>
              <a:off x="1848" y="464"/>
              <a:ext cx="0" cy="216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24" name="Line 15"/>
            <p:cNvSpPr>
              <a:spLocks noChangeShapeType="1"/>
            </p:cNvSpPr>
            <p:nvPr/>
          </p:nvSpPr>
          <p:spPr bwMode="auto">
            <a:xfrm>
              <a:off x="1809" y="1506"/>
              <a:ext cx="7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25" name="Line 16"/>
            <p:cNvSpPr>
              <a:spLocks noChangeShapeType="1"/>
            </p:cNvSpPr>
            <p:nvPr/>
          </p:nvSpPr>
          <p:spPr bwMode="auto">
            <a:xfrm>
              <a:off x="1809" y="1272"/>
              <a:ext cx="7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26" name="Line 17"/>
            <p:cNvSpPr>
              <a:spLocks noChangeShapeType="1"/>
            </p:cNvSpPr>
            <p:nvPr/>
          </p:nvSpPr>
          <p:spPr bwMode="auto">
            <a:xfrm>
              <a:off x="1809" y="1038"/>
              <a:ext cx="7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27" name="Line 18"/>
            <p:cNvSpPr>
              <a:spLocks noChangeShapeType="1"/>
            </p:cNvSpPr>
            <p:nvPr/>
          </p:nvSpPr>
          <p:spPr bwMode="auto">
            <a:xfrm>
              <a:off x="1809" y="786"/>
              <a:ext cx="7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28" name="Line 19"/>
            <p:cNvSpPr>
              <a:spLocks noChangeShapeType="1"/>
            </p:cNvSpPr>
            <p:nvPr/>
          </p:nvSpPr>
          <p:spPr bwMode="auto">
            <a:xfrm>
              <a:off x="1809" y="558"/>
              <a:ext cx="7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29" name="Line 20"/>
            <p:cNvSpPr>
              <a:spLocks noChangeShapeType="1"/>
            </p:cNvSpPr>
            <p:nvPr/>
          </p:nvSpPr>
          <p:spPr bwMode="auto">
            <a:xfrm>
              <a:off x="1809" y="1752"/>
              <a:ext cx="7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30" name="Line 21"/>
            <p:cNvSpPr>
              <a:spLocks noChangeShapeType="1"/>
            </p:cNvSpPr>
            <p:nvPr/>
          </p:nvSpPr>
          <p:spPr bwMode="auto">
            <a:xfrm>
              <a:off x="1809" y="1986"/>
              <a:ext cx="7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31" name="Line 22"/>
            <p:cNvSpPr>
              <a:spLocks noChangeShapeType="1"/>
            </p:cNvSpPr>
            <p:nvPr/>
          </p:nvSpPr>
          <p:spPr bwMode="auto">
            <a:xfrm>
              <a:off x="1809" y="2226"/>
              <a:ext cx="7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32" name="Line 23"/>
            <p:cNvSpPr>
              <a:spLocks noChangeShapeType="1"/>
            </p:cNvSpPr>
            <p:nvPr/>
          </p:nvSpPr>
          <p:spPr bwMode="auto">
            <a:xfrm>
              <a:off x="1809" y="2454"/>
              <a:ext cx="7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4591" name="Group 24"/>
          <p:cNvGrpSpPr>
            <a:grpSpLocks/>
          </p:cNvGrpSpPr>
          <p:nvPr/>
        </p:nvGrpSpPr>
        <p:grpSpPr bwMode="auto">
          <a:xfrm rot="-5400000">
            <a:off x="3176587" y="1190626"/>
            <a:ext cx="123825" cy="3429000"/>
            <a:chOff x="1809" y="464"/>
            <a:chExt cx="78" cy="2160"/>
          </a:xfrm>
        </p:grpSpPr>
        <p:sp>
          <p:nvSpPr>
            <p:cNvPr id="24613" name="Line 25"/>
            <p:cNvSpPr>
              <a:spLocks noChangeShapeType="1"/>
            </p:cNvSpPr>
            <p:nvPr/>
          </p:nvSpPr>
          <p:spPr bwMode="auto">
            <a:xfrm>
              <a:off x="1848" y="464"/>
              <a:ext cx="0" cy="216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14" name="Line 26"/>
            <p:cNvSpPr>
              <a:spLocks noChangeShapeType="1"/>
            </p:cNvSpPr>
            <p:nvPr/>
          </p:nvSpPr>
          <p:spPr bwMode="auto">
            <a:xfrm>
              <a:off x="1809" y="1506"/>
              <a:ext cx="7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15" name="Line 27"/>
            <p:cNvSpPr>
              <a:spLocks noChangeShapeType="1"/>
            </p:cNvSpPr>
            <p:nvPr/>
          </p:nvSpPr>
          <p:spPr bwMode="auto">
            <a:xfrm>
              <a:off x="1809" y="1272"/>
              <a:ext cx="7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16" name="Line 28"/>
            <p:cNvSpPr>
              <a:spLocks noChangeShapeType="1"/>
            </p:cNvSpPr>
            <p:nvPr/>
          </p:nvSpPr>
          <p:spPr bwMode="auto">
            <a:xfrm>
              <a:off x="1809" y="1038"/>
              <a:ext cx="7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17" name="Line 29"/>
            <p:cNvSpPr>
              <a:spLocks noChangeShapeType="1"/>
            </p:cNvSpPr>
            <p:nvPr/>
          </p:nvSpPr>
          <p:spPr bwMode="auto">
            <a:xfrm>
              <a:off x="1809" y="786"/>
              <a:ext cx="7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18" name="Line 30"/>
            <p:cNvSpPr>
              <a:spLocks noChangeShapeType="1"/>
            </p:cNvSpPr>
            <p:nvPr/>
          </p:nvSpPr>
          <p:spPr bwMode="auto">
            <a:xfrm>
              <a:off x="1809" y="558"/>
              <a:ext cx="7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19" name="Line 31"/>
            <p:cNvSpPr>
              <a:spLocks noChangeShapeType="1"/>
            </p:cNvSpPr>
            <p:nvPr/>
          </p:nvSpPr>
          <p:spPr bwMode="auto">
            <a:xfrm>
              <a:off x="1809" y="1752"/>
              <a:ext cx="7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20" name="Line 32"/>
            <p:cNvSpPr>
              <a:spLocks noChangeShapeType="1"/>
            </p:cNvSpPr>
            <p:nvPr/>
          </p:nvSpPr>
          <p:spPr bwMode="auto">
            <a:xfrm>
              <a:off x="1809" y="1986"/>
              <a:ext cx="7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21" name="Line 33"/>
            <p:cNvSpPr>
              <a:spLocks noChangeShapeType="1"/>
            </p:cNvSpPr>
            <p:nvPr/>
          </p:nvSpPr>
          <p:spPr bwMode="auto">
            <a:xfrm>
              <a:off x="1809" y="2226"/>
              <a:ext cx="7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22" name="Line 34"/>
            <p:cNvSpPr>
              <a:spLocks noChangeShapeType="1"/>
            </p:cNvSpPr>
            <p:nvPr/>
          </p:nvSpPr>
          <p:spPr bwMode="auto">
            <a:xfrm>
              <a:off x="1809" y="2454"/>
              <a:ext cx="7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4592" name="Text Box 35"/>
          <p:cNvSpPr txBox="1">
            <a:spLocks noChangeArrowheads="1"/>
          </p:cNvSpPr>
          <p:nvPr/>
        </p:nvSpPr>
        <p:spPr bwMode="auto">
          <a:xfrm>
            <a:off x="2603500" y="2901950"/>
            <a:ext cx="3540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a:t>-10</a:t>
            </a:r>
          </a:p>
        </p:txBody>
      </p:sp>
      <p:sp>
        <p:nvSpPr>
          <p:cNvPr id="24593" name="Text Box 36"/>
          <p:cNvSpPr txBox="1">
            <a:spLocks noChangeArrowheads="1"/>
          </p:cNvSpPr>
          <p:nvPr/>
        </p:nvSpPr>
        <p:spPr bwMode="auto">
          <a:xfrm>
            <a:off x="2241550" y="2914650"/>
            <a:ext cx="3540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a:t>-20</a:t>
            </a:r>
          </a:p>
        </p:txBody>
      </p:sp>
      <p:sp>
        <p:nvSpPr>
          <p:cNvPr id="24594" name="Text Box 37"/>
          <p:cNvSpPr txBox="1">
            <a:spLocks noChangeArrowheads="1"/>
          </p:cNvSpPr>
          <p:nvPr/>
        </p:nvSpPr>
        <p:spPr bwMode="auto">
          <a:xfrm>
            <a:off x="1841500" y="2908300"/>
            <a:ext cx="3540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a:t>-30</a:t>
            </a:r>
          </a:p>
        </p:txBody>
      </p:sp>
      <p:sp>
        <p:nvSpPr>
          <p:cNvPr id="24595" name="Text Box 38"/>
          <p:cNvSpPr txBox="1">
            <a:spLocks noChangeArrowheads="1"/>
          </p:cNvSpPr>
          <p:nvPr/>
        </p:nvSpPr>
        <p:spPr bwMode="auto">
          <a:xfrm>
            <a:off x="1479550" y="2911475"/>
            <a:ext cx="3540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a:t>-40</a:t>
            </a:r>
          </a:p>
        </p:txBody>
      </p:sp>
      <p:sp>
        <p:nvSpPr>
          <p:cNvPr id="24596" name="Text Box 39"/>
          <p:cNvSpPr txBox="1">
            <a:spLocks noChangeArrowheads="1"/>
          </p:cNvSpPr>
          <p:nvPr/>
        </p:nvSpPr>
        <p:spPr bwMode="auto">
          <a:xfrm>
            <a:off x="3413125" y="2914650"/>
            <a:ext cx="311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a:t>10</a:t>
            </a:r>
          </a:p>
        </p:txBody>
      </p:sp>
      <p:sp>
        <p:nvSpPr>
          <p:cNvPr id="24597" name="Text Box 40"/>
          <p:cNvSpPr txBox="1">
            <a:spLocks noChangeArrowheads="1"/>
          </p:cNvSpPr>
          <p:nvPr/>
        </p:nvSpPr>
        <p:spPr bwMode="auto">
          <a:xfrm>
            <a:off x="3797300" y="2911475"/>
            <a:ext cx="311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a:t>20</a:t>
            </a:r>
          </a:p>
        </p:txBody>
      </p:sp>
      <p:sp>
        <p:nvSpPr>
          <p:cNvPr id="24598" name="Text Box 41"/>
          <p:cNvSpPr txBox="1">
            <a:spLocks noChangeArrowheads="1"/>
          </p:cNvSpPr>
          <p:nvPr/>
        </p:nvSpPr>
        <p:spPr bwMode="auto">
          <a:xfrm>
            <a:off x="4159250" y="2908300"/>
            <a:ext cx="311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a:t>30</a:t>
            </a:r>
          </a:p>
        </p:txBody>
      </p:sp>
      <p:sp>
        <p:nvSpPr>
          <p:cNvPr id="24599" name="Text Box 42"/>
          <p:cNvSpPr txBox="1">
            <a:spLocks noChangeArrowheads="1"/>
          </p:cNvSpPr>
          <p:nvPr/>
        </p:nvSpPr>
        <p:spPr bwMode="auto">
          <a:xfrm>
            <a:off x="4540250" y="2905125"/>
            <a:ext cx="311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a:t>40</a:t>
            </a:r>
          </a:p>
        </p:txBody>
      </p:sp>
      <p:sp>
        <p:nvSpPr>
          <p:cNvPr id="24600" name="Text Box 43"/>
          <p:cNvSpPr txBox="1">
            <a:spLocks noChangeArrowheads="1"/>
          </p:cNvSpPr>
          <p:nvPr/>
        </p:nvSpPr>
        <p:spPr bwMode="auto">
          <a:xfrm>
            <a:off x="3729038" y="3021013"/>
            <a:ext cx="179546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Market Portfolio Return</a:t>
            </a:r>
          </a:p>
        </p:txBody>
      </p:sp>
      <p:sp>
        <p:nvSpPr>
          <p:cNvPr id="24601" name="Text Box 44"/>
          <p:cNvSpPr txBox="1">
            <a:spLocks noChangeArrowheads="1"/>
          </p:cNvSpPr>
          <p:nvPr/>
        </p:nvSpPr>
        <p:spPr bwMode="auto">
          <a:xfrm>
            <a:off x="2174875" y="958850"/>
            <a:ext cx="1765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Individual Stock Return</a:t>
            </a:r>
          </a:p>
        </p:txBody>
      </p:sp>
      <p:sp>
        <p:nvSpPr>
          <p:cNvPr id="24602" name="Line 45"/>
          <p:cNvSpPr>
            <a:spLocks noChangeShapeType="1"/>
          </p:cNvSpPr>
          <p:nvPr/>
        </p:nvSpPr>
        <p:spPr bwMode="auto">
          <a:xfrm flipH="1">
            <a:off x="2730500" y="1247775"/>
            <a:ext cx="1450975" cy="3108325"/>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03" name="Line 46"/>
          <p:cNvSpPr>
            <a:spLocks noChangeShapeType="1"/>
          </p:cNvSpPr>
          <p:nvPr/>
        </p:nvSpPr>
        <p:spPr bwMode="auto">
          <a:xfrm flipH="1">
            <a:off x="1779588" y="1865313"/>
            <a:ext cx="2790825" cy="1674812"/>
          </a:xfrm>
          <a:prstGeom prst="line">
            <a:avLst/>
          </a:prstGeom>
          <a:noFill/>
          <a:ln w="12700"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04" name="Text Box 47"/>
          <p:cNvSpPr txBox="1">
            <a:spLocks noChangeArrowheads="1"/>
          </p:cNvSpPr>
          <p:nvPr/>
        </p:nvSpPr>
        <p:spPr bwMode="auto">
          <a:xfrm>
            <a:off x="4489450" y="1951038"/>
            <a:ext cx="6953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b="1">
                <a:latin typeface="Symbol" pitchFamily="18" charset="2"/>
              </a:rPr>
              <a:t>b</a:t>
            </a:r>
            <a:r>
              <a:rPr lang="en-US" altLang="en-US" sz="1400" b="1"/>
              <a:t> = 0.5</a:t>
            </a:r>
          </a:p>
        </p:txBody>
      </p:sp>
      <p:sp>
        <p:nvSpPr>
          <p:cNvPr id="24605" name="Text Box 48"/>
          <p:cNvSpPr txBox="1">
            <a:spLocks noChangeArrowheads="1"/>
          </p:cNvSpPr>
          <p:nvPr/>
        </p:nvSpPr>
        <p:spPr bwMode="auto">
          <a:xfrm>
            <a:off x="4521200" y="1312863"/>
            <a:ext cx="5619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b="1">
                <a:latin typeface="Symbol" pitchFamily="18" charset="2"/>
              </a:rPr>
              <a:t>b</a:t>
            </a:r>
            <a:r>
              <a:rPr lang="en-US" altLang="en-US" sz="1400" b="1"/>
              <a:t> = 1</a:t>
            </a:r>
          </a:p>
        </p:txBody>
      </p:sp>
      <p:sp>
        <p:nvSpPr>
          <p:cNvPr id="24606" name="Text Box 49"/>
          <p:cNvSpPr txBox="1">
            <a:spLocks noChangeArrowheads="1"/>
          </p:cNvSpPr>
          <p:nvPr/>
        </p:nvSpPr>
        <p:spPr bwMode="auto">
          <a:xfrm>
            <a:off x="3546475" y="1296988"/>
            <a:ext cx="5619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b="1">
                <a:latin typeface="Symbol" pitchFamily="18" charset="2"/>
              </a:rPr>
              <a:t>b</a:t>
            </a:r>
            <a:r>
              <a:rPr lang="en-US" altLang="en-US" sz="1400" b="1"/>
              <a:t> = 2</a:t>
            </a:r>
          </a:p>
        </p:txBody>
      </p:sp>
      <p:sp>
        <p:nvSpPr>
          <p:cNvPr id="24607" name="Line 50"/>
          <p:cNvSpPr>
            <a:spLocks noChangeShapeType="1"/>
          </p:cNvSpPr>
          <p:nvPr/>
        </p:nvSpPr>
        <p:spPr bwMode="auto">
          <a:xfrm rot="5400000" flipH="1">
            <a:off x="2466975" y="1149351"/>
            <a:ext cx="2981325" cy="3124200"/>
          </a:xfrm>
          <a:prstGeom prst="line">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08" name="Text Box 51"/>
          <p:cNvSpPr txBox="1">
            <a:spLocks noChangeArrowheads="1"/>
          </p:cNvSpPr>
          <p:nvPr/>
        </p:nvSpPr>
        <p:spPr bwMode="auto">
          <a:xfrm>
            <a:off x="4826000" y="4027488"/>
            <a:ext cx="6207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b="1">
                <a:latin typeface="Symbol" pitchFamily="18" charset="2"/>
              </a:rPr>
              <a:t>b</a:t>
            </a:r>
            <a:r>
              <a:rPr lang="en-US" altLang="en-US" sz="1400" b="1"/>
              <a:t> = -1</a:t>
            </a:r>
          </a:p>
        </p:txBody>
      </p:sp>
      <p:sp>
        <p:nvSpPr>
          <p:cNvPr id="24609" name="Text Box 52"/>
          <p:cNvSpPr txBox="1">
            <a:spLocks noChangeArrowheads="1"/>
          </p:cNvSpPr>
          <p:nvPr/>
        </p:nvSpPr>
        <p:spPr bwMode="auto">
          <a:xfrm>
            <a:off x="339725" y="4757738"/>
            <a:ext cx="6516688"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 typeface="Wingdings 3" pitchFamily="18" charset="2"/>
              <a:buChar char="_"/>
            </a:pPr>
            <a:r>
              <a:rPr lang="en-US" altLang="en-US" sz="1800"/>
              <a:t>You don’t have to calculate </a:t>
            </a:r>
            <a:r>
              <a:rPr lang="en-US" altLang="en-US" sz="1800" b="1">
                <a:latin typeface="Symbol" pitchFamily="18" charset="2"/>
              </a:rPr>
              <a:t>b</a:t>
            </a:r>
            <a:r>
              <a:rPr lang="en-US" altLang="en-US" sz="1800"/>
              <a:t>’s on your own; you can find them online (yahoo/finance; Hoover’s, WSJ, etc.)</a:t>
            </a:r>
            <a:endParaRPr lang="en-US" altLang="en-US" sz="1800" b="1"/>
          </a:p>
          <a:p>
            <a:pPr>
              <a:spcBef>
                <a:spcPct val="0"/>
              </a:spcBef>
              <a:buFont typeface="Wingdings 3" pitchFamily="18" charset="2"/>
              <a:buChar char="_"/>
            </a:pPr>
            <a:r>
              <a:rPr lang="en-US" altLang="en-US" sz="1800"/>
              <a:t>Very few stocks have negative </a:t>
            </a:r>
            <a:r>
              <a:rPr lang="en-US" altLang="en-US" sz="1800" b="1">
                <a:latin typeface="Symbol" pitchFamily="18" charset="2"/>
              </a:rPr>
              <a:t>b</a:t>
            </a:r>
            <a:r>
              <a:rPr lang="en-US" altLang="en-US" sz="1800"/>
              <a:t>’s</a:t>
            </a:r>
          </a:p>
          <a:p>
            <a:pPr>
              <a:spcBef>
                <a:spcPct val="0"/>
              </a:spcBef>
              <a:buFont typeface="Wingdings 3" pitchFamily="18" charset="2"/>
              <a:buChar char="_"/>
            </a:pPr>
            <a:r>
              <a:rPr lang="en-US" altLang="en-US" sz="1800" b="1">
                <a:latin typeface="Symbol" pitchFamily="18" charset="2"/>
              </a:rPr>
              <a:t>b</a:t>
            </a:r>
            <a:r>
              <a:rPr lang="en-US" altLang="en-US" sz="1800"/>
              <a:t> quantifies a firm’s Market Risk; it doesn’t say anything about Firm-Specific Risk</a:t>
            </a:r>
          </a:p>
          <a:p>
            <a:pPr lvl="1">
              <a:spcBef>
                <a:spcPct val="0"/>
              </a:spcBef>
              <a:buFont typeface="Wingdings 3" pitchFamily="18" charset="2"/>
              <a:buChar char=""/>
            </a:pPr>
            <a:r>
              <a:rPr lang="en-US" altLang="en-US" sz="1800"/>
              <a:t> CAPM assumes the stock in question is part of a well diversified portfolio thus the Firm-Specific Risk of an individual stock should have a negligible effect on portfolio returns</a:t>
            </a:r>
          </a:p>
          <a:p>
            <a:pPr>
              <a:spcBef>
                <a:spcPct val="0"/>
              </a:spcBef>
              <a:buFont typeface="Wingdings 3" pitchFamily="18" charset="2"/>
              <a:buNone/>
            </a:pPr>
            <a:endParaRPr lang="en-US" altLang="en-US" sz="1800"/>
          </a:p>
          <a:p>
            <a:pPr>
              <a:spcBef>
                <a:spcPct val="0"/>
              </a:spcBef>
              <a:buFont typeface="Monotype Sorts" pitchFamily="2" charset="2"/>
              <a:buNone/>
            </a:pPr>
            <a:endParaRPr lang="en-US" altLang="en-US" sz="1800"/>
          </a:p>
        </p:txBody>
      </p:sp>
      <p:sp>
        <p:nvSpPr>
          <p:cNvPr id="24610" name="Arc 54"/>
          <p:cNvSpPr>
            <a:spLocks/>
          </p:cNvSpPr>
          <p:nvPr/>
        </p:nvSpPr>
        <p:spPr bwMode="auto">
          <a:xfrm rot="1257688">
            <a:off x="3773488" y="2262188"/>
            <a:ext cx="608012" cy="560387"/>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4611" name="Text Box 55"/>
          <p:cNvSpPr txBox="1">
            <a:spLocks noChangeArrowheads="1"/>
          </p:cNvSpPr>
          <p:nvPr/>
        </p:nvSpPr>
        <p:spPr bwMode="auto">
          <a:xfrm>
            <a:off x="4175125" y="2265363"/>
            <a:ext cx="387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45</a:t>
            </a:r>
            <a:r>
              <a:rPr lang="en-US" altLang="en-US" sz="1200" b="1" baseline="30000"/>
              <a:t>0</a:t>
            </a:r>
            <a:endParaRPr lang="en-US" altLang="en-US" sz="1200" b="1"/>
          </a:p>
        </p:txBody>
      </p:sp>
      <p:sp>
        <p:nvSpPr>
          <p:cNvPr id="58" name="AutoShape 3"/>
          <p:cNvSpPr>
            <a:spLocks noChangeArrowheads="1"/>
          </p:cNvSpPr>
          <p:nvPr/>
        </p:nvSpPr>
        <p:spPr bwMode="auto">
          <a:xfrm>
            <a:off x="185738" y="5580063"/>
            <a:ext cx="295275" cy="257175"/>
          </a:xfrm>
          <a:prstGeom prst="star5">
            <a:avLst/>
          </a:prstGeom>
          <a:solidFill>
            <a:schemeClr val="tx1"/>
          </a:solidFill>
          <a:ln w="9525">
            <a:solidFill>
              <a:schemeClr val="tx1"/>
            </a:solidFill>
            <a:miter lim="800000"/>
            <a:headEnd/>
            <a:tailEnd/>
          </a:ln>
          <a:effectLst/>
        </p:spPr>
        <p:txBody>
          <a:bodyPr wrap="none" anchor="ctr"/>
          <a:lstStyle/>
          <a:p>
            <a:pPr>
              <a:defRPr/>
            </a:pP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2"/>
          <p:cNvSpPr>
            <a:spLocks noGrp="1"/>
          </p:cNvSpPr>
          <p:nvPr>
            <p:ph type="ftr" sz="quarter" idx="11"/>
          </p:nvPr>
        </p:nvSpPr>
        <p:spPr>
          <a:xfrm>
            <a:off x="0" y="0"/>
            <a:ext cx="4445000" cy="325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11 &amp; 12: Risk &amp; Return in Capital Markets (bdh2e)</a:t>
            </a:r>
          </a:p>
        </p:txBody>
      </p:sp>
      <p:sp>
        <p:nvSpPr>
          <p:cNvPr id="256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6BCDB65C-0B12-44CA-8253-6BFBB54904A9}" type="slidenum">
              <a:rPr lang="en-US" altLang="en-US" sz="1200" smtClean="0"/>
              <a:pPr>
                <a:spcBef>
                  <a:spcPct val="0"/>
                </a:spcBef>
                <a:buFontTx/>
                <a:buNone/>
              </a:pPr>
              <a:t>25</a:t>
            </a:fld>
            <a:endParaRPr lang="en-US" altLang="en-US" sz="1200" smtClean="0"/>
          </a:p>
        </p:txBody>
      </p:sp>
      <p:sp>
        <p:nvSpPr>
          <p:cNvPr id="25604" name="Text Box 2"/>
          <p:cNvSpPr txBox="1">
            <a:spLocks noChangeArrowheads="1"/>
          </p:cNvSpPr>
          <p:nvPr/>
        </p:nvSpPr>
        <p:spPr bwMode="auto">
          <a:xfrm>
            <a:off x="250825" y="211138"/>
            <a:ext cx="6605588" cy="8513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5000"/>
              </a:lnSpc>
              <a:spcBef>
                <a:spcPct val="0"/>
              </a:spcBef>
              <a:buFontTx/>
              <a:buNone/>
            </a:pPr>
            <a:r>
              <a:rPr lang="en-US" altLang="en-US" sz="1800" b="1"/>
              <a:t>Measuring Systematic Risk</a:t>
            </a:r>
          </a:p>
          <a:p>
            <a:pPr>
              <a:lnSpc>
                <a:spcPct val="95000"/>
              </a:lnSpc>
              <a:spcBef>
                <a:spcPct val="0"/>
              </a:spcBef>
              <a:buFont typeface="Monotype Sorts" pitchFamily="2" charset="2"/>
              <a:buNone/>
            </a:pPr>
            <a:r>
              <a:rPr lang="en-US" altLang="en-US" sz="1800" u="sng"/>
              <a:t>Capital Asset Pricing Model (CAPM)</a:t>
            </a:r>
            <a:r>
              <a:rPr lang="en-US" altLang="en-US" sz="1800"/>
              <a:t>: (continued)</a:t>
            </a:r>
          </a:p>
          <a:p>
            <a:pPr>
              <a:lnSpc>
                <a:spcPct val="95000"/>
              </a:lnSpc>
              <a:spcBef>
                <a:spcPct val="0"/>
              </a:spcBef>
              <a:buFont typeface="Monotype Sorts" pitchFamily="2" charset="2"/>
              <a:buNone/>
            </a:pPr>
            <a:endParaRPr lang="en-US" altLang="en-US" sz="1800"/>
          </a:p>
          <a:p>
            <a:pPr>
              <a:lnSpc>
                <a:spcPct val="95000"/>
              </a:lnSpc>
              <a:spcBef>
                <a:spcPct val="0"/>
              </a:spcBef>
              <a:buFont typeface="Monotype Sorts" pitchFamily="2" charset="2"/>
              <a:buNone/>
            </a:pPr>
            <a:r>
              <a:rPr lang="en-US" altLang="en-US" sz="1800" u="sng"/>
              <a:t>More on Risk versus Return</a:t>
            </a:r>
            <a:r>
              <a:rPr lang="en-US" altLang="en-US" sz="1800"/>
              <a:t>:</a:t>
            </a:r>
          </a:p>
          <a:p>
            <a:pPr>
              <a:lnSpc>
                <a:spcPct val="95000"/>
              </a:lnSpc>
              <a:spcBef>
                <a:spcPct val="0"/>
              </a:spcBef>
              <a:buFont typeface="Wingdings 3" pitchFamily="18" charset="2"/>
              <a:buChar char="_"/>
            </a:pPr>
            <a:r>
              <a:rPr lang="en-US" altLang="en-US" sz="1800"/>
              <a:t>Recall the concept of risk premiums (DRP, LP, MRP)</a:t>
            </a:r>
          </a:p>
          <a:p>
            <a:pPr>
              <a:lnSpc>
                <a:spcPct val="95000"/>
              </a:lnSpc>
              <a:spcBef>
                <a:spcPct val="0"/>
              </a:spcBef>
              <a:buFont typeface="Wingdings 3" pitchFamily="18" charset="2"/>
              <a:buChar char="_"/>
            </a:pPr>
            <a:r>
              <a:rPr lang="en-US" altLang="en-US" sz="1800"/>
              <a:t>30-day T-bills (which are considered riskless) compensate lenders only for opportunity costs and inflation (i.e. r</a:t>
            </a:r>
            <a:r>
              <a:rPr lang="en-US" altLang="en-US" sz="1800" baseline="-25000"/>
              <a:t>T-bill</a:t>
            </a:r>
            <a:r>
              <a:rPr lang="en-US" altLang="en-US" sz="1800"/>
              <a:t> = r* + IP = r</a:t>
            </a:r>
            <a:r>
              <a:rPr lang="en-US" altLang="en-US" sz="1800" baseline="-25000"/>
              <a:t>RF</a:t>
            </a:r>
            <a:r>
              <a:rPr lang="en-US" altLang="en-US" sz="1800"/>
              <a:t>)</a:t>
            </a:r>
          </a:p>
          <a:p>
            <a:pPr>
              <a:lnSpc>
                <a:spcPct val="95000"/>
              </a:lnSpc>
              <a:spcBef>
                <a:spcPct val="0"/>
              </a:spcBef>
              <a:buFont typeface="Wingdings 3" pitchFamily="18" charset="2"/>
              <a:buChar char="_"/>
            </a:pPr>
            <a:r>
              <a:rPr lang="en-US" altLang="en-US" sz="1800"/>
              <a:t>Individual stocks as well as entire stock markets must compensate investors at least for opportunity costs, inflation and risk or nobody would invest in them (r = r* + IP + RP from Ch 5)</a:t>
            </a:r>
          </a:p>
          <a:p>
            <a:pPr>
              <a:lnSpc>
                <a:spcPct val="95000"/>
              </a:lnSpc>
              <a:spcBef>
                <a:spcPct val="0"/>
              </a:spcBef>
              <a:buFont typeface="Wingdings 3" pitchFamily="18" charset="2"/>
              <a:buChar char="_"/>
            </a:pPr>
            <a:r>
              <a:rPr lang="en-US" altLang="en-US" sz="1800" u="sng"/>
              <a:t>Market Risk Premium</a:t>
            </a:r>
            <a:r>
              <a:rPr lang="en-US" altLang="en-US" sz="1800"/>
              <a:t>:</a:t>
            </a:r>
          </a:p>
          <a:p>
            <a:pPr lvl="1">
              <a:lnSpc>
                <a:spcPct val="95000"/>
              </a:lnSpc>
              <a:spcBef>
                <a:spcPct val="0"/>
              </a:spcBef>
              <a:buFont typeface="Wingdings 3" pitchFamily="18" charset="2"/>
              <a:buChar char=""/>
            </a:pPr>
            <a:r>
              <a:rPr lang="en-US" altLang="en-US" sz="1800"/>
              <a:t>We identified DRP, LP and MRP which we discussed in the context of lending money</a:t>
            </a:r>
          </a:p>
          <a:p>
            <a:pPr lvl="1">
              <a:lnSpc>
                <a:spcPct val="95000"/>
              </a:lnSpc>
              <a:spcBef>
                <a:spcPct val="0"/>
              </a:spcBef>
              <a:buFont typeface="Wingdings 3" pitchFamily="18" charset="2"/>
              <a:buChar char=""/>
            </a:pPr>
            <a:r>
              <a:rPr lang="en-US" altLang="en-US" sz="1800"/>
              <a:t>the same concepts behind the above premiums apply to stocks</a:t>
            </a:r>
          </a:p>
          <a:p>
            <a:pPr lvl="1">
              <a:lnSpc>
                <a:spcPct val="95000"/>
              </a:lnSpc>
              <a:spcBef>
                <a:spcPct val="0"/>
              </a:spcBef>
              <a:buFont typeface="Wingdings 3" pitchFamily="18" charset="2"/>
              <a:buChar char=""/>
            </a:pPr>
            <a:r>
              <a:rPr lang="en-US" altLang="en-US" sz="1800"/>
              <a:t>but there are an unbelievably long and complex list of additional factors that also apply to stocks which can’t easily be broken down into individual components</a:t>
            </a:r>
          </a:p>
          <a:p>
            <a:pPr lvl="1">
              <a:lnSpc>
                <a:spcPct val="95000"/>
              </a:lnSpc>
              <a:spcBef>
                <a:spcPct val="0"/>
              </a:spcBef>
              <a:buFont typeface="Wingdings 3" pitchFamily="18" charset="2"/>
              <a:buChar char=""/>
            </a:pPr>
            <a:r>
              <a:rPr lang="en-US" altLang="en-US" sz="1800"/>
              <a:t>therefore we lump them all together and just refer to the “risk premium” (RP) for individual stocks and stock markets as a whole</a:t>
            </a:r>
          </a:p>
          <a:p>
            <a:pPr>
              <a:lnSpc>
                <a:spcPct val="95000"/>
              </a:lnSpc>
              <a:spcBef>
                <a:spcPct val="0"/>
              </a:spcBef>
              <a:buFont typeface="Wingdings 3" pitchFamily="18" charset="2"/>
              <a:buChar char="_"/>
            </a:pPr>
            <a:r>
              <a:rPr lang="en-US" altLang="en-US" sz="1800"/>
              <a:t>Any securities market has a required rate of return (r</a:t>
            </a:r>
            <a:r>
              <a:rPr lang="en-US" altLang="en-US" sz="1800" baseline="-25000"/>
              <a:t>M</a:t>
            </a:r>
            <a:r>
              <a:rPr lang="en-US" altLang="en-US" sz="1800"/>
              <a:t>)</a:t>
            </a:r>
          </a:p>
          <a:p>
            <a:pPr lvl="1">
              <a:lnSpc>
                <a:spcPct val="95000"/>
              </a:lnSpc>
              <a:spcBef>
                <a:spcPct val="0"/>
              </a:spcBef>
              <a:buFont typeface="Wingdings 3" pitchFamily="18" charset="2"/>
              <a:buChar char=""/>
            </a:pPr>
            <a:r>
              <a:rPr lang="en-US" altLang="en-US" sz="1800"/>
              <a:t>r</a:t>
            </a:r>
            <a:r>
              <a:rPr lang="en-US" altLang="en-US" sz="1800" baseline="-25000"/>
              <a:t>M</a:t>
            </a:r>
            <a:r>
              <a:rPr lang="en-US" altLang="en-US" sz="1800"/>
              <a:t> for any market is simply the current average return for that market (this assumes that market forces and risk aversion have already been at work to “force” the required ROR to equal average return) </a:t>
            </a:r>
          </a:p>
          <a:p>
            <a:pPr lvl="1">
              <a:lnSpc>
                <a:spcPct val="95000"/>
              </a:lnSpc>
              <a:spcBef>
                <a:spcPct val="0"/>
              </a:spcBef>
              <a:buFont typeface="Wingdings 3" pitchFamily="18" charset="2"/>
              <a:buChar char=""/>
            </a:pPr>
            <a:r>
              <a:rPr lang="en-US" altLang="en-US" sz="1800"/>
              <a:t>The r</a:t>
            </a:r>
            <a:r>
              <a:rPr lang="en-US" altLang="en-US" sz="1800" baseline="-25000"/>
              <a:t>M</a:t>
            </a:r>
            <a:r>
              <a:rPr lang="en-US" altLang="en-US" sz="1800"/>
              <a:t> for any market is composed, in part, of some sort of compensation for opportunity cost and inflation.  This is the nominal risk-free rate (r</a:t>
            </a:r>
            <a:r>
              <a:rPr lang="en-US" altLang="en-US" sz="1800" baseline="-25000"/>
              <a:t>RF</a:t>
            </a:r>
            <a:r>
              <a:rPr lang="en-US" altLang="en-US" sz="1800"/>
              <a:t>) (sound familiar?)  The rest must be compensation for risk.</a:t>
            </a:r>
          </a:p>
          <a:p>
            <a:pPr lvl="1">
              <a:lnSpc>
                <a:spcPct val="95000"/>
              </a:lnSpc>
              <a:spcBef>
                <a:spcPct val="0"/>
              </a:spcBef>
              <a:buFont typeface="Wingdings 3" pitchFamily="18" charset="2"/>
              <a:buChar char=""/>
            </a:pPr>
            <a:r>
              <a:rPr lang="en-US" altLang="en-US" sz="1800"/>
              <a:t>Thus r</a:t>
            </a:r>
            <a:r>
              <a:rPr lang="en-US" altLang="en-US" sz="1800" baseline="-25000"/>
              <a:t>M</a:t>
            </a:r>
            <a:r>
              <a:rPr lang="en-US" altLang="en-US" sz="1800"/>
              <a:t> = r</a:t>
            </a:r>
            <a:r>
              <a:rPr lang="en-US" altLang="en-US" sz="1800" baseline="-25000"/>
              <a:t>RF</a:t>
            </a:r>
            <a:r>
              <a:rPr lang="en-US" altLang="en-US" sz="1800"/>
              <a:t> + Market Risk Premium(RP</a:t>
            </a:r>
            <a:r>
              <a:rPr lang="en-US" altLang="en-US" sz="1800" baseline="-25000"/>
              <a:t>m</a:t>
            </a:r>
            <a:r>
              <a:rPr lang="en-US" altLang="en-US" sz="1800"/>
              <a:t>)</a:t>
            </a:r>
          </a:p>
          <a:p>
            <a:pPr lvl="1">
              <a:lnSpc>
                <a:spcPct val="95000"/>
              </a:lnSpc>
              <a:spcBef>
                <a:spcPct val="0"/>
              </a:spcBef>
              <a:buFont typeface="Wingdings 3" pitchFamily="18" charset="2"/>
              <a:buChar char=""/>
            </a:pPr>
            <a:endParaRPr lang="en-US" altLang="en-US" sz="1800"/>
          </a:p>
          <a:p>
            <a:pPr>
              <a:lnSpc>
                <a:spcPct val="95000"/>
              </a:lnSpc>
              <a:spcBef>
                <a:spcPct val="0"/>
              </a:spcBef>
              <a:buFont typeface="Wingdings 3" pitchFamily="18" charset="2"/>
              <a:buChar char="_"/>
            </a:pPr>
            <a:r>
              <a:rPr lang="en-US" altLang="en-US" sz="1800"/>
              <a:t>Market Risk Premium: RP</a:t>
            </a:r>
            <a:r>
              <a:rPr lang="en-US" altLang="en-US" sz="1800" baseline="-25000"/>
              <a:t>m</a:t>
            </a:r>
            <a:r>
              <a:rPr lang="en-US" altLang="en-US" sz="1800"/>
              <a:t> = (r</a:t>
            </a:r>
            <a:r>
              <a:rPr lang="en-US" altLang="en-US" sz="1800" baseline="-25000"/>
              <a:t>M</a:t>
            </a:r>
            <a:r>
              <a:rPr lang="en-US" altLang="en-US" sz="1800"/>
              <a:t> - r</a:t>
            </a:r>
            <a:r>
              <a:rPr lang="en-US" altLang="en-US" sz="1800" baseline="-25000"/>
              <a:t>RF</a:t>
            </a:r>
            <a:r>
              <a:rPr lang="en-US" altLang="en-US" sz="1800"/>
              <a:t>) (by definition)</a:t>
            </a:r>
          </a:p>
        </p:txBody>
      </p:sp>
      <p:sp>
        <p:nvSpPr>
          <p:cNvPr id="5" name="AutoShape 19"/>
          <p:cNvSpPr>
            <a:spLocks noChangeArrowheads="1"/>
          </p:cNvSpPr>
          <p:nvPr/>
        </p:nvSpPr>
        <p:spPr bwMode="auto">
          <a:xfrm>
            <a:off x="169863" y="7967663"/>
            <a:ext cx="238125" cy="247650"/>
          </a:xfrm>
          <a:prstGeom prst="star5">
            <a:avLst/>
          </a:prstGeom>
          <a:solidFill>
            <a:schemeClr val="tx1"/>
          </a:solidFill>
          <a:ln w="9525">
            <a:solidFill>
              <a:schemeClr val="tx1"/>
            </a:solidFill>
            <a:miter lim="800000"/>
            <a:headEnd/>
            <a:tailEnd/>
          </a:ln>
          <a:effectLst/>
        </p:spPr>
        <p:txBody>
          <a:bodyPr wrap="none" anchor="ctr"/>
          <a:lstStyle/>
          <a:p>
            <a:pPr>
              <a:defRPr/>
            </a:pP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2"/>
          <p:cNvSpPr>
            <a:spLocks noGrp="1"/>
          </p:cNvSpPr>
          <p:nvPr>
            <p:ph type="ftr" sz="quarter" idx="11"/>
          </p:nvPr>
        </p:nvSpPr>
        <p:spPr>
          <a:xfrm>
            <a:off x="0" y="0"/>
            <a:ext cx="4656138" cy="325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11 &amp; 12: Risk &amp; Return in Capital Markets (bdh2e)</a:t>
            </a:r>
          </a:p>
        </p:txBody>
      </p:sp>
      <p:sp>
        <p:nvSpPr>
          <p:cNvPr id="2662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5A256187-57D6-4356-9CDE-F292452522A7}" type="slidenum">
              <a:rPr lang="en-US" altLang="en-US" sz="1200" smtClean="0"/>
              <a:pPr>
                <a:spcBef>
                  <a:spcPct val="0"/>
                </a:spcBef>
                <a:buFontTx/>
                <a:buNone/>
              </a:pPr>
              <a:t>26</a:t>
            </a:fld>
            <a:endParaRPr lang="en-US" altLang="en-US" sz="1200" smtClean="0"/>
          </a:p>
        </p:txBody>
      </p:sp>
      <p:sp>
        <p:nvSpPr>
          <p:cNvPr id="26628" name="Text Box 2"/>
          <p:cNvSpPr txBox="1">
            <a:spLocks noChangeArrowheads="1"/>
          </p:cNvSpPr>
          <p:nvPr/>
        </p:nvSpPr>
        <p:spPr bwMode="auto">
          <a:xfrm>
            <a:off x="238125" y="317500"/>
            <a:ext cx="6618288"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Tx/>
              <a:buNone/>
            </a:pPr>
            <a:r>
              <a:rPr lang="en-US" altLang="en-US" sz="1800" b="1"/>
              <a:t>Measuring Systematic Risk</a:t>
            </a:r>
            <a:endParaRPr lang="en-US" altLang="en-US" sz="1800"/>
          </a:p>
          <a:p>
            <a:pPr>
              <a:lnSpc>
                <a:spcPct val="90000"/>
              </a:lnSpc>
              <a:spcBef>
                <a:spcPct val="0"/>
              </a:spcBef>
              <a:buFont typeface="Monotype Sorts" pitchFamily="2" charset="2"/>
              <a:buNone/>
            </a:pPr>
            <a:r>
              <a:rPr lang="en-US" altLang="en-US" sz="1800" u="sng"/>
              <a:t>Capital Asset Pricing Model (CAPM)</a:t>
            </a:r>
            <a:r>
              <a:rPr lang="en-US" altLang="en-US" sz="1800"/>
              <a:t>: (continued)</a:t>
            </a:r>
          </a:p>
          <a:p>
            <a:pPr>
              <a:lnSpc>
                <a:spcPct val="90000"/>
              </a:lnSpc>
              <a:spcBef>
                <a:spcPct val="0"/>
              </a:spcBef>
              <a:buFont typeface="Monotype Sorts" pitchFamily="2" charset="2"/>
              <a:buNone/>
            </a:pPr>
            <a:endParaRPr lang="en-US" altLang="en-US" sz="1800" u="sng"/>
          </a:p>
          <a:p>
            <a:pPr>
              <a:lnSpc>
                <a:spcPct val="90000"/>
              </a:lnSpc>
              <a:spcBef>
                <a:spcPct val="0"/>
              </a:spcBef>
              <a:buFont typeface="Monotype Sorts" pitchFamily="2" charset="2"/>
              <a:buNone/>
            </a:pPr>
            <a:r>
              <a:rPr lang="en-US" altLang="en-US" sz="1800" u="sng"/>
              <a:t>Example</a:t>
            </a:r>
            <a:r>
              <a:rPr lang="en-US" altLang="en-US" sz="1800"/>
              <a:t>: If the NASDAQ has had an average ROR of 6.5% over the last five years and 30-day T-bills have had an average return of 1.9% for the last five years, what is the NASDAQ market risk premium?</a:t>
            </a:r>
          </a:p>
          <a:p>
            <a:pPr>
              <a:lnSpc>
                <a:spcPct val="90000"/>
              </a:lnSpc>
              <a:spcBef>
                <a:spcPct val="0"/>
              </a:spcBef>
              <a:buFont typeface="Monotype Sorts" pitchFamily="2" charset="2"/>
              <a:buNone/>
            </a:pPr>
            <a:endParaRPr lang="en-US" altLang="en-US" sz="1800"/>
          </a:p>
          <a:p>
            <a:pPr>
              <a:lnSpc>
                <a:spcPct val="90000"/>
              </a:lnSpc>
              <a:spcBef>
                <a:spcPct val="0"/>
              </a:spcBef>
              <a:buFont typeface="Monotype Sorts" pitchFamily="2" charset="2"/>
              <a:buNone/>
            </a:pPr>
            <a:r>
              <a:rPr lang="en-US" altLang="en-US" sz="1800"/>
              <a:t>Market Risk Premium: RP</a:t>
            </a:r>
            <a:r>
              <a:rPr lang="en-US" altLang="en-US" sz="1800" baseline="-25000"/>
              <a:t>m</a:t>
            </a:r>
            <a:r>
              <a:rPr lang="en-US" altLang="en-US" sz="1800"/>
              <a:t> = (r</a:t>
            </a:r>
            <a:r>
              <a:rPr lang="en-US" altLang="en-US" sz="1800" baseline="-25000"/>
              <a:t>M</a:t>
            </a:r>
            <a:r>
              <a:rPr lang="en-US" altLang="en-US" sz="1800"/>
              <a:t> - r</a:t>
            </a:r>
            <a:r>
              <a:rPr lang="en-US" altLang="en-US" sz="1800" baseline="-25000"/>
              <a:t>RF</a:t>
            </a:r>
            <a:r>
              <a:rPr lang="en-US" altLang="en-US" sz="1800"/>
              <a:t>)</a:t>
            </a:r>
          </a:p>
          <a:p>
            <a:pPr>
              <a:lnSpc>
                <a:spcPct val="90000"/>
              </a:lnSpc>
              <a:spcBef>
                <a:spcPct val="0"/>
              </a:spcBef>
              <a:buFont typeface="Monotype Sorts" pitchFamily="2" charset="2"/>
              <a:buNone/>
            </a:pPr>
            <a:r>
              <a:rPr lang="en-US" altLang="en-US" sz="1800"/>
              <a:t>		             = 6.5% - 1.9% = </a:t>
            </a:r>
            <a:r>
              <a:rPr lang="en-US" altLang="en-US" sz="1800" b="1"/>
              <a:t>4.6%</a:t>
            </a:r>
            <a:endParaRPr lang="en-US" altLang="en-US" sz="1800" b="1" u="sng"/>
          </a:p>
          <a:p>
            <a:pPr>
              <a:lnSpc>
                <a:spcPct val="90000"/>
              </a:lnSpc>
              <a:spcBef>
                <a:spcPct val="0"/>
              </a:spcBef>
              <a:buFont typeface="Monotype Sorts" pitchFamily="2" charset="2"/>
              <a:buNone/>
            </a:pPr>
            <a:endParaRPr lang="en-US" altLang="en-US" sz="1800"/>
          </a:p>
          <a:p>
            <a:pPr>
              <a:lnSpc>
                <a:spcPct val="90000"/>
              </a:lnSpc>
              <a:spcBef>
                <a:spcPct val="0"/>
              </a:spcBef>
              <a:buFont typeface="Wingdings 3" pitchFamily="18" charset="2"/>
              <a:buChar char="_"/>
            </a:pPr>
            <a:r>
              <a:rPr lang="en-US" altLang="en-US" sz="1800"/>
              <a:t>Individual Stock Risk Premium: RP</a:t>
            </a:r>
            <a:r>
              <a:rPr lang="en-US" altLang="en-US" sz="1800" baseline="-25000"/>
              <a:t>s</a:t>
            </a:r>
            <a:r>
              <a:rPr lang="en-US" altLang="en-US" sz="1800"/>
              <a:t> = (r</a:t>
            </a:r>
            <a:r>
              <a:rPr lang="en-US" altLang="en-US" sz="1800" baseline="-25000"/>
              <a:t>M</a:t>
            </a:r>
            <a:r>
              <a:rPr lang="en-US" altLang="en-US" sz="1800"/>
              <a:t> - r</a:t>
            </a:r>
            <a:r>
              <a:rPr lang="en-US" altLang="en-US" sz="1800" baseline="-25000"/>
              <a:t>RF</a:t>
            </a:r>
            <a:r>
              <a:rPr lang="en-US" altLang="en-US" sz="1800"/>
              <a:t>)</a:t>
            </a:r>
            <a:r>
              <a:rPr lang="en-US" altLang="en-US" sz="1800" b="1">
                <a:latin typeface="Symbol" pitchFamily="18" charset="2"/>
              </a:rPr>
              <a:t>b</a:t>
            </a:r>
            <a:r>
              <a:rPr lang="en-US" altLang="en-US" sz="1800" baseline="-25000"/>
              <a:t>s</a:t>
            </a:r>
            <a:r>
              <a:rPr lang="en-US" altLang="en-US" sz="1800"/>
              <a:t> = RP</a:t>
            </a:r>
            <a:r>
              <a:rPr lang="en-US" altLang="en-US" sz="1800" baseline="-25000"/>
              <a:t>m</a:t>
            </a:r>
            <a:r>
              <a:rPr lang="en-US" altLang="en-US" sz="1800" b="1">
                <a:latin typeface="Symbol" pitchFamily="18" charset="2"/>
              </a:rPr>
              <a:t>b</a:t>
            </a:r>
            <a:r>
              <a:rPr lang="en-US" altLang="en-US" sz="1800" baseline="-25000"/>
              <a:t>s</a:t>
            </a:r>
            <a:endParaRPr lang="en-US" altLang="en-US" sz="1800"/>
          </a:p>
          <a:p>
            <a:pPr>
              <a:lnSpc>
                <a:spcPct val="90000"/>
              </a:lnSpc>
              <a:spcBef>
                <a:spcPct val="0"/>
              </a:spcBef>
              <a:buFont typeface="Wingdings 3" pitchFamily="18" charset="2"/>
              <a:buChar char="_"/>
            </a:pPr>
            <a:r>
              <a:rPr lang="en-US" altLang="en-US" sz="1800"/>
              <a:t>The risk of an individual stock as portrayed by its </a:t>
            </a:r>
            <a:r>
              <a:rPr lang="en-US" altLang="en-US" sz="1800" b="1">
                <a:latin typeface="Symbol" pitchFamily="18" charset="2"/>
              </a:rPr>
              <a:t>b</a:t>
            </a:r>
            <a:r>
              <a:rPr lang="en-US" altLang="en-US" sz="1800"/>
              <a:t> is incorporated in computing that stock’s risk premium</a:t>
            </a:r>
          </a:p>
          <a:p>
            <a:pPr>
              <a:lnSpc>
                <a:spcPct val="90000"/>
              </a:lnSpc>
              <a:spcBef>
                <a:spcPct val="0"/>
              </a:spcBef>
              <a:buFont typeface="Monotype Sorts" pitchFamily="2" charset="2"/>
              <a:buChar char="*"/>
            </a:pPr>
            <a:endParaRPr lang="en-US" altLang="en-US" sz="1800"/>
          </a:p>
          <a:p>
            <a:pPr>
              <a:lnSpc>
                <a:spcPct val="90000"/>
              </a:lnSpc>
              <a:spcBef>
                <a:spcPct val="0"/>
              </a:spcBef>
              <a:buFont typeface="Monotype Sorts" pitchFamily="2" charset="2"/>
              <a:buNone/>
            </a:pPr>
            <a:r>
              <a:rPr lang="en-US" altLang="en-US" sz="1800" u="sng"/>
              <a:t>Finding Required ROR (r</a:t>
            </a:r>
            <a:r>
              <a:rPr lang="en-US" altLang="en-US" sz="1800" u="sng" baseline="-25000"/>
              <a:t>s</a:t>
            </a:r>
            <a:r>
              <a:rPr lang="en-US" altLang="en-US" sz="1800" u="sng"/>
              <a:t>) for an Individual Stock</a:t>
            </a:r>
            <a:r>
              <a:rPr lang="en-US" altLang="en-US" sz="1800"/>
              <a:t>:</a:t>
            </a:r>
          </a:p>
          <a:p>
            <a:pPr>
              <a:lnSpc>
                <a:spcPct val="90000"/>
              </a:lnSpc>
              <a:spcBef>
                <a:spcPct val="0"/>
              </a:spcBef>
              <a:buFont typeface="Monotype Sorts" pitchFamily="2" charset="2"/>
              <a:buNone/>
            </a:pPr>
            <a:endParaRPr lang="en-US" altLang="en-US" sz="1800"/>
          </a:p>
          <a:p>
            <a:pPr>
              <a:lnSpc>
                <a:spcPct val="90000"/>
              </a:lnSpc>
              <a:spcBef>
                <a:spcPct val="0"/>
              </a:spcBef>
              <a:buFont typeface="Wingdings 3" pitchFamily="18" charset="2"/>
              <a:buChar char="_"/>
            </a:pPr>
            <a:r>
              <a:rPr lang="en-US" altLang="en-US" sz="1800"/>
              <a:t>It should be apparent by now that r</a:t>
            </a:r>
            <a:r>
              <a:rPr lang="en-US" altLang="en-US" sz="1800" baseline="-25000"/>
              <a:t>s</a:t>
            </a:r>
            <a:r>
              <a:rPr lang="en-US" altLang="en-US" sz="1800"/>
              <a:t> for a stock should be related to the riskiness of the firm that issues that stock.  Thus:</a:t>
            </a:r>
          </a:p>
          <a:p>
            <a:pPr>
              <a:lnSpc>
                <a:spcPct val="90000"/>
              </a:lnSpc>
              <a:spcBef>
                <a:spcPct val="0"/>
              </a:spcBef>
              <a:buFont typeface="Wingdings 3" pitchFamily="18" charset="2"/>
              <a:buChar char="_"/>
            </a:pPr>
            <a:endParaRPr lang="en-US" altLang="en-US" sz="1800"/>
          </a:p>
          <a:p>
            <a:pPr lvl="1">
              <a:lnSpc>
                <a:spcPct val="90000"/>
              </a:lnSpc>
              <a:spcBef>
                <a:spcPct val="0"/>
              </a:spcBef>
              <a:buFont typeface="Monotype Sorts" pitchFamily="2" charset="2"/>
              <a:buNone/>
            </a:pPr>
            <a:r>
              <a:rPr lang="en-US" altLang="en-US" sz="1800"/>
              <a:t>r</a:t>
            </a:r>
            <a:r>
              <a:rPr lang="en-US" altLang="en-US" sz="1800" baseline="-25000"/>
              <a:t>s</a:t>
            </a:r>
            <a:r>
              <a:rPr lang="en-US" altLang="en-US" sz="1800"/>
              <a:t> = r</a:t>
            </a:r>
            <a:r>
              <a:rPr lang="en-US" altLang="en-US" sz="1800" baseline="-25000"/>
              <a:t>RF</a:t>
            </a:r>
            <a:r>
              <a:rPr lang="en-US" altLang="en-US" sz="1800"/>
              <a:t> + (r</a:t>
            </a:r>
            <a:r>
              <a:rPr lang="en-US" altLang="en-US" sz="1800" baseline="-25000"/>
              <a:t>M</a:t>
            </a:r>
            <a:r>
              <a:rPr lang="en-US" altLang="en-US" sz="1800"/>
              <a:t> - r</a:t>
            </a:r>
            <a:r>
              <a:rPr lang="en-US" altLang="en-US" sz="1800" baseline="-25000"/>
              <a:t>RF</a:t>
            </a:r>
            <a:r>
              <a:rPr lang="en-US" altLang="en-US" sz="1800"/>
              <a:t>)</a:t>
            </a:r>
            <a:r>
              <a:rPr lang="en-US" altLang="en-US" sz="1800" b="1">
                <a:latin typeface="Symbol" pitchFamily="18" charset="2"/>
              </a:rPr>
              <a:t>b</a:t>
            </a:r>
            <a:r>
              <a:rPr lang="en-US" altLang="en-US" sz="1800" baseline="-25000"/>
              <a:t>s</a:t>
            </a:r>
            <a:r>
              <a:rPr lang="en-US" altLang="en-US" sz="1800"/>
              <a:t> </a:t>
            </a:r>
          </a:p>
          <a:p>
            <a:pPr lvl="1">
              <a:lnSpc>
                <a:spcPct val="90000"/>
              </a:lnSpc>
              <a:spcBef>
                <a:spcPct val="0"/>
              </a:spcBef>
              <a:buFont typeface="Monotype Sorts" pitchFamily="2" charset="2"/>
              <a:buNone/>
            </a:pPr>
            <a:r>
              <a:rPr lang="en-US" altLang="en-US" sz="1800"/>
              <a:t>         = r</a:t>
            </a:r>
            <a:r>
              <a:rPr lang="en-US" altLang="en-US" sz="1800" baseline="-25000"/>
              <a:t>RF</a:t>
            </a:r>
            <a:r>
              <a:rPr lang="en-US" altLang="en-US" sz="1800"/>
              <a:t> + RP</a:t>
            </a:r>
            <a:r>
              <a:rPr lang="en-US" altLang="en-US" sz="1800" baseline="-25000"/>
              <a:t>m</a:t>
            </a:r>
            <a:r>
              <a:rPr lang="en-US" altLang="en-US" sz="1800" b="1">
                <a:latin typeface="Symbol" pitchFamily="18" charset="2"/>
              </a:rPr>
              <a:t>b</a:t>
            </a:r>
            <a:r>
              <a:rPr lang="en-US" altLang="en-US" sz="1800" baseline="-25000"/>
              <a:t>s</a:t>
            </a:r>
            <a:endParaRPr lang="en-US" altLang="en-US" sz="1800"/>
          </a:p>
          <a:p>
            <a:pPr lvl="1">
              <a:lnSpc>
                <a:spcPct val="90000"/>
              </a:lnSpc>
              <a:spcBef>
                <a:spcPct val="0"/>
              </a:spcBef>
              <a:buFont typeface="Monotype Sorts" pitchFamily="2" charset="2"/>
              <a:buNone/>
            </a:pPr>
            <a:endParaRPr lang="en-US" altLang="en-US" sz="1800"/>
          </a:p>
          <a:p>
            <a:pPr>
              <a:lnSpc>
                <a:spcPct val="90000"/>
              </a:lnSpc>
              <a:spcBef>
                <a:spcPct val="0"/>
              </a:spcBef>
              <a:buFont typeface="Wingdings 3" pitchFamily="18" charset="2"/>
              <a:buChar char="_"/>
            </a:pPr>
            <a:r>
              <a:rPr lang="en-US" altLang="en-US" sz="1800"/>
              <a:t>The above formula is call the “Capital Asset Pricing Model” (CAPM) formula</a:t>
            </a:r>
          </a:p>
          <a:p>
            <a:pPr>
              <a:lnSpc>
                <a:spcPct val="90000"/>
              </a:lnSpc>
              <a:spcBef>
                <a:spcPct val="0"/>
              </a:spcBef>
              <a:buFont typeface="Wingdings 3" pitchFamily="18" charset="2"/>
              <a:buChar char="_"/>
            </a:pPr>
            <a:r>
              <a:rPr lang="en-US" altLang="en-US" sz="1800"/>
              <a:t>Another way to look at the CAPM formula: 	</a:t>
            </a:r>
          </a:p>
        </p:txBody>
      </p:sp>
      <p:sp>
        <p:nvSpPr>
          <p:cNvPr id="26629" name="Text Box 7"/>
          <p:cNvSpPr txBox="1">
            <a:spLocks noChangeArrowheads="1"/>
          </p:cNvSpPr>
          <p:nvPr/>
        </p:nvSpPr>
        <p:spPr bwMode="auto">
          <a:xfrm>
            <a:off x="187325" y="6559550"/>
            <a:ext cx="6303963" cy="227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latin typeface="Arial" charset="0"/>
            </a:endParaRPr>
          </a:p>
          <a:p>
            <a:pPr>
              <a:spcBef>
                <a:spcPct val="0"/>
              </a:spcBef>
              <a:buFontTx/>
              <a:buNone/>
            </a:pPr>
            <a:r>
              <a:rPr lang="en-US" altLang="en-US" sz="1800">
                <a:latin typeface="Arial" charset="0"/>
              </a:rPr>
              <a:t>		             </a:t>
            </a:r>
            <a:r>
              <a:rPr lang="en-US" altLang="en-US" sz="1400">
                <a:latin typeface="Arial" charset="0"/>
              </a:rPr>
              <a:t>Mkt Risk Premium         Quantity of Risk</a:t>
            </a:r>
          </a:p>
          <a:p>
            <a:pPr lvl="1">
              <a:spcBef>
                <a:spcPct val="0"/>
              </a:spcBef>
              <a:buFontTx/>
              <a:buNone/>
            </a:pPr>
            <a:r>
              <a:rPr lang="en-US" altLang="en-US" sz="1400">
                <a:latin typeface="Arial" charset="0"/>
              </a:rPr>
              <a:t>			 (Cost of Risk)</a:t>
            </a:r>
          </a:p>
          <a:p>
            <a:pPr lvl="1">
              <a:spcBef>
                <a:spcPct val="0"/>
              </a:spcBef>
              <a:buFontTx/>
              <a:buNone/>
            </a:pPr>
            <a:endParaRPr lang="en-US" altLang="en-US" sz="1400">
              <a:latin typeface="Arial" charset="0"/>
            </a:endParaRPr>
          </a:p>
          <a:p>
            <a:pPr lvl="1">
              <a:spcBef>
                <a:spcPct val="0"/>
              </a:spcBef>
              <a:buFontTx/>
              <a:buNone/>
            </a:pPr>
            <a:endParaRPr lang="en-US" altLang="en-US" sz="1800">
              <a:latin typeface="Arial" charset="0"/>
            </a:endParaRPr>
          </a:p>
          <a:p>
            <a:pPr lvl="1">
              <a:spcBef>
                <a:spcPct val="0"/>
              </a:spcBef>
              <a:buFontTx/>
              <a:buNone/>
            </a:pPr>
            <a:r>
              <a:rPr lang="en-US" altLang="en-US" sz="1800"/>
              <a:t>		      r</a:t>
            </a:r>
            <a:r>
              <a:rPr lang="en-US" altLang="en-US" sz="1800" baseline="-25000"/>
              <a:t>s</a:t>
            </a:r>
            <a:r>
              <a:rPr lang="en-US" altLang="en-US" sz="1800"/>
              <a:t> = r</a:t>
            </a:r>
            <a:r>
              <a:rPr lang="en-US" altLang="en-US" sz="1800" baseline="-25000"/>
              <a:t>RF</a:t>
            </a:r>
            <a:r>
              <a:rPr lang="en-US" altLang="en-US" sz="1800"/>
              <a:t> + (r</a:t>
            </a:r>
            <a:r>
              <a:rPr lang="en-US" altLang="en-US" sz="1800" baseline="-25000"/>
              <a:t>M</a:t>
            </a:r>
            <a:r>
              <a:rPr lang="en-US" altLang="en-US" sz="1800"/>
              <a:t> - r</a:t>
            </a:r>
            <a:r>
              <a:rPr lang="en-US" altLang="en-US" sz="1800" baseline="-25000"/>
              <a:t>RF</a:t>
            </a:r>
            <a:r>
              <a:rPr lang="en-US" altLang="en-US" sz="1800"/>
              <a:t>)</a:t>
            </a:r>
            <a:r>
              <a:rPr lang="en-US" altLang="en-US" sz="1800" b="1">
                <a:latin typeface="Symbol" pitchFamily="18" charset="2"/>
              </a:rPr>
              <a:t>b</a:t>
            </a:r>
            <a:r>
              <a:rPr lang="en-US" altLang="en-US" sz="1800" baseline="-25000"/>
              <a:t>s</a:t>
            </a:r>
            <a:endParaRPr lang="en-US" altLang="en-US" sz="1800"/>
          </a:p>
          <a:p>
            <a:pPr>
              <a:spcBef>
                <a:spcPct val="0"/>
              </a:spcBef>
              <a:buFontTx/>
              <a:buNone/>
            </a:pPr>
            <a:endParaRPr lang="en-US" altLang="en-US" sz="1400">
              <a:latin typeface="Arial" charset="0"/>
            </a:endParaRPr>
          </a:p>
          <a:p>
            <a:pPr>
              <a:spcBef>
                <a:spcPct val="0"/>
              </a:spcBef>
              <a:buFontTx/>
              <a:buNone/>
            </a:pPr>
            <a:r>
              <a:rPr lang="en-US" altLang="en-US" sz="1400">
                <a:latin typeface="Arial" charset="0"/>
              </a:rPr>
              <a:t>Compensation for Opp. Cost &amp; Inflation       Stock Risk Premium </a:t>
            </a:r>
          </a:p>
          <a:p>
            <a:pPr>
              <a:spcBef>
                <a:spcPct val="0"/>
              </a:spcBef>
              <a:buFontTx/>
              <a:buNone/>
            </a:pPr>
            <a:r>
              <a:rPr lang="en-US" altLang="en-US" sz="1400">
                <a:latin typeface="Arial" charset="0"/>
              </a:rPr>
              <a:t>			</a:t>
            </a:r>
          </a:p>
        </p:txBody>
      </p:sp>
      <p:sp>
        <p:nvSpPr>
          <p:cNvPr id="26630" name="AutoShape 8"/>
          <p:cNvSpPr>
            <a:spLocks/>
          </p:cNvSpPr>
          <p:nvPr/>
        </p:nvSpPr>
        <p:spPr bwMode="auto">
          <a:xfrm rot="-5400000">
            <a:off x="3740150" y="7375525"/>
            <a:ext cx="177800" cy="825500"/>
          </a:xfrm>
          <a:prstGeom prst="rightBrace">
            <a:avLst>
              <a:gd name="adj1" fmla="val 3869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26631" name="AutoShape 9"/>
          <p:cNvSpPr>
            <a:spLocks/>
          </p:cNvSpPr>
          <p:nvPr/>
        </p:nvSpPr>
        <p:spPr bwMode="auto">
          <a:xfrm rot="5400000" flipV="1">
            <a:off x="3848100" y="7708900"/>
            <a:ext cx="215900" cy="10795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26632" name="Line 10"/>
          <p:cNvSpPr>
            <a:spLocks noChangeShapeType="1"/>
          </p:cNvSpPr>
          <p:nvPr/>
        </p:nvSpPr>
        <p:spPr bwMode="auto">
          <a:xfrm flipH="1">
            <a:off x="4368800" y="7178675"/>
            <a:ext cx="701675" cy="727075"/>
          </a:xfrm>
          <a:prstGeom prst="line">
            <a:avLst/>
          </a:prstGeom>
          <a:noFill/>
          <a:ln w="9525">
            <a:solidFill>
              <a:schemeClr val="tx1"/>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6633" name="Line 11"/>
          <p:cNvSpPr>
            <a:spLocks noChangeShapeType="1"/>
          </p:cNvSpPr>
          <p:nvPr/>
        </p:nvSpPr>
        <p:spPr bwMode="auto">
          <a:xfrm flipV="1">
            <a:off x="2552700" y="8172450"/>
            <a:ext cx="298450" cy="225425"/>
          </a:xfrm>
          <a:prstGeom prst="line">
            <a:avLst/>
          </a:prstGeom>
          <a:noFill/>
          <a:ln w="9525">
            <a:solidFill>
              <a:schemeClr val="tx1"/>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6634" name="Line 12"/>
          <p:cNvSpPr>
            <a:spLocks noChangeShapeType="1"/>
          </p:cNvSpPr>
          <p:nvPr/>
        </p:nvSpPr>
        <p:spPr bwMode="auto">
          <a:xfrm>
            <a:off x="3635375" y="7385050"/>
            <a:ext cx="184150" cy="260350"/>
          </a:xfrm>
          <a:prstGeom prst="line">
            <a:avLst/>
          </a:prstGeom>
          <a:noFill/>
          <a:ln w="9525">
            <a:solidFill>
              <a:schemeClr val="tx1"/>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547" name="AutoShape 19"/>
          <p:cNvSpPr>
            <a:spLocks noChangeArrowheads="1"/>
          </p:cNvSpPr>
          <p:nvPr/>
        </p:nvSpPr>
        <p:spPr bwMode="auto">
          <a:xfrm>
            <a:off x="484188" y="5008563"/>
            <a:ext cx="238125" cy="247650"/>
          </a:xfrm>
          <a:prstGeom prst="star5">
            <a:avLst/>
          </a:prstGeom>
          <a:solidFill>
            <a:schemeClr val="tx1"/>
          </a:solidFill>
          <a:ln w="9525">
            <a:solidFill>
              <a:schemeClr val="tx1"/>
            </a:solidFill>
            <a:miter lim="800000"/>
            <a:headEnd/>
            <a:tailEnd/>
          </a:ln>
          <a:effectLst/>
        </p:spPr>
        <p:txBody>
          <a:bodyPr wrap="none" anchor="ctr"/>
          <a:lstStyle/>
          <a:p>
            <a:pPr>
              <a:defRPr/>
            </a:pPr>
            <a:endParaRPr lang="en-US"/>
          </a:p>
        </p:txBody>
      </p:sp>
      <p:grpSp>
        <p:nvGrpSpPr>
          <p:cNvPr id="26636" name="Group 32"/>
          <p:cNvGrpSpPr>
            <a:grpSpLocks/>
          </p:cNvGrpSpPr>
          <p:nvPr/>
        </p:nvGrpSpPr>
        <p:grpSpPr bwMode="auto">
          <a:xfrm>
            <a:off x="746125" y="5032375"/>
            <a:ext cx="152400" cy="74613"/>
            <a:chOff x="117" y="145"/>
            <a:chExt cx="8" cy="3"/>
          </a:xfrm>
        </p:grpSpPr>
        <p:sp>
          <p:nvSpPr>
            <p:cNvPr id="26641" name="Line 33"/>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2" name="Line 34"/>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3" name="Line 35"/>
            <p:cNvSpPr>
              <a:spLocks noChangeShapeType="1"/>
            </p:cNvSpPr>
            <p:nvPr/>
          </p:nvSpPr>
          <p:spPr bwMode="auto">
            <a:xfrm flipH="1" flipV="1">
              <a:off x="121"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6637" name="Group 32"/>
          <p:cNvGrpSpPr>
            <a:grpSpLocks/>
          </p:cNvGrpSpPr>
          <p:nvPr/>
        </p:nvGrpSpPr>
        <p:grpSpPr bwMode="auto">
          <a:xfrm>
            <a:off x="2403475" y="7851775"/>
            <a:ext cx="152400" cy="74613"/>
            <a:chOff x="117" y="145"/>
            <a:chExt cx="8" cy="3"/>
          </a:xfrm>
        </p:grpSpPr>
        <p:sp>
          <p:nvSpPr>
            <p:cNvPr id="26638" name="Line 33"/>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9" name="Line 34"/>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0" name="Line 35"/>
            <p:cNvSpPr>
              <a:spLocks noChangeShapeType="1"/>
            </p:cNvSpPr>
            <p:nvPr/>
          </p:nvSpPr>
          <p:spPr bwMode="auto">
            <a:xfrm flipH="1" flipV="1">
              <a:off x="121"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2"/>
          <p:cNvSpPr>
            <a:spLocks noGrp="1"/>
          </p:cNvSpPr>
          <p:nvPr>
            <p:ph type="ftr" sz="quarter" idx="11"/>
          </p:nvPr>
        </p:nvSpPr>
        <p:spPr>
          <a:xfrm>
            <a:off x="0" y="0"/>
            <a:ext cx="4554538" cy="325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11 &amp; 12: Risk &amp; Return in Capital Markets (bdh2e)</a:t>
            </a:r>
          </a:p>
        </p:txBody>
      </p:sp>
      <p:sp>
        <p:nvSpPr>
          <p:cNvPr id="276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E050B31D-7AD8-42A0-A6B3-80631EA9914F}" type="slidenum">
              <a:rPr lang="en-US" altLang="en-US" sz="1200" smtClean="0"/>
              <a:pPr>
                <a:spcBef>
                  <a:spcPct val="0"/>
                </a:spcBef>
                <a:buFontTx/>
                <a:buNone/>
              </a:pPr>
              <a:t>27</a:t>
            </a:fld>
            <a:endParaRPr lang="en-US" altLang="en-US" sz="1200" smtClean="0"/>
          </a:p>
        </p:txBody>
      </p:sp>
      <p:sp>
        <p:nvSpPr>
          <p:cNvPr id="27652" name="Text Box 2"/>
          <p:cNvSpPr txBox="1">
            <a:spLocks noChangeArrowheads="1"/>
          </p:cNvSpPr>
          <p:nvPr/>
        </p:nvSpPr>
        <p:spPr bwMode="auto">
          <a:xfrm>
            <a:off x="200025" y="317500"/>
            <a:ext cx="6656388" cy="837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b="1"/>
              <a:t>Measuring Systematic Risk</a:t>
            </a:r>
            <a:endParaRPr lang="en-US" altLang="en-US" sz="1800"/>
          </a:p>
          <a:p>
            <a:pPr>
              <a:spcBef>
                <a:spcPct val="0"/>
              </a:spcBef>
              <a:buFontTx/>
              <a:buNone/>
            </a:pPr>
            <a:r>
              <a:rPr lang="en-US" altLang="en-US" sz="1800" u="sng"/>
              <a:t>Finding Required ROR (r</a:t>
            </a:r>
            <a:r>
              <a:rPr lang="en-US" altLang="en-US" sz="1800" u="sng" baseline="-25000"/>
              <a:t>s</a:t>
            </a:r>
            <a:r>
              <a:rPr lang="en-US" altLang="en-US" sz="1800" u="sng"/>
              <a:t>) for an Individual Stock</a:t>
            </a:r>
            <a:endParaRPr lang="en-US" altLang="en-US" sz="1800"/>
          </a:p>
          <a:p>
            <a:pPr>
              <a:spcBef>
                <a:spcPct val="0"/>
              </a:spcBef>
              <a:buFont typeface="Monotype Sorts" pitchFamily="2" charset="2"/>
              <a:buNone/>
            </a:pPr>
            <a:endParaRPr lang="en-US" altLang="en-US" sz="1800" u="sng"/>
          </a:p>
          <a:p>
            <a:pPr>
              <a:spcBef>
                <a:spcPct val="0"/>
              </a:spcBef>
              <a:buFont typeface="Monotype Sorts" pitchFamily="2" charset="2"/>
              <a:buNone/>
            </a:pPr>
            <a:r>
              <a:rPr lang="en-US" altLang="en-US" sz="1800" u="sng"/>
              <a:t>Example</a:t>
            </a:r>
            <a:r>
              <a:rPr lang="en-US" altLang="en-US" sz="1800"/>
              <a:t>: Jamaica Jim’s Caribbean Pirate Adventures Inc. stock trades on the NASDAQ and has a </a:t>
            </a:r>
            <a:r>
              <a:rPr lang="en-US" altLang="en-US" sz="1800" b="1">
                <a:latin typeface="Symbol" pitchFamily="18" charset="2"/>
              </a:rPr>
              <a:t>b</a:t>
            </a:r>
            <a:r>
              <a:rPr lang="en-US" altLang="en-US" sz="1800"/>
              <a:t> of 1.96.  If the NASDAQ has had an average ROR of 5.3% for the last 5 years and 30-day T-bills are currently returning 1.4%, what is the required ROR for this stock?</a:t>
            </a:r>
          </a:p>
          <a:p>
            <a:pPr>
              <a:spcBef>
                <a:spcPct val="0"/>
              </a:spcBef>
              <a:buFont typeface="Monotype Sorts" pitchFamily="2" charset="2"/>
              <a:buNone/>
            </a:pPr>
            <a:endParaRPr lang="en-US" altLang="en-US" sz="1800"/>
          </a:p>
          <a:p>
            <a:pPr lvl="1">
              <a:spcBef>
                <a:spcPct val="0"/>
              </a:spcBef>
              <a:buFont typeface="Monotype Sorts" pitchFamily="2" charset="2"/>
              <a:buNone/>
            </a:pPr>
            <a:r>
              <a:rPr lang="en-US" altLang="en-US" sz="1800"/>
              <a:t>r</a:t>
            </a:r>
            <a:r>
              <a:rPr lang="en-US" altLang="en-US" sz="1800" baseline="-25000"/>
              <a:t>s</a:t>
            </a:r>
            <a:r>
              <a:rPr lang="en-US" altLang="en-US" sz="1800"/>
              <a:t> = r</a:t>
            </a:r>
            <a:r>
              <a:rPr lang="en-US" altLang="en-US" sz="1800" baseline="-25000"/>
              <a:t>RF</a:t>
            </a:r>
            <a:r>
              <a:rPr lang="en-US" altLang="en-US" sz="1800"/>
              <a:t> + (r</a:t>
            </a:r>
            <a:r>
              <a:rPr lang="en-US" altLang="en-US" sz="1800" baseline="-25000"/>
              <a:t>M</a:t>
            </a:r>
            <a:r>
              <a:rPr lang="en-US" altLang="en-US" sz="1800"/>
              <a:t> - r</a:t>
            </a:r>
            <a:r>
              <a:rPr lang="en-US" altLang="en-US" sz="1800" baseline="-25000"/>
              <a:t>RF</a:t>
            </a:r>
            <a:r>
              <a:rPr lang="en-US" altLang="en-US" sz="1800"/>
              <a:t>)</a:t>
            </a:r>
            <a:r>
              <a:rPr lang="en-US" altLang="en-US" sz="1800" b="1">
                <a:latin typeface="Symbol" pitchFamily="18" charset="2"/>
              </a:rPr>
              <a:t>b</a:t>
            </a:r>
            <a:r>
              <a:rPr lang="en-US" altLang="en-US" sz="1800" baseline="-25000"/>
              <a:t>s</a:t>
            </a:r>
          </a:p>
          <a:p>
            <a:pPr lvl="1">
              <a:spcBef>
                <a:spcPct val="0"/>
              </a:spcBef>
              <a:buFont typeface="Monotype Sorts" pitchFamily="2" charset="2"/>
              <a:buNone/>
            </a:pPr>
            <a:r>
              <a:rPr lang="en-US" altLang="en-US" sz="1800" baseline="-25000"/>
              <a:t>             </a:t>
            </a:r>
            <a:r>
              <a:rPr lang="en-US" altLang="en-US" sz="1800"/>
              <a:t>= 1.4% + (5.3% - 1.4%)1.96</a:t>
            </a:r>
          </a:p>
          <a:p>
            <a:pPr lvl="1">
              <a:spcBef>
                <a:spcPct val="0"/>
              </a:spcBef>
              <a:buFont typeface="Monotype Sorts" pitchFamily="2" charset="2"/>
              <a:buNone/>
            </a:pPr>
            <a:r>
              <a:rPr lang="en-US" altLang="en-US" sz="1800"/>
              <a:t>         = </a:t>
            </a:r>
            <a:r>
              <a:rPr lang="en-US" altLang="en-US" sz="1800" b="1"/>
              <a:t>9.04%</a:t>
            </a:r>
          </a:p>
          <a:p>
            <a:pPr>
              <a:spcBef>
                <a:spcPct val="0"/>
              </a:spcBef>
              <a:buFont typeface="Wingdings 3" pitchFamily="18" charset="2"/>
              <a:buChar char="_"/>
            </a:pPr>
            <a:endParaRPr lang="en-US" altLang="en-US" sz="1800"/>
          </a:p>
          <a:p>
            <a:pPr>
              <a:spcBef>
                <a:spcPct val="0"/>
              </a:spcBef>
              <a:buFont typeface="Wingdings 3" pitchFamily="18" charset="2"/>
              <a:buNone/>
            </a:pPr>
            <a:r>
              <a:rPr lang="en-US" altLang="en-US" sz="1800" u="sng"/>
              <a:t>Required ROR (r</a:t>
            </a:r>
            <a:r>
              <a:rPr lang="en-US" altLang="en-US" sz="1800" u="sng" baseline="-25000"/>
              <a:t>s</a:t>
            </a:r>
            <a:r>
              <a:rPr lang="en-US" altLang="en-US" sz="1800" u="sng"/>
              <a:t>) vs Expected ROR ( r</a:t>
            </a:r>
            <a:r>
              <a:rPr lang="en-US" altLang="en-US" sz="1800" u="sng" baseline="-25000"/>
              <a:t>s</a:t>
            </a:r>
            <a:r>
              <a:rPr lang="en-US" altLang="en-US" sz="1800" u="sng"/>
              <a:t>)</a:t>
            </a:r>
          </a:p>
          <a:p>
            <a:pPr>
              <a:spcBef>
                <a:spcPct val="0"/>
              </a:spcBef>
              <a:buFont typeface="Wingdings 3" pitchFamily="18" charset="2"/>
              <a:buChar char="_"/>
            </a:pPr>
            <a:r>
              <a:rPr lang="en-US" altLang="en-US" sz="1800"/>
              <a:t>As discussed in Ch 9, r</a:t>
            </a:r>
            <a:r>
              <a:rPr lang="en-US" altLang="en-US" sz="1800" baseline="-25000"/>
              <a:t>s</a:t>
            </a:r>
            <a:r>
              <a:rPr lang="en-US" altLang="en-US" sz="1800"/>
              <a:t> for a rational investor is at least equal to r</a:t>
            </a:r>
            <a:r>
              <a:rPr lang="en-US" altLang="en-US" sz="1800" baseline="-25000"/>
              <a:t>s</a:t>
            </a:r>
            <a:endParaRPr lang="en-US" altLang="en-US" sz="1800"/>
          </a:p>
          <a:p>
            <a:pPr>
              <a:spcBef>
                <a:spcPct val="0"/>
              </a:spcBef>
              <a:buFont typeface="Wingdings 3" pitchFamily="18" charset="2"/>
              <a:buChar char="_"/>
            </a:pPr>
            <a:r>
              <a:rPr lang="en-US" altLang="en-US" sz="1800"/>
              <a:t>Thus r</a:t>
            </a:r>
            <a:r>
              <a:rPr lang="en-US" altLang="en-US" sz="1800" baseline="-25000"/>
              <a:t>s</a:t>
            </a:r>
            <a:r>
              <a:rPr lang="en-US" altLang="en-US" sz="1800"/>
              <a:t> </a:t>
            </a:r>
            <a:r>
              <a:rPr lang="en-US" altLang="en-US" sz="1800" b="1" u="sng"/>
              <a:t>&gt;</a:t>
            </a:r>
            <a:r>
              <a:rPr lang="en-US" altLang="en-US" sz="1800"/>
              <a:t> r</a:t>
            </a:r>
            <a:r>
              <a:rPr lang="en-US" altLang="en-US" sz="1800" baseline="-25000"/>
              <a:t>s</a:t>
            </a:r>
            <a:r>
              <a:rPr lang="en-US" altLang="en-US" sz="1800"/>
              <a:t>; for all practical purposes,  r</a:t>
            </a:r>
            <a:r>
              <a:rPr lang="en-US" altLang="en-US" sz="1800" baseline="-25000"/>
              <a:t>s</a:t>
            </a:r>
            <a:r>
              <a:rPr lang="en-US" altLang="en-US" sz="1800"/>
              <a:t> = r</a:t>
            </a:r>
            <a:r>
              <a:rPr lang="en-US" altLang="en-US" sz="1800" baseline="-25000"/>
              <a:t>s</a:t>
            </a:r>
          </a:p>
          <a:p>
            <a:pPr>
              <a:spcBef>
                <a:spcPct val="0"/>
              </a:spcBef>
              <a:buFont typeface="Wingdings 3" pitchFamily="18" charset="2"/>
              <a:buChar char="_"/>
            </a:pPr>
            <a:endParaRPr lang="en-US" altLang="en-US" sz="1800" baseline="-25000"/>
          </a:p>
          <a:p>
            <a:pPr>
              <a:spcBef>
                <a:spcPct val="0"/>
              </a:spcBef>
              <a:buFont typeface="Wingdings 3" pitchFamily="18" charset="2"/>
              <a:buChar char="_"/>
            </a:pPr>
            <a:endParaRPr lang="en-US" altLang="en-US" sz="1800"/>
          </a:p>
          <a:p>
            <a:pPr>
              <a:spcBef>
                <a:spcPct val="0"/>
              </a:spcBef>
              <a:buFont typeface="Wingdings 3" pitchFamily="18" charset="2"/>
              <a:buNone/>
            </a:pPr>
            <a:r>
              <a:rPr lang="en-US" altLang="en-US" sz="2000" b="1"/>
              <a:t>  Important Point Regarding Market Risk &amp; Firm Specific Risk:</a:t>
            </a:r>
          </a:p>
          <a:p>
            <a:pPr>
              <a:spcBef>
                <a:spcPct val="0"/>
              </a:spcBef>
              <a:buFont typeface="Wingdings 3" pitchFamily="18" charset="2"/>
              <a:buNone/>
            </a:pPr>
            <a:endParaRPr lang="en-US" altLang="en-US" sz="1800" b="1"/>
          </a:p>
          <a:p>
            <a:pPr>
              <a:spcBef>
                <a:spcPct val="0"/>
              </a:spcBef>
              <a:buFont typeface="Wingdings 3" pitchFamily="18" charset="2"/>
              <a:buNone/>
            </a:pPr>
            <a:r>
              <a:rPr lang="en-US" altLang="en-US" sz="1800"/>
              <a:t>r</a:t>
            </a:r>
            <a:r>
              <a:rPr lang="en-US" altLang="en-US" sz="1800" baseline="-25000"/>
              <a:t>s</a:t>
            </a:r>
            <a:r>
              <a:rPr lang="en-US" altLang="en-US" sz="1800"/>
              <a:t> produced by the CAPM formula and  r</a:t>
            </a:r>
            <a:r>
              <a:rPr lang="en-US" altLang="en-US" sz="1800" baseline="-25000"/>
              <a:t>s</a:t>
            </a:r>
            <a:r>
              <a:rPr lang="en-US" altLang="en-US" sz="1800"/>
              <a:t> produced using statistical averaging of historical returns (as discussed in Ch 10) won’t be equal to each other. </a:t>
            </a:r>
            <a:r>
              <a:rPr lang="en-US" altLang="en-US" sz="1800" b="1"/>
              <a:t>Why?</a:t>
            </a:r>
          </a:p>
          <a:p>
            <a:pPr>
              <a:spcBef>
                <a:spcPct val="0"/>
              </a:spcBef>
              <a:buFont typeface="Wingdings 3" pitchFamily="18" charset="2"/>
              <a:buNone/>
            </a:pPr>
            <a:r>
              <a:rPr lang="en-US" altLang="en-US" sz="1800" u="sng"/>
              <a:t>Answer</a:t>
            </a:r>
            <a:r>
              <a:rPr lang="en-US" altLang="en-US" sz="1800"/>
              <a:t>:</a:t>
            </a:r>
          </a:p>
          <a:p>
            <a:pPr>
              <a:spcBef>
                <a:spcPct val="0"/>
              </a:spcBef>
              <a:buFont typeface="Wingdings 3" pitchFamily="18" charset="2"/>
              <a:buChar char="_"/>
            </a:pPr>
            <a:r>
              <a:rPr lang="en-US" altLang="en-US" sz="1800"/>
              <a:t>The statistical r</a:t>
            </a:r>
            <a:r>
              <a:rPr lang="en-US" altLang="en-US" sz="1800" baseline="-25000"/>
              <a:t>s</a:t>
            </a:r>
            <a:r>
              <a:rPr lang="en-US" altLang="en-US" sz="1800"/>
              <a:t> incorporates both market risk and firm specific risk</a:t>
            </a:r>
          </a:p>
          <a:p>
            <a:pPr>
              <a:spcBef>
                <a:spcPct val="0"/>
              </a:spcBef>
              <a:buFont typeface="Wingdings 3" pitchFamily="18" charset="2"/>
              <a:buChar char="_"/>
            </a:pPr>
            <a:r>
              <a:rPr lang="en-US" altLang="en-US" sz="1800"/>
              <a:t>The CAPM r</a:t>
            </a:r>
            <a:r>
              <a:rPr lang="en-US" altLang="en-US" sz="1800" baseline="-25000"/>
              <a:t>s</a:t>
            </a:r>
            <a:r>
              <a:rPr lang="en-US" altLang="en-US" sz="1800"/>
              <a:t> incorporates market risk only</a:t>
            </a:r>
          </a:p>
          <a:p>
            <a:pPr lvl="1">
              <a:spcBef>
                <a:spcPct val="0"/>
              </a:spcBef>
              <a:buFont typeface="Wingdings 3" pitchFamily="18" charset="2"/>
              <a:buChar char=""/>
            </a:pPr>
            <a:r>
              <a:rPr lang="en-US" altLang="en-US" sz="1800" b="1">
                <a:latin typeface="Symbol" pitchFamily="18" charset="2"/>
              </a:rPr>
              <a:t> b</a:t>
            </a:r>
            <a:r>
              <a:rPr lang="en-US" altLang="en-US" sz="1800"/>
              <a:t> is a measure of market risk only</a:t>
            </a:r>
          </a:p>
          <a:p>
            <a:pPr lvl="1">
              <a:spcBef>
                <a:spcPct val="0"/>
              </a:spcBef>
              <a:buFont typeface="Wingdings 3" pitchFamily="18" charset="2"/>
              <a:buChar char=""/>
            </a:pPr>
            <a:r>
              <a:rPr lang="en-US" altLang="en-US" sz="1800"/>
              <a:t> CAPM assumes all stocks under consideration will be part of a well diversified portfolio, thus firm specific risk is negligible and can be ignored</a:t>
            </a:r>
          </a:p>
        </p:txBody>
      </p:sp>
      <p:grpSp>
        <p:nvGrpSpPr>
          <p:cNvPr id="27653" name="Group 3"/>
          <p:cNvGrpSpPr>
            <a:grpSpLocks/>
          </p:cNvGrpSpPr>
          <p:nvPr/>
        </p:nvGrpSpPr>
        <p:grpSpPr bwMode="auto">
          <a:xfrm>
            <a:off x="3841750" y="3641725"/>
            <a:ext cx="152400" cy="74613"/>
            <a:chOff x="117" y="145"/>
            <a:chExt cx="8" cy="3"/>
          </a:xfrm>
        </p:grpSpPr>
        <p:sp>
          <p:nvSpPr>
            <p:cNvPr id="27687" name="Line 4"/>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8" name="Line 5"/>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9" name="Line 6"/>
            <p:cNvSpPr>
              <a:spLocks noChangeShapeType="1"/>
            </p:cNvSpPr>
            <p:nvPr/>
          </p:nvSpPr>
          <p:spPr bwMode="auto">
            <a:xfrm flipH="1" flipV="1">
              <a:off x="121"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7654" name="Group 7"/>
          <p:cNvGrpSpPr>
            <a:grpSpLocks/>
          </p:cNvGrpSpPr>
          <p:nvPr/>
        </p:nvGrpSpPr>
        <p:grpSpPr bwMode="auto">
          <a:xfrm>
            <a:off x="2489200" y="3965575"/>
            <a:ext cx="152400" cy="74613"/>
            <a:chOff x="117" y="145"/>
            <a:chExt cx="8" cy="3"/>
          </a:xfrm>
        </p:grpSpPr>
        <p:sp>
          <p:nvSpPr>
            <p:cNvPr id="27684" name="Line 8"/>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5" name="Line 9"/>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6" name="Line 10"/>
            <p:cNvSpPr>
              <a:spLocks noChangeShapeType="1"/>
            </p:cNvSpPr>
            <p:nvPr/>
          </p:nvSpPr>
          <p:spPr bwMode="auto">
            <a:xfrm flipH="1" flipV="1">
              <a:off x="121"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7655" name="Group 11"/>
          <p:cNvGrpSpPr>
            <a:grpSpLocks/>
          </p:cNvGrpSpPr>
          <p:nvPr/>
        </p:nvGrpSpPr>
        <p:grpSpPr bwMode="auto">
          <a:xfrm>
            <a:off x="974725" y="4232275"/>
            <a:ext cx="152400" cy="74613"/>
            <a:chOff x="117" y="145"/>
            <a:chExt cx="8" cy="3"/>
          </a:xfrm>
        </p:grpSpPr>
        <p:sp>
          <p:nvSpPr>
            <p:cNvPr id="27681" name="Line 12"/>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2" name="Line 13"/>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3" name="Line 14"/>
            <p:cNvSpPr>
              <a:spLocks noChangeShapeType="1"/>
            </p:cNvSpPr>
            <p:nvPr/>
          </p:nvSpPr>
          <p:spPr bwMode="auto">
            <a:xfrm flipH="1" flipV="1">
              <a:off x="121"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4831" name="AutoShape 15"/>
          <p:cNvSpPr>
            <a:spLocks noChangeArrowheads="1"/>
          </p:cNvSpPr>
          <p:nvPr/>
        </p:nvSpPr>
        <p:spPr bwMode="auto">
          <a:xfrm>
            <a:off x="155575" y="4953000"/>
            <a:ext cx="238125" cy="247650"/>
          </a:xfrm>
          <a:prstGeom prst="star5">
            <a:avLst/>
          </a:prstGeom>
          <a:solidFill>
            <a:schemeClr val="tx1"/>
          </a:solidFill>
          <a:ln w="9525">
            <a:solidFill>
              <a:schemeClr val="tx1"/>
            </a:solidFill>
            <a:miter lim="800000"/>
            <a:headEnd/>
            <a:tailEnd/>
          </a:ln>
          <a:effectLst/>
        </p:spPr>
        <p:txBody>
          <a:bodyPr wrap="none" anchor="ctr"/>
          <a:lstStyle/>
          <a:p>
            <a:pPr>
              <a:defRPr/>
            </a:pPr>
            <a:endParaRPr lang="en-US"/>
          </a:p>
        </p:txBody>
      </p:sp>
      <p:grpSp>
        <p:nvGrpSpPr>
          <p:cNvPr id="27657" name="Group 16"/>
          <p:cNvGrpSpPr>
            <a:grpSpLocks/>
          </p:cNvGrpSpPr>
          <p:nvPr/>
        </p:nvGrpSpPr>
        <p:grpSpPr bwMode="auto">
          <a:xfrm>
            <a:off x="250825" y="5848350"/>
            <a:ext cx="152400" cy="74613"/>
            <a:chOff x="117" y="145"/>
            <a:chExt cx="8" cy="3"/>
          </a:xfrm>
        </p:grpSpPr>
        <p:sp>
          <p:nvSpPr>
            <p:cNvPr id="27678" name="Line 17"/>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9" name="Line 18"/>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0" name="Line 19"/>
            <p:cNvSpPr>
              <a:spLocks noChangeShapeType="1"/>
            </p:cNvSpPr>
            <p:nvPr/>
          </p:nvSpPr>
          <p:spPr bwMode="auto">
            <a:xfrm flipH="1" flipV="1">
              <a:off x="121"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7658" name="Group 20"/>
          <p:cNvGrpSpPr>
            <a:grpSpLocks/>
          </p:cNvGrpSpPr>
          <p:nvPr/>
        </p:nvGrpSpPr>
        <p:grpSpPr bwMode="auto">
          <a:xfrm>
            <a:off x="3898900" y="5829300"/>
            <a:ext cx="152400" cy="74613"/>
            <a:chOff x="117" y="145"/>
            <a:chExt cx="8" cy="3"/>
          </a:xfrm>
        </p:grpSpPr>
        <p:sp>
          <p:nvSpPr>
            <p:cNvPr id="27675" name="Line 21"/>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6" name="Line 22"/>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7" name="Line 23"/>
            <p:cNvSpPr>
              <a:spLocks noChangeShapeType="1"/>
            </p:cNvSpPr>
            <p:nvPr/>
          </p:nvSpPr>
          <p:spPr bwMode="auto">
            <a:xfrm flipH="1" flipV="1">
              <a:off x="121"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7659" name="Group 24"/>
          <p:cNvGrpSpPr>
            <a:grpSpLocks/>
          </p:cNvGrpSpPr>
          <p:nvPr/>
        </p:nvGrpSpPr>
        <p:grpSpPr bwMode="auto">
          <a:xfrm>
            <a:off x="1793875" y="6943725"/>
            <a:ext cx="152400" cy="74613"/>
            <a:chOff x="117" y="145"/>
            <a:chExt cx="8" cy="3"/>
          </a:xfrm>
        </p:grpSpPr>
        <p:sp>
          <p:nvSpPr>
            <p:cNvPr id="27672" name="Line 25"/>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3" name="Line 26"/>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4" name="Line 27"/>
            <p:cNvSpPr>
              <a:spLocks noChangeShapeType="1"/>
            </p:cNvSpPr>
            <p:nvPr/>
          </p:nvSpPr>
          <p:spPr bwMode="auto">
            <a:xfrm flipH="1" flipV="1">
              <a:off x="121"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7660" name="Group 28"/>
          <p:cNvGrpSpPr>
            <a:grpSpLocks/>
          </p:cNvGrpSpPr>
          <p:nvPr/>
        </p:nvGrpSpPr>
        <p:grpSpPr bwMode="auto">
          <a:xfrm>
            <a:off x="1584325" y="7239000"/>
            <a:ext cx="152400" cy="74613"/>
            <a:chOff x="117" y="145"/>
            <a:chExt cx="8" cy="3"/>
          </a:xfrm>
        </p:grpSpPr>
        <p:sp>
          <p:nvSpPr>
            <p:cNvPr id="27669" name="Line 29"/>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0" name="Line 30"/>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1" name="Line 31"/>
            <p:cNvSpPr>
              <a:spLocks noChangeShapeType="1"/>
            </p:cNvSpPr>
            <p:nvPr/>
          </p:nvSpPr>
          <p:spPr bwMode="auto">
            <a:xfrm flipH="1" flipV="1">
              <a:off x="121"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7661" name="Group 32"/>
          <p:cNvGrpSpPr>
            <a:grpSpLocks/>
          </p:cNvGrpSpPr>
          <p:nvPr/>
        </p:nvGrpSpPr>
        <p:grpSpPr bwMode="auto">
          <a:xfrm>
            <a:off x="4073525" y="4219575"/>
            <a:ext cx="152400" cy="74613"/>
            <a:chOff x="117" y="145"/>
            <a:chExt cx="8" cy="3"/>
          </a:xfrm>
        </p:grpSpPr>
        <p:sp>
          <p:nvSpPr>
            <p:cNvPr id="27666" name="Line 33"/>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7" name="Line 34"/>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8" name="Line 35"/>
            <p:cNvSpPr>
              <a:spLocks noChangeShapeType="1"/>
            </p:cNvSpPr>
            <p:nvPr/>
          </p:nvSpPr>
          <p:spPr bwMode="auto">
            <a:xfrm flipH="1" flipV="1">
              <a:off x="121"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7662" name="Group 32"/>
          <p:cNvGrpSpPr>
            <a:grpSpLocks/>
          </p:cNvGrpSpPr>
          <p:nvPr/>
        </p:nvGrpSpPr>
        <p:grpSpPr bwMode="auto">
          <a:xfrm>
            <a:off x="708025" y="2568575"/>
            <a:ext cx="152400" cy="74613"/>
            <a:chOff x="117" y="145"/>
            <a:chExt cx="8" cy="3"/>
          </a:xfrm>
        </p:grpSpPr>
        <p:sp>
          <p:nvSpPr>
            <p:cNvPr id="27663" name="Line 33"/>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4" name="Line 34"/>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5" name="Line 35"/>
            <p:cNvSpPr>
              <a:spLocks noChangeShapeType="1"/>
            </p:cNvSpPr>
            <p:nvPr/>
          </p:nvSpPr>
          <p:spPr bwMode="auto">
            <a:xfrm flipH="1" flipV="1">
              <a:off x="121"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2"/>
          <p:cNvSpPr>
            <a:spLocks noGrp="1"/>
          </p:cNvSpPr>
          <p:nvPr>
            <p:ph type="ftr" sz="quarter" idx="11"/>
          </p:nvPr>
        </p:nvSpPr>
        <p:spPr>
          <a:xfrm>
            <a:off x="0" y="0"/>
            <a:ext cx="3924300" cy="325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11 &amp; 12: Risk &amp; Return in Capital Markets (bdh2e)</a:t>
            </a:r>
          </a:p>
        </p:txBody>
      </p:sp>
      <p:sp>
        <p:nvSpPr>
          <p:cNvPr id="2867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E0235957-A3C0-4FB2-B004-7226C65643B7}" type="slidenum">
              <a:rPr lang="en-US" altLang="en-US" sz="1200" smtClean="0"/>
              <a:pPr>
                <a:spcBef>
                  <a:spcPct val="0"/>
                </a:spcBef>
                <a:buFontTx/>
                <a:buNone/>
              </a:pPr>
              <a:t>28</a:t>
            </a:fld>
            <a:endParaRPr lang="en-US" altLang="en-US" sz="1200" smtClean="0"/>
          </a:p>
        </p:txBody>
      </p:sp>
      <p:sp>
        <p:nvSpPr>
          <p:cNvPr id="28676" name="Text Box 2"/>
          <p:cNvSpPr txBox="1">
            <a:spLocks noChangeArrowheads="1"/>
          </p:cNvSpPr>
          <p:nvPr/>
        </p:nvSpPr>
        <p:spPr bwMode="auto">
          <a:xfrm>
            <a:off x="276225" y="215900"/>
            <a:ext cx="6581775"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b="1"/>
              <a:t>Measuring Systematic Risk</a:t>
            </a:r>
            <a:endParaRPr lang="en-US" altLang="en-US" sz="1800" u="sng"/>
          </a:p>
          <a:p>
            <a:pPr>
              <a:spcBef>
                <a:spcPct val="0"/>
              </a:spcBef>
              <a:buFont typeface="Monotype Sorts" pitchFamily="2" charset="2"/>
              <a:buNone/>
            </a:pPr>
            <a:endParaRPr lang="en-US" altLang="en-US" sz="1800" u="sng"/>
          </a:p>
          <a:p>
            <a:pPr>
              <a:spcBef>
                <a:spcPct val="0"/>
              </a:spcBef>
              <a:buFont typeface="Monotype Sorts" pitchFamily="2" charset="2"/>
              <a:buNone/>
            </a:pPr>
            <a:r>
              <a:rPr lang="en-US" altLang="en-US" sz="1800" u="sng"/>
              <a:t>Beta of a Portfolio:</a:t>
            </a:r>
            <a:endParaRPr lang="en-US" altLang="en-US" sz="1800"/>
          </a:p>
          <a:p>
            <a:pPr>
              <a:spcBef>
                <a:spcPct val="0"/>
              </a:spcBef>
              <a:buFont typeface="Wingdings 3" pitchFamily="18" charset="2"/>
              <a:buChar char="_"/>
            </a:pPr>
            <a:r>
              <a:rPr lang="en-US" altLang="en-US" sz="1800" b="1">
                <a:latin typeface="Symbol" pitchFamily="18" charset="2"/>
              </a:rPr>
              <a:t>b</a:t>
            </a:r>
            <a:r>
              <a:rPr lang="en-US" altLang="en-US" sz="1800" baseline="-25000"/>
              <a:t>p</a:t>
            </a:r>
            <a:r>
              <a:rPr lang="en-US" altLang="en-US" sz="1800"/>
              <a:t> is the weighted average of the </a:t>
            </a:r>
            <a:r>
              <a:rPr lang="en-US" altLang="en-US" sz="1800">
                <a:latin typeface="Symbol" pitchFamily="18" charset="2"/>
              </a:rPr>
              <a:t>b</a:t>
            </a:r>
            <a:r>
              <a:rPr lang="en-US" altLang="en-US" sz="1800"/>
              <a:t>’s of the stocks that comprise the portfolio</a:t>
            </a:r>
          </a:p>
          <a:p>
            <a:pPr lvl="2">
              <a:spcBef>
                <a:spcPct val="0"/>
              </a:spcBef>
              <a:buFont typeface="Monotype Sorts" pitchFamily="2" charset="2"/>
              <a:buNone/>
            </a:pPr>
            <a:r>
              <a:rPr lang="en-US" altLang="en-US" sz="1800"/>
              <a:t> </a:t>
            </a:r>
            <a:r>
              <a:rPr lang="en-US" altLang="en-US" sz="1800" b="1">
                <a:latin typeface="Symbol" pitchFamily="18" charset="2"/>
              </a:rPr>
              <a:t>b</a:t>
            </a:r>
            <a:r>
              <a:rPr lang="en-US" altLang="en-US" sz="1800" baseline="-25000"/>
              <a:t>p </a:t>
            </a:r>
            <a:r>
              <a:rPr lang="en-US" altLang="en-US" sz="1800"/>
              <a:t>= w</a:t>
            </a:r>
            <a:r>
              <a:rPr lang="en-US" altLang="en-US" sz="1800" baseline="-25000"/>
              <a:t>1</a:t>
            </a:r>
            <a:r>
              <a:rPr lang="en-US" altLang="en-US" sz="1800">
                <a:latin typeface="Symbol" pitchFamily="18" charset="2"/>
              </a:rPr>
              <a:t>b</a:t>
            </a:r>
            <a:r>
              <a:rPr lang="en-US" altLang="en-US" sz="1800" baseline="-25000"/>
              <a:t>1</a:t>
            </a:r>
            <a:r>
              <a:rPr lang="en-US" altLang="en-US" sz="1800"/>
              <a:t> + w</a:t>
            </a:r>
            <a:r>
              <a:rPr lang="en-US" altLang="en-US" sz="1800" baseline="-25000"/>
              <a:t>2</a:t>
            </a:r>
            <a:r>
              <a:rPr lang="en-US" altLang="en-US" sz="1800">
                <a:latin typeface="Symbol" pitchFamily="18" charset="2"/>
              </a:rPr>
              <a:t>b</a:t>
            </a:r>
            <a:r>
              <a:rPr lang="en-US" altLang="en-US" sz="1800" baseline="-25000"/>
              <a:t>2 </a:t>
            </a:r>
            <a:r>
              <a:rPr lang="en-US" altLang="en-US" sz="1800"/>
              <a:t>+ w</a:t>
            </a:r>
            <a:r>
              <a:rPr lang="en-US" altLang="en-US" sz="1800" baseline="-25000"/>
              <a:t>3</a:t>
            </a:r>
            <a:r>
              <a:rPr lang="en-US" altLang="en-US" sz="1800">
                <a:latin typeface="Symbol" pitchFamily="18" charset="2"/>
              </a:rPr>
              <a:t>b</a:t>
            </a:r>
            <a:r>
              <a:rPr lang="en-US" altLang="en-US" sz="1800" baseline="-25000"/>
              <a:t>3</a:t>
            </a:r>
            <a:r>
              <a:rPr lang="en-US" altLang="en-US" sz="1800"/>
              <a:t> + …... w</a:t>
            </a:r>
            <a:r>
              <a:rPr lang="en-US" altLang="en-US" sz="1800" baseline="-25000"/>
              <a:t>n</a:t>
            </a:r>
            <a:r>
              <a:rPr lang="en-US" altLang="en-US" sz="1800">
                <a:latin typeface="Symbol" pitchFamily="18" charset="2"/>
              </a:rPr>
              <a:t>b</a:t>
            </a:r>
            <a:r>
              <a:rPr lang="en-US" altLang="en-US" sz="1800" baseline="-25000"/>
              <a:t>n</a:t>
            </a:r>
          </a:p>
          <a:p>
            <a:pPr>
              <a:spcBef>
                <a:spcPct val="0"/>
              </a:spcBef>
              <a:buFontTx/>
              <a:buNone/>
            </a:pPr>
            <a:endParaRPr lang="en-US" altLang="en-US" sz="1800"/>
          </a:p>
          <a:p>
            <a:pPr>
              <a:spcBef>
                <a:spcPct val="0"/>
              </a:spcBef>
              <a:buFontTx/>
              <a:buNone/>
            </a:pPr>
            <a:r>
              <a:rPr lang="en-US" altLang="en-US" sz="1800"/>
              <a:t>Example:  A portfolio is comprised of the stocks indicated below.  Find the portfolio’s </a:t>
            </a:r>
            <a:r>
              <a:rPr lang="en-US" altLang="en-US" sz="1800" b="1">
                <a:latin typeface="Symbol" pitchFamily="18" charset="2"/>
              </a:rPr>
              <a:t>b</a:t>
            </a:r>
            <a:r>
              <a:rPr lang="en-US" altLang="en-US" sz="1800"/>
              <a:t>.</a:t>
            </a:r>
          </a:p>
        </p:txBody>
      </p:sp>
      <p:sp>
        <p:nvSpPr>
          <p:cNvPr id="28677" name="Text Box 3"/>
          <p:cNvSpPr txBox="1">
            <a:spLocks noChangeArrowheads="1"/>
          </p:cNvSpPr>
          <p:nvPr/>
        </p:nvSpPr>
        <p:spPr bwMode="auto">
          <a:xfrm>
            <a:off x="250825" y="5010150"/>
            <a:ext cx="6607175"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 typeface="Monotype Sorts" pitchFamily="2" charset="2"/>
              <a:buNone/>
            </a:pPr>
            <a:r>
              <a:rPr lang="en-US" altLang="en-US" sz="1800" u="sng"/>
              <a:t>Required ROR for a Portfolio</a:t>
            </a:r>
            <a:r>
              <a:rPr lang="en-US" altLang="en-US" sz="1800"/>
              <a:t> (r</a:t>
            </a:r>
            <a:r>
              <a:rPr lang="en-US" altLang="en-US" sz="1800" baseline="-25000"/>
              <a:t>p</a:t>
            </a:r>
            <a:r>
              <a:rPr lang="en-US" altLang="en-US" sz="1800"/>
              <a:t>) using </a:t>
            </a:r>
            <a:r>
              <a:rPr lang="en-US" altLang="en-US" sz="1800" b="1">
                <a:latin typeface="Symbol" pitchFamily="18" charset="2"/>
              </a:rPr>
              <a:t>b</a:t>
            </a:r>
            <a:r>
              <a:rPr lang="en-US" altLang="en-US" sz="1800" baseline="-25000"/>
              <a:t>p</a:t>
            </a:r>
            <a:r>
              <a:rPr lang="en-US" altLang="en-US" sz="1800"/>
              <a:t>: This is the main advantage of the CAPM</a:t>
            </a:r>
          </a:p>
          <a:p>
            <a:pPr>
              <a:spcBef>
                <a:spcPct val="0"/>
              </a:spcBef>
              <a:buFont typeface="Monotype Sorts" pitchFamily="2" charset="2"/>
              <a:buChar char="*"/>
            </a:pPr>
            <a:endParaRPr lang="en-US" altLang="en-US" sz="1800"/>
          </a:p>
          <a:p>
            <a:pPr>
              <a:spcBef>
                <a:spcPct val="0"/>
              </a:spcBef>
              <a:buFont typeface="Monotype Sorts" pitchFamily="2" charset="2"/>
              <a:buNone/>
            </a:pPr>
            <a:r>
              <a:rPr lang="en-US" altLang="en-US" sz="1800"/>
              <a:t>	r</a:t>
            </a:r>
            <a:r>
              <a:rPr lang="en-US" altLang="en-US" sz="1800" baseline="-25000"/>
              <a:t>p </a:t>
            </a:r>
            <a:r>
              <a:rPr lang="en-US" altLang="en-US" sz="1800"/>
              <a:t>= r</a:t>
            </a:r>
            <a:r>
              <a:rPr lang="en-US" altLang="en-US" sz="1800" baseline="-25000"/>
              <a:t>RF</a:t>
            </a:r>
            <a:r>
              <a:rPr lang="en-US" altLang="en-US" sz="1800"/>
              <a:t> + (r</a:t>
            </a:r>
            <a:r>
              <a:rPr lang="en-US" altLang="en-US" sz="1800" baseline="-25000"/>
              <a:t>M</a:t>
            </a:r>
            <a:r>
              <a:rPr lang="en-US" altLang="en-US" sz="1800"/>
              <a:t> - r</a:t>
            </a:r>
            <a:r>
              <a:rPr lang="en-US" altLang="en-US" sz="1800" baseline="-25000"/>
              <a:t>RF</a:t>
            </a:r>
            <a:r>
              <a:rPr lang="en-US" altLang="en-US" sz="1800"/>
              <a:t>)</a:t>
            </a:r>
            <a:r>
              <a:rPr lang="en-US" altLang="en-US" sz="1800" b="1">
                <a:latin typeface="Symbol" pitchFamily="18" charset="2"/>
              </a:rPr>
              <a:t>b</a:t>
            </a:r>
            <a:r>
              <a:rPr lang="en-US" altLang="en-US" sz="1800" baseline="-25000"/>
              <a:t>p</a:t>
            </a:r>
          </a:p>
          <a:p>
            <a:pPr>
              <a:spcBef>
                <a:spcPct val="0"/>
              </a:spcBef>
              <a:buFontTx/>
              <a:buNone/>
            </a:pPr>
            <a:endParaRPr lang="en-US" altLang="en-US" sz="1800"/>
          </a:p>
          <a:p>
            <a:pPr>
              <a:spcBef>
                <a:spcPct val="0"/>
              </a:spcBef>
              <a:buFont typeface="Wingdings 3" pitchFamily="18" charset="2"/>
              <a:buChar char="_"/>
            </a:pPr>
            <a:r>
              <a:rPr lang="en-US" altLang="en-US" sz="1800"/>
              <a:t>r</a:t>
            </a:r>
            <a:r>
              <a:rPr lang="en-US" altLang="en-US" sz="1800" baseline="-25000"/>
              <a:t>p</a:t>
            </a:r>
            <a:r>
              <a:rPr lang="en-US" altLang="en-US" sz="1800"/>
              <a:t> for a rational investor is at least equal to r</a:t>
            </a:r>
            <a:r>
              <a:rPr lang="en-US" altLang="en-US" sz="1800" baseline="-25000"/>
              <a:t>p</a:t>
            </a:r>
          </a:p>
          <a:p>
            <a:pPr>
              <a:spcBef>
                <a:spcPct val="0"/>
              </a:spcBef>
              <a:buFont typeface="Wingdings 3" pitchFamily="18" charset="2"/>
              <a:buChar char="_"/>
            </a:pPr>
            <a:r>
              <a:rPr lang="en-US" altLang="en-US" sz="1800"/>
              <a:t>Thus r</a:t>
            </a:r>
            <a:r>
              <a:rPr lang="en-US" altLang="en-US" sz="1800" baseline="-25000"/>
              <a:t>p</a:t>
            </a:r>
            <a:r>
              <a:rPr lang="en-US" altLang="en-US" sz="1800"/>
              <a:t> </a:t>
            </a:r>
            <a:r>
              <a:rPr lang="en-US" altLang="en-US" sz="1800" b="1" u="sng"/>
              <a:t>&gt;</a:t>
            </a:r>
            <a:r>
              <a:rPr lang="en-US" altLang="en-US" sz="1800"/>
              <a:t> r</a:t>
            </a:r>
            <a:r>
              <a:rPr lang="en-US" altLang="en-US" sz="1800" baseline="-25000"/>
              <a:t>p</a:t>
            </a:r>
            <a:r>
              <a:rPr lang="en-US" altLang="en-US" sz="1800"/>
              <a:t>; for all practical purposes,  r</a:t>
            </a:r>
            <a:r>
              <a:rPr lang="en-US" altLang="en-US" sz="1800" baseline="-25000"/>
              <a:t>p</a:t>
            </a:r>
            <a:r>
              <a:rPr lang="en-US" altLang="en-US" sz="1800"/>
              <a:t> = r</a:t>
            </a:r>
            <a:r>
              <a:rPr lang="en-US" altLang="en-US" sz="1800" baseline="-25000"/>
              <a:t>p</a:t>
            </a:r>
          </a:p>
          <a:p>
            <a:pPr>
              <a:spcBef>
                <a:spcPct val="0"/>
              </a:spcBef>
              <a:buFont typeface="Wingdings 3" pitchFamily="18" charset="2"/>
              <a:buChar char="_"/>
            </a:pPr>
            <a:endParaRPr lang="en-US" altLang="en-US" sz="1800"/>
          </a:p>
          <a:p>
            <a:pPr>
              <a:spcBef>
                <a:spcPct val="0"/>
              </a:spcBef>
              <a:buFont typeface="Wingdings 3" pitchFamily="18" charset="2"/>
              <a:buChar char="_"/>
            </a:pPr>
            <a:r>
              <a:rPr lang="en-US" altLang="en-US" sz="1800"/>
              <a:t>r</a:t>
            </a:r>
            <a:r>
              <a:rPr lang="en-US" altLang="en-US" sz="1800" baseline="-25000"/>
              <a:t>p</a:t>
            </a:r>
            <a:r>
              <a:rPr lang="en-US" altLang="en-US" sz="1800"/>
              <a:t> produced using CAPM (as shown above) and  r</a:t>
            </a:r>
            <a:r>
              <a:rPr lang="en-US" altLang="en-US" sz="1800" baseline="-25000"/>
              <a:t>p</a:t>
            </a:r>
            <a:r>
              <a:rPr lang="en-US" altLang="en-US" sz="1800"/>
              <a:t> (as discussed earlier) should be fairly close.  </a:t>
            </a:r>
            <a:r>
              <a:rPr lang="en-US" altLang="en-US" sz="1800" b="1"/>
              <a:t>Why?</a:t>
            </a:r>
            <a:endParaRPr lang="en-US" altLang="en-US" sz="1800"/>
          </a:p>
          <a:p>
            <a:pPr>
              <a:spcBef>
                <a:spcPct val="0"/>
              </a:spcBef>
              <a:buFont typeface="Wingdings 3" pitchFamily="18" charset="2"/>
              <a:buNone/>
            </a:pPr>
            <a:r>
              <a:rPr lang="en-US" altLang="en-US" sz="1800" u="sng"/>
              <a:t>Answer</a:t>
            </a:r>
            <a:r>
              <a:rPr lang="en-US" altLang="en-US" sz="1800"/>
              <a:t>: Both methods incorporate diversification and thus minimize firm specific risk.  If the portfolio is well diversified, all that’s left is market risk and it’s pretty much equal regardless of which method you use to measure it</a:t>
            </a:r>
          </a:p>
        </p:txBody>
      </p:sp>
      <p:graphicFrame>
        <p:nvGraphicFramePr>
          <p:cNvPr id="28678" name="Object 4"/>
          <p:cNvGraphicFramePr>
            <a:graphicFrameLocks noChangeAspect="1"/>
          </p:cNvGraphicFramePr>
          <p:nvPr/>
        </p:nvGraphicFramePr>
        <p:xfrm>
          <a:off x="866775" y="2790825"/>
          <a:ext cx="4711700" cy="2154238"/>
        </p:xfrm>
        <a:graphic>
          <a:graphicData uri="http://schemas.openxmlformats.org/presentationml/2006/ole">
            <mc:AlternateContent xmlns:mc="http://schemas.openxmlformats.org/markup-compatibility/2006">
              <mc:Choice xmlns:v="urn:schemas-microsoft-com:vml" Requires="v">
                <p:oleObj spid="_x0000_s28713" name="Worksheet" r:id="rId4" imgW="2704998" imgH="1504841" progId="Excel.Sheet.8">
                  <p:embed/>
                </p:oleObj>
              </mc:Choice>
              <mc:Fallback>
                <p:oleObj name="Worksheet" r:id="rId4" imgW="2704998" imgH="1504841" progId="Excel.Shee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6775" y="2790825"/>
                        <a:ext cx="4711700" cy="215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8679" name="Group 5"/>
          <p:cNvGrpSpPr>
            <a:grpSpLocks/>
          </p:cNvGrpSpPr>
          <p:nvPr/>
        </p:nvGrpSpPr>
        <p:grpSpPr bwMode="auto">
          <a:xfrm>
            <a:off x="517525" y="6438900"/>
            <a:ext cx="152400" cy="74613"/>
            <a:chOff x="117" y="145"/>
            <a:chExt cx="8" cy="3"/>
          </a:xfrm>
        </p:grpSpPr>
        <p:sp>
          <p:nvSpPr>
            <p:cNvPr id="28704" name="Line 6"/>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5" name="Line 7"/>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6" name="Line 8"/>
            <p:cNvSpPr>
              <a:spLocks noChangeShapeType="1"/>
            </p:cNvSpPr>
            <p:nvPr/>
          </p:nvSpPr>
          <p:spPr bwMode="auto">
            <a:xfrm flipH="1" flipV="1">
              <a:off x="121"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8680" name="Group 9"/>
          <p:cNvGrpSpPr>
            <a:grpSpLocks/>
          </p:cNvGrpSpPr>
          <p:nvPr/>
        </p:nvGrpSpPr>
        <p:grpSpPr bwMode="auto">
          <a:xfrm>
            <a:off x="4156075" y="6692900"/>
            <a:ext cx="152400" cy="74613"/>
            <a:chOff x="117" y="145"/>
            <a:chExt cx="8" cy="3"/>
          </a:xfrm>
        </p:grpSpPr>
        <p:sp>
          <p:nvSpPr>
            <p:cNvPr id="28701" name="Line 10"/>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2" name="Line 11"/>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3" name="Line 12"/>
            <p:cNvSpPr>
              <a:spLocks noChangeShapeType="1"/>
            </p:cNvSpPr>
            <p:nvPr/>
          </p:nvSpPr>
          <p:spPr bwMode="auto">
            <a:xfrm flipH="1" flipV="1">
              <a:off x="121"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8681" name="Group 13"/>
          <p:cNvGrpSpPr>
            <a:grpSpLocks/>
          </p:cNvGrpSpPr>
          <p:nvPr/>
        </p:nvGrpSpPr>
        <p:grpSpPr bwMode="auto">
          <a:xfrm>
            <a:off x="523875" y="7235825"/>
            <a:ext cx="152400" cy="74613"/>
            <a:chOff x="117" y="145"/>
            <a:chExt cx="8" cy="3"/>
          </a:xfrm>
        </p:grpSpPr>
        <p:sp>
          <p:nvSpPr>
            <p:cNvPr id="28698" name="Line 14"/>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9" name="Line 15"/>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0" name="Line 16"/>
            <p:cNvSpPr>
              <a:spLocks noChangeShapeType="1"/>
            </p:cNvSpPr>
            <p:nvPr/>
          </p:nvSpPr>
          <p:spPr bwMode="auto">
            <a:xfrm flipH="1" flipV="1">
              <a:off x="121"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8682" name="Group 17"/>
          <p:cNvGrpSpPr>
            <a:grpSpLocks/>
          </p:cNvGrpSpPr>
          <p:nvPr/>
        </p:nvGrpSpPr>
        <p:grpSpPr bwMode="auto">
          <a:xfrm>
            <a:off x="1028700" y="6692900"/>
            <a:ext cx="152400" cy="74613"/>
            <a:chOff x="117" y="145"/>
            <a:chExt cx="8" cy="3"/>
          </a:xfrm>
        </p:grpSpPr>
        <p:sp>
          <p:nvSpPr>
            <p:cNvPr id="28695" name="Line 18"/>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6" name="Line 19"/>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7" name="Line 20"/>
            <p:cNvSpPr>
              <a:spLocks noChangeShapeType="1"/>
            </p:cNvSpPr>
            <p:nvPr/>
          </p:nvSpPr>
          <p:spPr bwMode="auto">
            <a:xfrm flipH="1" flipV="1">
              <a:off x="121"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8683" name="Group 21"/>
          <p:cNvGrpSpPr>
            <a:grpSpLocks/>
          </p:cNvGrpSpPr>
          <p:nvPr/>
        </p:nvGrpSpPr>
        <p:grpSpPr bwMode="auto">
          <a:xfrm>
            <a:off x="4981575" y="7216775"/>
            <a:ext cx="152400" cy="74613"/>
            <a:chOff x="117" y="145"/>
            <a:chExt cx="8" cy="3"/>
          </a:xfrm>
        </p:grpSpPr>
        <p:sp>
          <p:nvSpPr>
            <p:cNvPr id="28692" name="Line 22"/>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3" name="Line 23"/>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4" name="Line 24"/>
            <p:cNvSpPr>
              <a:spLocks noChangeShapeType="1"/>
            </p:cNvSpPr>
            <p:nvPr/>
          </p:nvSpPr>
          <p:spPr bwMode="auto">
            <a:xfrm flipH="1" flipV="1">
              <a:off x="121"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8684" name="Group 5"/>
          <p:cNvGrpSpPr>
            <a:grpSpLocks/>
          </p:cNvGrpSpPr>
          <p:nvPr/>
        </p:nvGrpSpPr>
        <p:grpSpPr bwMode="auto">
          <a:xfrm>
            <a:off x="1222375" y="5873750"/>
            <a:ext cx="152400" cy="74613"/>
            <a:chOff x="117" y="145"/>
            <a:chExt cx="8" cy="3"/>
          </a:xfrm>
        </p:grpSpPr>
        <p:sp>
          <p:nvSpPr>
            <p:cNvPr id="28689" name="Line 6"/>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0" name="Line 7"/>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1" name="Line 8"/>
            <p:cNvSpPr>
              <a:spLocks noChangeShapeType="1"/>
            </p:cNvSpPr>
            <p:nvPr/>
          </p:nvSpPr>
          <p:spPr bwMode="auto">
            <a:xfrm flipH="1" flipV="1">
              <a:off x="121"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8685" name="Group 5"/>
          <p:cNvGrpSpPr>
            <a:grpSpLocks/>
          </p:cNvGrpSpPr>
          <p:nvPr/>
        </p:nvGrpSpPr>
        <p:grpSpPr bwMode="auto">
          <a:xfrm>
            <a:off x="3146425" y="5048250"/>
            <a:ext cx="152400" cy="74613"/>
            <a:chOff x="117" y="145"/>
            <a:chExt cx="8" cy="3"/>
          </a:xfrm>
        </p:grpSpPr>
        <p:sp>
          <p:nvSpPr>
            <p:cNvPr id="28686" name="Line 6"/>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7" name="Line 7"/>
            <p:cNvSpPr>
              <a:spLocks noChangeShapeType="1"/>
            </p:cNvSpPr>
            <p:nvPr/>
          </p:nvSpPr>
          <p:spPr bwMode="auto">
            <a:xfrm flipV="1">
              <a:off x="117"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8" name="Line 8"/>
            <p:cNvSpPr>
              <a:spLocks noChangeShapeType="1"/>
            </p:cNvSpPr>
            <p:nvPr/>
          </p:nvSpPr>
          <p:spPr bwMode="auto">
            <a:xfrm flipH="1" flipV="1">
              <a:off x="121" y="145"/>
              <a:ext cx="4" cy="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2"/>
          <p:cNvSpPr>
            <a:spLocks noGrp="1"/>
          </p:cNvSpPr>
          <p:nvPr>
            <p:ph type="ftr" sz="quarter" idx="11"/>
          </p:nvPr>
        </p:nvSpPr>
        <p:spPr>
          <a:xfrm>
            <a:off x="0" y="0"/>
            <a:ext cx="3911600" cy="325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11 &amp; 12: Risk &amp; Return in Capital Markets (bdh2e)</a:t>
            </a:r>
          </a:p>
        </p:txBody>
      </p:sp>
      <p:sp>
        <p:nvSpPr>
          <p:cNvPr id="296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8B3629BB-6A45-4FEC-8BF9-0B1235C1A51E}" type="slidenum">
              <a:rPr lang="en-US" altLang="en-US" sz="1200" smtClean="0"/>
              <a:pPr>
                <a:spcBef>
                  <a:spcPct val="0"/>
                </a:spcBef>
                <a:buFontTx/>
                <a:buNone/>
              </a:pPr>
              <a:t>29</a:t>
            </a:fld>
            <a:endParaRPr lang="en-US" altLang="en-US" sz="1200" smtClean="0"/>
          </a:p>
        </p:txBody>
      </p:sp>
      <p:sp>
        <p:nvSpPr>
          <p:cNvPr id="29700" name="Text Box 2"/>
          <p:cNvSpPr txBox="1">
            <a:spLocks noChangeArrowheads="1"/>
          </p:cNvSpPr>
          <p:nvPr/>
        </p:nvSpPr>
        <p:spPr bwMode="auto">
          <a:xfrm>
            <a:off x="276225" y="381000"/>
            <a:ext cx="6581775" cy="256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u="sng"/>
              <a:t>Security Market Line (SML)</a:t>
            </a:r>
            <a:r>
              <a:rPr lang="en-US" altLang="en-US" sz="1800"/>
              <a:t>:</a:t>
            </a:r>
          </a:p>
          <a:p>
            <a:pPr>
              <a:spcBef>
                <a:spcPct val="0"/>
              </a:spcBef>
              <a:buFontTx/>
              <a:buNone/>
            </a:pPr>
            <a:endParaRPr lang="en-US" altLang="en-US" sz="1800"/>
          </a:p>
          <a:p>
            <a:pPr>
              <a:spcBef>
                <a:spcPct val="0"/>
              </a:spcBef>
              <a:buFont typeface="Wingdings 3" pitchFamily="18" charset="2"/>
              <a:buChar char="_"/>
            </a:pPr>
            <a:r>
              <a:rPr lang="en-US" altLang="en-US" sz="1800"/>
              <a:t>The CAPM equation is also the algebraic equation for a line</a:t>
            </a:r>
          </a:p>
          <a:p>
            <a:pPr>
              <a:spcBef>
                <a:spcPct val="0"/>
              </a:spcBef>
              <a:buFont typeface="Wingdings 3" pitchFamily="18" charset="2"/>
              <a:buChar char="_"/>
            </a:pPr>
            <a:r>
              <a:rPr lang="en-US" altLang="en-US" sz="1800"/>
              <a:t>r</a:t>
            </a:r>
            <a:r>
              <a:rPr lang="en-US" altLang="en-US" sz="1800" baseline="-25000"/>
              <a:t>RF</a:t>
            </a:r>
            <a:r>
              <a:rPr lang="en-US" altLang="en-US" sz="1800"/>
              <a:t> is the y-intercept</a:t>
            </a:r>
          </a:p>
          <a:p>
            <a:pPr>
              <a:spcBef>
                <a:spcPct val="0"/>
              </a:spcBef>
              <a:buFont typeface="Wingdings 3" pitchFamily="18" charset="2"/>
              <a:buChar char="_"/>
            </a:pPr>
            <a:r>
              <a:rPr lang="en-US" altLang="en-US" sz="1800"/>
              <a:t>The slope of this line is r</a:t>
            </a:r>
            <a:r>
              <a:rPr lang="en-US" altLang="en-US" sz="1800" baseline="-25000"/>
              <a:t>M</a:t>
            </a:r>
            <a:r>
              <a:rPr lang="en-US" altLang="en-US" sz="1800"/>
              <a:t> - r</a:t>
            </a:r>
            <a:r>
              <a:rPr lang="en-US" altLang="en-US" sz="1800" baseline="-25000"/>
              <a:t>RF</a:t>
            </a:r>
            <a:r>
              <a:rPr lang="en-US" altLang="en-US" sz="1800"/>
              <a:t> (i.e. RP</a:t>
            </a:r>
            <a:r>
              <a:rPr lang="en-US" altLang="en-US" sz="1800" baseline="-25000"/>
              <a:t>M</a:t>
            </a:r>
            <a:r>
              <a:rPr lang="en-US" altLang="en-US" sz="1800"/>
              <a:t>)</a:t>
            </a:r>
          </a:p>
          <a:p>
            <a:pPr lvl="1">
              <a:spcBef>
                <a:spcPct val="0"/>
              </a:spcBef>
              <a:buFont typeface="Wingdings 3" pitchFamily="18" charset="2"/>
              <a:buChar char=""/>
            </a:pPr>
            <a:r>
              <a:rPr lang="en-US" altLang="en-US" sz="1800"/>
              <a:t>This slope will change only when r</a:t>
            </a:r>
            <a:r>
              <a:rPr lang="en-US" altLang="en-US" sz="1800" baseline="-25000"/>
              <a:t>M</a:t>
            </a:r>
            <a:r>
              <a:rPr lang="en-US" altLang="en-US" sz="1800"/>
              <a:t> or r</a:t>
            </a:r>
            <a:r>
              <a:rPr lang="en-US" altLang="en-US" sz="1800" baseline="-25000"/>
              <a:t>RF</a:t>
            </a:r>
            <a:r>
              <a:rPr lang="en-US" altLang="en-US" sz="1800"/>
              <a:t> change</a:t>
            </a:r>
          </a:p>
          <a:p>
            <a:pPr>
              <a:spcBef>
                <a:spcPct val="0"/>
              </a:spcBef>
              <a:buFont typeface="Wingdings 3" pitchFamily="18" charset="2"/>
              <a:buChar char="_"/>
            </a:pPr>
            <a:r>
              <a:rPr lang="en-US" altLang="en-US" sz="1800" b="1">
                <a:latin typeface="Symbol" pitchFamily="18" charset="2"/>
              </a:rPr>
              <a:t>b</a:t>
            </a:r>
            <a:r>
              <a:rPr lang="en-US" altLang="en-US" sz="1800" baseline="-25000"/>
              <a:t>j</a:t>
            </a:r>
            <a:r>
              <a:rPr lang="en-US" altLang="en-US" sz="1800"/>
              <a:t> is the x-axis value</a:t>
            </a:r>
          </a:p>
          <a:p>
            <a:pPr>
              <a:spcBef>
                <a:spcPct val="0"/>
              </a:spcBef>
              <a:buFont typeface="Wingdings 3" pitchFamily="18" charset="2"/>
              <a:buChar char="_"/>
            </a:pPr>
            <a:r>
              <a:rPr lang="en-US" altLang="en-US" sz="1800"/>
              <a:t>This line can be used to find k for any security, if you know </a:t>
            </a:r>
            <a:r>
              <a:rPr lang="en-US" altLang="en-US" sz="1800">
                <a:latin typeface="Symbol" pitchFamily="18" charset="2"/>
              </a:rPr>
              <a:t>b</a:t>
            </a:r>
            <a:r>
              <a:rPr lang="en-US" altLang="en-US" sz="1800"/>
              <a:t> for that security</a:t>
            </a:r>
          </a:p>
        </p:txBody>
      </p:sp>
      <p:sp>
        <p:nvSpPr>
          <p:cNvPr id="29701" name="AutoShape 3"/>
          <p:cNvSpPr>
            <a:spLocks noChangeArrowheads="1"/>
          </p:cNvSpPr>
          <p:nvPr/>
        </p:nvSpPr>
        <p:spPr bwMode="auto">
          <a:xfrm flipH="1">
            <a:off x="1136650" y="4784725"/>
            <a:ext cx="4719638" cy="2070100"/>
          </a:xfrm>
          <a:prstGeom prst="rtTriangle">
            <a:avLst/>
          </a:prstGeom>
          <a:solidFill>
            <a:srgbClr val="C0C0C0"/>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29702" name="Rectangle 4"/>
          <p:cNvSpPr>
            <a:spLocks noChangeArrowheads="1"/>
          </p:cNvSpPr>
          <p:nvPr/>
        </p:nvSpPr>
        <p:spPr bwMode="auto">
          <a:xfrm>
            <a:off x="1136650" y="6854825"/>
            <a:ext cx="4719638" cy="866775"/>
          </a:xfrm>
          <a:prstGeom prst="rect">
            <a:avLst/>
          </a:prstGeom>
          <a:solidFill>
            <a:srgbClr val="969696"/>
          </a:solidFill>
          <a:ln w="9525">
            <a:solidFill>
              <a:schemeClr val="tx1"/>
            </a:solidFill>
            <a:prstDash val="dash"/>
            <a:miter lim="800000"/>
            <a:headEnd/>
            <a:tailEnd/>
          </a:ln>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29703" name="Line 5"/>
          <p:cNvSpPr>
            <a:spLocks noChangeShapeType="1"/>
          </p:cNvSpPr>
          <p:nvPr/>
        </p:nvSpPr>
        <p:spPr bwMode="auto">
          <a:xfrm>
            <a:off x="1136650" y="4640263"/>
            <a:ext cx="0" cy="308133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04" name="Line 6"/>
          <p:cNvSpPr>
            <a:spLocks noChangeShapeType="1"/>
          </p:cNvSpPr>
          <p:nvPr/>
        </p:nvSpPr>
        <p:spPr bwMode="auto">
          <a:xfrm>
            <a:off x="1136650" y="7721600"/>
            <a:ext cx="5173663"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05" name="Text Box 7"/>
          <p:cNvSpPr txBox="1">
            <a:spLocks noChangeArrowheads="1"/>
          </p:cNvSpPr>
          <p:nvPr/>
        </p:nvSpPr>
        <p:spPr bwMode="auto">
          <a:xfrm>
            <a:off x="323850" y="3898900"/>
            <a:ext cx="1530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50000"/>
              </a:spcBef>
              <a:buFontTx/>
              <a:buNone/>
            </a:pPr>
            <a:r>
              <a:rPr lang="en-US" altLang="en-US" sz="1800" b="1"/>
              <a:t>Required ROR (%)</a:t>
            </a:r>
          </a:p>
        </p:txBody>
      </p:sp>
      <p:sp>
        <p:nvSpPr>
          <p:cNvPr id="29706" name="AutoShape 8"/>
          <p:cNvSpPr>
            <a:spLocks/>
          </p:cNvSpPr>
          <p:nvPr/>
        </p:nvSpPr>
        <p:spPr bwMode="auto">
          <a:xfrm>
            <a:off x="1169988" y="6854825"/>
            <a:ext cx="195262" cy="839788"/>
          </a:xfrm>
          <a:prstGeom prst="rightBrace">
            <a:avLst>
              <a:gd name="adj1" fmla="val 3584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29707" name="Text Box 9"/>
          <p:cNvSpPr txBox="1">
            <a:spLocks noChangeArrowheads="1"/>
          </p:cNvSpPr>
          <p:nvPr/>
        </p:nvSpPr>
        <p:spPr bwMode="auto">
          <a:xfrm>
            <a:off x="1477963" y="7026275"/>
            <a:ext cx="10810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80000"/>
              </a:lnSpc>
              <a:spcBef>
                <a:spcPct val="50000"/>
              </a:spcBef>
              <a:buFontTx/>
              <a:buNone/>
            </a:pPr>
            <a:r>
              <a:rPr lang="en-US" altLang="en-US" sz="1400" b="1"/>
              <a:t>Risk-Free Rate: 6%</a:t>
            </a:r>
            <a:endParaRPr lang="en-US" altLang="en-US" sz="1400"/>
          </a:p>
        </p:txBody>
      </p:sp>
      <p:sp>
        <p:nvSpPr>
          <p:cNvPr id="29708" name="Line 10"/>
          <p:cNvSpPr>
            <a:spLocks noChangeShapeType="1"/>
          </p:cNvSpPr>
          <p:nvPr/>
        </p:nvSpPr>
        <p:spPr bwMode="auto">
          <a:xfrm>
            <a:off x="1397000" y="7269163"/>
            <a:ext cx="1143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09" name="Text Box 11"/>
          <p:cNvSpPr txBox="1">
            <a:spLocks noChangeArrowheads="1"/>
          </p:cNvSpPr>
          <p:nvPr/>
        </p:nvSpPr>
        <p:spPr bwMode="auto">
          <a:xfrm>
            <a:off x="990600" y="7696200"/>
            <a:ext cx="548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50000"/>
              </a:spcBef>
              <a:buFontTx/>
              <a:buNone/>
            </a:pPr>
            <a:r>
              <a:rPr lang="en-US" altLang="en-US" sz="1600"/>
              <a:t>0                    0.5                   1.0                  1.5                  2.0</a:t>
            </a:r>
          </a:p>
        </p:txBody>
      </p:sp>
      <p:sp>
        <p:nvSpPr>
          <p:cNvPr id="29710" name="Text Box 12"/>
          <p:cNvSpPr txBox="1">
            <a:spLocks noChangeArrowheads="1"/>
          </p:cNvSpPr>
          <p:nvPr/>
        </p:nvSpPr>
        <p:spPr bwMode="auto">
          <a:xfrm>
            <a:off x="2851150" y="8040688"/>
            <a:ext cx="15208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50000"/>
              </a:spcBef>
              <a:buFontTx/>
              <a:buNone/>
            </a:pPr>
            <a:r>
              <a:rPr lang="en-US" altLang="en-US" sz="1800" b="1"/>
              <a:t>Risk, (</a:t>
            </a:r>
            <a:r>
              <a:rPr lang="en-US" altLang="en-US" sz="1800" b="1">
                <a:latin typeface="Symbol" pitchFamily="18" charset="2"/>
              </a:rPr>
              <a:t>b</a:t>
            </a:r>
            <a:r>
              <a:rPr lang="en-US" altLang="en-US" sz="1800" b="1" baseline="-25000"/>
              <a:t>j</a:t>
            </a:r>
            <a:r>
              <a:rPr lang="en-US" altLang="en-US" sz="1800" b="1"/>
              <a:t>)</a:t>
            </a:r>
          </a:p>
        </p:txBody>
      </p:sp>
      <p:sp>
        <p:nvSpPr>
          <p:cNvPr id="29711" name="Text Box 13"/>
          <p:cNvSpPr txBox="1">
            <a:spLocks noChangeArrowheads="1"/>
          </p:cNvSpPr>
          <p:nvPr/>
        </p:nvSpPr>
        <p:spPr bwMode="auto">
          <a:xfrm>
            <a:off x="0" y="4583113"/>
            <a:ext cx="1136650" cy="246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r">
              <a:spcBef>
                <a:spcPct val="0"/>
              </a:spcBef>
              <a:buFontTx/>
              <a:buNone/>
            </a:pPr>
            <a:r>
              <a:rPr lang="en-US" altLang="en-US" sz="1400" b="1"/>
              <a:t>r</a:t>
            </a:r>
            <a:r>
              <a:rPr lang="en-US" altLang="en-US" sz="1400" b="1" baseline="-25000"/>
              <a:t>high</a:t>
            </a:r>
            <a:r>
              <a:rPr lang="en-US" altLang="en-US" sz="1400" b="1"/>
              <a:t> = 22</a:t>
            </a:r>
          </a:p>
          <a:p>
            <a:pPr algn="r">
              <a:spcBef>
                <a:spcPct val="0"/>
              </a:spcBef>
              <a:buFontTx/>
              <a:buNone/>
            </a:pPr>
            <a:endParaRPr lang="en-US" altLang="en-US" sz="1400" b="1"/>
          </a:p>
          <a:p>
            <a:pPr algn="r">
              <a:spcBef>
                <a:spcPct val="0"/>
              </a:spcBef>
              <a:buFontTx/>
              <a:buNone/>
            </a:pPr>
            <a:endParaRPr lang="en-US" altLang="en-US" sz="1400" b="1"/>
          </a:p>
          <a:p>
            <a:pPr algn="r">
              <a:spcBef>
                <a:spcPct val="0"/>
              </a:spcBef>
              <a:buFontTx/>
              <a:buNone/>
            </a:pPr>
            <a:endParaRPr lang="en-US" altLang="en-US" sz="1400" b="1"/>
          </a:p>
          <a:p>
            <a:pPr algn="r">
              <a:spcBef>
                <a:spcPct val="0"/>
              </a:spcBef>
              <a:buFontTx/>
              <a:buNone/>
            </a:pPr>
            <a:endParaRPr lang="en-US" altLang="en-US" sz="1400" b="1"/>
          </a:p>
          <a:p>
            <a:pPr algn="r">
              <a:spcBef>
                <a:spcPct val="0"/>
              </a:spcBef>
              <a:buFontTx/>
              <a:buNone/>
            </a:pPr>
            <a:r>
              <a:rPr lang="en-US" altLang="en-US" sz="1400" b="1"/>
              <a:t>r</a:t>
            </a:r>
            <a:r>
              <a:rPr lang="en-US" altLang="en-US" sz="1400" b="1" baseline="-25000"/>
              <a:t>M</a:t>
            </a:r>
            <a:r>
              <a:rPr lang="en-US" altLang="en-US" sz="1400" b="1"/>
              <a:t> = r</a:t>
            </a:r>
            <a:r>
              <a:rPr lang="en-US" altLang="en-US" sz="1400" b="1" baseline="-25000"/>
              <a:t>A</a:t>
            </a:r>
            <a:r>
              <a:rPr lang="en-US" altLang="en-US" sz="1400" b="1"/>
              <a:t> = 14</a:t>
            </a:r>
          </a:p>
          <a:p>
            <a:pPr algn="r">
              <a:spcBef>
                <a:spcPct val="0"/>
              </a:spcBef>
              <a:buFontTx/>
              <a:buNone/>
            </a:pPr>
            <a:endParaRPr lang="en-US" altLang="en-US" sz="1400" b="1"/>
          </a:p>
          <a:p>
            <a:pPr algn="r">
              <a:spcBef>
                <a:spcPct val="0"/>
              </a:spcBef>
              <a:buFontTx/>
              <a:buNone/>
            </a:pPr>
            <a:endParaRPr lang="en-US" altLang="en-US" sz="1400" b="1"/>
          </a:p>
          <a:p>
            <a:pPr algn="r">
              <a:spcBef>
                <a:spcPct val="0"/>
              </a:spcBef>
              <a:buFontTx/>
              <a:buNone/>
            </a:pPr>
            <a:endParaRPr lang="en-US" altLang="en-US" sz="1400" b="1"/>
          </a:p>
          <a:p>
            <a:pPr algn="r">
              <a:spcBef>
                <a:spcPct val="0"/>
              </a:spcBef>
              <a:buFontTx/>
              <a:buNone/>
            </a:pPr>
            <a:endParaRPr lang="en-US" altLang="en-US" sz="1400" b="1"/>
          </a:p>
          <a:p>
            <a:pPr algn="r">
              <a:spcBef>
                <a:spcPct val="0"/>
              </a:spcBef>
              <a:buFontTx/>
              <a:buNone/>
            </a:pPr>
            <a:r>
              <a:rPr lang="en-US" altLang="en-US" sz="1400" b="1"/>
              <a:t>r</a:t>
            </a:r>
            <a:r>
              <a:rPr lang="en-US" altLang="en-US" sz="1400" b="1" baseline="-25000"/>
              <a:t>RF</a:t>
            </a:r>
            <a:r>
              <a:rPr lang="en-US" altLang="en-US" sz="1400" b="1"/>
              <a:t> = 6</a:t>
            </a:r>
          </a:p>
        </p:txBody>
      </p:sp>
      <p:sp>
        <p:nvSpPr>
          <p:cNvPr id="29712" name="Line 14"/>
          <p:cNvSpPr>
            <a:spLocks noChangeShapeType="1"/>
          </p:cNvSpPr>
          <p:nvPr/>
        </p:nvSpPr>
        <p:spPr bwMode="auto">
          <a:xfrm flipV="1">
            <a:off x="1136650" y="4478338"/>
            <a:ext cx="5402263" cy="23764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3" name="Line 15"/>
          <p:cNvSpPr>
            <a:spLocks noChangeShapeType="1"/>
          </p:cNvSpPr>
          <p:nvPr/>
        </p:nvSpPr>
        <p:spPr bwMode="auto">
          <a:xfrm>
            <a:off x="1136650" y="4784725"/>
            <a:ext cx="471963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4" name="Line 16"/>
          <p:cNvSpPr>
            <a:spLocks noChangeShapeType="1"/>
          </p:cNvSpPr>
          <p:nvPr/>
        </p:nvSpPr>
        <p:spPr bwMode="auto">
          <a:xfrm flipV="1">
            <a:off x="5856288" y="4784725"/>
            <a:ext cx="0" cy="2936875"/>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5" name="Line 17"/>
          <p:cNvSpPr>
            <a:spLocks noChangeShapeType="1"/>
          </p:cNvSpPr>
          <p:nvPr/>
        </p:nvSpPr>
        <p:spPr bwMode="auto">
          <a:xfrm flipV="1">
            <a:off x="2330450" y="6319838"/>
            <a:ext cx="0" cy="1401762"/>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6" name="Line 18"/>
          <p:cNvSpPr>
            <a:spLocks noChangeShapeType="1"/>
          </p:cNvSpPr>
          <p:nvPr/>
        </p:nvSpPr>
        <p:spPr bwMode="auto">
          <a:xfrm flipH="1">
            <a:off x="1136650" y="6319838"/>
            <a:ext cx="11938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7" name="AutoShape 19"/>
          <p:cNvSpPr>
            <a:spLocks/>
          </p:cNvSpPr>
          <p:nvPr/>
        </p:nvSpPr>
        <p:spPr bwMode="auto">
          <a:xfrm>
            <a:off x="2328863" y="6372225"/>
            <a:ext cx="115887" cy="468313"/>
          </a:xfrm>
          <a:prstGeom prst="rightBrace">
            <a:avLst>
              <a:gd name="adj1" fmla="val 33676"/>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29718" name="Text Box 20"/>
          <p:cNvSpPr txBox="1">
            <a:spLocks noChangeArrowheads="1"/>
          </p:cNvSpPr>
          <p:nvPr/>
        </p:nvSpPr>
        <p:spPr bwMode="auto">
          <a:xfrm>
            <a:off x="2424113" y="6378575"/>
            <a:ext cx="13985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80000"/>
              </a:lnSpc>
              <a:spcBef>
                <a:spcPct val="50000"/>
              </a:spcBef>
              <a:buFontTx/>
              <a:buNone/>
            </a:pPr>
            <a:r>
              <a:rPr lang="en-US" altLang="en-US" sz="1400" b="1"/>
              <a:t>Safe Stock Risk Premium: 4%</a:t>
            </a:r>
          </a:p>
        </p:txBody>
      </p:sp>
      <p:sp>
        <p:nvSpPr>
          <p:cNvPr id="29719" name="Line 21"/>
          <p:cNvSpPr>
            <a:spLocks noChangeShapeType="1"/>
          </p:cNvSpPr>
          <p:nvPr/>
        </p:nvSpPr>
        <p:spPr bwMode="auto">
          <a:xfrm flipH="1">
            <a:off x="1136650" y="5786438"/>
            <a:ext cx="23876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0" name="Line 22"/>
          <p:cNvSpPr>
            <a:spLocks noChangeShapeType="1"/>
          </p:cNvSpPr>
          <p:nvPr/>
        </p:nvSpPr>
        <p:spPr bwMode="auto">
          <a:xfrm flipV="1">
            <a:off x="3581400" y="5786438"/>
            <a:ext cx="0" cy="1935162"/>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1" name="Line 23"/>
          <p:cNvSpPr>
            <a:spLocks noChangeShapeType="1"/>
          </p:cNvSpPr>
          <p:nvPr/>
        </p:nvSpPr>
        <p:spPr bwMode="auto">
          <a:xfrm>
            <a:off x="2479675" y="6615113"/>
            <a:ext cx="1143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2" name="AutoShape 24"/>
          <p:cNvSpPr>
            <a:spLocks/>
          </p:cNvSpPr>
          <p:nvPr/>
        </p:nvSpPr>
        <p:spPr bwMode="auto">
          <a:xfrm>
            <a:off x="3614738" y="5813425"/>
            <a:ext cx="195262" cy="1001713"/>
          </a:xfrm>
          <a:prstGeom prst="rightBrace">
            <a:avLst>
              <a:gd name="adj1" fmla="val 42751"/>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29723" name="Text Box 25"/>
          <p:cNvSpPr txBox="1">
            <a:spLocks noChangeArrowheads="1"/>
          </p:cNvSpPr>
          <p:nvPr/>
        </p:nvSpPr>
        <p:spPr bwMode="auto">
          <a:xfrm>
            <a:off x="3844925" y="5921375"/>
            <a:ext cx="1989138"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80000"/>
              </a:lnSpc>
              <a:spcBef>
                <a:spcPct val="50000"/>
              </a:spcBef>
              <a:buFontTx/>
              <a:buNone/>
            </a:pPr>
            <a:r>
              <a:rPr lang="en-US" altLang="en-US" sz="1400" b="1"/>
              <a:t>Market (Average  Stock) Risk Premium: 8%</a:t>
            </a:r>
            <a:endParaRPr lang="en-US" altLang="en-US" sz="1400"/>
          </a:p>
        </p:txBody>
      </p:sp>
      <p:graphicFrame>
        <p:nvGraphicFramePr>
          <p:cNvPr id="23578" name="Object 26"/>
          <p:cNvGraphicFramePr>
            <a:graphicFrameLocks noChangeAspect="1"/>
          </p:cNvGraphicFramePr>
          <p:nvPr/>
        </p:nvGraphicFramePr>
        <p:xfrm>
          <a:off x="2657475" y="3773488"/>
          <a:ext cx="2806700" cy="476250"/>
        </p:xfrm>
        <a:graphic>
          <a:graphicData uri="http://schemas.openxmlformats.org/presentationml/2006/ole">
            <mc:AlternateContent xmlns:mc="http://schemas.openxmlformats.org/markup-compatibility/2006">
              <mc:Choice xmlns:v="urn:schemas-microsoft-com:vml" Requires="v">
                <p:oleObj spid="_x0000_s29735" name="Equation" r:id="rId4" imgW="1663700" imgH="241300" progId="Equation.3">
                  <p:embed/>
                </p:oleObj>
              </mc:Choice>
              <mc:Fallback>
                <p:oleObj name="Equation" r:id="rId4" imgW="1663700" imgH="241300" progId="Equation.3">
                  <p:embed/>
                  <p:pic>
                    <p:nvPicPr>
                      <p:cNvPr id="0" name="Object 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57475" y="3773488"/>
                        <a:ext cx="2806700"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725" name="Line 27"/>
          <p:cNvSpPr>
            <a:spLocks noChangeShapeType="1"/>
          </p:cNvSpPr>
          <p:nvPr/>
        </p:nvSpPr>
        <p:spPr bwMode="auto">
          <a:xfrm>
            <a:off x="3854450" y="6305550"/>
            <a:ext cx="1127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6" name="AutoShape 28"/>
          <p:cNvSpPr>
            <a:spLocks/>
          </p:cNvSpPr>
          <p:nvPr/>
        </p:nvSpPr>
        <p:spPr bwMode="auto">
          <a:xfrm>
            <a:off x="5856288" y="4784725"/>
            <a:ext cx="169862" cy="2070100"/>
          </a:xfrm>
          <a:prstGeom prst="rightBrace">
            <a:avLst>
              <a:gd name="adj1" fmla="val 101558"/>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29727" name="Text Box 29"/>
          <p:cNvSpPr txBox="1">
            <a:spLocks noChangeArrowheads="1"/>
          </p:cNvSpPr>
          <p:nvPr/>
        </p:nvSpPr>
        <p:spPr bwMode="auto">
          <a:xfrm>
            <a:off x="6005513" y="5319713"/>
            <a:ext cx="1004887"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80000"/>
              </a:lnSpc>
              <a:spcBef>
                <a:spcPct val="50000"/>
              </a:spcBef>
              <a:buFontTx/>
              <a:buNone/>
            </a:pPr>
            <a:r>
              <a:rPr lang="en-US" altLang="en-US" sz="1400" b="1"/>
              <a:t>Relatively Risky   Stock’s Risk Premium: 16%</a:t>
            </a:r>
          </a:p>
        </p:txBody>
      </p:sp>
      <p:sp>
        <p:nvSpPr>
          <p:cNvPr id="29728" name="Text Box 30"/>
          <p:cNvSpPr txBox="1">
            <a:spLocks noChangeArrowheads="1"/>
          </p:cNvSpPr>
          <p:nvPr/>
        </p:nvSpPr>
        <p:spPr bwMode="auto">
          <a:xfrm>
            <a:off x="212725" y="6170613"/>
            <a:ext cx="927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b="1"/>
              <a:t>r</a:t>
            </a:r>
            <a:r>
              <a:rPr lang="en-US" altLang="en-US" sz="1400" b="1" baseline="-25000"/>
              <a:t>LOW</a:t>
            </a:r>
            <a:r>
              <a:rPr lang="en-US" altLang="en-US" sz="1400" b="1"/>
              <a:t> = 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35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2"/>
          <p:cNvSpPr>
            <a:spLocks noGrp="1"/>
          </p:cNvSpPr>
          <p:nvPr>
            <p:ph type="ftr" sz="quarter" idx="11"/>
          </p:nvPr>
        </p:nvSpPr>
        <p:spPr>
          <a:xfrm>
            <a:off x="0" y="0"/>
            <a:ext cx="4394200" cy="325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11 &amp; 12: Risk &amp; Return in Capital Markets (bdh2e)</a:t>
            </a:r>
          </a:p>
        </p:txBody>
      </p:sp>
      <p:sp>
        <p:nvSpPr>
          <p:cNvPr id="40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10B0BCD7-7AFB-4E99-80C5-B2FB1F446126}" type="slidenum">
              <a:rPr lang="en-US" altLang="en-US" sz="1200" smtClean="0"/>
              <a:pPr>
                <a:spcBef>
                  <a:spcPct val="0"/>
                </a:spcBef>
                <a:buFontTx/>
                <a:buNone/>
              </a:pPr>
              <a:t>3</a:t>
            </a:fld>
            <a:endParaRPr lang="en-US" altLang="en-US" sz="1200" smtClean="0"/>
          </a:p>
        </p:txBody>
      </p:sp>
      <p:sp>
        <p:nvSpPr>
          <p:cNvPr id="4100" name="Text Box 10"/>
          <p:cNvSpPr txBox="1">
            <a:spLocks noChangeArrowheads="1"/>
          </p:cNvSpPr>
          <p:nvPr/>
        </p:nvSpPr>
        <p:spPr bwMode="auto">
          <a:xfrm>
            <a:off x="187325" y="3311525"/>
            <a:ext cx="6670675"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b="1"/>
              <a:t>Stand-alone Risk</a:t>
            </a:r>
          </a:p>
          <a:p>
            <a:pPr>
              <a:spcBef>
                <a:spcPct val="0"/>
              </a:spcBef>
              <a:buFont typeface="Wingdings" pitchFamily="2" charset="2"/>
              <a:buChar char="ð"/>
            </a:pPr>
            <a:r>
              <a:rPr lang="en-US" altLang="en-US" sz="1800"/>
              <a:t>Big question from statistics: How reliable is the estimate for expected future return?</a:t>
            </a:r>
          </a:p>
          <a:p>
            <a:pPr>
              <a:spcBef>
                <a:spcPct val="0"/>
              </a:spcBef>
              <a:buFont typeface="Wingdings" pitchFamily="2" charset="2"/>
              <a:buChar char="ð"/>
            </a:pPr>
            <a:r>
              <a:rPr lang="en-US" altLang="en-US" sz="1800"/>
              <a:t>Standard Deviation answers this question</a:t>
            </a:r>
          </a:p>
          <a:p>
            <a:pPr>
              <a:spcBef>
                <a:spcPct val="0"/>
              </a:spcBef>
              <a:buFontTx/>
              <a:buNone/>
            </a:pPr>
            <a:endParaRPr lang="en-US" altLang="en-US" sz="1800"/>
          </a:p>
          <a:p>
            <a:pPr>
              <a:spcBef>
                <a:spcPct val="0"/>
              </a:spcBef>
              <a:buFontTx/>
              <a:buNone/>
            </a:pPr>
            <a:endParaRPr lang="en-US" altLang="en-US" sz="1800" u="sng"/>
          </a:p>
          <a:p>
            <a:pPr>
              <a:spcBef>
                <a:spcPct val="0"/>
              </a:spcBef>
              <a:buFontTx/>
              <a:buNone/>
            </a:pPr>
            <a:endParaRPr lang="en-US" altLang="en-US" sz="1800" u="sng"/>
          </a:p>
          <a:p>
            <a:pPr>
              <a:spcBef>
                <a:spcPct val="0"/>
              </a:spcBef>
              <a:buFontTx/>
              <a:buNone/>
            </a:pPr>
            <a:r>
              <a:rPr lang="en-US" altLang="en-US" sz="1800" u="sng"/>
              <a:t>Example</a:t>
            </a:r>
            <a:r>
              <a:rPr lang="en-US" altLang="en-US" sz="1800"/>
              <a:t>: (continued) Compute the standard deviation of the realized annual returns For Diamond Jim’s Inc. stock for the last five years. </a:t>
            </a:r>
          </a:p>
        </p:txBody>
      </p:sp>
      <p:sp>
        <p:nvSpPr>
          <p:cNvPr id="4101" name="Text Box 10"/>
          <p:cNvSpPr txBox="1">
            <a:spLocks noChangeArrowheads="1"/>
          </p:cNvSpPr>
          <p:nvPr/>
        </p:nvSpPr>
        <p:spPr bwMode="auto">
          <a:xfrm>
            <a:off x="187325" y="8162925"/>
            <a:ext cx="66706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 typeface="Monotype Sorts" pitchFamily="2" charset="2"/>
              <a:buNone/>
            </a:pPr>
            <a:r>
              <a:rPr lang="en-US" altLang="en-US" sz="1400"/>
              <a:t>Note: since the probability (P</a:t>
            </a:r>
            <a:r>
              <a:rPr lang="en-US" altLang="en-US" sz="1400" baseline="-25000"/>
              <a:t>i</a:t>
            </a:r>
            <a:r>
              <a:rPr lang="en-US" altLang="en-US" sz="1400"/>
              <a:t>) was the same for each stock return, it is computed simply as 1/n where n = total number of data points, which is 5 in this case</a:t>
            </a:r>
          </a:p>
        </p:txBody>
      </p:sp>
      <p:sp>
        <p:nvSpPr>
          <p:cNvPr id="4102" name="Text Box 3"/>
          <p:cNvSpPr txBox="1">
            <a:spLocks noChangeArrowheads="1"/>
          </p:cNvSpPr>
          <p:nvPr/>
        </p:nvSpPr>
        <p:spPr bwMode="auto">
          <a:xfrm>
            <a:off x="3521075" y="4379913"/>
            <a:ext cx="2349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a:t>n</a:t>
            </a:r>
          </a:p>
        </p:txBody>
      </p:sp>
      <p:sp>
        <p:nvSpPr>
          <p:cNvPr id="4103" name="Text Box 4"/>
          <p:cNvSpPr txBox="1">
            <a:spLocks noChangeArrowheads="1"/>
          </p:cNvSpPr>
          <p:nvPr/>
        </p:nvSpPr>
        <p:spPr bwMode="auto">
          <a:xfrm>
            <a:off x="3454400" y="4691063"/>
            <a:ext cx="37147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a:t>i = 1</a:t>
            </a:r>
          </a:p>
        </p:txBody>
      </p:sp>
      <p:sp>
        <p:nvSpPr>
          <p:cNvPr id="4104" name="Text Box 5"/>
          <p:cNvSpPr txBox="1">
            <a:spLocks noChangeArrowheads="1"/>
          </p:cNvSpPr>
          <p:nvPr/>
        </p:nvSpPr>
        <p:spPr bwMode="auto">
          <a:xfrm>
            <a:off x="3451225" y="4406900"/>
            <a:ext cx="12747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2400">
                <a:latin typeface="Symbol" pitchFamily="18" charset="2"/>
              </a:rPr>
              <a:t>S</a:t>
            </a:r>
            <a:r>
              <a:rPr lang="en-US" altLang="en-US" sz="1800">
                <a:latin typeface="Symbol" pitchFamily="18" charset="2"/>
              </a:rPr>
              <a:t>  (</a:t>
            </a:r>
            <a:r>
              <a:rPr lang="en-US" altLang="en-US" sz="1800">
                <a:cs typeface="Times New Roman" pitchFamily="18" charset="0"/>
              </a:rPr>
              <a:t>r</a:t>
            </a:r>
            <a:r>
              <a:rPr lang="en-US" altLang="en-US" sz="1800" baseline="-25000"/>
              <a:t>i</a:t>
            </a:r>
            <a:r>
              <a:rPr lang="en-US" altLang="en-US" sz="1800"/>
              <a:t> - r)</a:t>
            </a:r>
            <a:r>
              <a:rPr lang="en-US" altLang="en-US" sz="1800" baseline="30000"/>
              <a:t>2</a:t>
            </a:r>
            <a:r>
              <a:rPr lang="en-US" altLang="en-US" sz="1800"/>
              <a:t>P</a:t>
            </a:r>
            <a:r>
              <a:rPr lang="en-US" altLang="en-US" sz="1800" baseline="-25000"/>
              <a:t>i</a:t>
            </a:r>
            <a:endParaRPr lang="en-US" altLang="en-US" sz="2400">
              <a:latin typeface="Symbol" pitchFamily="18" charset="2"/>
            </a:endParaRPr>
          </a:p>
        </p:txBody>
      </p:sp>
      <p:grpSp>
        <p:nvGrpSpPr>
          <p:cNvPr id="4105" name="Group 7"/>
          <p:cNvGrpSpPr>
            <a:grpSpLocks/>
          </p:cNvGrpSpPr>
          <p:nvPr/>
        </p:nvGrpSpPr>
        <p:grpSpPr bwMode="auto">
          <a:xfrm>
            <a:off x="4186238" y="4557713"/>
            <a:ext cx="117475" cy="49212"/>
            <a:chOff x="390" y="1357"/>
            <a:chExt cx="74" cy="31"/>
          </a:xfrm>
        </p:grpSpPr>
        <p:sp>
          <p:nvSpPr>
            <p:cNvPr id="4168" name="Line 8"/>
            <p:cNvSpPr>
              <a:spLocks noChangeShapeType="1"/>
            </p:cNvSpPr>
            <p:nvPr/>
          </p:nvSpPr>
          <p:spPr bwMode="auto">
            <a:xfrm flipV="1">
              <a:off x="390" y="1357"/>
              <a:ext cx="38" cy="3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69" name="Line 9"/>
            <p:cNvSpPr>
              <a:spLocks noChangeShapeType="1"/>
            </p:cNvSpPr>
            <p:nvPr/>
          </p:nvSpPr>
          <p:spPr bwMode="auto">
            <a:xfrm flipH="1" flipV="1">
              <a:off x="426" y="1358"/>
              <a:ext cx="38" cy="3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4106" name="Text Box 20"/>
          <p:cNvSpPr txBox="1">
            <a:spLocks noChangeArrowheads="1"/>
          </p:cNvSpPr>
          <p:nvPr/>
        </p:nvSpPr>
        <p:spPr bwMode="auto">
          <a:xfrm>
            <a:off x="1819275" y="4468813"/>
            <a:ext cx="1708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a:t>Variance</a:t>
            </a:r>
            <a:r>
              <a:rPr lang="en-US" altLang="en-US" sz="1800" b="1"/>
              <a:t> = </a:t>
            </a:r>
            <a:r>
              <a:rPr lang="en-US" altLang="en-US" sz="1800" b="1">
                <a:latin typeface="Symbol" pitchFamily="18" charset="2"/>
              </a:rPr>
              <a:t>s</a:t>
            </a:r>
            <a:r>
              <a:rPr lang="en-US" altLang="en-US" sz="1800" b="1" baseline="30000">
                <a:latin typeface="Symbol" pitchFamily="18" charset="2"/>
              </a:rPr>
              <a:t>2</a:t>
            </a:r>
            <a:r>
              <a:rPr lang="en-US" altLang="en-US" sz="1800" b="1">
                <a:latin typeface="Symbol" pitchFamily="18" charset="2"/>
              </a:rPr>
              <a:t> =</a:t>
            </a:r>
            <a:r>
              <a:rPr lang="en-US" altLang="en-US" sz="1800" b="1"/>
              <a:t> </a:t>
            </a:r>
            <a:endParaRPr lang="en-US" altLang="en-US" sz="1800" b="1">
              <a:latin typeface="Symbol" pitchFamily="18" charset="2"/>
            </a:endParaRPr>
          </a:p>
        </p:txBody>
      </p:sp>
      <p:sp>
        <p:nvSpPr>
          <p:cNvPr id="4107" name="Text Box 22"/>
          <p:cNvSpPr txBox="1">
            <a:spLocks noChangeArrowheads="1"/>
          </p:cNvSpPr>
          <p:nvPr/>
        </p:nvSpPr>
        <p:spPr bwMode="auto">
          <a:xfrm>
            <a:off x="879475" y="4913313"/>
            <a:ext cx="25781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a:t>Standard Deviation</a:t>
            </a:r>
            <a:r>
              <a:rPr lang="en-US" altLang="en-US" sz="1800" b="1"/>
              <a:t> = </a:t>
            </a:r>
            <a:r>
              <a:rPr lang="en-US" altLang="en-US" sz="1800" b="1">
                <a:latin typeface="Symbol" pitchFamily="18" charset="2"/>
              </a:rPr>
              <a:t>s =</a:t>
            </a:r>
            <a:r>
              <a:rPr lang="en-US" altLang="en-US" sz="1800" b="1"/>
              <a:t> </a:t>
            </a:r>
            <a:endParaRPr lang="en-US" altLang="en-US" sz="1800" b="1">
              <a:latin typeface="Symbol" pitchFamily="18" charset="2"/>
            </a:endParaRPr>
          </a:p>
        </p:txBody>
      </p:sp>
      <p:sp>
        <p:nvSpPr>
          <p:cNvPr id="4108" name="Text Box 26"/>
          <p:cNvSpPr txBox="1">
            <a:spLocks noChangeArrowheads="1"/>
          </p:cNvSpPr>
          <p:nvPr/>
        </p:nvSpPr>
        <p:spPr bwMode="auto">
          <a:xfrm>
            <a:off x="3740150" y="4830763"/>
            <a:ext cx="2349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a:t>n</a:t>
            </a:r>
          </a:p>
        </p:txBody>
      </p:sp>
      <p:sp>
        <p:nvSpPr>
          <p:cNvPr id="4109" name="Text Box 27"/>
          <p:cNvSpPr txBox="1">
            <a:spLocks noChangeArrowheads="1"/>
          </p:cNvSpPr>
          <p:nvPr/>
        </p:nvSpPr>
        <p:spPr bwMode="auto">
          <a:xfrm>
            <a:off x="3673475" y="5141913"/>
            <a:ext cx="37147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a:t>i = 1</a:t>
            </a:r>
          </a:p>
        </p:txBody>
      </p:sp>
      <p:sp>
        <p:nvSpPr>
          <p:cNvPr id="4110" name="Text Box 29"/>
          <p:cNvSpPr txBox="1">
            <a:spLocks noChangeArrowheads="1"/>
          </p:cNvSpPr>
          <p:nvPr/>
        </p:nvSpPr>
        <p:spPr bwMode="auto">
          <a:xfrm>
            <a:off x="3670300" y="4857750"/>
            <a:ext cx="12747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2400">
                <a:latin typeface="Symbol" pitchFamily="18" charset="2"/>
              </a:rPr>
              <a:t>S</a:t>
            </a:r>
            <a:r>
              <a:rPr lang="en-US" altLang="en-US" sz="1800">
                <a:latin typeface="Symbol" pitchFamily="18" charset="2"/>
              </a:rPr>
              <a:t>  (</a:t>
            </a:r>
            <a:r>
              <a:rPr lang="en-US" altLang="en-US" sz="1800">
                <a:cs typeface="Times New Roman" pitchFamily="18" charset="0"/>
              </a:rPr>
              <a:t>r</a:t>
            </a:r>
            <a:r>
              <a:rPr lang="en-US" altLang="en-US" sz="1800" baseline="-25000"/>
              <a:t>i</a:t>
            </a:r>
            <a:r>
              <a:rPr lang="en-US" altLang="en-US" sz="1800"/>
              <a:t> - r)</a:t>
            </a:r>
            <a:r>
              <a:rPr lang="en-US" altLang="en-US" sz="1800" baseline="30000"/>
              <a:t>2</a:t>
            </a:r>
            <a:r>
              <a:rPr lang="en-US" altLang="en-US" sz="1800"/>
              <a:t>P</a:t>
            </a:r>
            <a:r>
              <a:rPr lang="en-US" altLang="en-US" sz="1800" baseline="-25000"/>
              <a:t>i</a:t>
            </a:r>
            <a:endParaRPr lang="en-US" altLang="en-US" sz="2400">
              <a:latin typeface="Symbol" pitchFamily="18" charset="2"/>
            </a:endParaRPr>
          </a:p>
        </p:txBody>
      </p:sp>
      <p:grpSp>
        <p:nvGrpSpPr>
          <p:cNvPr id="4111" name="Group 30"/>
          <p:cNvGrpSpPr>
            <a:grpSpLocks/>
          </p:cNvGrpSpPr>
          <p:nvPr/>
        </p:nvGrpSpPr>
        <p:grpSpPr bwMode="auto">
          <a:xfrm>
            <a:off x="4397375" y="4965700"/>
            <a:ext cx="117475" cy="49213"/>
            <a:chOff x="390" y="1357"/>
            <a:chExt cx="74" cy="31"/>
          </a:xfrm>
        </p:grpSpPr>
        <p:sp>
          <p:nvSpPr>
            <p:cNvPr id="4166" name="Line 31"/>
            <p:cNvSpPr>
              <a:spLocks noChangeShapeType="1"/>
            </p:cNvSpPr>
            <p:nvPr/>
          </p:nvSpPr>
          <p:spPr bwMode="auto">
            <a:xfrm flipV="1">
              <a:off x="390" y="1357"/>
              <a:ext cx="38" cy="3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67" name="Line 32"/>
            <p:cNvSpPr>
              <a:spLocks noChangeShapeType="1"/>
            </p:cNvSpPr>
            <p:nvPr/>
          </p:nvSpPr>
          <p:spPr bwMode="auto">
            <a:xfrm flipH="1" flipV="1">
              <a:off x="426" y="1358"/>
              <a:ext cx="38" cy="3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4112" name="Line 34"/>
          <p:cNvSpPr>
            <a:spLocks noChangeShapeType="1"/>
          </p:cNvSpPr>
          <p:nvPr/>
        </p:nvSpPr>
        <p:spPr bwMode="auto">
          <a:xfrm flipV="1">
            <a:off x="3511550" y="5105400"/>
            <a:ext cx="28575" cy="666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13" name="Line 35"/>
          <p:cNvSpPr>
            <a:spLocks noChangeShapeType="1"/>
          </p:cNvSpPr>
          <p:nvPr/>
        </p:nvSpPr>
        <p:spPr bwMode="auto">
          <a:xfrm>
            <a:off x="3543300" y="5108575"/>
            <a:ext cx="5080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14" name="Line 36"/>
          <p:cNvSpPr>
            <a:spLocks noChangeShapeType="1"/>
          </p:cNvSpPr>
          <p:nvPr/>
        </p:nvSpPr>
        <p:spPr bwMode="auto">
          <a:xfrm flipV="1">
            <a:off x="3600450" y="4905375"/>
            <a:ext cx="69850" cy="355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15" name="Line 37"/>
          <p:cNvSpPr>
            <a:spLocks noChangeShapeType="1"/>
          </p:cNvSpPr>
          <p:nvPr/>
        </p:nvSpPr>
        <p:spPr bwMode="auto">
          <a:xfrm flipV="1">
            <a:off x="3670300" y="4905375"/>
            <a:ext cx="1193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34" name="Table 33"/>
          <p:cNvGraphicFramePr>
            <a:graphicFrameLocks noGrp="1"/>
          </p:cNvGraphicFramePr>
          <p:nvPr/>
        </p:nvGraphicFramePr>
        <p:xfrm>
          <a:off x="520700" y="5813425"/>
          <a:ext cx="5842002" cy="2324101"/>
        </p:xfrm>
        <a:graphic>
          <a:graphicData uri="http://schemas.openxmlformats.org/drawingml/2006/table">
            <a:tbl>
              <a:tblPr/>
              <a:tblGrid>
                <a:gridCol w="934720"/>
                <a:gridCol w="934720"/>
                <a:gridCol w="895774"/>
                <a:gridCol w="934720"/>
                <a:gridCol w="1012614"/>
                <a:gridCol w="1129454"/>
              </a:tblGrid>
              <a:tr h="371210">
                <a:tc>
                  <a:txBody>
                    <a:bodyPr/>
                    <a:lstStyle/>
                    <a:p>
                      <a:pPr algn="ctr" fontAlgn="b"/>
                      <a:r>
                        <a:rPr lang="en-US" sz="1200" b="0" i="0" u="none" strike="noStrike" dirty="0" err="1">
                          <a:solidFill>
                            <a:srgbClr val="000000"/>
                          </a:solidFill>
                          <a:latin typeface="Arial Narrow"/>
                        </a:rPr>
                        <a:t>r</a:t>
                      </a:r>
                      <a:r>
                        <a:rPr lang="en-US" sz="1200" b="0" i="0" u="none" strike="noStrike" baseline="-25000" dirty="0" err="1">
                          <a:solidFill>
                            <a:srgbClr val="000000"/>
                          </a:solidFill>
                          <a:latin typeface="Arial Narrow"/>
                        </a:rPr>
                        <a:t>i</a:t>
                      </a:r>
                      <a:endParaRPr lang="en-US" sz="1200" b="0" i="0" u="none" strike="noStrike" dirty="0">
                        <a:solidFill>
                          <a:srgbClr val="000000"/>
                        </a:solidFill>
                        <a:latin typeface="Arial Narrow"/>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Narrow"/>
                        </a:rPr>
                        <a:t>r</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Narrow"/>
                        </a:rPr>
                        <a:t>r - r</a:t>
                      </a:r>
                      <a:r>
                        <a:rPr lang="en-US" sz="1200" b="0" i="0" u="none" strike="noStrike" baseline="-25000">
                          <a:solidFill>
                            <a:srgbClr val="000000"/>
                          </a:solidFill>
                          <a:latin typeface="Arial Narrow"/>
                        </a:rPr>
                        <a:t>i</a:t>
                      </a:r>
                      <a:endParaRPr lang="en-US" sz="1200" b="0" i="0" u="none" strike="noStrike">
                        <a:solidFill>
                          <a:srgbClr val="000000"/>
                        </a:solidFill>
                        <a:latin typeface="Arial Narrow"/>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Narrow"/>
                        </a:rPr>
                        <a:t>(r</a:t>
                      </a:r>
                      <a:r>
                        <a:rPr lang="en-US" sz="1200" b="0" i="0" u="none" strike="noStrike" baseline="-25000">
                          <a:solidFill>
                            <a:srgbClr val="000000"/>
                          </a:solidFill>
                          <a:latin typeface="Arial Narrow"/>
                        </a:rPr>
                        <a:t>i</a:t>
                      </a:r>
                      <a:r>
                        <a:rPr lang="en-US" sz="1200" b="0" i="0" u="none" strike="noStrike">
                          <a:solidFill>
                            <a:srgbClr val="000000"/>
                          </a:solidFill>
                          <a:latin typeface="Arial Narrow"/>
                        </a:rPr>
                        <a:t> - r)</a:t>
                      </a:r>
                      <a:r>
                        <a:rPr lang="en-US" sz="1200" b="0" i="0" u="none" strike="noStrike" baseline="30000">
                          <a:solidFill>
                            <a:srgbClr val="000000"/>
                          </a:solidFill>
                          <a:latin typeface="Arial Narrow"/>
                        </a:rPr>
                        <a:t>2</a:t>
                      </a:r>
                      <a:endParaRPr lang="en-US" sz="1200" b="0" i="0" u="none" strike="noStrike">
                        <a:solidFill>
                          <a:srgbClr val="000000"/>
                        </a:solidFill>
                        <a:latin typeface="Arial Narrow"/>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Narrow"/>
                        </a:rPr>
                        <a:t>P</a:t>
                      </a:r>
                      <a:r>
                        <a:rPr lang="en-US" sz="1200" b="0" i="0" u="none" strike="noStrike" baseline="-25000">
                          <a:solidFill>
                            <a:srgbClr val="000000"/>
                          </a:solidFill>
                          <a:latin typeface="Arial Narrow"/>
                        </a:rPr>
                        <a:t>i</a:t>
                      </a:r>
                      <a:r>
                        <a:rPr lang="en-US" sz="1200" b="0" i="0" u="none" strike="noStrike">
                          <a:solidFill>
                            <a:srgbClr val="000000"/>
                          </a:solidFill>
                          <a:latin typeface="Arial Narrow"/>
                        </a:rPr>
                        <a:t>(= 1/n)</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Narrow"/>
                        </a:rPr>
                        <a:t>(r</a:t>
                      </a:r>
                      <a:r>
                        <a:rPr lang="en-US" sz="1200" b="0" i="0" u="none" strike="noStrike" baseline="-25000">
                          <a:solidFill>
                            <a:srgbClr val="000000"/>
                          </a:solidFill>
                          <a:latin typeface="Arial Narrow"/>
                        </a:rPr>
                        <a:t>i</a:t>
                      </a:r>
                      <a:r>
                        <a:rPr lang="en-US" sz="1200" b="0" i="0" u="none" strike="noStrike">
                          <a:solidFill>
                            <a:srgbClr val="000000"/>
                          </a:solidFill>
                          <a:latin typeface="Arial Narrow"/>
                        </a:rPr>
                        <a:t> - r)</a:t>
                      </a:r>
                      <a:r>
                        <a:rPr lang="en-US" sz="1200" b="0" i="0" u="none" strike="noStrike" baseline="30000">
                          <a:solidFill>
                            <a:srgbClr val="000000"/>
                          </a:solidFill>
                          <a:latin typeface="Arial Narrow"/>
                        </a:rPr>
                        <a:t>2</a:t>
                      </a:r>
                      <a:r>
                        <a:rPr lang="en-US" sz="1200" b="0" i="0" u="none" strike="noStrike">
                          <a:solidFill>
                            <a:srgbClr val="000000"/>
                          </a:solidFill>
                          <a:latin typeface="Arial Narrow"/>
                        </a:rPr>
                        <a:t>P</a:t>
                      </a:r>
                      <a:r>
                        <a:rPr lang="en-US" sz="1200" b="0" i="0" u="none" strike="noStrike" baseline="-25000">
                          <a:solidFill>
                            <a:srgbClr val="000000"/>
                          </a:solidFill>
                          <a:latin typeface="Arial Narrow"/>
                        </a:rPr>
                        <a:t>i</a:t>
                      </a:r>
                      <a:endParaRPr lang="en-US" sz="1200" b="0" i="0" u="none" strike="noStrike">
                        <a:solidFill>
                          <a:srgbClr val="000000"/>
                        </a:solidFill>
                        <a:latin typeface="Arial Narrow"/>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274373">
                <a:tc>
                  <a:txBody>
                    <a:bodyPr/>
                    <a:lstStyle/>
                    <a:p>
                      <a:pPr algn="ctr" fontAlgn="b"/>
                      <a:r>
                        <a:rPr lang="en-US" sz="1200" b="0" i="0" u="none" strike="noStrike">
                          <a:solidFill>
                            <a:srgbClr val="000000"/>
                          </a:solidFill>
                          <a:latin typeface="Arial Narrow"/>
                        </a:rPr>
                        <a:t>8.6782%</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solidFill>
                            <a:srgbClr val="000000"/>
                          </a:solidFill>
                          <a:latin typeface="Arial Narrow"/>
                        </a:rPr>
                        <a:t>6.5071%</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solidFill>
                            <a:srgbClr val="000000"/>
                          </a:solidFill>
                          <a:latin typeface="Arial Narrow"/>
                        </a:rPr>
                        <a:t>2.1711%</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solidFill>
                            <a:srgbClr val="000000"/>
                          </a:solidFill>
                          <a:latin typeface="Arial Narrow"/>
                        </a:rPr>
                        <a:t>0.0471%</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solidFill>
                            <a:srgbClr val="000000"/>
                          </a:solidFill>
                          <a:latin typeface="Arial Narrow"/>
                        </a:rPr>
                        <a:t>0.20</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solidFill>
                            <a:srgbClr val="000000"/>
                          </a:solidFill>
                          <a:latin typeface="Arial Narrow"/>
                        </a:rPr>
                        <a:t>0.009427%</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r>
              <a:tr h="274373">
                <a:tc>
                  <a:txBody>
                    <a:bodyPr/>
                    <a:lstStyle/>
                    <a:p>
                      <a:pPr algn="ctr" fontAlgn="b"/>
                      <a:r>
                        <a:rPr lang="en-US" sz="1200" b="0" i="0" u="none" strike="noStrike">
                          <a:solidFill>
                            <a:srgbClr val="000000"/>
                          </a:solidFill>
                          <a:latin typeface="Arial Narrow"/>
                        </a:rPr>
                        <a:t>7.4203%</a:t>
                      </a:r>
                    </a:p>
                  </a:txBody>
                  <a:tcPr marL="9525" marR="9525" marT="9525" marB="0" anchor="b">
                    <a:lnL>
                      <a:noFill/>
                    </a:lnL>
                    <a:lnR>
                      <a:noFill/>
                    </a:lnR>
                    <a:lnT>
                      <a:noFill/>
                    </a:lnT>
                    <a:lnB>
                      <a:noFill/>
                    </a:lnB>
                  </a:tcPr>
                </a:tc>
                <a:tc>
                  <a:txBody>
                    <a:bodyPr/>
                    <a:lstStyle/>
                    <a:p>
                      <a:pPr algn="ctr" fontAlgn="b"/>
                      <a:r>
                        <a:rPr lang="en-US" sz="1200" b="0" i="0" u="none" strike="noStrike">
                          <a:solidFill>
                            <a:srgbClr val="000000"/>
                          </a:solidFill>
                          <a:latin typeface="Arial Narrow"/>
                        </a:rPr>
                        <a:t>6.5071%</a:t>
                      </a:r>
                    </a:p>
                  </a:txBody>
                  <a:tcPr marL="9525" marR="9525" marT="9525" marB="0" anchor="b">
                    <a:lnL>
                      <a:noFill/>
                    </a:lnL>
                    <a:lnR>
                      <a:noFill/>
                    </a:lnR>
                    <a:lnT>
                      <a:noFill/>
                    </a:lnT>
                    <a:lnB>
                      <a:noFill/>
                    </a:lnB>
                  </a:tcPr>
                </a:tc>
                <a:tc>
                  <a:txBody>
                    <a:bodyPr/>
                    <a:lstStyle/>
                    <a:p>
                      <a:pPr algn="ctr" fontAlgn="b"/>
                      <a:r>
                        <a:rPr lang="en-US" sz="1200" b="0" i="0" u="none" strike="noStrike">
                          <a:solidFill>
                            <a:srgbClr val="000000"/>
                          </a:solidFill>
                          <a:latin typeface="Arial Narrow"/>
                        </a:rPr>
                        <a:t>0.9132%</a:t>
                      </a:r>
                    </a:p>
                  </a:txBody>
                  <a:tcPr marL="9525" marR="9525" marT="9525" marB="0" anchor="b">
                    <a:lnL>
                      <a:noFill/>
                    </a:lnL>
                    <a:lnR>
                      <a:noFill/>
                    </a:lnR>
                    <a:lnT>
                      <a:noFill/>
                    </a:lnT>
                    <a:lnB>
                      <a:noFill/>
                    </a:lnB>
                  </a:tcPr>
                </a:tc>
                <a:tc>
                  <a:txBody>
                    <a:bodyPr/>
                    <a:lstStyle/>
                    <a:p>
                      <a:pPr algn="ctr" fontAlgn="b"/>
                      <a:r>
                        <a:rPr lang="en-US" sz="1200" b="0" i="0" u="none" strike="noStrike">
                          <a:solidFill>
                            <a:srgbClr val="000000"/>
                          </a:solidFill>
                          <a:latin typeface="Arial Narrow"/>
                        </a:rPr>
                        <a:t>0.0083%</a:t>
                      </a:r>
                    </a:p>
                  </a:txBody>
                  <a:tcPr marL="9525" marR="9525" marT="9525" marB="0" anchor="b">
                    <a:lnL>
                      <a:noFill/>
                    </a:lnL>
                    <a:lnR>
                      <a:noFill/>
                    </a:lnR>
                    <a:lnT>
                      <a:noFill/>
                    </a:lnT>
                    <a:lnB>
                      <a:noFill/>
                    </a:lnB>
                  </a:tcPr>
                </a:tc>
                <a:tc>
                  <a:txBody>
                    <a:bodyPr/>
                    <a:lstStyle/>
                    <a:p>
                      <a:pPr algn="ctr" fontAlgn="b"/>
                      <a:r>
                        <a:rPr lang="en-US" sz="1200" b="0" i="0" u="none" strike="noStrike">
                          <a:solidFill>
                            <a:srgbClr val="000000"/>
                          </a:solidFill>
                          <a:latin typeface="Arial Narrow"/>
                        </a:rPr>
                        <a:t>0.20</a:t>
                      </a:r>
                    </a:p>
                  </a:txBody>
                  <a:tcPr marL="9525" marR="9525" marT="9525" marB="0" anchor="b">
                    <a:lnL>
                      <a:noFill/>
                    </a:lnL>
                    <a:lnR>
                      <a:noFill/>
                    </a:lnR>
                    <a:lnT>
                      <a:noFill/>
                    </a:lnT>
                    <a:lnB>
                      <a:noFill/>
                    </a:lnB>
                  </a:tcPr>
                </a:tc>
                <a:tc>
                  <a:txBody>
                    <a:bodyPr/>
                    <a:lstStyle/>
                    <a:p>
                      <a:pPr algn="ctr" fontAlgn="b"/>
                      <a:r>
                        <a:rPr lang="en-US" sz="1200" b="0" i="0" u="none" strike="noStrike">
                          <a:solidFill>
                            <a:srgbClr val="000000"/>
                          </a:solidFill>
                          <a:latin typeface="Arial Narrow"/>
                        </a:rPr>
                        <a:t>0.001668%</a:t>
                      </a:r>
                    </a:p>
                  </a:txBody>
                  <a:tcPr marL="9525" marR="9525" marT="9525" marB="0" anchor="b">
                    <a:lnL>
                      <a:noFill/>
                    </a:lnL>
                    <a:lnR>
                      <a:noFill/>
                    </a:lnR>
                    <a:lnT>
                      <a:noFill/>
                    </a:lnT>
                    <a:lnB>
                      <a:noFill/>
                    </a:lnB>
                  </a:tcPr>
                </a:tc>
              </a:tr>
              <a:tr h="274373">
                <a:tc>
                  <a:txBody>
                    <a:bodyPr/>
                    <a:lstStyle/>
                    <a:p>
                      <a:pPr algn="ctr" fontAlgn="b"/>
                      <a:r>
                        <a:rPr lang="en-US" sz="1200" b="0" i="0" u="none" strike="noStrike">
                          <a:solidFill>
                            <a:srgbClr val="000000"/>
                          </a:solidFill>
                          <a:latin typeface="Arial Narrow"/>
                        </a:rPr>
                        <a:t>8.2501%</a:t>
                      </a:r>
                    </a:p>
                  </a:txBody>
                  <a:tcPr marL="9525" marR="9525" marT="9525" marB="0" anchor="b">
                    <a:lnL>
                      <a:noFill/>
                    </a:lnL>
                    <a:lnR>
                      <a:noFill/>
                    </a:lnR>
                    <a:lnT>
                      <a:noFill/>
                    </a:lnT>
                    <a:lnB>
                      <a:noFill/>
                    </a:lnB>
                  </a:tcPr>
                </a:tc>
                <a:tc>
                  <a:txBody>
                    <a:bodyPr/>
                    <a:lstStyle/>
                    <a:p>
                      <a:pPr algn="ctr" fontAlgn="b"/>
                      <a:r>
                        <a:rPr lang="en-US" sz="1200" b="0" i="0" u="none" strike="noStrike">
                          <a:solidFill>
                            <a:srgbClr val="000000"/>
                          </a:solidFill>
                          <a:latin typeface="Arial Narrow"/>
                        </a:rPr>
                        <a:t>6.5071%</a:t>
                      </a:r>
                    </a:p>
                  </a:txBody>
                  <a:tcPr marL="9525" marR="9525" marT="9525" marB="0" anchor="b">
                    <a:lnL>
                      <a:noFill/>
                    </a:lnL>
                    <a:lnR>
                      <a:noFill/>
                    </a:lnR>
                    <a:lnT>
                      <a:noFill/>
                    </a:lnT>
                    <a:lnB>
                      <a:noFill/>
                    </a:lnB>
                  </a:tcPr>
                </a:tc>
                <a:tc>
                  <a:txBody>
                    <a:bodyPr/>
                    <a:lstStyle/>
                    <a:p>
                      <a:pPr algn="ctr" fontAlgn="b"/>
                      <a:r>
                        <a:rPr lang="en-US" sz="1200" b="0" i="0" u="none" strike="noStrike">
                          <a:solidFill>
                            <a:srgbClr val="000000"/>
                          </a:solidFill>
                          <a:latin typeface="Arial Narrow"/>
                        </a:rPr>
                        <a:t>1.7430%</a:t>
                      </a:r>
                    </a:p>
                  </a:txBody>
                  <a:tcPr marL="9525" marR="9525" marT="9525" marB="0" anchor="b">
                    <a:lnL>
                      <a:noFill/>
                    </a:lnL>
                    <a:lnR>
                      <a:noFill/>
                    </a:lnR>
                    <a:lnT>
                      <a:noFill/>
                    </a:lnT>
                    <a:lnB>
                      <a:noFill/>
                    </a:lnB>
                  </a:tcPr>
                </a:tc>
                <a:tc>
                  <a:txBody>
                    <a:bodyPr/>
                    <a:lstStyle/>
                    <a:p>
                      <a:pPr algn="ctr" fontAlgn="b"/>
                      <a:r>
                        <a:rPr lang="en-US" sz="1200" b="0" i="0" u="none" strike="noStrike">
                          <a:solidFill>
                            <a:srgbClr val="000000"/>
                          </a:solidFill>
                          <a:latin typeface="Arial Narrow"/>
                        </a:rPr>
                        <a:t>0.0304%</a:t>
                      </a:r>
                    </a:p>
                  </a:txBody>
                  <a:tcPr marL="9525" marR="9525" marT="9525" marB="0" anchor="b">
                    <a:lnL>
                      <a:noFill/>
                    </a:lnL>
                    <a:lnR>
                      <a:noFill/>
                    </a:lnR>
                    <a:lnT>
                      <a:noFill/>
                    </a:lnT>
                    <a:lnB>
                      <a:noFill/>
                    </a:lnB>
                  </a:tcPr>
                </a:tc>
                <a:tc>
                  <a:txBody>
                    <a:bodyPr/>
                    <a:lstStyle/>
                    <a:p>
                      <a:pPr algn="ctr" fontAlgn="b"/>
                      <a:r>
                        <a:rPr lang="en-US" sz="1200" b="0" i="0" u="none" strike="noStrike">
                          <a:solidFill>
                            <a:srgbClr val="000000"/>
                          </a:solidFill>
                          <a:latin typeface="Arial Narrow"/>
                        </a:rPr>
                        <a:t>0.20</a:t>
                      </a:r>
                    </a:p>
                  </a:txBody>
                  <a:tcPr marL="9525" marR="9525" marT="9525" marB="0" anchor="b">
                    <a:lnL>
                      <a:noFill/>
                    </a:lnL>
                    <a:lnR>
                      <a:noFill/>
                    </a:lnR>
                    <a:lnT>
                      <a:noFill/>
                    </a:lnT>
                    <a:lnB>
                      <a:noFill/>
                    </a:lnB>
                  </a:tcPr>
                </a:tc>
                <a:tc>
                  <a:txBody>
                    <a:bodyPr/>
                    <a:lstStyle/>
                    <a:p>
                      <a:pPr algn="ctr" fontAlgn="b"/>
                      <a:r>
                        <a:rPr lang="en-US" sz="1200" b="0" i="0" u="none" strike="noStrike">
                          <a:solidFill>
                            <a:srgbClr val="000000"/>
                          </a:solidFill>
                          <a:latin typeface="Arial Narrow"/>
                        </a:rPr>
                        <a:t>0.006076%</a:t>
                      </a:r>
                    </a:p>
                  </a:txBody>
                  <a:tcPr marL="9525" marR="9525" marT="9525" marB="0" anchor="b">
                    <a:lnL>
                      <a:noFill/>
                    </a:lnL>
                    <a:lnR>
                      <a:noFill/>
                    </a:lnR>
                    <a:lnT>
                      <a:noFill/>
                    </a:lnT>
                    <a:lnB>
                      <a:noFill/>
                    </a:lnB>
                  </a:tcPr>
                </a:tc>
              </a:tr>
              <a:tr h="274373">
                <a:tc>
                  <a:txBody>
                    <a:bodyPr/>
                    <a:lstStyle/>
                    <a:p>
                      <a:pPr algn="ctr" fontAlgn="b"/>
                      <a:r>
                        <a:rPr lang="en-US" sz="1200" b="0" i="0" u="none" strike="noStrike">
                          <a:solidFill>
                            <a:srgbClr val="000000"/>
                          </a:solidFill>
                          <a:latin typeface="Arial Narrow"/>
                        </a:rPr>
                        <a:t>6.5925%</a:t>
                      </a:r>
                    </a:p>
                  </a:txBody>
                  <a:tcPr marL="9525" marR="9525" marT="9525" marB="0" anchor="b">
                    <a:lnL>
                      <a:noFill/>
                    </a:lnL>
                    <a:lnR>
                      <a:noFill/>
                    </a:lnR>
                    <a:lnT>
                      <a:noFill/>
                    </a:lnT>
                    <a:lnB>
                      <a:noFill/>
                    </a:lnB>
                  </a:tcPr>
                </a:tc>
                <a:tc>
                  <a:txBody>
                    <a:bodyPr/>
                    <a:lstStyle/>
                    <a:p>
                      <a:pPr algn="ctr" fontAlgn="b"/>
                      <a:r>
                        <a:rPr lang="en-US" sz="1200" b="0" i="0" u="none" strike="noStrike">
                          <a:solidFill>
                            <a:srgbClr val="000000"/>
                          </a:solidFill>
                          <a:latin typeface="Arial Narrow"/>
                        </a:rPr>
                        <a:t>6.5071%</a:t>
                      </a:r>
                    </a:p>
                  </a:txBody>
                  <a:tcPr marL="9525" marR="9525" marT="9525" marB="0" anchor="b">
                    <a:lnL>
                      <a:noFill/>
                    </a:lnL>
                    <a:lnR>
                      <a:noFill/>
                    </a:lnR>
                    <a:lnT>
                      <a:noFill/>
                    </a:lnT>
                    <a:lnB>
                      <a:noFill/>
                    </a:lnB>
                  </a:tcPr>
                </a:tc>
                <a:tc>
                  <a:txBody>
                    <a:bodyPr/>
                    <a:lstStyle/>
                    <a:p>
                      <a:pPr algn="ctr" fontAlgn="b"/>
                      <a:r>
                        <a:rPr lang="en-US" sz="1200" b="0" i="0" u="none" strike="noStrike">
                          <a:solidFill>
                            <a:srgbClr val="000000"/>
                          </a:solidFill>
                          <a:latin typeface="Arial Narrow"/>
                        </a:rPr>
                        <a:t>0.0854%</a:t>
                      </a:r>
                    </a:p>
                  </a:txBody>
                  <a:tcPr marL="9525" marR="9525" marT="9525" marB="0" anchor="b">
                    <a:lnL>
                      <a:noFill/>
                    </a:lnL>
                    <a:lnR>
                      <a:noFill/>
                    </a:lnR>
                    <a:lnT>
                      <a:noFill/>
                    </a:lnT>
                    <a:lnB>
                      <a:noFill/>
                    </a:lnB>
                  </a:tcPr>
                </a:tc>
                <a:tc>
                  <a:txBody>
                    <a:bodyPr/>
                    <a:lstStyle/>
                    <a:p>
                      <a:pPr algn="ctr" fontAlgn="b"/>
                      <a:r>
                        <a:rPr lang="en-US" sz="1200" b="0" i="0" u="none" strike="noStrike">
                          <a:solidFill>
                            <a:srgbClr val="000000"/>
                          </a:solidFill>
                          <a:latin typeface="Arial Narrow"/>
                        </a:rPr>
                        <a:t>0.0001%</a:t>
                      </a:r>
                    </a:p>
                  </a:txBody>
                  <a:tcPr marL="9525" marR="9525" marT="9525" marB="0" anchor="b">
                    <a:lnL>
                      <a:noFill/>
                    </a:lnL>
                    <a:lnR>
                      <a:noFill/>
                    </a:lnR>
                    <a:lnT>
                      <a:noFill/>
                    </a:lnT>
                    <a:lnB>
                      <a:noFill/>
                    </a:lnB>
                  </a:tcPr>
                </a:tc>
                <a:tc>
                  <a:txBody>
                    <a:bodyPr/>
                    <a:lstStyle/>
                    <a:p>
                      <a:pPr algn="ctr" fontAlgn="b"/>
                      <a:r>
                        <a:rPr lang="en-US" sz="1200" b="0" i="0" u="none" strike="noStrike">
                          <a:solidFill>
                            <a:srgbClr val="000000"/>
                          </a:solidFill>
                          <a:latin typeface="Arial Narrow"/>
                        </a:rPr>
                        <a:t>0.20</a:t>
                      </a:r>
                    </a:p>
                  </a:txBody>
                  <a:tcPr marL="9525" marR="9525" marT="9525" marB="0" anchor="b">
                    <a:lnL>
                      <a:noFill/>
                    </a:lnL>
                    <a:lnR>
                      <a:noFill/>
                    </a:lnR>
                    <a:lnT>
                      <a:noFill/>
                    </a:lnT>
                    <a:lnB>
                      <a:noFill/>
                    </a:lnB>
                  </a:tcPr>
                </a:tc>
                <a:tc>
                  <a:txBody>
                    <a:bodyPr/>
                    <a:lstStyle/>
                    <a:p>
                      <a:pPr algn="ctr" fontAlgn="b"/>
                      <a:r>
                        <a:rPr lang="en-US" sz="1200" b="0" i="0" u="none" strike="noStrike">
                          <a:solidFill>
                            <a:srgbClr val="000000"/>
                          </a:solidFill>
                          <a:latin typeface="Arial Narrow"/>
                        </a:rPr>
                        <a:t>0.000015%</a:t>
                      </a:r>
                    </a:p>
                  </a:txBody>
                  <a:tcPr marL="9525" marR="9525" marT="9525" marB="0" anchor="b">
                    <a:lnL>
                      <a:noFill/>
                    </a:lnL>
                    <a:lnR>
                      <a:noFill/>
                    </a:lnR>
                    <a:lnT>
                      <a:noFill/>
                    </a:lnT>
                    <a:lnB>
                      <a:noFill/>
                    </a:lnB>
                  </a:tcPr>
                </a:tc>
              </a:tr>
              <a:tr h="290513">
                <a:tc>
                  <a:txBody>
                    <a:bodyPr/>
                    <a:lstStyle/>
                    <a:p>
                      <a:pPr algn="ctr" fontAlgn="b"/>
                      <a:r>
                        <a:rPr lang="en-US" sz="1200" b="0" i="0" u="none" strike="noStrike">
                          <a:solidFill>
                            <a:srgbClr val="000000"/>
                          </a:solidFill>
                          <a:latin typeface="Arial Narrow"/>
                        </a:rPr>
                        <a:t>1.5943%</a:t>
                      </a:r>
                    </a:p>
                  </a:txBody>
                  <a:tcPr marL="9525" marR="9525" marT="9525" marB="0" anchor="b">
                    <a:lnL>
                      <a:noFill/>
                    </a:lnL>
                    <a:lnR>
                      <a:noFill/>
                    </a:lnR>
                    <a:lnT>
                      <a:noFill/>
                    </a:lnT>
                    <a:lnB>
                      <a:noFill/>
                    </a:lnB>
                  </a:tcPr>
                </a:tc>
                <a:tc>
                  <a:txBody>
                    <a:bodyPr/>
                    <a:lstStyle/>
                    <a:p>
                      <a:pPr algn="ctr" fontAlgn="b"/>
                      <a:r>
                        <a:rPr lang="en-US" sz="1200" b="0" i="0" u="none" strike="noStrike">
                          <a:solidFill>
                            <a:srgbClr val="000000"/>
                          </a:solidFill>
                          <a:latin typeface="Arial Narrow"/>
                        </a:rPr>
                        <a:t>6.5071%</a:t>
                      </a:r>
                    </a:p>
                  </a:txBody>
                  <a:tcPr marL="9525" marR="9525" marT="9525" marB="0" anchor="b">
                    <a:lnL>
                      <a:noFill/>
                    </a:lnL>
                    <a:lnR>
                      <a:noFill/>
                    </a:lnR>
                    <a:lnT>
                      <a:noFill/>
                    </a:lnT>
                    <a:lnB>
                      <a:noFill/>
                    </a:lnB>
                  </a:tcPr>
                </a:tc>
                <a:tc>
                  <a:txBody>
                    <a:bodyPr/>
                    <a:lstStyle/>
                    <a:p>
                      <a:pPr algn="ctr" fontAlgn="b"/>
                      <a:r>
                        <a:rPr lang="en-US" sz="1200" b="0" i="0" u="none" strike="noStrike">
                          <a:solidFill>
                            <a:srgbClr val="000000"/>
                          </a:solidFill>
                          <a:latin typeface="Arial Narrow"/>
                        </a:rPr>
                        <a:t>-4.9128%</a:t>
                      </a:r>
                    </a:p>
                  </a:txBody>
                  <a:tcPr marL="9525" marR="9525" marT="9525" marB="0" anchor="b">
                    <a:lnL>
                      <a:noFill/>
                    </a:lnL>
                    <a:lnR>
                      <a:noFill/>
                    </a:lnR>
                    <a:lnT>
                      <a:noFill/>
                    </a:lnT>
                    <a:lnB>
                      <a:noFill/>
                    </a:lnB>
                  </a:tcPr>
                </a:tc>
                <a:tc>
                  <a:txBody>
                    <a:bodyPr/>
                    <a:lstStyle/>
                    <a:p>
                      <a:pPr algn="ctr" fontAlgn="b"/>
                      <a:r>
                        <a:rPr lang="en-US" sz="1200" b="0" i="0" u="none" strike="noStrike">
                          <a:solidFill>
                            <a:srgbClr val="000000"/>
                          </a:solidFill>
                          <a:latin typeface="Arial Narrow"/>
                        </a:rPr>
                        <a:t>0.2414%</a:t>
                      </a:r>
                    </a:p>
                  </a:txBody>
                  <a:tcPr marL="9525" marR="9525" marT="9525" marB="0" anchor="b">
                    <a:lnL>
                      <a:noFill/>
                    </a:lnL>
                    <a:lnR>
                      <a:noFill/>
                    </a:lnR>
                    <a:lnT>
                      <a:noFill/>
                    </a:lnT>
                    <a:lnB>
                      <a:noFill/>
                    </a:lnB>
                  </a:tcPr>
                </a:tc>
                <a:tc>
                  <a:txBody>
                    <a:bodyPr/>
                    <a:lstStyle/>
                    <a:p>
                      <a:pPr algn="ctr" fontAlgn="b"/>
                      <a:r>
                        <a:rPr lang="en-US" sz="1200" b="0" i="0" u="none" strike="noStrike">
                          <a:solidFill>
                            <a:srgbClr val="000000"/>
                          </a:solidFill>
                          <a:latin typeface="Arial Narrow"/>
                        </a:rPr>
                        <a:t>0.20</a:t>
                      </a:r>
                    </a:p>
                  </a:txBody>
                  <a:tcPr marL="9525" marR="9525" marT="9525" marB="0" anchor="b">
                    <a:lnL>
                      <a:noFill/>
                    </a:lnL>
                    <a:lnR>
                      <a:noFill/>
                    </a:lnR>
                    <a:lnT>
                      <a:noFill/>
                    </a:lnT>
                    <a:lnB>
                      <a:noFill/>
                    </a:lnB>
                  </a:tcPr>
                </a:tc>
                <a:tc>
                  <a:txBody>
                    <a:bodyPr/>
                    <a:lstStyle/>
                    <a:p>
                      <a:pPr algn="ctr" fontAlgn="b"/>
                      <a:r>
                        <a:rPr lang="en-US" sz="1200" b="0" i="0" u="none" strike="noStrike">
                          <a:solidFill>
                            <a:srgbClr val="000000"/>
                          </a:solidFill>
                          <a:latin typeface="Arial Narrow"/>
                        </a:rPr>
                        <a:t>0.048271%</a:t>
                      </a:r>
                    </a:p>
                  </a:txBody>
                  <a:tcPr marL="9525" marR="9525" marT="9525" marB="0" anchor="b">
                    <a:lnL>
                      <a:noFill/>
                    </a:lnL>
                    <a:lnR>
                      <a:noFill/>
                    </a:lnR>
                    <a:lnT>
                      <a:noFill/>
                    </a:lnT>
                    <a:lnB w="19050" cap="flat" cmpd="sng" algn="ctr">
                      <a:solidFill>
                        <a:srgbClr val="000000"/>
                      </a:solidFill>
                      <a:prstDash val="solid"/>
                      <a:round/>
                      <a:headEnd type="none" w="med" len="med"/>
                      <a:tailEnd type="none" w="med" len="med"/>
                    </a:lnB>
                  </a:tcPr>
                </a:tc>
              </a:tr>
              <a:tr h="290513">
                <a:tc>
                  <a:txBody>
                    <a:bodyPr/>
                    <a:lstStyle/>
                    <a:p>
                      <a:pPr algn="ctr" fontAlgn="b"/>
                      <a:endParaRPr lang="en-US" sz="1200" b="0" i="0" u="none" strike="noStrike">
                        <a:solidFill>
                          <a:srgbClr val="000000"/>
                        </a:solidFill>
                        <a:latin typeface="Arial Narrow"/>
                      </a:endParaRPr>
                    </a:p>
                  </a:txBody>
                  <a:tcPr marL="9525" marR="9525" marT="9525" marB="0" anchor="b">
                    <a:lnL>
                      <a:noFill/>
                    </a:lnL>
                    <a:lnR>
                      <a:noFill/>
                    </a:lnR>
                    <a:lnT>
                      <a:noFill/>
                    </a:lnT>
                    <a:lnB>
                      <a:noFill/>
                    </a:lnB>
                  </a:tcPr>
                </a:tc>
                <a:tc>
                  <a:txBody>
                    <a:bodyPr/>
                    <a:lstStyle/>
                    <a:p>
                      <a:pPr algn="ctr" fontAlgn="b"/>
                      <a:endParaRPr lang="en-US" sz="1200" b="0" i="0" u="none" strike="noStrike">
                        <a:solidFill>
                          <a:srgbClr val="000000"/>
                        </a:solidFill>
                        <a:latin typeface="Arial Narrow"/>
                      </a:endParaRPr>
                    </a:p>
                  </a:txBody>
                  <a:tcPr marL="9525" marR="9525" marT="9525" marB="0" anchor="b">
                    <a:lnL>
                      <a:noFill/>
                    </a:lnL>
                    <a:lnR>
                      <a:noFill/>
                    </a:lnR>
                    <a:lnT>
                      <a:noFill/>
                    </a:lnT>
                    <a:lnB>
                      <a:noFill/>
                    </a:lnB>
                  </a:tcPr>
                </a:tc>
                <a:tc>
                  <a:txBody>
                    <a:bodyPr/>
                    <a:lstStyle/>
                    <a:p>
                      <a:pPr algn="ctr" fontAlgn="b"/>
                      <a:endParaRPr lang="en-US" sz="1200" b="0" i="0" u="none" strike="noStrike">
                        <a:solidFill>
                          <a:srgbClr val="000000"/>
                        </a:solidFill>
                        <a:latin typeface="Arial Narrow"/>
                      </a:endParaRPr>
                    </a:p>
                  </a:txBody>
                  <a:tcPr marL="9525" marR="9525" marT="9525" marB="0" anchor="b">
                    <a:lnL>
                      <a:noFill/>
                    </a:lnL>
                    <a:lnR>
                      <a:noFill/>
                    </a:lnR>
                    <a:lnT>
                      <a:noFill/>
                    </a:lnT>
                    <a:lnB>
                      <a:noFill/>
                    </a:lnB>
                  </a:tcPr>
                </a:tc>
                <a:tc gridSpan="2">
                  <a:txBody>
                    <a:bodyPr/>
                    <a:lstStyle/>
                    <a:p>
                      <a:pPr algn="r" fontAlgn="b"/>
                      <a:r>
                        <a:rPr lang="en-US" sz="1200" b="0" i="0" u="none" strike="noStrike">
                          <a:solidFill>
                            <a:srgbClr val="000000"/>
                          </a:solidFill>
                          <a:latin typeface="Arial Narrow"/>
                        </a:rPr>
                        <a:t>Variance = </a:t>
                      </a:r>
                      <a:r>
                        <a:rPr lang="en-US" sz="1200" b="0" i="0" u="none" strike="noStrike">
                          <a:solidFill>
                            <a:srgbClr val="000000"/>
                          </a:solidFill>
                          <a:latin typeface="Symbol"/>
                        </a:rPr>
                        <a:t>s</a:t>
                      </a:r>
                      <a:r>
                        <a:rPr lang="en-US" sz="1200" b="0" i="0" u="none" strike="noStrike" baseline="30000">
                          <a:solidFill>
                            <a:srgbClr val="000000"/>
                          </a:solidFill>
                          <a:latin typeface="Arial Narrow"/>
                        </a:rPr>
                        <a:t>2 </a:t>
                      </a:r>
                      <a:r>
                        <a:rPr lang="en-US" sz="1200" b="0" i="0" u="none" strike="noStrike">
                          <a:solidFill>
                            <a:srgbClr val="000000"/>
                          </a:solidFill>
                          <a:latin typeface="Arial Narrow"/>
                        </a:rPr>
                        <a:t>=</a:t>
                      </a:r>
                    </a:p>
                  </a:txBody>
                  <a:tcPr marL="9525" marR="9525" marT="9525" marB="0" anchor="b">
                    <a:lnL>
                      <a:noFill/>
                    </a:lnL>
                    <a:lnR>
                      <a:noFill/>
                    </a:lnR>
                    <a:lnT>
                      <a:noFill/>
                    </a:lnT>
                    <a:lnB>
                      <a:noFill/>
                    </a:lnB>
                  </a:tcPr>
                </a:tc>
                <a:tc hMerge="1">
                  <a:txBody>
                    <a:bodyPr/>
                    <a:lstStyle/>
                    <a:p>
                      <a:endParaRPr lang="en-US"/>
                    </a:p>
                  </a:txBody>
                  <a:tcPr/>
                </a:tc>
                <a:tc>
                  <a:txBody>
                    <a:bodyPr/>
                    <a:lstStyle/>
                    <a:p>
                      <a:pPr algn="ctr" fontAlgn="b"/>
                      <a:r>
                        <a:rPr lang="en-US" sz="1200" b="0" i="0" u="none" strike="noStrike">
                          <a:solidFill>
                            <a:srgbClr val="000000"/>
                          </a:solidFill>
                          <a:latin typeface="Arial Narrow"/>
                        </a:rPr>
                        <a:t>0.065457%</a:t>
                      </a:r>
                    </a:p>
                  </a:txBody>
                  <a:tcPr marL="9525" marR="9525" marT="9525" marB="0" anchor="b">
                    <a:lnL>
                      <a:noFill/>
                    </a:lnL>
                    <a:lnR>
                      <a:noFill/>
                    </a:lnR>
                    <a:lnT w="19050" cap="flat" cmpd="sng" algn="ctr">
                      <a:solidFill>
                        <a:srgbClr val="000000"/>
                      </a:solidFill>
                      <a:prstDash val="solid"/>
                      <a:round/>
                      <a:headEnd type="none" w="med" len="med"/>
                      <a:tailEnd type="none" w="med" len="med"/>
                    </a:lnT>
                    <a:lnB>
                      <a:noFill/>
                    </a:lnB>
                  </a:tcPr>
                </a:tc>
              </a:tr>
              <a:tr h="274373">
                <a:tc>
                  <a:txBody>
                    <a:bodyPr/>
                    <a:lstStyle/>
                    <a:p>
                      <a:pPr algn="ctr" fontAlgn="b"/>
                      <a:endParaRPr lang="en-US" sz="1200" b="0" i="0" u="none" strike="noStrike">
                        <a:solidFill>
                          <a:srgbClr val="000000"/>
                        </a:solidFill>
                        <a:latin typeface="Arial Narrow"/>
                      </a:endParaRPr>
                    </a:p>
                  </a:txBody>
                  <a:tcPr marL="9525" marR="9525" marT="9525" marB="0" anchor="b">
                    <a:lnL>
                      <a:noFill/>
                    </a:lnL>
                    <a:lnR>
                      <a:noFill/>
                    </a:lnR>
                    <a:lnT>
                      <a:noFill/>
                    </a:lnT>
                    <a:lnB>
                      <a:noFill/>
                    </a:lnB>
                  </a:tcPr>
                </a:tc>
                <a:tc>
                  <a:txBody>
                    <a:bodyPr/>
                    <a:lstStyle/>
                    <a:p>
                      <a:pPr algn="ctr" fontAlgn="b"/>
                      <a:endParaRPr lang="en-US" sz="1200" b="0" i="0" u="none" strike="noStrike">
                        <a:solidFill>
                          <a:srgbClr val="000000"/>
                        </a:solidFill>
                        <a:latin typeface="Arial Narrow"/>
                      </a:endParaRPr>
                    </a:p>
                  </a:txBody>
                  <a:tcPr marL="9525" marR="9525" marT="9525" marB="0" anchor="b">
                    <a:lnL>
                      <a:noFill/>
                    </a:lnL>
                    <a:lnR>
                      <a:noFill/>
                    </a:lnR>
                    <a:lnT>
                      <a:noFill/>
                    </a:lnT>
                    <a:lnB>
                      <a:noFill/>
                    </a:lnB>
                  </a:tcPr>
                </a:tc>
                <a:tc>
                  <a:txBody>
                    <a:bodyPr/>
                    <a:lstStyle/>
                    <a:p>
                      <a:pPr algn="ctr" fontAlgn="b"/>
                      <a:endParaRPr lang="en-US" sz="1200" b="0" i="0" u="none" strike="noStrike">
                        <a:solidFill>
                          <a:srgbClr val="000000"/>
                        </a:solidFill>
                        <a:latin typeface="Arial Narrow"/>
                      </a:endParaRPr>
                    </a:p>
                  </a:txBody>
                  <a:tcPr marL="9525" marR="9525" marT="9525" marB="0" anchor="b">
                    <a:lnL>
                      <a:noFill/>
                    </a:lnL>
                    <a:lnR>
                      <a:noFill/>
                    </a:lnR>
                    <a:lnT>
                      <a:noFill/>
                    </a:lnT>
                    <a:lnB>
                      <a:noFill/>
                    </a:lnB>
                  </a:tcPr>
                </a:tc>
                <a:tc gridSpan="2">
                  <a:txBody>
                    <a:bodyPr/>
                    <a:lstStyle/>
                    <a:p>
                      <a:pPr algn="r" fontAlgn="b"/>
                      <a:r>
                        <a:rPr lang="en-US" sz="1200" b="0" i="0" u="none" strike="noStrike">
                          <a:solidFill>
                            <a:srgbClr val="000000"/>
                          </a:solidFill>
                          <a:latin typeface="Arial Narrow"/>
                        </a:rPr>
                        <a:t>Standard Deviation = </a:t>
                      </a:r>
                      <a:r>
                        <a:rPr lang="en-US" sz="1200" b="0" i="0" u="none" strike="noStrike">
                          <a:solidFill>
                            <a:srgbClr val="000000"/>
                          </a:solidFill>
                          <a:latin typeface="Symbol"/>
                        </a:rPr>
                        <a:t>s</a:t>
                      </a:r>
                      <a:r>
                        <a:rPr lang="en-US" sz="1200" b="0" i="0" u="none" strike="noStrike" baseline="30000">
                          <a:solidFill>
                            <a:srgbClr val="000000"/>
                          </a:solidFill>
                          <a:latin typeface="Arial Narrow"/>
                        </a:rPr>
                        <a:t> </a:t>
                      </a:r>
                      <a:r>
                        <a:rPr lang="en-US" sz="1200" b="0" i="0" u="none" strike="noStrike">
                          <a:solidFill>
                            <a:srgbClr val="000000"/>
                          </a:solidFill>
                          <a:latin typeface="Arial Narrow"/>
                        </a:rPr>
                        <a:t>=</a:t>
                      </a:r>
                    </a:p>
                  </a:txBody>
                  <a:tcPr marL="9525" marR="9525" marT="9525" marB="0" anchor="b">
                    <a:lnL>
                      <a:noFill/>
                    </a:lnL>
                    <a:lnR>
                      <a:noFill/>
                    </a:lnR>
                    <a:lnT>
                      <a:noFill/>
                    </a:lnT>
                    <a:lnB>
                      <a:noFill/>
                    </a:lnB>
                  </a:tcPr>
                </a:tc>
                <a:tc hMerge="1">
                  <a:txBody>
                    <a:bodyPr/>
                    <a:lstStyle/>
                    <a:p>
                      <a:endParaRPr lang="en-US"/>
                    </a:p>
                  </a:txBody>
                  <a:tcPr/>
                </a:tc>
                <a:tc>
                  <a:txBody>
                    <a:bodyPr/>
                    <a:lstStyle/>
                    <a:p>
                      <a:pPr algn="ctr" fontAlgn="b"/>
                      <a:r>
                        <a:rPr lang="en-US" sz="1400" b="1" i="0" u="none" strike="noStrike" dirty="0">
                          <a:solidFill>
                            <a:srgbClr val="000000"/>
                          </a:solidFill>
                          <a:latin typeface="Arial Narrow"/>
                        </a:rPr>
                        <a:t>2.5585%</a:t>
                      </a:r>
                    </a:p>
                  </a:txBody>
                  <a:tcPr marL="9525" marR="9525" marT="9525" marB="0" anchor="b">
                    <a:lnL>
                      <a:noFill/>
                    </a:lnL>
                    <a:lnR>
                      <a:noFill/>
                    </a:lnR>
                    <a:lnT>
                      <a:noFill/>
                    </a:lnT>
                    <a:lnB>
                      <a:noFill/>
                    </a:lnB>
                  </a:tcPr>
                </a:tc>
              </a:tr>
            </a:tbl>
          </a:graphicData>
        </a:graphic>
      </p:graphicFrame>
      <p:sp>
        <p:nvSpPr>
          <p:cNvPr id="4165" name="Text Box 10"/>
          <p:cNvSpPr txBox="1">
            <a:spLocks noChangeArrowheads="1"/>
          </p:cNvSpPr>
          <p:nvPr/>
        </p:nvSpPr>
        <p:spPr bwMode="auto">
          <a:xfrm>
            <a:off x="187325" y="190500"/>
            <a:ext cx="6670675"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b="1"/>
              <a:t>Quantifying the Risk of a Security – Standard Deviation</a:t>
            </a:r>
            <a:endParaRPr lang="en-US" altLang="en-US" sz="1800"/>
          </a:p>
          <a:p>
            <a:pPr>
              <a:spcBef>
                <a:spcPct val="0"/>
              </a:spcBef>
              <a:buFont typeface="Monotype Sorts" pitchFamily="2" charset="2"/>
              <a:buNone/>
            </a:pPr>
            <a:r>
              <a:rPr lang="en-US" altLang="en-US" sz="1800" u="sng"/>
              <a:t>Two Basic Types of Risk:</a:t>
            </a:r>
            <a:r>
              <a:rPr lang="en-US" altLang="en-US" sz="1800"/>
              <a:t> </a:t>
            </a:r>
          </a:p>
          <a:p>
            <a:pPr>
              <a:spcBef>
                <a:spcPct val="0"/>
              </a:spcBef>
              <a:buFont typeface="Wingdings 3" pitchFamily="18" charset="2"/>
              <a:buChar char="_"/>
            </a:pPr>
            <a:r>
              <a:rPr lang="en-US" altLang="en-US" sz="1800"/>
              <a:t>Stand-alone Risk : </a:t>
            </a:r>
          </a:p>
          <a:p>
            <a:pPr lvl="1">
              <a:spcBef>
                <a:spcPct val="0"/>
              </a:spcBef>
              <a:buFont typeface="Wingdings 3" pitchFamily="18" charset="2"/>
              <a:buChar char=""/>
            </a:pPr>
            <a:r>
              <a:rPr lang="en-US" altLang="en-US" sz="1800"/>
              <a:t> The risk associated with an investment when it is held by itself or in isolation, and not in combination with other assets</a:t>
            </a:r>
          </a:p>
          <a:p>
            <a:pPr lvl="1">
              <a:spcBef>
                <a:spcPct val="0"/>
              </a:spcBef>
              <a:buFont typeface="Wingdings 3" pitchFamily="18" charset="2"/>
              <a:buChar char=""/>
            </a:pPr>
            <a:r>
              <a:rPr lang="en-US" altLang="en-US" sz="1800"/>
              <a:t> The stand-alone-risk of a particular security can be compared with that of other securities to assess relative riskiness</a:t>
            </a:r>
          </a:p>
          <a:p>
            <a:pPr>
              <a:spcBef>
                <a:spcPct val="0"/>
              </a:spcBef>
              <a:buFont typeface="Wingdings 3" pitchFamily="18" charset="2"/>
              <a:buChar char="_"/>
            </a:pPr>
            <a:r>
              <a:rPr lang="en-US" altLang="en-US" sz="1800"/>
              <a:t>Portfolio Risk:  </a:t>
            </a:r>
          </a:p>
          <a:p>
            <a:pPr lvl="1">
              <a:spcBef>
                <a:spcPct val="0"/>
              </a:spcBef>
              <a:buFont typeface="Wingdings 3" pitchFamily="18" charset="2"/>
              <a:buChar char=""/>
            </a:pPr>
            <a:r>
              <a:rPr lang="en-US" altLang="en-US" sz="1800"/>
              <a:t> The sum total risk of several securities held together in a single “portfolio”.  Must account for the correlation of the securities to on another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2"/>
          <p:cNvSpPr>
            <a:spLocks noGrp="1"/>
          </p:cNvSpPr>
          <p:nvPr>
            <p:ph type="ftr" sz="quarter" idx="11"/>
          </p:nvPr>
        </p:nvSpPr>
        <p:spPr>
          <a:xfrm>
            <a:off x="0" y="0"/>
            <a:ext cx="3886200" cy="325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11 &amp; 12: Risk &amp; Return in Capital Markets (bdh2e)</a:t>
            </a:r>
          </a:p>
        </p:txBody>
      </p:sp>
      <p:sp>
        <p:nvSpPr>
          <p:cNvPr id="307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4AB67F52-EC40-484E-B4C9-07E4C1C44CB3}" type="slidenum">
              <a:rPr lang="en-US" altLang="en-US" sz="1200" smtClean="0"/>
              <a:pPr>
                <a:spcBef>
                  <a:spcPct val="0"/>
                </a:spcBef>
                <a:buFontTx/>
                <a:buNone/>
              </a:pPr>
              <a:t>30</a:t>
            </a:fld>
            <a:endParaRPr lang="en-US" altLang="en-US" sz="1200" smtClean="0"/>
          </a:p>
        </p:txBody>
      </p:sp>
      <p:sp>
        <p:nvSpPr>
          <p:cNvPr id="30724" name="Text Box 2"/>
          <p:cNvSpPr txBox="1">
            <a:spLocks noChangeArrowheads="1"/>
          </p:cNvSpPr>
          <p:nvPr/>
        </p:nvSpPr>
        <p:spPr bwMode="auto">
          <a:xfrm>
            <a:off x="352425" y="420688"/>
            <a:ext cx="6505575" cy="406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 typeface="Monotype Sorts" pitchFamily="2" charset="2"/>
              <a:buNone/>
            </a:pPr>
            <a:r>
              <a:rPr lang="en-US" altLang="en-US" sz="2000" b="1"/>
              <a:t>What’s the point of all this stuff in Chapters 10 &amp; 11?</a:t>
            </a:r>
          </a:p>
          <a:p>
            <a:pPr>
              <a:spcBef>
                <a:spcPct val="0"/>
              </a:spcBef>
              <a:buFont typeface="Monotype Sorts" pitchFamily="2" charset="2"/>
              <a:buNone/>
            </a:pPr>
            <a:endParaRPr lang="en-US" altLang="en-US" sz="2000" b="1"/>
          </a:p>
          <a:p>
            <a:pPr>
              <a:spcBef>
                <a:spcPct val="0"/>
              </a:spcBef>
              <a:buFont typeface="Monotype Sorts" pitchFamily="2" charset="2"/>
              <a:buNone/>
            </a:pPr>
            <a:r>
              <a:rPr lang="en-US" altLang="en-US" sz="2000" b="1"/>
              <a:t>Answer:</a:t>
            </a:r>
            <a:endParaRPr lang="en-US" altLang="en-US" sz="1800" b="1"/>
          </a:p>
          <a:p>
            <a:pPr>
              <a:spcBef>
                <a:spcPct val="0"/>
              </a:spcBef>
              <a:buFont typeface="Wingdings 3" pitchFamily="18" charset="2"/>
              <a:buChar char="_"/>
            </a:pPr>
            <a:r>
              <a:rPr lang="en-US" altLang="en-US" sz="1800"/>
              <a:t>Security value &amp; ROR are influenced by risk</a:t>
            </a:r>
          </a:p>
          <a:p>
            <a:pPr>
              <a:spcBef>
                <a:spcPct val="0"/>
              </a:spcBef>
              <a:buFont typeface="Wingdings 3" pitchFamily="18" charset="2"/>
              <a:buChar char="_"/>
            </a:pPr>
            <a:r>
              <a:rPr lang="en-US" altLang="en-US" sz="1800"/>
              <a:t>If you know r</a:t>
            </a:r>
            <a:r>
              <a:rPr lang="en-US" altLang="en-US" sz="1800" baseline="-25000"/>
              <a:t>s</a:t>
            </a:r>
            <a:r>
              <a:rPr lang="en-US" altLang="en-US" sz="1800"/>
              <a:t> or r</a:t>
            </a:r>
            <a:r>
              <a:rPr lang="en-US" altLang="en-US" sz="1800" baseline="-25000"/>
              <a:t>p</a:t>
            </a:r>
            <a:r>
              <a:rPr lang="en-US" altLang="en-US" sz="1800"/>
              <a:t>….</a:t>
            </a:r>
          </a:p>
          <a:p>
            <a:pPr>
              <a:spcBef>
                <a:spcPct val="0"/>
              </a:spcBef>
              <a:buFont typeface="Wingdings 3" pitchFamily="18" charset="2"/>
              <a:buChar char="_"/>
            </a:pPr>
            <a:r>
              <a:rPr lang="en-US" altLang="en-US" sz="1800"/>
              <a:t> And if you know r</a:t>
            </a:r>
            <a:r>
              <a:rPr lang="en-US" altLang="en-US" sz="1800" baseline="-25000"/>
              <a:t>s</a:t>
            </a:r>
            <a:r>
              <a:rPr lang="en-US" altLang="en-US" sz="1800"/>
              <a:t> or r</a:t>
            </a:r>
            <a:r>
              <a:rPr lang="en-US" altLang="en-US" sz="1800" baseline="-25000"/>
              <a:t>p</a:t>
            </a:r>
            <a:r>
              <a:rPr lang="en-US" altLang="en-US" sz="1800"/>
              <a:t>……</a:t>
            </a:r>
          </a:p>
          <a:p>
            <a:pPr>
              <a:spcBef>
                <a:spcPct val="0"/>
              </a:spcBef>
              <a:buFont typeface="Wingdings 3" pitchFamily="18" charset="2"/>
              <a:buChar char="_"/>
            </a:pPr>
            <a:r>
              <a:rPr lang="en-US" altLang="en-US" sz="1800"/>
              <a:t> You should be able to determine if your investments are performing as well as they should with respect to their theoretical riskiness</a:t>
            </a:r>
          </a:p>
          <a:p>
            <a:pPr>
              <a:spcBef>
                <a:spcPct val="0"/>
              </a:spcBef>
              <a:buFont typeface="Monotype Sorts" pitchFamily="2" charset="2"/>
              <a:buChar char="*"/>
            </a:pPr>
            <a:endParaRPr lang="en-US" altLang="en-US" sz="1800"/>
          </a:p>
          <a:p>
            <a:pPr>
              <a:spcBef>
                <a:spcPct val="0"/>
              </a:spcBef>
              <a:buFont typeface="Monotype Sorts" pitchFamily="2" charset="2"/>
              <a:buNone/>
            </a:pPr>
            <a:r>
              <a:rPr lang="en-US" altLang="en-US" sz="1800" b="1"/>
              <a:t>Key Point</a:t>
            </a:r>
            <a:r>
              <a:rPr lang="en-US" altLang="en-US" sz="1800"/>
              <a:t>: </a:t>
            </a:r>
            <a:r>
              <a:rPr lang="en-US" altLang="en-US" sz="1800" b="1">
                <a:latin typeface="Symbol" pitchFamily="18" charset="2"/>
              </a:rPr>
              <a:t>b</a:t>
            </a:r>
            <a:r>
              <a:rPr lang="en-US" altLang="en-US" sz="1800"/>
              <a:t> is a tool to assess risk/reward potential of a security, it is not (by itself) a predictor of how the security will perform in the future</a:t>
            </a:r>
          </a:p>
          <a:p>
            <a:pPr>
              <a:spcBef>
                <a:spcPct val="0"/>
              </a:spcBef>
              <a:buFontTx/>
              <a:buNone/>
            </a:pPr>
            <a:endParaRPr lang="en-US" altLang="en-US" sz="1800"/>
          </a:p>
        </p:txBody>
      </p:sp>
      <p:sp>
        <p:nvSpPr>
          <p:cNvPr id="30725" name="Line 3"/>
          <p:cNvSpPr>
            <a:spLocks noChangeShapeType="1"/>
          </p:cNvSpPr>
          <p:nvPr/>
        </p:nvSpPr>
        <p:spPr bwMode="auto">
          <a:xfrm>
            <a:off x="1804988" y="1692275"/>
            <a:ext cx="114300"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26" name="Line 8"/>
          <p:cNvSpPr>
            <a:spLocks noChangeShapeType="1"/>
          </p:cNvSpPr>
          <p:nvPr/>
        </p:nvSpPr>
        <p:spPr bwMode="auto">
          <a:xfrm>
            <a:off x="2271713" y="1692275"/>
            <a:ext cx="114300"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2"/>
          <p:cNvSpPr>
            <a:spLocks noGrp="1"/>
          </p:cNvSpPr>
          <p:nvPr>
            <p:ph type="ftr" sz="quarter" idx="11"/>
          </p:nvPr>
        </p:nvSpPr>
        <p:spPr>
          <a:xfrm>
            <a:off x="0" y="0"/>
            <a:ext cx="4089400" cy="325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11 &amp; 12: Risk &amp; Return in Capital Markets (bdh2e)</a:t>
            </a:r>
          </a:p>
        </p:txBody>
      </p:sp>
      <p:sp>
        <p:nvSpPr>
          <p:cNvPr id="51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55CFAEDD-8108-40E7-86FF-D0CBCE6BDE87}" type="slidenum">
              <a:rPr lang="en-US" altLang="en-US" sz="1200" smtClean="0"/>
              <a:pPr>
                <a:spcBef>
                  <a:spcPct val="0"/>
                </a:spcBef>
                <a:buFontTx/>
                <a:buNone/>
              </a:pPr>
              <a:t>4</a:t>
            </a:fld>
            <a:endParaRPr lang="en-US" altLang="en-US" sz="1200" smtClean="0"/>
          </a:p>
        </p:txBody>
      </p:sp>
      <p:sp>
        <p:nvSpPr>
          <p:cNvPr id="5124" name="Line 16"/>
          <p:cNvSpPr>
            <a:spLocks noChangeShapeType="1"/>
          </p:cNvSpPr>
          <p:nvPr/>
        </p:nvSpPr>
        <p:spPr bwMode="auto">
          <a:xfrm>
            <a:off x="2971800" y="5791200"/>
            <a:ext cx="0" cy="33528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5" name="Text Box 28"/>
          <p:cNvSpPr txBox="1">
            <a:spLocks noChangeArrowheads="1"/>
          </p:cNvSpPr>
          <p:nvPr/>
        </p:nvSpPr>
        <p:spPr bwMode="auto">
          <a:xfrm>
            <a:off x="204788" y="184150"/>
            <a:ext cx="66532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b="1"/>
              <a:t>Stand-alone Risk (continued)</a:t>
            </a:r>
            <a:endParaRPr lang="en-US" altLang="en-US" sz="1800" u="sng"/>
          </a:p>
        </p:txBody>
      </p:sp>
      <p:sp>
        <p:nvSpPr>
          <p:cNvPr id="5126" name="Text Box 33"/>
          <p:cNvSpPr txBox="1">
            <a:spLocks noChangeArrowheads="1"/>
          </p:cNvSpPr>
          <p:nvPr/>
        </p:nvSpPr>
        <p:spPr bwMode="auto">
          <a:xfrm>
            <a:off x="204788" y="473075"/>
            <a:ext cx="665321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u="sng"/>
              <a:t>Standard Deviation Using Sample Data</a:t>
            </a:r>
            <a:r>
              <a:rPr lang="en-US" altLang="en-US" sz="1800"/>
              <a:t>:</a:t>
            </a:r>
          </a:p>
          <a:p>
            <a:pPr>
              <a:spcBef>
                <a:spcPct val="0"/>
              </a:spcBef>
              <a:buFont typeface="Wingdings" pitchFamily="2" charset="2"/>
              <a:buChar char="ð"/>
            </a:pPr>
            <a:r>
              <a:rPr lang="en-US" altLang="en-US" sz="1800"/>
              <a:t>Since it is virtually impossible to find the true </a:t>
            </a:r>
            <a:r>
              <a:rPr lang="en-US" altLang="en-US" sz="1800" b="1">
                <a:latin typeface="Symbol" pitchFamily="18" charset="2"/>
              </a:rPr>
              <a:t>s</a:t>
            </a:r>
            <a:r>
              <a:rPr lang="en-US" altLang="en-US" sz="1800"/>
              <a:t> for any population, a sample of values is used:</a:t>
            </a:r>
          </a:p>
        </p:txBody>
      </p:sp>
      <p:grpSp>
        <p:nvGrpSpPr>
          <p:cNvPr id="5127" name="Group 34"/>
          <p:cNvGrpSpPr>
            <a:grpSpLocks/>
          </p:cNvGrpSpPr>
          <p:nvPr/>
        </p:nvGrpSpPr>
        <p:grpSpPr bwMode="auto">
          <a:xfrm>
            <a:off x="1522413" y="1306513"/>
            <a:ext cx="5053012" cy="784225"/>
            <a:chOff x="394" y="589"/>
            <a:chExt cx="3183" cy="494"/>
          </a:xfrm>
        </p:grpSpPr>
        <p:sp>
          <p:nvSpPr>
            <p:cNvPr id="5185" name="Text Box 35"/>
            <p:cNvSpPr txBox="1">
              <a:spLocks noChangeArrowheads="1"/>
            </p:cNvSpPr>
            <p:nvPr/>
          </p:nvSpPr>
          <p:spPr bwMode="auto">
            <a:xfrm>
              <a:off x="394" y="625"/>
              <a:ext cx="222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a:t>Estimated Standard Deviation</a:t>
              </a:r>
              <a:r>
                <a:rPr lang="en-US" altLang="en-US" sz="1800" b="1"/>
                <a:t> = S</a:t>
              </a:r>
              <a:r>
                <a:rPr lang="en-US" altLang="en-US" sz="1800" b="1">
                  <a:latin typeface="Symbol" pitchFamily="18" charset="2"/>
                </a:rPr>
                <a:t> =</a:t>
              </a:r>
              <a:r>
                <a:rPr lang="en-US" altLang="en-US" sz="1800" b="1"/>
                <a:t> </a:t>
              </a:r>
              <a:endParaRPr lang="en-US" altLang="en-US" sz="1800" b="1">
                <a:latin typeface="Symbol" pitchFamily="18" charset="2"/>
              </a:endParaRPr>
            </a:p>
          </p:txBody>
        </p:sp>
        <p:grpSp>
          <p:nvGrpSpPr>
            <p:cNvPr id="5186" name="Group 36"/>
            <p:cNvGrpSpPr>
              <a:grpSpLocks/>
            </p:cNvGrpSpPr>
            <p:nvPr/>
          </p:nvGrpSpPr>
          <p:grpSpPr bwMode="auto">
            <a:xfrm>
              <a:off x="2602" y="589"/>
              <a:ext cx="975" cy="494"/>
              <a:chOff x="2602" y="589"/>
              <a:chExt cx="975" cy="494"/>
            </a:xfrm>
          </p:grpSpPr>
          <p:sp>
            <p:nvSpPr>
              <p:cNvPr id="5187" name="Text Box 37"/>
              <p:cNvSpPr txBox="1">
                <a:spLocks noChangeArrowheads="1"/>
              </p:cNvSpPr>
              <p:nvPr/>
            </p:nvSpPr>
            <p:spPr bwMode="auto">
              <a:xfrm>
                <a:off x="2740" y="589"/>
                <a:ext cx="148"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a:t>n</a:t>
                </a:r>
              </a:p>
            </p:txBody>
          </p:sp>
          <p:sp>
            <p:nvSpPr>
              <p:cNvPr id="5188" name="Text Box 38"/>
              <p:cNvSpPr txBox="1">
                <a:spLocks noChangeArrowheads="1"/>
              </p:cNvSpPr>
              <p:nvPr/>
            </p:nvSpPr>
            <p:spPr bwMode="auto">
              <a:xfrm>
                <a:off x="2698" y="785"/>
                <a:ext cx="234"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a:t>t = 1</a:t>
                </a:r>
              </a:p>
            </p:txBody>
          </p:sp>
          <p:sp>
            <p:nvSpPr>
              <p:cNvPr id="5189" name="Text Box 39"/>
              <p:cNvSpPr txBox="1">
                <a:spLocks noChangeArrowheads="1"/>
              </p:cNvSpPr>
              <p:nvPr/>
            </p:nvSpPr>
            <p:spPr bwMode="auto">
              <a:xfrm>
                <a:off x="2696" y="606"/>
                <a:ext cx="881"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2400">
                    <a:latin typeface="Symbol" pitchFamily="18" charset="2"/>
                  </a:rPr>
                  <a:t>S</a:t>
                </a:r>
                <a:r>
                  <a:rPr lang="en-US" altLang="en-US" sz="1800">
                    <a:latin typeface="Symbol" pitchFamily="18" charset="2"/>
                  </a:rPr>
                  <a:t>  (</a:t>
                </a:r>
                <a:r>
                  <a:rPr lang="en-US" altLang="en-US" sz="1800">
                    <a:cs typeface="Times New Roman" pitchFamily="18" charset="0"/>
                  </a:rPr>
                  <a:t>r</a:t>
                </a:r>
                <a:r>
                  <a:rPr lang="en-US" altLang="en-US" sz="1800" baseline="-25000"/>
                  <a:t>t</a:t>
                </a:r>
                <a:r>
                  <a:rPr lang="en-US" altLang="en-US" sz="1800"/>
                  <a:t> - r</a:t>
                </a:r>
                <a:r>
                  <a:rPr lang="en-US" altLang="en-US" sz="1800" baseline="-25000"/>
                  <a:t>AVE</a:t>
                </a:r>
                <a:r>
                  <a:rPr lang="en-US" altLang="en-US" sz="1800"/>
                  <a:t>)</a:t>
                </a:r>
                <a:r>
                  <a:rPr lang="en-US" altLang="en-US" sz="1800" baseline="30000"/>
                  <a:t>2</a:t>
                </a:r>
                <a:endParaRPr lang="en-US" altLang="en-US" sz="2400">
                  <a:latin typeface="Symbol" pitchFamily="18" charset="2"/>
                </a:endParaRPr>
              </a:p>
            </p:txBody>
          </p:sp>
          <p:grpSp>
            <p:nvGrpSpPr>
              <p:cNvPr id="5190" name="Group 40"/>
              <p:cNvGrpSpPr>
                <a:grpSpLocks/>
              </p:cNvGrpSpPr>
              <p:nvPr/>
            </p:nvGrpSpPr>
            <p:grpSpPr bwMode="auto">
              <a:xfrm>
                <a:off x="2602" y="612"/>
                <a:ext cx="912" cy="416"/>
                <a:chOff x="2016" y="3588"/>
                <a:chExt cx="852" cy="224"/>
              </a:xfrm>
            </p:grpSpPr>
            <p:sp>
              <p:nvSpPr>
                <p:cNvPr id="5195" name="Line 41"/>
                <p:cNvSpPr>
                  <a:spLocks noChangeShapeType="1"/>
                </p:cNvSpPr>
                <p:nvPr/>
              </p:nvSpPr>
              <p:spPr bwMode="auto">
                <a:xfrm flipV="1">
                  <a:off x="2016" y="3714"/>
                  <a:ext cx="18" cy="4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96" name="Line 42"/>
                <p:cNvSpPr>
                  <a:spLocks noChangeShapeType="1"/>
                </p:cNvSpPr>
                <p:nvPr/>
              </p:nvSpPr>
              <p:spPr bwMode="auto">
                <a:xfrm>
                  <a:off x="2036" y="3716"/>
                  <a:ext cx="32" cy="9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97" name="Line 43"/>
                <p:cNvSpPr>
                  <a:spLocks noChangeShapeType="1"/>
                </p:cNvSpPr>
                <p:nvPr/>
              </p:nvSpPr>
              <p:spPr bwMode="auto">
                <a:xfrm flipV="1">
                  <a:off x="2072" y="3588"/>
                  <a:ext cx="44" cy="224"/>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98" name="Line 44"/>
                <p:cNvSpPr>
                  <a:spLocks noChangeShapeType="1"/>
                </p:cNvSpPr>
                <p:nvPr/>
              </p:nvSpPr>
              <p:spPr bwMode="auto">
                <a:xfrm flipV="1">
                  <a:off x="2116" y="3588"/>
                  <a:ext cx="75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5191" name="Line 45"/>
              <p:cNvSpPr>
                <a:spLocks noChangeShapeType="1"/>
              </p:cNvSpPr>
              <p:nvPr/>
            </p:nvSpPr>
            <p:spPr bwMode="auto">
              <a:xfrm>
                <a:off x="2760" y="894"/>
                <a:ext cx="696"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92" name="Text Box 46"/>
              <p:cNvSpPr txBox="1">
                <a:spLocks noChangeArrowheads="1"/>
              </p:cNvSpPr>
              <p:nvPr/>
            </p:nvSpPr>
            <p:spPr bwMode="auto">
              <a:xfrm>
                <a:off x="2960" y="852"/>
                <a:ext cx="30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a:t>n-1</a:t>
                </a:r>
              </a:p>
            </p:txBody>
          </p:sp>
          <p:sp>
            <p:nvSpPr>
              <p:cNvPr id="5193" name="Line 47"/>
              <p:cNvSpPr>
                <a:spLocks noChangeShapeType="1"/>
              </p:cNvSpPr>
              <p:nvPr/>
            </p:nvSpPr>
            <p:spPr bwMode="auto">
              <a:xfrm>
                <a:off x="2982" y="690"/>
                <a:ext cx="60"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94" name="Line 48"/>
              <p:cNvSpPr>
                <a:spLocks noChangeShapeType="1"/>
              </p:cNvSpPr>
              <p:nvPr/>
            </p:nvSpPr>
            <p:spPr bwMode="auto">
              <a:xfrm>
                <a:off x="3190" y="690"/>
                <a:ext cx="60"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23" name="TextBox 22"/>
          <p:cNvSpPr txBox="1"/>
          <p:nvPr/>
        </p:nvSpPr>
        <p:spPr>
          <a:xfrm>
            <a:off x="228600" y="1963738"/>
            <a:ext cx="6629400" cy="923925"/>
          </a:xfrm>
          <a:prstGeom prst="rect">
            <a:avLst/>
          </a:prstGeom>
          <a:noFill/>
        </p:spPr>
        <p:txBody>
          <a:bodyPr>
            <a:spAutoFit/>
          </a:bodyPr>
          <a:lstStyle/>
          <a:p>
            <a:pPr>
              <a:defRPr/>
            </a:pPr>
            <a:r>
              <a:rPr lang="en-US" u="sng" dirty="0">
                <a:latin typeface="+mn-lt"/>
              </a:rPr>
              <a:t>Probability Distribution</a:t>
            </a:r>
            <a:r>
              <a:rPr lang="en-US" dirty="0">
                <a:latin typeface="+mn-lt"/>
              </a:rPr>
              <a:t>: the possible values of outcomes associated with the probability of their occurrence</a:t>
            </a:r>
          </a:p>
          <a:p>
            <a:pPr>
              <a:defRPr/>
            </a:pPr>
            <a:r>
              <a:rPr lang="en-US" u="sng" dirty="0">
                <a:latin typeface="+mn-lt"/>
              </a:rPr>
              <a:t>Example</a:t>
            </a:r>
            <a:r>
              <a:rPr lang="en-US" dirty="0">
                <a:latin typeface="+mn-lt"/>
              </a:rPr>
              <a:t>: Probability distribution for the role of two 6-sided dice</a:t>
            </a:r>
          </a:p>
        </p:txBody>
      </p:sp>
      <p:graphicFrame>
        <p:nvGraphicFramePr>
          <p:cNvPr id="24" name="Table 23"/>
          <p:cNvGraphicFramePr>
            <a:graphicFrameLocks noGrp="1"/>
          </p:cNvGraphicFramePr>
          <p:nvPr/>
        </p:nvGraphicFramePr>
        <p:xfrm>
          <a:off x="439738" y="3213100"/>
          <a:ext cx="1371600" cy="2641600"/>
        </p:xfrm>
        <a:graphic>
          <a:graphicData uri="http://schemas.openxmlformats.org/drawingml/2006/table">
            <a:tbl>
              <a:tblPr/>
              <a:tblGrid>
                <a:gridCol w="419100"/>
                <a:gridCol w="952500"/>
              </a:tblGrid>
              <a:tr h="203200">
                <a:tc>
                  <a:txBody>
                    <a:bodyPr/>
                    <a:lstStyle/>
                    <a:p>
                      <a:pPr algn="ctr" fontAlgn="b"/>
                      <a:r>
                        <a:rPr lang="en-US" sz="1200" b="0" i="0" u="none" strike="noStrike">
                          <a:solidFill>
                            <a:srgbClr val="000000"/>
                          </a:solidFill>
                          <a:latin typeface="Calibri"/>
                        </a:rPr>
                        <a:t>Event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Probability (P)</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algn="ctr" fontAlgn="b"/>
                      <a:r>
                        <a:rPr lang="en-US" sz="1200" b="0" i="0" u="none" strike="noStrike">
                          <a:solidFill>
                            <a:srgbClr val="000000"/>
                          </a:solidFill>
                          <a:latin typeface="Calibri"/>
                        </a:rPr>
                        <a:t>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2.78%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algn="ctr" fontAlgn="b"/>
                      <a:r>
                        <a:rPr lang="en-US" sz="1200" b="0" i="0" u="none" strike="noStrike">
                          <a:solidFill>
                            <a:srgbClr val="000000"/>
                          </a:solidFill>
                          <a:latin typeface="Calibri"/>
                        </a:rPr>
                        <a:t>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5.56%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algn="ctr" fontAlgn="b"/>
                      <a:r>
                        <a:rPr lang="en-US" sz="1200" b="0" i="0" u="none" strike="noStrike">
                          <a:solidFill>
                            <a:srgbClr val="000000"/>
                          </a:solidFill>
                          <a:latin typeface="Calibri"/>
                        </a:rPr>
                        <a:t>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8.33%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algn="ctr" fontAlgn="b"/>
                      <a:r>
                        <a:rPr lang="en-US" sz="1200" b="0" i="0" u="none" strike="noStrike">
                          <a:solidFill>
                            <a:srgbClr val="000000"/>
                          </a:solidFill>
                          <a:latin typeface="Calibri"/>
                        </a:rPr>
                        <a:t>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11.11%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algn="ctr" fontAlgn="b"/>
                      <a:r>
                        <a:rPr lang="en-US" sz="1200" b="0" i="0" u="none" strike="noStrike">
                          <a:solidFill>
                            <a:srgbClr val="000000"/>
                          </a:solidFill>
                          <a:latin typeface="Calibri"/>
                        </a:rPr>
                        <a:t>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13.89%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algn="ctr" fontAlgn="b"/>
                      <a:r>
                        <a:rPr lang="en-US" sz="1200" b="0" i="0" u="none" strike="noStrike">
                          <a:solidFill>
                            <a:srgbClr val="000000"/>
                          </a:solidFill>
                          <a:latin typeface="Calibri"/>
                        </a:rPr>
                        <a:t>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16.67%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algn="ctr" fontAlgn="b"/>
                      <a:r>
                        <a:rPr lang="en-US" sz="1200" b="0" i="0" u="none" strike="noStrike">
                          <a:solidFill>
                            <a:srgbClr val="000000"/>
                          </a:solidFill>
                          <a:latin typeface="Calibri"/>
                        </a:rPr>
                        <a:t>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13.89%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algn="ctr" fontAlgn="b"/>
                      <a:r>
                        <a:rPr lang="en-US" sz="1200" b="0" i="0" u="none" strike="noStrike">
                          <a:solidFill>
                            <a:srgbClr val="000000"/>
                          </a:solidFill>
                          <a:latin typeface="Calibri"/>
                        </a:rPr>
                        <a:t>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11.11%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algn="ctr" fontAlgn="b"/>
                      <a:r>
                        <a:rPr lang="en-US" sz="1200" b="0" i="0" u="none" strike="noStrike">
                          <a:solidFill>
                            <a:srgbClr val="000000"/>
                          </a:solidFill>
                          <a:latin typeface="Calibri"/>
                        </a:rPr>
                        <a:t>10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8.33%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algn="ctr" fontAlgn="b"/>
                      <a:r>
                        <a:rPr lang="en-US" sz="1200" b="0" i="0" u="none" strike="noStrike">
                          <a:solidFill>
                            <a:srgbClr val="000000"/>
                          </a:solidFill>
                          <a:latin typeface="Calibri"/>
                        </a:rPr>
                        <a:t>11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5.56%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algn="ctr" fontAlgn="b"/>
                      <a:r>
                        <a:rPr lang="en-US" sz="1200" b="0" i="0" u="none" strike="noStrike">
                          <a:solidFill>
                            <a:srgbClr val="000000"/>
                          </a:solidFill>
                          <a:latin typeface="Calibri"/>
                        </a:rPr>
                        <a:t>12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2.78%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algn="l" fontAlgn="b"/>
                      <a:r>
                        <a:rPr lang="en-US" sz="1200" b="0" i="0" u="none" strike="noStrike">
                          <a:solidFill>
                            <a:srgbClr val="000000"/>
                          </a:solidFill>
                          <a:latin typeface="Calibri"/>
                        </a:rPr>
                        <a:t>Sum:</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100.00%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5" name="TextBox 24"/>
          <p:cNvSpPr txBox="1"/>
          <p:nvPr/>
        </p:nvSpPr>
        <p:spPr>
          <a:xfrm>
            <a:off x="550863" y="2852738"/>
            <a:ext cx="1165225" cy="307975"/>
          </a:xfrm>
          <a:prstGeom prst="rect">
            <a:avLst/>
          </a:prstGeom>
          <a:noFill/>
        </p:spPr>
        <p:txBody>
          <a:bodyPr wrap="none">
            <a:spAutoFit/>
          </a:bodyPr>
          <a:lstStyle/>
          <a:p>
            <a:pPr>
              <a:defRPr/>
            </a:pPr>
            <a:r>
              <a:rPr lang="en-US" sz="1400" b="1" dirty="0">
                <a:latin typeface="+mn-lt"/>
              </a:rPr>
              <a:t>Chart Format</a:t>
            </a:r>
          </a:p>
        </p:txBody>
      </p:sp>
      <p:graphicFrame>
        <p:nvGraphicFramePr>
          <p:cNvPr id="26" name="Chart 25"/>
          <p:cNvGraphicFramePr/>
          <p:nvPr/>
        </p:nvGraphicFramePr>
        <p:xfrm>
          <a:off x="1947334" y="3086100"/>
          <a:ext cx="4572000" cy="3022600"/>
        </p:xfrm>
        <a:graphic>
          <a:graphicData uri="http://schemas.openxmlformats.org/drawingml/2006/chart">
            <c:chart xmlns:c="http://schemas.openxmlformats.org/drawingml/2006/chart" xmlns:r="http://schemas.openxmlformats.org/officeDocument/2006/relationships" r:id="rId3"/>
          </a:graphicData>
        </a:graphic>
      </p:graphicFrame>
      <p:sp>
        <p:nvSpPr>
          <p:cNvPr id="27" name="TextBox 26"/>
          <p:cNvSpPr txBox="1"/>
          <p:nvPr/>
        </p:nvSpPr>
        <p:spPr>
          <a:xfrm>
            <a:off x="4064000" y="2852738"/>
            <a:ext cx="639763" cy="307975"/>
          </a:xfrm>
          <a:prstGeom prst="rect">
            <a:avLst/>
          </a:prstGeom>
          <a:noFill/>
        </p:spPr>
        <p:txBody>
          <a:bodyPr wrap="none">
            <a:spAutoFit/>
          </a:bodyPr>
          <a:lstStyle/>
          <a:p>
            <a:pPr>
              <a:defRPr/>
            </a:pPr>
            <a:r>
              <a:rPr lang="en-US" sz="1400" b="1" dirty="0">
                <a:latin typeface="+mn-lt"/>
              </a:rPr>
              <a:t>Graph</a:t>
            </a:r>
          </a:p>
        </p:txBody>
      </p:sp>
      <p:grpSp>
        <p:nvGrpSpPr>
          <p:cNvPr id="5176" name="Group 54"/>
          <p:cNvGrpSpPr>
            <a:grpSpLocks/>
          </p:cNvGrpSpPr>
          <p:nvPr/>
        </p:nvGrpSpPr>
        <p:grpSpPr bwMode="auto">
          <a:xfrm>
            <a:off x="1795463" y="6924675"/>
            <a:ext cx="3203575" cy="1693863"/>
            <a:chOff x="635000" y="2609850"/>
            <a:chExt cx="3390900" cy="1665149"/>
          </a:xfrm>
        </p:grpSpPr>
        <p:grpSp>
          <p:nvGrpSpPr>
            <p:cNvPr id="5181" name="Group 30"/>
            <p:cNvGrpSpPr>
              <a:grpSpLocks/>
            </p:cNvGrpSpPr>
            <p:nvPr/>
          </p:nvGrpSpPr>
          <p:grpSpPr bwMode="auto">
            <a:xfrm>
              <a:off x="779389" y="2609850"/>
              <a:ext cx="3102124" cy="1612975"/>
              <a:chOff x="446" y="1238"/>
              <a:chExt cx="3086" cy="1546"/>
            </a:xfrm>
          </p:grpSpPr>
          <p:sp>
            <p:nvSpPr>
              <p:cNvPr id="5183" name="Freeform 31"/>
              <p:cNvSpPr>
                <a:spLocks/>
              </p:cNvSpPr>
              <p:nvPr/>
            </p:nvSpPr>
            <p:spPr bwMode="auto">
              <a:xfrm>
                <a:off x="1989" y="1238"/>
                <a:ext cx="1543" cy="1546"/>
              </a:xfrm>
              <a:custGeom>
                <a:avLst/>
                <a:gdLst>
                  <a:gd name="T0" fmla="*/ 1543 w 1543"/>
                  <a:gd name="T1" fmla="*/ 1546 h 1546"/>
                  <a:gd name="T2" fmla="*/ 1381 w 1543"/>
                  <a:gd name="T3" fmla="*/ 1528 h 1546"/>
                  <a:gd name="T4" fmla="*/ 1300 w 1543"/>
                  <a:gd name="T5" fmla="*/ 1511 h 1546"/>
                  <a:gd name="T6" fmla="*/ 1219 w 1543"/>
                  <a:gd name="T7" fmla="*/ 1486 h 1546"/>
                  <a:gd name="T8" fmla="*/ 1138 w 1543"/>
                  <a:gd name="T9" fmla="*/ 1449 h 1546"/>
                  <a:gd name="T10" fmla="*/ 1056 w 1543"/>
                  <a:gd name="T11" fmla="*/ 1402 h 1546"/>
                  <a:gd name="T12" fmla="*/ 975 w 1543"/>
                  <a:gd name="T13" fmla="*/ 1338 h 1546"/>
                  <a:gd name="T14" fmla="*/ 813 w 1543"/>
                  <a:gd name="T15" fmla="*/ 1159 h 1546"/>
                  <a:gd name="T16" fmla="*/ 651 w 1543"/>
                  <a:gd name="T17" fmla="*/ 907 h 1546"/>
                  <a:gd name="T18" fmla="*/ 488 w 1543"/>
                  <a:gd name="T19" fmla="*/ 604 h 1546"/>
                  <a:gd name="T20" fmla="*/ 407 w 1543"/>
                  <a:gd name="T21" fmla="*/ 449 h 1546"/>
                  <a:gd name="T22" fmla="*/ 326 w 1543"/>
                  <a:gd name="T23" fmla="*/ 305 h 1546"/>
                  <a:gd name="T24" fmla="*/ 245 w 1543"/>
                  <a:gd name="T25" fmla="*/ 179 h 1546"/>
                  <a:gd name="T26" fmla="*/ 164 w 1543"/>
                  <a:gd name="T27" fmla="*/ 82 h 1546"/>
                  <a:gd name="T28" fmla="*/ 81 w 1543"/>
                  <a:gd name="T29" fmla="*/ 22 h 1546"/>
                  <a:gd name="T30" fmla="*/ 0 w 1543"/>
                  <a:gd name="T31" fmla="*/ 0 h 154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543"/>
                  <a:gd name="T49" fmla="*/ 0 h 1546"/>
                  <a:gd name="T50" fmla="*/ 1543 w 1543"/>
                  <a:gd name="T51" fmla="*/ 1546 h 154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543" h="1546">
                    <a:moveTo>
                      <a:pt x="1543" y="1546"/>
                    </a:moveTo>
                    <a:lnTo>
                      <a:pt x="1381" y="1528"/>
                    </a:lnTo>
                    <a:lnTo>
                      <a:pt x="1300" y="1511"/>
                    </a:lnTo>
                    <a:lnTo>
                      <a:pt x="1219" y="1486"/>
                    </a:lnTo>
                    <a:lnTo>
                      <a:pt x="1138" y="1449"/>
                    </a:lnTo>
                    <a:lnTo>
                      <a:pt x="1056" y="1402"/>
                    </a:lnTo>
                    <a:lnTo>
                      <a:pt x="975" y="1338"/>
                    </a:lnTo>
                    <a:lnTo>
                      <a:pt x="813" y="1159"/>
                    </a:lnTo>
                    <a:lnTo>
                      <a:pt x="651" y="907"/>
                    </a:lnTo>
                    <a:lnTo>
                      <a:pt x="488" y="604"/>
                    </a:lnTo>
                    <a:lnTo>
                      <a:pt x="407" y="449"/>
                    </a:lnTo>
                    <a:lnTo>
                      <a:pt x="326" y="305"/>
                    </a:lnTo>
                    <a:lnTo>
                      <a:pt x="245" y="179"/>
                    </a:lnTo>
                    <a:lnTo>
                      <a:pt x="164" y="82"/>
                    </a:lnTo>
                    <a:lnTo>
                      <a:pt x="81" y="22"/>
                    </a:lnTo>
                    <a:lnTo>
                      <a:pt x="0" y="0"/>
                    </a:lnTo>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84" name="Freeform 32"/>
              <p:cNvSpPr>
                <a:spLocks/>
              </p:cNvSpPr>
              <p:nvPr/>
            </p:nvSpPr>
            <p:spPr bwMode="auto">
              <a:xfrm>
                <a:off x="446" y="1238"/>
                <a:ext cx="1543" cy="1546"/>
              </a:xfrm>
              <a:custGeom>
                <a:avLst/>
                <a:gdLst>
                  <a:gd name="T0" fmla="*/ 0 w 1543"/>
                  <a:gd name="T1" fmla="*/ 1546 h 1546"/>
                  <a:gd name="T2" fmla="*/ 164 w 1543"/>
                  <a:gd name="T3" fmla="*/ 1528 h 1546"/>
                  <a:gd name="T4" fmla="*/ 245 w 1543"/>
                  <a:gd name="T5" fmla="*/ 1511 h 1546"/>
                  <a:gd name="T6" fmla="*/ 326 w 1543"/>
                  <a:gd name="T7" fmla="*/ 1486 h 1546"/>
                  <a:gd name="T8" fmla="*/ 407 w 1543"/>
                  <a:gd name="T9" fmla="*/ 1449 h 1546"/>
                  <a:gd name="T10" fmla="*/ 488 w 1543"/>
                  <a:gd name="T11" fmla="*/ 1402 h 1546"/>
                  <a:gd name="T12" fmla="*/ 569 w 1543"/>
                  <a:gd name="T13" fmla="*/ 1338 h 1546"/>
                  <a:gd name="T14" fmla="*/ 732 w 1543"/>
                  <a:gd name="T15" fmla="*/ 1159 h 1546"/>
                  <a:gd name="T16" fmla="*/ 894 w 1543"/>
                  <a:gd name="T17" fmla="*/ 907 h 1546"/>
                  <a:gd name="T18" fmla="*/ 1056 w 1543"/>
                  <a:gd name="T19" fmla="*/ 604 h 1546"/>
                  <a:gd name="T20" fmla="*/ 1138 w 1543"/>
                  <a:gd name="T21" fmla="*/ 449 h 1546"/>
                  <a:gd name="T22" fmla="*/ 1219 w 1543"/>
                  <a:gd name="T23" fmla="*/ 305 h 1546"/>
                  <a:gd name="T24" fmla="*/ 1300 w 1543"/>
                  <a:gd name="T25" fmla="*/ 179 h 1546"/>
                  <a:gd name="T26" fmla="*/ 1381 w 1543"/>
                  <a:gd name="T27" fmla="*/ 82 h 1546"/>
                  <a:gd name="T28" fmla="*/ 1462 w 1543"/>
                  <a:gd name="T29" fmla="*/ 22 h 1546"/>
                  <a:gd name="T30" fmla="*/ 1543 w 1543"/>
                  <a:gd name="T31" fmla="*/ 0 h 154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543"/>
                  <a:gd name="T49" fmla="*/ 0 h 1546"/>
                  <a:gd name="T50" fmla="*/ 1543 w 1543"/>
                  <a:gd name="T51" fmla="*/ 1546 h 154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543" h="1546">
                    <a:moveTo>
                      <a:pt x="0" y="1546"/>
                    </a:moveTo>
                    <a:lnTo>
                      <a:pt x="164" y="1528"/>
                    </a:lnTo>
                    <a:lnTo>
                      <a:pt x="245" y="1511"/>
                    </a:lnTo>
                    <a:lnTo>
                      <a:pt x="326" y="1486"/>
                    </a:lnTo>
                    <a:lnTo>
                      <a:pt x="407" y="1449"/>
                    </a:lnTo>
                    <a:lnTo>
                      <a:pt x="488" y="1402"/>
                    </a:lnTo>
                    <a:lnTo>
                      <a:pt x="569" y="1338"/>
                    </a:lnTo>
                    <a:lnTo>
                      <a:pt x="732" y="1159"/>
                    </a:lnTo>
                    <a:lnTo>
                      <a:pt x="894" y="907"/>
                    </a:lnTo>
                    <a:lnTo>
                      <a:pt x="1056" y="604"/>
                    </a:lnTo>
                    <a:lnTo>
                      <a:pt x="1138" y="449"/>
                    </a:lnTo>
                    <a:lnTo>
                      <a:pt x="1219" y="305"/>
                    </a:lnTo>
                    <a:lnTo>
                      <a:pt x="1300" y="179"/>
                    </a:lnTo>
                    <a:lnTo>
                      <a:pt x="1381" y="82"/>
                    </a:lnTo>
                    <a:lnTo>
                      <a:pt x="1462" y="22"/>
                    </a:lnTo>
                    <a:lnTo>
                      <a:pt x="1543" y="0"/>
                    </a:lnTo>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cxnSp>
          <p:nvCxnSpPr>
            <p:cNvPr id="30" name="Straight Connector 29"/>
            <p:cNvCxnSpPr/>
            <p:nvPr/>
          </p:nvCxnSpPr>
          <p:spPr>
            <a:xfrm>
              <a:off x="635000" y="4274999"/>
              <a:ext cx="33909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3" name="TextBox 29"/>
          <p:cNvSpPr txBox="1">
            <a:spLocks noChangeArrowheads="1"/>
          </p:cNvSpPr>
          <p:nvPr/>
        </p:nvSpPr>
        <p:spPr bwMode="auto">
          <a:xfrm>
            <a:off x="1364721" y="7136341"/>
            <a:ext cx="400110" cy="929102"/>
          </a:xfrm>
          <a:prstGeom prst="rect">
            <a:avLst/>
          </a:prstGeom>
          <a:noFill/>
          <a:ln w="9525">
            <a:noFill/>
            <a:miter lim="800000"/>
            <a:headEnd/>
            <a:tailEnd/>
          </a:ln>
        </p:spPr>
        <p:txBody>
          <a:bodyPr vert="vert270" wrap="none">
            <a:spAutoFit/>
          </a:bodyPr>
          <a:lstStyle/>
          <a:p>
            <a:pPr algn="ctr">
              <a:defRPr/>
            </a:pPr>
            <a:r>
              <a:rPr lang="en-US" sz="1400" dirty="0"/>
              <a:t>Probability</a:t>
            </a:r>
          </a:p>
        </p:txBody>
      </p:sp>
      <p:cxnSp>
        <p:nvCxnSpPr>
          <p:cNvPr id="34" name="Straight Connector 33"/>
          <p:cNvCxnSpPr/>
          <p:nvPr/>
        </p:nvCxnSpPr>
        <p:spPr bwMode="auto">
          <a:xfrm rot="16200000" flipV="1">
            <a:off x="780784" y="7596983"/>
            <a:ext cx="2024066" cy="12700"/>
          </a:xfrm>
          <a:prstGeom prst="line">
            <a:avLst/>
          </a:prstGeom>
          <a:ln>
            <a:solidFill>
              <a:schemeClr val="tx1"/>
            </a:solidFill>
          </a:ln>
          <a:scene3d>
            <a:camera prst="orthographicFront">
              <a:rot lat="300000" lon="0" rev="0"/>
            </a:camera>
            <a:lightRig rig="threePt" dir="t"/>
          </a:scene3d>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090863" y="8580438"/>
            <a:ext cx="598487" cy="307975"/>
          </a:xfrm>
          <a:prstGeom prst="rect">
            <a:avLst/>
          </a:prstGeom>
          <a:noFill/>
        </p:spPr>
        <p:txBody>
          <a:bodyPr wrap="none">
            <a:spAutoFit/>
          </a:bodyPr>
          <a:lstStyle/>
          <a:p>
            <a:pPr>
              <a:defRPr/>
            </a:pPr>
            <a:r>
              <a:rPr lang="en-US" sz="1400" dirty="0">
                <a:latin typeface="+mn-lt"/>
              </a:rPr>
              <a:t>Event</a:t>
            </a:r>
          </a:p>
        </p:txBody>
      </p:sp>
      <p:sp>
        <p:nvSpPr>
          <p:cNvPr id="5180" name="TextBox 35"/>
          <p:cNvSpPr txBox="1">
            <a:spLocks noChangeArrowheads="1"/>
          </p:cNvSpPr>
          <p:nvPr/>
        </p:nvSpPr>
        <p:spPr bwMode="auto">
          <a:xfrm>
            <a:off x="228600" y="6040438"/>
            <a:ext cx="6629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a:t>If there are is a vary large number of discrete random events (data points), the probability distribution looks more like this: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6C9686DD-DD28-4194-8EFC-42138A205719}" type="slidenum">
              <a:rPr lang="en-US" altLang="en-US" sz="1200" smtClean="0"/>
              <a:pPr>
                <a:spcBef>
                  <a:spcPct val="0"/>
                </a:spcBef>
                <a:buFontTx/>
                <a:buNone/>
              </a:pPr>
              <a:t>5</a:t>
            </a:fld>
            <a:endParaRPr lang="en-US" altLang="en-US" sz="1200" smtClean="0"/>
          </a:p>
        </p:txBody>
      </p:sp>
      <p:sp>
        <p:nvSpPr>
          <p:cNvPr id="6147" name="Footer Placeholder 18"/>
          <p:cNvSpPr>
            <a:spLocks noGrp="1"/>
          </p:cNvSpPr>
          <p:nvPr>
            <p:ph type="ftr" sz="quarter" idx="11"/>
          </p:nvPr>
        </p:nvSpPr>
        <p:spPr>
          <a:xfrm>
            <a:off x="0" y="0"/>
            <a:ext cx="3868738" cy="325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11 &amp; 12: Risk &amp; Return in Capital Markets (bdh2e)</a:t>
            </a:r>
          </a:p>
        </p:txBody>
      </p:sp>
      <p:sp>
        <p:nvSpPr>
          <p:cNvPr id="18" name="TextBox 17"/>
          <p:cNvSpPr txBox="1"/>
          <p:nvPr/>
        </p:nvSpPr>
        <p:spPr>
          <a:xfrm>
            <a:off x="228600" y="223838"/>
            <a:ext cx="6629400" cy="369887"/>
          </a:xfrm>
          <a:prstGeom prst="rect">
            <a:avLst/>
          </a:prstGeom>
          <a:noFill/>
        </p:spPr>
        <p:txBody>
          <a:bodyPr>
            <a:spAutoFit/>
          </a:bodyPr>
          <a:lstStyle/>
          <a:p>
            <a:pPr>
              <a:defRPr/>
            </a:pPr>
            <a:r>
              <a:rPr lang="en-US" b="1" dirty="0">
                <a:latin typeface="+mn-lt"/>
              </a:rPr>
              <a:t>Stand-alone Risk</a:t>
            </a:r>
            <a:r>
              <a:rPr lang="en-US" dirty="0">
                <a:latin typeface="+mn-lt"/>
              </a:rPr>
              <a:t> (continued)</a:t>
            </a:r>
            <a:endParaRPr lang="en-US" b="1" dirty="0">
              <a:latin typeface="+mn-lt"/>
            </a:endParaRPr>
          </a:p>
        </p:txBody>
      </p:sp>
      <p:sp>
        <p:nvSpPr>
          <p:cNvPr id="6149" name="TextBox 56"/>
          <p:cNvSpPr txBox="1">
            <a:spLocks noChangeArrowheads="1"/>
          </p:cNvSpPr>
          <p:nvPr/>
        </p:nvSpPr>
        <p:spPr bwMode="auto">
          <a:xfrm>
            <a:off x="304800" y="533400"/>
            <a:ext cx="65532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u="sng"/>
              <a:t>Normal Distribution:</a:t>
            </a:r>
          </a:p>
          <a:p>
            <a:pPr>
              <a:spcBef>
                <a:spcPct val="0"/>
              </a:spcBef>
              <a:buFont typeface="Wingdings" pitchFamily="2" charset="2"/>
              <a:buChar char="ð"/>
            </a:pPr>
            <a:r>
              <a:rPr lang="en-US" altLang="en-US" sz="1800"/>
              <a:t>Random Sampling:  </a:t>
            </a:r>
          </a:p>
          <a:p>
            <a:pPr lvl="1">
              <a:spcBef>
                <a:spcPct val="0"/>
              </a:spcBef>
              <a:buFont typeface="Times New Roman" pitchFamily="18" charset="0"/>
              <a:buChar char="→"/>
            </a:pPr>
            <a:r>
              <a:rPr lang="en-US" altLang="en-US" sz="1800"/>
              <a:t>if </a:t>
            </a:r>
            <a:r>
              <a:rPr lang="en-US" altLang="en-US" sz="1800" i="1"/>
              <a:t>n</a:t>
            </a:r>
            <a:r>
              <a:rPr lang="en-US" altLang="en-US" sz="1800"/>
              <a:t> elements are selected from a population in such a way that every set of </a:t>
            </a:r>
            <a:r>
              <a:rPr lang="en-US" altLang="en-US" sz="1800" i="1"/>
              <a:t>n</a:t>
            </a:r>
            <a:r>
              <a:rPr lang="en-US" altLang="en-US" sz="1800"/>
              <a:t> in a population has an equal probability of being selected, the </a:t>
            </a:r>
            <a:r>
              <a:rPr lang="en-US" altLang="en-US" sz="1800" i="1"/>
              <a:t>n</a:t>
            </a:r>
            <a:r>
              <a:rPr lang="en-US" altLang="en-US" sz="1800"/>
              <a:t> elements are said to be a random sample. (This is the definition of a simple random sample which is the most common technique)</a:t>
            </a:r>
          </a:p>
          <a:p>
            <a:pPr lvl="1">
              <a:spcBef>
                <a:spcPct val="0"/>
              </a:spcBef>
              <a:buFont typeface="Times New Roman" pitchFamily="18" charset="0"/>
              <a:buChar char="→"/>
            </a:pPr>
            <a:r>
              <a:rPr lang="en-US" altLang="en-US" sz="1800"/>
              <a:t>The value of any element is not influenced by the value of any other element; i.e. the data is independent</a:t>
            </a:r>
          </a:p>
          <a:p>
            <a:pPr>
              <a:spcBef>
                <a:spcPct val="0"/>
              </a:spcBef>
              <a:buFont typeface="Wingdings" pitchFamily="2" charset="2"/>
              <a:buChar char="ð"/>
            </a:pPr>
            <a:r>
              <a:rPr lang="en-US" altLang="en-US" sz="1800"/>
              <a:t>Normal Distribution: The results of Random Sampling</a:t>
            </a:r>
          </a:p>
          <a:p>
            <a:pPr>
              <a:spcBef>
                <a:spcPct val="0"/>
              </a:spcBef>
              <a:buFont typeface="Wingdings" pitchFamily="2" charset="2"/>
              <a:buChar char="ð"/>
            </a:pPr>
            <a:r>
              <a:rPr lang="en-US" altLang="en-US" sz="1800"/>
              <a:t>Historical returns of securities are not truly independent (i.e. the closing price of a stock on any particular day may be influenced by the closing stock price on previous days) but they are close enough to being so that we usually treat them as being normally distributed</a:t>
            </a:r>
          </a:p>
          <a:p>
            <a:pPr>
              <a:spcBef>
                <a:spcPct val="0"/>
              </a:spcBef>
              <a:buFont typeface="Wingdings" pitchFamily="2" charset="2"/>
              <a:buChar char="ð"/>
            </a:pPr>
            <a:r>
              <a:rPr lang="en-US" altLang="en-US" sz="1800"/>
              <a:t>This means that the statistical methods for analyzing security returns is relatively simple</a:t>
            </a:r>
          </a:p>
        </p:txBody>
      </p:sp>
      <p:sp>
        <p:nvSpPr>
          <p:cNvPr id="59" name="TextBox 58"/>
          <p:cNvSpPr txBox="1"/>
          <p:nvPr/>
        </p:nvSpPr>
        <p:spPr>
          <a:xfrm>
            <a:off x="177800" y="5011738"/>
            <a:ext cx="6680200" cy="369887"/>
          </a:xfrm>
          <a:prstGeom prst="rect">
            <a:avLst/>
          </a:prstGeom>
          <a:noFill/>
        </p:spPr>
        <p:txBody>
          <a:bodyPr>
            <a:spAutoFit/>
          </a:bodyPr>
          <a:lstStyle/>
          <a:p>
            <a:pPr>
              <a:defRPr/>
            </a:pPr>
            <a:r>
              <a:rPr lang="en-US" u="sng" dirty="0">
                <a:latin typeface="+mn-lt"/>
              </a:rPr>
              <a:t>Empirical Rule</a:t>
            </a:r>
            <a:r>
              <a:rPr lang="en-US" b="1" dirty="0">
                <a:latin typeface="+mn-lt"/>
              </a:rPr>
              <a:t>: </a:t>
            </a:r>
            <a:r>
              <a:rPr lang="en-US" dirty="0">
                <a:latin typeface="+mn-lt"/>
              </a:rPr>
              <a:t>For normally distributed data</a:t>
            </a:r>
          </a:p>
        </p:txBody>
      </p:sp>
      <p:grpSp>
        <p:nvGrpSpPr>
          <p:cNvPr id="6151" name="Group 29"/>
          <p:cNvGrpSpPr>
            <a:grpSpLocks/>
          </p:cNvGrpSpPr>
          <p:nvPr/>
        </p:nvGrpSpPr>
        <p:grpSpPr bwMode="auto">
          <a:xfrm>
            <a:off x="719138" y="5445125"/>
            <a:ext cx="5168900" cy="2811463"/>
            <a:chOff x="368" y="1238"/>
            <a:chExt cx="3256" cy="1771"/>
          </a:xfrm>
        </p:grpSpPr>
        <p:grpSp>
          <p:nvGrpSpPr>
            <p:cNvPr id="6152" name="Group 30"/>
            <p:cNvGrpSpPr>
              <a:grpSpLocks/>
            </p:cNvGrpSpPr>
            <p:nvPr/>
          </p:nvGrpSpPr>
          <p:grpSpPr bwMode="auto">
            <a:xfrm>
              <a:off x="446" y="1238"/>
              <a:ext cx="3086" cy="1546"/>
              <a:chOff x="446" y="1238"/>
              <a:chExt cx="3086" cy="1546"/>
            </a:xfrm>
          </p:grpSpPr>
          <p:sp>
            <p:nvSpPr>
              <p:cNvPr id="6182" name="Freeform 31"/>
              <p:cNvSpPr>
                <a:spLocks/>
              </p:cNvSpPr>
              <p:nvPr/>
            </p:nvSpPr>
            <p:spPr bwMode="auto">
              <a:xfrm>
                <a:off x="1989" y="1238"/>
                <a:ext cx="1543" cy="1546"/>
              </a:xfrm>
              <a:custGeom>
                <a:avLst/>
                <a:gdLst>
                  <a:gd name="T0" fmla="*/ 1543 w 1543"/>
                  <a:gd name="T1" fmla="*/ 1546 h 1546"/>
                  <a:gd name="T2" fmla="*/ 1381 w 1543"/>
                  <a:gd name="T3" fmla="*/ 1528 h 1546"/>
                  <a:gd name="T4" fmla="*/ 1300 w 1543"/>
                  <a:gd name="T5" fmla="*/ 1511 h 1546"/>
                  <a:gd name="T6" fmla="*/ 1219 w 1543"/>
                  <a:gd name="T7" fmla="*/ 1486 h 1546"/>
                  <a:gd name="T8" fmla="*/ 1138 w 1543"/>
                  <a:gd name="T9" fmla="*/ 1449 h 1546"/>
                  <a:gd name="T10" fmla="*/ 1056 w 1543"/>
                  <a:gd name="T11" fmla="*/ 1402 h 1546"/>
                  <a:gd name="T12" fmla="*/ 975 w 1543"/>
                  <a:gd name="T13" fmla="*/ 1338 h 1546"/>
                  <a:gd name="T14" fmla="*/ 813 w 1543"/>
                  <a:gd name="T15" fmla="*/ 1159 h 1546"/>
                  <a:gd name="T16" fmla="*/ 651 w 1543"/>
                  <a:gd name="T17" fmla="*/ 907 h 1546"/>
                  <a:gd name="T18" fmla="*/ 488 w 1543"/>
                  <a:gd name="T19" fmla="*/ 604 h 1546"/>
                  <a:gd name="T20" fmla="*/ 407 w 1543"/>
                  <a:gd name="T21" fmla="*/ 449 h 1546"/>
                  <a:gd name="T22" fmla="*/ 326 w 1543"/>
                  <a:gd name="T23" fmla="*/ 305 h 1546"/>
                  <a:gd name="T24" fmla="*/ 245 w 1543"/>
                  <a:gd name="T25" fmla="*/ 179 h 1546"/>
                  <a:gd name="T26" fmla="*/ 164 w 1543"/>
                  <a:gd name="T27" fmla="*/ 82 h 1546"/>
                  <a:gd name="T28" fmla="*/ 81 w 1543"/>
                  <a:gd name="T29" fmla="*/ 22 h 1546"/>
                  <a:gd name="T30" fmla="*/ 0 w 1543"/>
                  <a:gd name="T31" fmla="*/ 0 h 154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543"/>
                  <a:gd name="T49" fmla="*/ 0 h 1546"/>
                  <a:gd name="T50" fmla="*/ 1543 w 1543"/>
                  <a:gd name="T51" fmla="*/ 1546 h 154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543" h="1546">
                    <a:moveTo>
                      <a:pt x="1543" y="1546"/>
                    </a:moveTo>
                    <a:lnTo>
                      <a:pt x="1381" y="1528"/>
                    </a:lnTo>
                    <a:lnTo>
                      <a:pt x="1300" y="1511"/>
                    </a:lnTo>
                    <a:lnTo>
                      <a:pt x="1219" y="1486"/>
                    </a:lnTo>
                    <a:lnTo>
                      <a:pt x="1138" y="1449"/>
                    </a:lnTo>
                    <a:lnTo>
                      <a:pt x="1056" y="1402"/>
                    </a:lnTo>
                    <a:lnTo>
                      <a:pt x="975" y="1338"/>
                    </a:lnTo>
                    <a:lnTo>
                      <a:pt x="813" y="1159"/>
                    </a:lnTo>
                    <a:lnTo>
                      <a:pt x="651" y="907"/>
                    </a:lnTo>
                    <a:lnTo>
                      <a:pt x="488" y="604"/>
                    </a:lnTo>
                    <a:lnTo>
                      <a:pt x="407" y="449"/>
                    </a:lnTo>
                    <a:lnTo>
                      <a:pt x="326" y="305"/>
                    </a:lnTo>
                    <a:lnTo>
                      <a:pt x="245" y="179"/>
                    </a:lnTo>
                    <a:lnTo>
                      <a:pt x="164" y="82"/>
                    </a:lnTo>
                    <a:lnTo>
                      <a:pt x="81" y="22"/>
                    </a:lnTo>
                    <a:lnTo>
                      <a:pt x="0" y="0"/>
                    </a:lnTo>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83" name="Freeform 32"/>
              <p:cNvSpPr>
                <a:spLocks/>
              </p:cNvSpPr>
              <p:nvPr/>
            </p:nvSpPr>
            <p:spPr bwMode="auto">
              <a:xfrm>
                <a:off x="446" y="1238"/>
                <a:ext cx="1543" cy="1546"/>
              </a:xfrm>
              <a:custGeom>
                <a:avLst/>
                <a:gdLst>
                  <a:gd name="T0" fmla="*/ 0 w 1543"/>
                  <a:gd name="T1" fmla="*/ 1546 h 1546"/>
                  <a:gd name="T2" fmla="*/ 164 w 1543"/>
                  <a:gd name="T3" fmla="*/ 1528 h 1546"/>
                  <a:gd name="T4" fmla="*/ 245 w 1543"/>
                  <a:gd name="T5" fmla="*/ 1511 h 1546"/>
                  <a:gd name="T6" fmla="*/ 326 w 1543"/>
                  <a:gd name="T7" fmla="*/ 1486 h 1546"/>
                  <a:gd name="T8" fmla="*/ 407 w 1543"/>
                  <a:gd name="T9" fmla="*/ 1449 h 1546"/>
                  <a:gd name="T10" fmla="*/ 488 w 1543"/>
                  <a:gd name="T11" fmla="*/ 1402 h 1546"/>
                  <a:gd name="T12" fmla="*/ 569 w 1543"/>
                  <a:gd name="T13" fmla="*/ 1338 h 1546"/>
                  <a:gd name="T14" fmla="*/ 732 w 1543"/>
                  <a:gd name="T15" fmla="*/ 1159 h 1546"/>
                  <a:gd name="T16" fmla="*/ 894 w 1543"/>
                  <a:gd name="T17" fmla="*/ 907 h 1546"/>
                  <a:gd name="T18" fmla="*/ 1056 w 1543"/>
                  <a:gd name="T19" fmla="*/ 604 h 1546"/>
                  <a:gd name="T20" fmla="*/ 1138 w 1543"/>
                  <a:gd name="T21" fmla="*/ 449 h 1546"/>
                  <a:gd name="T22" fmla="*/ 1219 w 1543"/>
                  <a:gd name="T23" fmla="*/ 305 h 1546"/>
                  <a:gd name="T24" fmla="*/ 1300 w 1543"/>
                  <a:gd name="T25" fmla="*/ 179 h 1546"/>
                  <a:gd name="T26" fmla="*/ 1381 w 1543"/>
                  <a:gd name="T27" fmla="*/ 82 h 1546"/>
                  <a:gd name="T28" fmla="*/ 1462 w 1543"/>
                  <a:gd name="T29" fmla="*/ 22 h 1546"/>
                  <a:gd name="T30" fmla="*/ 1543 w 1543"/>
                  <a:gd name="T31" fmla="*/ 0 h 154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543"/>
                  <a:gd name="T49" fmla="*/ 0 h 1546"/>
                  <a:gd name="T50" fmla="*/ 1543 w 1543"/>
                  <a:gd name="T51" fmla="*/ 1546 h 154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543" h="1546">
                    <a:moveTo>
                      <a:pt x="0" y="1546"/>
                    </a:moveTo>
                    <a:lnTo>
                      <a:pt x="164" y="1528"/>
                    </a:lnTo>
                    <a:lnTo>
                      <a:pt x="245" y="1511"/>
                    </a:lnTo>
                    <a:lnTo>
                      <a:pt x="326" y="1486"/>
                    </a:lnTo>
                    <a:lnTo>
                      <a:pt x="407" y="1449"/>
                    </a:lnTo>
                    <a:lnTo>
                      <a:pt x="488" y="1402"/>
                    </a:lnTo>
                    <a:lnTo>
                      <a:pt x="569" y="1338"/>
                    </a:lnTo>
                    <a:lnTo>
                      <a:pt x="732" y="1159"/>
                    </a:lnTo>
                    <a:lnTo>
                      <a:pt x="894" y="907"/>
                    </a:lnTo>
                    <a:lnTo>
                      <a:pt x="1056" y="604"/>
                    </a:lnTo>
                    <a:lnTo>
                      <a:pt x="1138" y="449"/>
                    </a:lnTo>
                    <a:lnTo>
                      <a:pt x="1219" y="305"/>
                    </a:lnTo>
                    <a:lnTo>
                      <a:pt x="1300" y="179"/>
                    </a:lnTo>
                    <a:lnTo>
                      <a:pt x="1381" y="82"/>
                    </a:lnTo>
                    <a:lnTo>
                      <a:pt x="1462" y="22"/>
                    </a:lnTo>
                    <a:lnTo>
                      <a:pt x="1543" y="0"/>
                    </a:lnTo>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6153" name="Line 33"/>
            <p:cNvSpPr>
              <a:spLocks noChangeShapeType="1"/>
            </p:cNvSpPr>
            <p:nvPr/>
          </p:nvSpPr>
          <p:spPr bwMode="auto">
            <a:xfrm>
              <a:off x="368" y="2824"/>
              <a:ext cx="3256"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54" name="Line 34"/>
            <p:cNvSpPr>
              <a:spLocks noChangeShapeType="1"/>
            </p:cNvSpPr>
            <p:nvPr/>
          </p:nvSpPr>
          <p:spPr bwMode="auto">
            <a:xfrm>
              <a:off x="1984" y="1240"/>
              <a:ext cx="0" cy="158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55" name="Line 35"/>
            <p:cNvSpPr>
              <a:spLocks noChangeShapeType="1"/>
            </p:cNvSpPr>
            <p:nvPr/>
          </p:nvSpPr>
          <p:spPr bwMode="auto">
            <a:xfrm>
              <a:off x="1482" y="1892"/>
              <a:ext cx="0" cy="936"/>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56" name="Line 36"/>
            <p:cNvSpPr>
              <a:spLocks noChangeShapeType="1"/>
            </p:cNvSpPr>
            <p:nvPr/>
          </p:nvSpPr>
          <p:spPr bwMode="auto">
            <a:xfrm>
              <a:off x="2494" y="1892"/>
              <a:ext cx="0" cy="936"/>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57" name="Line 37"/>
            <p:cNvSpPr>
              <a:spLocks noChangeShapeType="1"/>
            </p:cNvSpPr>
            <p:nvPr/>
          </p:nvSpPr>
          <p:spPr bwMode="auto">
            <a:xfrm>
              <a:off x="2964" y="2594"/>
              <a:ext cx="0" cy="23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58" name="Line 38"/>
            <p:cNvSpPr>
              <a:spLocks noChangeShapeType="1"/>
            </p:cNvSpPr>
            <p:nvPr/>
          </p:nvSpPr>
          <p:spPr bwMode="auto">
            <a:xfrm>
              <a:off x="1006" y="2600"/>
              <a:ext cx="0" cy="23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59" name="Line 39"/>
            <p:cNvSpPr>
              <a:spLocks noChangeShapeType="1"/>
            </p:cNvSpPr>
            <p:nvPr/>
          </p:nvSpPr>
          <p:spPr bwMode="auto">
            <a:xfrm>
              <a:off x="550" y="2768"/>
              <a:ext cx="0" cy="56"/>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60" name="Line 40"/>
            <p:cNvSpPr>
              <a:spLocks noChangeShapeType="1"/>
            </p:cNvSpPr>
            <p:nvPr/>
          </p:nvSpPr>
          <p:spPr bwMode="auto">
            <a:xfrm>
              <a:off x="3362" y="2762"/>
              <a:ext cx="0" cy="52"/>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61" name="Text Box 41"/>
            <p:cNvSpPr txBox="1">
              <a:spLocks noChangeArrowheads="1"/>
            </p:cNvSpPr>
            <p:nvPr/>
          </p:nvSpPr>
          <p:spPr bwMode="auto">
            <a:xfrm>
              <a:off x="2334" y="2805"/>
              <a:ext cx="30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b="1"/>
                <a:t>+1</a:t>
              </a:r>
              <a:r>
                <a:rPr lang="en-US" altLang="en-US" sz="1400" b="1">
                  <a:latin typeface="Symbol" pitchFamily="18" charset="2"/>
                </a:rPr>
                <a:t>s</a:t>
              </a:r>
              <a:endParaRPr lang="en-US" altLang="en-US" sz="1400" b="1"/>
            </a:p>
          </p:txBody>
        </p:sp>
        <p:sp>
          <p:nvSpPr>
            <p:cNvPr id="6162" name="Text Box 42"/>
            <p:cNvSpPr txBox="1">
              <a:spLocks noChangeArrowheads="1"/>
            </p:cNvSpPr>
            <p:nvPr/>
          </p:nvSpPr>
          <p:spPr bwMode="auto">
            <a:xfrm>
              <a:off x="2802" y="2805"/>
              <a:ext cx="30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b="1"/>
                <a:t>+2</a:t>
              </a:r>
              <a:r>
                <a:rPr lang="en-US" altLang="en-US" sz="1400" b="1">
                  <a:latin typeface="Symbol" pitchFamily="18" charset="2"/>
                </a:rPr>
                <a:t>s</a:t>
              </a:r>
              <a:endParaRPr lang="en-US" altLang="en-US" sz="1400" b="1"/>
            </a:p>
          </p:txBody>
        </p:sp>
        <p:sp>
          <p:nvSpPr>
            <p:cNvPr id="6163" name="Text Box 43"/>
            <p:cNvSpPr txBox="1">
              <a:spLocks noChangeArrowheads="1"/>
            </p:cNvSpPr>
            <p:nvPr/>
          </p:nvSpPr>
          <p:spPr bwMode="auto">
            <a:xfrm>
              <a:off x="3210" y="2793"/>
              <a:ext cx="30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b="1"/>
                <a:t>+3</a:t>
              </a:r>
              <a:r>
                <a:rPr lang="en-US" altLang="en-US" sz="1400" b="1">
                  <a:latin typeface="Symbol" pitchFamily="18" charset="2"/>
                </a:rPr>
                <a:t>s</a:t>
              </a:r>
              <a:endParaRPr lang="en-US" altLang="en-US" sz="1400" b="1"/>
            </a:p>
          </p:txBody>
        </p:sp>
        <p:sp>
          <p:nvSpPr>
            <p:cNvPr id="6164" name="Text Box 44"/>
            <p:cNvSpPr txBox="1">
              <a:spLocks noChangeArrowheads="1"/>
            </p:cNvSpPr>
            <p:nvPr/>
          </p:nvSpPr>
          <p:spPr bwMode="auto">
            <a:xfrm>
              <a:off x="850" y="2797"/>
              <a:ext cx="27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b="1"/>
                <a:t>-2</a:t>
              </a:r>
              <a:r>
                <a:rPr lang="en-US" altLang="en-US" sz="1400" b="1">
                  <a:latin typeface="Symbol" pitchFamily="18" charset="2"/>
                </a:rPr>
                <a:t>s</a:t>
              </a:r>
              <a:endParaRPr lang="en-US" altLang="en-US" sz="1400" b="1"/>
            </a:p>
          </p:txBody>
        </p:sp>
        <p:sp>
          <p:nvSpPr>
            <p:cNvPr id="6165" name="Text Box 45"/>
            <p:cNvSpPr txBox="1">
              <a:spLocks noChangeArrowheads="1"/>
            </p:cNvSpPr>
            <p:nvPr/>
          </p:nvSpPr>
          <p:spPr bwMode="auto">
            <a:xfrm>
              <a:off x="1338" y="2789"/>
              <a:ext cx="27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b="1"/>
                <a:t>-1</a:t>
              </a:r>
              <a:r>
                <a:rPr lang="en-US" altLang="en-US" sz="1400" b="1">
                  <a:latin typeface="Symbol" pitchFamily="18" charset="2"/>
                </a:rPr>
                <a:t>s</a:t>
              </a:r>
              <a:endParaRPr lang="en-US" altLang="en-US" sz="1400" b="1"/>
            </a:p>
          </p:txBody>
        </p:sp>
        <p:sp>
          <p:nvSpPr>
            <p:cNvPr id="6166" name="Text Box 46"/>
            <p:cNvSpPr txBox="1">
              <a:spLocks noChangeArrowheads="1"/>
            </p:cNvSpPr>
            <p:nvPr/>
          </p:nvSpPr>
          <p:spPr bwMode="auto">
            <a:xfrm>
              <a:off x="422" y="2801"/>
              <a:ext cx="27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b="1"/>
                <a:t>-3</a:t>
              </a:r>
              <a:r>
                <a:rPr lang="en-US" altLang="en-US" sz="1400" b="1">
                  <a:latin typeface="Symbol" pitchFamily="18" charset="2"/>
                </a:rPr>
                <a:t>s</a:t>
              </a:r>
              <a:endParaRPr lang="en-US" altLang="en-US" sz="1400" b="1"/>
            </a:p>
          </p:txBody>
        </p:sp>
        <p:sp>
          <p:nvSpPr>
            <p:cNvPr id="6167" name="Line 47"/>
            <p:cNvSpPr>
              <a:spLocks noChangeShapeType="1"/>
            </p:cNvSpPr>
            <p:nvPr/>
          </p:nvSpPr>
          <p:spPr bwMode="auto">
            <a:xfrm flipV="1">
              <a:off x="548" y="2708"/>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68" name="Line 48"/>
            <p:cNvSpPr>
              <a:spLocks noChangeShapeType="1"/>
            </p:cNvSpPr>
            <p:nvPr/>
          </p:nvSpPr>
          <p:spPr bwMode="auto">
            <a:xfrm flipV="1">
              <a:off x="3360" y="2688"/>
              <a:ext cx="0" cy="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69" name="Text Box 49"/>
            <p:cNvSpPr txBox="1">
              <a:spLocks noChangeArrowheads="1"/>
            </p:cNvSpPr>
            <p:nvPr/>
          </p:nvSpPr>
          <p:spPr bwMode="auto">
            <a:xfrm>
              <a:off x="1904" y="2815"/>
              <a:ext cx="19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b="1"/>
                <a:t>r</a:t>
              </a:r>
              <a:r>
                <a:rPr lang="en-US" altLang="en-US" sz="1400" b="1" baseline="-25000"/>
                <a:t>s</a:t>
              </a:r>
              <a:endParaRPr lang="en-US" altLang="en-US" sz="1400" b="1"/>
            </a:p>
          </p:txBody>
        </p:sp>
        <p:grpSp>
          <p:nvGrpSpPr>
            <p:cNvPr id="6170" name="Group 50"/>
            <p:cNvGrpSpPr>
              <a:grpSpLocks/>
            </p:cNvGrpSpPr>
            <p:nvPr/>
          </p:nvGrpSpPr>
          <p:grpSpPr bwMode="auto">
            <a:xfrm>
              <a:off x="1950" y="2837"/>
              <a:ext cx="74" cy="31"/>
              <a:chOff x="390" y="1357"/>
              <a:chExt cx="74" cy="31"/>
            </a:xfrm>
          </p:grpSpPr>
          <p:sp>
            <p:nvSpPr>
              <p:cNvPr id="6180" name="Line 51"/>
              <p:cNvSpPr>
                <a:spLocks noChangeShapeType="1"/>
              </p:cNvSpPr>
              <p:nvPr/>
            </p:nvSpPr>
            <p:spPr bwMode="auto">
              <a:xfrm flipV="1">
                <a:off x="390" y="1357"/>
                <a:ext cx="38" cy="3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81" name="Line 52"/>
              <p:cNvSpPr>
                <a:spLocks noChangeShapeType="1"/>
              </p:cNvSpPr>
              <p:nvPr/>
            </p:nvSpPr>
            <p:spPr bwMode="auto">
              <a:xfrm flipH="1" flipV="1">
                <a:off x="426" y="1358"/>
                <a:ext cx="38" cy="3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6171" name="Text Box 53"/>
            <p:cNvSpPr txBox="1">
              <a:spLocks noChangeArrowheads="1"/>
            </p:cNvSpPr>
            <p:nvPr/>
          </p:nvSpPr>
          <p:spPr bwMode="auto">
            <a:xfrm>
              <a:off x="1820" y="2642"/>
              <a:ext cx="37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99.74%</a:t>
              </a:r>
            </a:p>
          </p:txBody>
        </p:sp>
        <p:sp>
          <p:nvSpPr>
            <p:cNvPr id="6172" name="Text Box 54"/>
            <p:cNvSpPr txBox="1">
              <a:spLocks noChangeArrowheads="1"/>
            </p:cNvSpPr>
            <p:nvPr/>
          </p:nvSpPr>
          <p:spPr bwMode="auto">
            <a:xfrm>
              <a:off x="1820" y="2506"/>
              <a:ext cx="37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95.46%</a:t>
              </a:r>
            </a:p>
          </p:txBody>
        </p:sp>
        <p:sp>
          <p:nvSpPr>
            <p:cNvPr id="6173" name="Text Box 55"/>
            <p:cNvSpPr txBox="1">
              <a:spLocks noChangeArrowheads="1"/>
            </p:cNvSpPr>
            <p:nvPr/>
          </p:nvSpPr>
          <p:spPr bwMode="auto">
            <a:xfrm>
              <a:off x="1820" y="2310"/>
              <a:ext cx="37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68.26%</a:t>
              </a:r>
            </a:p>
          </p:txBody>
        </p:sp>
        <p:sp>
          <p:nvSpPr>
            <p:cNvPr id="6174" name="Line 56"/>
            <p:cNvSpPr>
              <a:spLocks noChangeShapeType="1"/>
            </p:cNvSpPr>
            <p:nvPr/>
          </p:nvSpPr>
          <p:spPr bwMode="auto">
            <a:xfrm>
              <a:off x="2136" y="2388"/>
              <a:ext cx="356"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75" name="Line 57"/>
            <p:cNvSpPr>
              <a:spLocks noChangeShapeType="1"/>
            </p:cNvSpPr>
            <p:nvPr/>
          </p:nvSpPr>
          <p:spPr bwMode="auto">
            <a:xfrm flipH="1">
              <a:off x="1484" y="2388"/>
              <a:ext cx="376"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76" name="Line 58"/>
            <p:cNvSpPr>
              <a:spLocks noChangeShapeType="1"/>
            </p:cNvSpPr>
            <p:nvPr/>
          </p:nvSpPr>
          <p:spPr bwMode="auto">
            <a:xfrm>
              <a:off x="2136" y="2584"/>
              <a:ext cx="82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77" name="Line 59"/>
            <p:cNvSpPr>
              <a:spLocks noChangeShapeType="1"/>
            </p:cNvSpPr>
            <p:nvPr/>
          </p:nvSpPr>
          <p:spPr bwMode="auto">
            <a:xfrm flipH="1">
              <a:off x="1012" y="2584"/>
              <a:ext cx="856"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78" name="Line 60"/>
            <p:cNvSpPr>
              <a:spLocks noChangeShapeType="1"/>
            </p:cNvSpPr>
            <p:nvPr/>
          </p:nvSpPr>
          <p:spPr bwMode="auto">
            <a:xfrm flipH="1">
              <a:off x="552" y="2716"/>
              <a:ext cx="130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79" name="Line 61"/>
            <p:cNvSpPr>
              <a:spLocks noChangeShapeType="1"/>
            </p:cNvSpPr>
            <p:nvPr/>
          </p:nvSpPr>
          <p:spPr bwMode="auto">
            <a:xfrm>
              <a:off x="2140" y="2720"/>
              <a:ext cx="1216"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2"/>
          <p:cNvSpPr>
            <a:spLocks noGrp="1"/>
          </p:cNvSpPr>
          <p:nvPr>
            <p:ph type="ftr" sz="quarter" idx="11"/>
          </p:nvPr>
        </p:nvSpPr>
        <p:spPr>
          <a:xfrm>
            <a:off x="0" y="0"/>
            <a:ext cx="3751263" cy="325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11 &amp; 12: Risk &amp; Return in Capital Markets (bdh2e)</a:t>
            </a:r>
          </a:p>
        </p:txBody>
      </p:sp>
      <p:sp>
        <p:nvSpPr>
          <p:cNvPr id="717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422AB99B-585A-45C6-93CB-EB4CEF4A252E}" type="slidenum">
              <a:rPr lang="en-US" altLang="en-US" sz="1200" smtClean="0"/>
              <a:pPr>
                <a:spcBef>
                  <a:spcPct val="0"/>
                </a:spcBef>
                <a:buFontTx/>
                <a:buNone/>
              </a:pPr>
              <a:t>6</a:t>
            </a:fld>
            <a:endParaRPr lang="en-US" altLang="en-US" sz="1200" smtClean="0"/>
          </a:p>
        </p:txBody>
      </p:sp>
      <p:sp>
        <p:nvSpPr>
          <p:cNvPr id="7172" name="Line 4"/>
          <p:cNvSpPr>
            <a:spLocks noChangeShapeType="1"/>
          </p:cNvSpPr>
          <p:nvPr/>
        </p:nvSpPr>
        <p:spPr bwMode="auto">
          <a:xfrm>
            <a:off x="458788" y="6302375"/>
            <a:ext cx="59134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73" name="Text Box 5"/>
          <p:cNvSpPr txBox="1">
            <a:spLocks noChangeArrowheads="1"/>
          </p:cNvSpPr>
          <p:nvPr/>
        </p:nvSpPr>
        <p:spPr bwMode="auto">
          <a:xfrm>
            <a:off x="4124325" y="6265863"/>
            <a:ext cx="2317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r">
              <a:spcBef>
                <a:spcPct val="50000"/>
              </a:spcBef>
              <a:buFontTx/>
              <a:buNone/>
            </a:pPr>
            <a:r>
              <a:rPr lang="en-US" altLang="en-US" sz="1800"/>
              <a:t>Rate of Return (%)</a:t>
            </a:r>
          </a:p>
        </p:txBody>
      </p:sp>
      <p:sp>
        <p:nvSpPr>
          <p:cNvPr id="7174" name="Text Box 7"/>
          <p:cNvSpPr txBox="1">
            <a:spLocks noChangeArrowheads="1"/>
          </p:cNvSpPr>
          <p:nvPr/>
        </p:nvSpPr>
        <p:spPr bwMode="auto">
          <a:xfrm>
            <a:off x="1708150" y="3338513"/>
            <a:ext cx="16700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50000"/>
              </a:spcBef>
              <a:buFontTx/>
              <a:buNone/>
            </a:pPr>
            <a:r>
              <a:rPr lang="en-US" altLang="en-US" sz="1400"/>
              <a:t>Probability Density</a:t>
            </a:r>
          </a:p>
        </p:txBody>
      </p:sp>
      <p:sp>
        <p:nvSpPr>
          <p:cNvPr id="7175" name="Line 8"/>
          <p:cNvSpPr>
            <a:spLocks noChangeShapeType="1"/>
          </p:cNvSpPr>
          <p:nvPr/>
        </p:nvSpPr>
        <p:spPr bwMode="auto">
          <a:xfrm flipV="1">
            <a:off x="3473450" y="3946525"/>
            <a:ext cx="0" cy="2355850"/>
          </a:xfrm>
          <a:prstGeom prst="line">
            <a:avLst/>
          </a:prstGeom>
          <a:noFill/>
          <a:ln w="9525">
            <a:solidFill>
              <a:schemeClr val="bg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76" name="Arc 10"/>
          <p:cNvSpPr>
            <a:spLocks/>
          </p:cNvSpPr>
          <p:nvPr/>
        </p:nvSpPr>
        <p:spPr bwMode="auto">
          <a:xfrm flipV="1">
            <a:off x="565150" y="5611813"/>
            <a:ext cx="2551113" cy="658812"/>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cap="rnd">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177" name="Arc 11"/>
          <p:cNvSpPr>
            <a:spLocks/>
          </p:cNvSpPr>
          <p:nvPr/>
        </p:nvSpPr>
        <p:spPr bwMode="auto">
          <a:xfrm flipH="1" flipV="1">
            <a:off x="3824288" y="5611813"/>
            <a:ext cx="2319337" cy="658812"/>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cap="rnd">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178" name="Arc 12"/>
          <p:cNvSpPr>
            <a:spLocks/>
          </p:cNvSpPr>
          <p:nvPr/>
        </p:nvSpPr>
        <p:spPr bwMode="auto">
          <a:xfrm>
            <a:off x="3473450" y="5329238"/>
            <a:ext cx="347663" cy="282575"/>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cap="rnd">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179" name="Arc 13"/>
          <p:cNvSpPr>
            <a:spLocks/>
          </p:cNvSpPr>
          <p:nvPr/>
        </p:nvSpPr>
        <p:spPr bwMode="auto">
          <a:xfrm flipH="1">
            <a:off x="3125788" y="5329238"/>
            <a:ext cx="347662" cy="282575"/>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cap="rnd">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180" name="Arc 15"/>
          <p:cNvSpPr>
            <a:spLocks/>
          </p:cNvSpPr>
          <p:nvPr/>
        </p:nvSpPr>
        <p:spPr bwMode="auto">
          <a:xfrm flipV="1">
            <a:off x="2655888" y="5913438"/>
            <a:ext cx="412750" cy="357187"/>
          </a:xfrm>
          <a:custGeom>
            <a:avLst/>
            <a:gdLst>
              <a:gd name="T0" fmla="*/ 0 w 21596"/>
              <a:gd name="T1" fmla="*/ 0 h 21600"/>
              <a:gd name="T2" fmla="*/ 2147483647 w 21596"/>
              <a:gd name="T3" fmla="*/ 2147483647 h 21600"/>
              <a:gd name="T4" fmla="*/ 0 w 21596"/>
              <a:gd name="T5" fmla="*/ 2147483647 h 21600"/>
              <a:gd name="T6" fmla="*/ 0 60000 65536"/>
              <a:gd name="T7" fmla="*/ 0 60000 65536"/>
              <a:gd name="T8" fmla="*/ 0 60000 65536"/>
              <a:gd name="T9" fmla="*/ 0 w 21596"/>
              <a:gd name="T10" fmla="*/ 0 h 21600"/>
              <a:gd name="T11" fmla="*/ 21596 w 21596"/>
              <a:gd name="T12" fmla="*/ 21600 h 21600"/>
            </a:gdLst>
            <a:ahLst/>
            <a:cxnLst>
              <a:cxn ang="T6">
                <a:pos x="T0" y="T1"/>
              </a:cxn>
              <a:cxn ang="T7">
                <a:pos x="T2" y="T3"/>
              </a:cxn>
              <a:cxn ang="T8">
                <a:pos x="T4" y="T5"/>
              </a:cxn>
            </a:cxnLst>
            <a:rect l="T9" t="T10" r="T11" b="T12"/>
            <a:pathLst>
              <a:path w="21596" h="21600" fill="none" extrusionOk="0">
                <a:moveTo>
                  <a:pt x="-1" y="0"/>
                </a:moveTo>
                <a:cubicBezTo>
                  <a:pt x="11759" y="0"/>
                  <a:pt x="21357" y="9406"/>
                  <a:pt x="21595" y="21163"/>
                </a:cubicBezTo>
              </a:path>
              <a:path w="21596" h="21600" stroke="0" extrusionOk="0">
                <a:moveTo>
                  <a:pt x="-1" y="0"/>
                </a:moveTo>
                <a:cubicBezTo>
                  <a:pt x="11759" y="0"/>
                  <a:pt x="21357" y="9406"/>
                  <a:pt x="21595" y="21163"/>
                </a:cubicBezTo>
                <a:lnTo>
                  <a:pt x="0" y="21600"/>
                </a:lnTo>
                <a:lnTo>
                  <a:pt x="-1" y="0"/>
                </a:lnTo>
                <a:close/>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181" name="Arc 16"/>
          <p:cNvSpPr>
            <a:spLocks/>
          </p:cNvSpPr>
          <p:nvPr/>
        </p:nvSpPr>
        <p:spPr bwMode="auto">
          <a:xfrm flipH="1" flipV="1">
            <a:off x="3925888" y="5899150"/>
            <a:ext cx="498475" cy="377825"/>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182" name="Line 17"/>
          <p:cNvSpPr>
            <a:spLocks noChangeShapeType="1"/>
          </p:cNvSpPr>
          <p:nvPr/>
        </p:nvSpPr>
        <p:spPr bwMode="auto">
          <a:xfrm flipV="1">
            <a:off x="3068638" y="4206875"/>
            <a:ext cx="134937" cy="17176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83" name="Line 18"/>
          <p:cNvSpPr>
            <a:spLocks noChangeShapeType="1"/>
          </p:cNvSpPr>
          <p:nvPr/>
        </p:nvSpPr>
        <p:spPr bwMode="auto">
          <a:xfrm flipH="1" flipV="1">
            <a:off x="3803650" y="4203700"/>
            <a:ext cx="122238" cy="17160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84" name="Arc 19"/>
          <p:cNvSpPr>
            <a:spLocks/>
          </p:cNvSpPr>
          <p:nvPr/>
        </p:nvSpPr>
        <p:spPr bwMode="auto">
          <a:xfrm flipH="1">
            <a:off x="3206750" y="3927475"/>
            <a:ext cx="298450" cy="282575"/>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185" name="Arc 20"/>
          <p:cNvSpPr>
            <a:spLocks/>
          </p:cNvSpPr>
          <p:nvPr/>
        </p:nvSpPr>
        <p:spPr bwMode="auto">
          <a:xfrm>
            <a:off x="3505200" y="3930650"/>
            <a:ext cx="296863" cy="279400"/>
          </a:xfrm>
          <a:custGeom>
            <a:avLst/>
            <a:gdLst>
              <a:gd name="T0" fmla="*/ 0 w 21600"/>
              <a:gd name="T1" fmla="*/ 0 h 23303"/>
              <a:gd name="T2" fmla="*/ 2147483647 w 21600"/>
              <a:gd name="T3" fmla="*/ 2147483647 h 23303"/>
              <a:gd name="T4" fmla="*/ 0 w 21600"/>
              <a:gd name="T5" fmla="*/ 2147483647 h 23303"/>
              <a:gd name="T6" fmla="*/ 0 60000 65536"/>
              <a:gd name="T7" fmla="*/ 0 60000 65536"/>
              <a:gd name="T8" fmla="*/ 0 60000 65536"/>
              <a:gd name="T9" fmla="*/ 0 w 21600"/>
              <a:gd name="T10" fmla="*/ 0 h 23303"/>
              <a:gd name="T11" fmla="*/ 21600 w 21600"/>
              <a:gd name="T12" fmla="*/ 23303 h 23303"/>
            </a:gdLst>
            <a:ahLst/>
            <a:cxnLst>
              <a:cxn ang="T6">
                <a:pos x="T0" y="T1"/>
              </a:cxn>
              <a:cxn ang="T7">
                <a:pos x="T2" y="T3"/>
              </a:cxn>
              <a:cxn ang="T8">
                <a:pos x="T4" y="T5"/>
              </a:cxn>
            </a:cxnLst>
            <a:rect l="T9" t="T10" r="T11" b="T12"/>
            <a:pathLst>
              <a:path w="21600" h="23303" fill="none" extrusionOk="0">
                <a:moveTo>
                  <a:pt x="-1" y="0"/>
                </a:moveTo>
                <a:cubicBezTo>
                  <a:pt x="11929" y="0"/>
                  <a:pt x="21600" y="9670"/>
                  <a:pt x="21600" y="21600"/>
                </a:cubicBezTo>
                <a:cubicBezTo>
                  <a:pt x="21600" y="22168"/>
                  <a:pt x="21577" y="22736"/>
                  <a:pt x="21532" y="23302"/>
                </a:cubicBezTo>
              </a:path>
              <a:path w="21600" h="23303" stroke="0" extrusionOk="0">
                <a:moveTo>
                  <a:pt x="-1" y="0"/>
                </a:moveTo>
                <a:cubicBezTo>
                  <a:pt x="11929" y="0"/>
                  <a:pt x="21600" y="9670"/>
                  <a:pt x="21600" y="21600"/>
                </a:cubicBezTo>
                <a:cubicBezTo>
                  <a:pt x="21600" y="22168"/>
                  <a:pt x="21577" y="22736"/>
                  <a:pt x="21532" y="23302"/>
                </a:cubicBezTo>
                <a:lnTo>
                  <a:pt x="0" y="21600"/>
                </a:lnTo>
                <a:lnTo>
                  <a:pt x="-1" y="0"/>
                </a:lnTo>
                <a:close/>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186" name="Text Box 21"/>
          <p:cNvSpPr txBox="1">
            <a:spLocks noChangeArrowheads="1"/>
          </p:cNvSpPr>
          <p:nvPr/>
        </p:nvSpPr>
        <p:spPr bwMode="auto">
          <a:xfrm>
            <a:off x="4327525" y="4075113"/>
            <a:ext cx="15970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a:t>Diamond Jim’s Inc.</a:t>
            </a:r>
          </a:p>
        </p:txBody>
      </p:sp>
      <p:sp>
        <p:nvSpPr>
          <p:cNvPr id="7187" name="Text Box 22"/>
          <p:cNvSpPr txBox="1">
            <a:spLocks noChangeArrowheads="1"/>
          </p:cNvSpPr>
          <p:nvPr/>
        </p:nvSpPr>
        <p:spPr bwMode="auto">
          <a:xfrm>
            <a:off x="4927600" y="5208588"/>
            <a:ext cx="1930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a:t>Jihad Jim’s Military Surplus LLC </a:t>
            </a:r>
          </a:p>
        </p:txBody>
      </p:sp>
      <p:sp>
        <p:nvSpPr>
          <p:cNvPr id="7188" name="Text Box 25"/>
          <p:cNvSpPr txBox="1">
            <a:spLocks noChangeArrowheads="1"/>
          </p:cNvSpPr>
          <p:nvPr/>
        </p:nvSpPr>
        <p:spPr bwMode="auto">
          <a:xfrm>
            <a:off x="2082800" y="3678238"/>
            <a:ext cx="603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a:t>0.5 -</a:t>
            </a:r>
          </a:p>
        </p:txBody>
      </p:sp>
      <p:sp>
        <p:nvSpPr>
          <p:cNvPr id="7189" name="Text Box 26"/>
          <p:cNvSpPr txBox="1">
            <a:spLocks noChangeArrowheads="1"/>
          </p:cNvSpPr>
          <p:nvPr/>
        </p:nvSpPr>
        <p:spPr bwMode="auto">
          <a:xfrm>
            <a:off x="2001838" y="6489700"/>
            <a:ext cx="29543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50000"/>
              </a:spcBef>
              <a:buFontTx/>
              <a:buNone/>
            </a:pPr>
            <a:r>
              <a:rPr lang="en-US" altLang="en-US" sz="1600" b="1"/>
              <a:t>Expected Rate of Return (r</a:t>
            </a:r>
            <a:r>
              <a:rPr lang="en-US" altLang="en-US" sz="1600" b="1" baseline="-25000"/>
              <a:t>s)</a:t>
            </a:r>
            <a:endParaRPr lang="en-US" altLang="en-US" sz="1600" b="1"/>
          </a:p>
        </p:txBody>
      </p:sp>
      <p:sp>
        <p:nvSpPr>
          <p:cNvPr id="7190" name="Text Box 27"/>
          <p:cNvSpPr txBox="1">
            <a:spLocks noChangeArrowheads="1"/>
          </p:cNvSpPr>
          <p:nvPr/>
        </p:nvSpPr>
        <p:spPr bwMode="auto">
          <a:xfrm>
            <a:off x="3225800" y="6267450"/>
            <a:ext cx="5572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600"/>
              <a:t>15%</a:t>
            </a:r>
          </a:p>
        </p:txBody>
      </p:sp>
      <p:sp>
        <p:nvSpPr>
          <p:cNvPr id="7191" name="Line 28"/>
          <p:cNvSpPr>
            <a:spLocks noChangeShapeType="1"/>
          </p:cNvSpPr>
          <p:nvPr/>
        </p:nvSpPr>
        <p:spPr bwMode="auto">
          <a:xfrm flipV="1">
            <a:off x="3495675" y="3589338"/>
            <a:ext cx="0" cy="27178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92" name="Text Box 63"/>
          <p:cNvSpPr txBox="1">
            <a:spLocks noChangeArrowheads="1"/>
          </p:cNvSpPr>
          <p:nvPr/>
        </p:nvSpPr>
        <p:spPr bwMode="auto">
          <a:xfrm>
            <a:off x="322263" y="4192588"/>
            <a:ext cx="2141537"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a:t>Note: the area under each curve equals 1.00  (i.e. 100% probability)</a:t>
            </a:r>
          </a:p>
        </p:txBody>
      </p:sp>
      <p:sp>
        <p:nvSpPr>
          <p:cNvPr id="7193" name="Text Box 64"/>
          <p:cNvSpPr txBox="1">
            <a:spLocks noChangeArrowheads="1"/>
          </p:cNvSpPr>
          <p:nvPr/>
        </p:nvSpPr>
        <p:spPr bwMode="auto">
          <a:xfrm>
            <a:off x="177800" y="6821488"/>
            <a:ext cx="6680200"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600" b="1"/>
              <a:t>Answer:</a:t>
            </a:r>
            <a:r>
              <a:rPr lang="en-US" altLang="en-US" sz="1600"/>
              <a:t> Jihad Jim’s is riskier</a:t>
            </a:r>
          </a:p>
          <a:p>
            <a:pPr>
              <a:spcBef>
                <a:spcPct val="0"/>
              </a:spcBef>
              <a:buFont typeface="Wingdings" pitchFamily="2" charset="2"/>
              <a:buChar char="ð"/>
            </a:pPr>
            <a:r>
              <a:rPr lang="en-US" altLang="en-US" sz="1600"/>
              <a:t>Jihad Jim’s standard deviation is clearly much greater than that of Diamond Jim’s</a:t>
            </a:r>
          </a:p>
          <a:p>
            <a:pPr>
              <a:spcBef>
                <a:spcPct val="0"/>
              </a:spcBef>
              <a:buFont typeface="Wingdings" pitchFamily="2" charset="2"/>
              <a:buChar char="ð"/>
            </a:pPr>
            <a:r>
              <a:rPr lang="en-US" altLang="en-US" sz="1600"/>
              <a:t>The possible range of values for next years stock return for Jihad Jim’s is much greater than that for Diamond Jim’s</a:t>
            </a:r>
          </a:p>
          <a:p>
            <a:pPr>
              <a:spcBef>
                <a:spcPct val="0"/>
              </a:spcBef>
              <a:buFont typeface="Wingdings" pitchFamily="2" charset="2"/>
              <a:buChar char="ð"/>
            </a:pPr>
            <a:r>
              <a:rPr lang="en-US" altLang="en-US" sz="1600"/>
              <a:t>Jihad Jim’s expected stock return is much more uncertain</a:t>
            </a:r>
          </a:p>
          <a:p>
            <a:pPr>
              <a:spcBef>
                <a:spcPct val="0"/>
              </a:spcBef>
              <a:buFont typeface="Wingdings" pitchFamily="2" charset="2"/>
              <a:buChar char="ð"/>
            </a:pPr>
            <a:r>
              <a:rPr lang="en-US" altLang="en-US" sz="1600"/>
              <a:t>The estimate for expected return for Jihad Jim’s is much less reliable</a:t>
            </a:r>
          </a:p>
          <a:p>
            <a:pPr>
              <a:spcBef>
                <a:spcPct val="0"/>
              </a:spcBef>
              <a:buFont typeface="Wingdings" pitchFamily="2" charset="2"/>
              <a:buChar char="ð"/>
            </a:pPr>
            <a:r>
              <a:rPr lang="en-US" altLang="en-US" sz="1600"/>
              <a:t>Jihad Jim’s stock is much more risky than Diamond Jim’s stock</a:t>
            </a:r>
          </a:p>
        </p:txBody>
      </p:sp>
      <p:sp>
        <p:nvSpPr>
          <p:cNvPr id="7194" name="Text Box 65"/>
          <p:cNvSpPr txBox="1">
            <a:spLocks noChangeArrowheads="1"/>
          </p:cNvSpPr>
          <p:nvPr/>
        </p:nvSpPr>
        <p:spPr bwMode="auto">
          <a:xfrm>
            <a:off x="2362200" y="6270625"/>
            <a:ext cx="4556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600"/>
              <a:t>0%</a:t>
            </a:r>
          </a:p>
        </p:txBody>
      </p:sp>
      <p:grpSp>
        <p:nvGrpSpPr>
          <p:cNvPr id="7195" name="Group 66"/>
          <p:cNvGrpSpPr>
            <a:grpSpLocks/>
          </p:cNvGrpSpPr>
          <p:nvPr/>
        </p:nvGrpSpPr>
        <p:grpSpPr bwMode="auto">
          <a:xfrm>
            <a:off x="4494213" y="6530975"/>
            <a:ext cx="117475" cy="49213"/>
            <a:chOff x="2386" y="1909"/>
            <a:chExt cx="74" cy="31"/>
          </a:xfrm>
        </p:grpSpPr>
        <p:sp>
          <p:nvSpPr>
            <p:cNvPr id="7205" name="Line 67"/>
            <p:cNvSpPr>
              <a:spLocks noChangeShapeType="1"/>
            </p:cNvSpPr>
            <p:nvPr/>
          </p:nvSpPr>
          <p:spPr bwMode="auto">
            <a:xfrm flipV="1">
              <a:off x="2386" y="1909"/>
              <a:ext cx="38" cy="3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06" name="Line 68"/>
            <p:cNvSpPr>
              <a:spLocks noChangeShapeType="1"/>
            </p:cNvSpPr>
            <p:nvPr/>
          </p:nvSpPr>
          <p:spPr bwMode="auto">
            <a:xfrm flipH="1" flipV="1">
              <a:off x="2422" y="1910"/>
              <a:ext cx="38" cy="3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7196" name="Line 69"/>
          <p:cNvSpPr>
            <a:spLocks noChangeShapeType="1"/>
          </p:cNvSpPr>
          <p:nvPr/>
        </p:nvSpPr>
        <p:spPr bwMode="auto">
          <a:xfrm flipH="1">
            <a:off x="4219575" y="5414963"/>
            <a:ext cx="742950" cy="5524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197" name="Line 70"/>
          <p:cNvSpPr>
            <a:spLocks noChangeShapeType="1"/>
          </p:cNvSpPr>
          <p:nvPr/>
        </p:nvSpPr>
        <p:spPr bwMode="auto">
          <a:xfrm flipH="1">
            <a:off x="3810000" y="4252913"/>
            <a:ext cx="581025" cy="1905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198" name="TextBox 68"/>
          <p:cNvSpPr txBox="1">
            <a:spLocks noChangeArrowheads="1"/>
          </p:cNvSpPr>
          <p:nvPr/>
        </p:nvSpPr>
        <p:spPr bwMode="auto">
          <a:xfrm>
            <a:off x="203200" y="2832100"/>
            <a:ext cx="6654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600" u="sng"/>
              <a:t>Example</a:t>
            </a:r>
            <a:r>
              <a:rPr lang="en-US" altLang="en-US" sz="1600"/>
              <a:t>: The probability distributions for two different stocks are shown below.  Both stocks have an expected return (r</a:t>
            </a:r>
            <a:r>
              <a:rPr lang="en-US" altLang="en-US" sz="1600" baseline="-25000"/>
              <a:t>s</a:t>
            </a:r>
            <a:r>
              <a:rPr lang="en-US" altLang="en-US" sz="1600"/>
              <a:t>) of 15%.  Which stock is riskier?</a:t>
            </a:r>
          </a:p>
        </p:txBody>
      </p:sp>
      <p:sp>
        <p:nvSpPr>
          <p:cNvPr id="103" name="TextBox 102"/>
          <p:cNvSpPr txBox="1"/>
          <p:nvPr/>
        </p:nvSpPr>
        <p:spPr>
          <a:xfrm>
            <a:off x="177800" y="223838"/>
            <a:ext cx="6680200" cy="369887"/>
          </a:xfrm>
          <a:prstGeom prst="rect">
            <a:avLst/>
          </a:prstGeom>
          <a:noFill/>
        </p:spPr>
        <p:txBody>
          <a:bodyPr>
            <a:spAutoFit/>
          </a:bodyPr>
          <a:lstStyle/>
          <a:p>
            <a:pPr>
              <a:defRPr/>
            </a:pPr>
            <a:r>
              <a:rPr lang="en-US" b="1" dirty="0">
                <a:latin typeface="+mn-lt"/>
              </a:rPr>
              <a:t>Stand-alone Risk</a:t>
            </a:r>
            <a:r>
              <a:rPr lang="en-US" dirty="0">
                <a:latin typeface="+mn-lt"/>
              </a:rPr>
              <a:t> (continued)</a:t>
            </a:r>
          </a:p>
        </p:txBody>
      </p:sp>
      <p:sp>
        <p:nvSpPr>
          <p:cNvPr id="7200" name="Text Box 28"/>
          <p:cNvSpPr txBox="1">
            <a:spLocks noChangeArrowheads="1"/>
          </p:cNvSpPr>
          <p:nvPr/>
        </p:nvSpPr>
        <p:spPr bwMode="auto">
          <a:xfrm>
            <a:off x="204788" y="488950"/>
            <a:ext cx="6653212"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 typeface="Wingdings 3" pitchFamily="18" charset="2"/>
              <a:buNone/>
            </a:pPr>
            <a:r>
              <a:rPr lang="en-US" altLang="en-US" sz="1600" u="sng"/>
              <a:t>How Standard Deviation Quantifies Risk</a:t>
            </a:r>
            <a:r>
              <a:rPr lang="en-US" altLang="en-US" sz="1600"/>
              <a:t>:</a:t>
            </a:r>
          </a:p>
          <a:p>
            <a:pPr>
              <a:spcBef>
                <a:spcPct val="0"/>
              </a:spcBef>
              <a:buFont typeface="Wingdings 3" pitchFamily="18" charset="2"/>
              <a:buChar char="_"/>
            </a:pPr>
            <a:r>
              <a:rPr lang="en-US" altLang="en-US" sz="1600"/>
              <a:t>Standard deviation describes the degree of variation or the “range” of a probability distribution</a:t>
            </a:r>
          </a:p>
          <a:p>
            <a:pPr>
              <a:spcBef>
                <a:spcPct val="0"/>
              </a:spcBef>
              <a:buFont typeface="Wingdings 3" pitchFamily="18" charset="2"/>
              <a:buChar char="_"/>
            </a:pPr>
            <a:r>
              <a:rPr lang="en-US" altLang="en-US" sz="1600"/>
              <a:t>The higher the </a:t>
            </a:r>
            <a:r>
              <a:rPr lang="en-US" altLang="en-US" sz="1600" b="1">
                <a:latin typeface="Symbol" pitchFamily="18" charset="2"/>
              </a:rPr>
              <a:t>s</a:t>
            </a:r>
            <a:r>
              <a:rPr lang="en-US" altLang="en-US" sz="1600"/>
              <a:t>, the greater the range of possible outcomes, the greater the uncertainty concerning the next possible outcome, thus greater risk</a:t>
            </a:r>
          </a:p>
          <a:p>
            <a:pPr>
              <a:spcBef>
                <a:spcPct val="0"/>
              </a:spcBef>
              <a:buFont typeface="Wingdings 3" pitchFamily="18" charset="2"/>
              <a:buChar char="_"/>
            </a:pPr>
            <a:r>
              <a:rPr lang="en-US" altLang="en-US" sz="1600"/>
              <a:t>A “tighter” or “narrower” probability distribution  (as compared to other probability distributions) means a lower relative </a:t>
            </a:r>
            <a:r>
              <a:rPr lang="en-US" altLang="en-US" sz="1600" b="1">
                <a:latin typeface="Symbol" pitchFamily="18" charset="2"/>
              </a:rPr>
              <a:t>s</a:t>
            </a:r>
            <a:r>
              <a:rPr lang="en-US" altLang="en-US" sz="1600">
                <a:latin typeface="Symbol" pitchFamily="18" charset="2"/>
              </a:rPr>
              <a:t>, </a:t>
            </a:r>
            <a:r>
              <a:rPr lang="en-US" altLang="en-US" sz="1600"/>
              <a:t>which means less uncertainty concerning the next possible outcome</a:t>
            </a:r>
          </a:p>
          <a:p>
            <a:pPr>
              <a:spcBef>
                <a:spcPct val="0"/>
              </a:spcBef>
              <a:buFont typeface="Wingdings 3" pitchFamily="18" charset="2"/>
              <a:buChar char="_"/>
            </a:pPr>
            <a:r>
              <a:rPr lang="en-US" altLang="en-US" sz="1600"/>
              <a:t>The smaller the </a:t>
            </a:r>
            <a:r>
              <a:rPr lang="en-US" altLang="en-US" sz="1600" b="1">
                <a:latin typeface="Symbol" pitchFamily="18" charset="2"/>
              </a:rPr>
              <a:t>s</a:t>
            </a:r>
            <a:r>
              <a:rPr lang="en-US" altLang="en-US" sz="1600"/>
              <a:t>, the more reliable the estimated expected return </a:t>
            </a:r>
          </a:p>
        </p:txBody>
      </p:sp>
      <p:grpSp>
        <p:nvGrpSpPr>
          <p:cNvPr id="7201" name="Group 66"/>
          <p:cNvGrpSpPr>
            <a:grpSpLocks/>
          </p:cNvGrpSpPr>
          <p:nvPr/>
        </p:nvGrpSpPr>
        <p:grpSpPr bwMode="auto">
          <a:xfrm>
            <a:off x="3967163" y="3108325"/>
            <a:ext cx="117475" cy="49213"/>
            <a:chOff x="2386" y="1909"/>
            <a:chExt cx="74" cy="31"/>
          </a:xfrm>
        </p:grpSpPr>
        <p:sp>
          <p:nvSpPr>
            <p:cNvPr id="7203" name="Line 67"/>
            <p:cNvSpPr>
              <a:spLocks noChangeShapeType="1"/>
            </p:cNvSpPr>
            <p:nvPr/>
          </p:nvSpPr>
          <p:spPr bwMode="auto">
            <a:xfrm flipV="1">
              <a:off x="2386" y="1909"/>
              <a:ext cx="38" cy="3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04" name="Line 68"/>
            <p:cNvSpPr>
              <a:spLocks noChangeShapeType="1"/>
            </p:cNvSpPr>
            <p:nvPr/>
          </p:nvSpPr>
          <p:spPr bwMode="auto">
            <a:xfrm flipH="1" flipV="1">
              <a:off x="2422" y="1910"/>
              <a:ext cx="38" cy="3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cxnSp>
        <p:nvCxnSpPr>
          <p:cNvPr id="7202" name="Straight Connector 141"/>
          <p:cNvCxnSpPr>
            <a:cxnSpLocks noChangeShapeType="1"/>
            <a:stCxn id="7194" idx="0"/>
          </p:cNvCxnSpPr>
          <p:nvPr/>
        </p:nvCxnSpPr>
        <p:spPr bwMode="auto">
          <a:xfrm rot="16200000" flipV="1">
            <a:off x="1277937" y="4957763"/>
            <a:ext cx="2613025" cy="127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11 &amp; 12: Risk &amp; Return in Capital Markets (bdh2e)</a:t>
            </a:r>
          </a:p>
        </p:txBody>
      </p:sp>
      <p:sp>
        <p:nvSpPr>
          <p:cNvPr id="81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6975CEC6-ABF2-423F-94AD-7E1EB6AFC124}" type="slidenum">
              <a:rPr lang="en-US" altLang="en-US" sz="1200" smtClean="0"/>
              <a:pPr>
                <a:spcBef>
                  <a:spcPct val="0"/>
                </a:spcBef>
                <a:buFontTx/>
                <a:buNone/>
              </a:pPr>
              <a:t>7</a:t>
            </a:fld>
            <a:endParaRPr lang="en-US" altLang="en-US" sz="1200" smtClean="0"/>
          </a:p>
        </p:txBody>
      </p:sp>
      <p:sp>
        <p:nvSpPr>
          <p:cNvPr id="8196" name="Line 2"/>
          <p:cNvSpPr>
            <a:spLocks noChangeShapeType="1"/>
          </p:cNvSpPr>
          <p:nvPr/>
        </p:nvSpPr>
        <p:spPr bwMode="auto">
          <a:xfrm>
            <a:off x="2971800" y="5791200"/>
            <a:ext cx="0" cy="33528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21" name="Text Box 3"/>
          <p:cNvSpPr txBox="1">
            <a:spLocks noChangeArrowheads="1"/>
          </p:cNvSpPr>
          <p:nvPr/>
        </p:nvSpPr>
        <p:spPr bwMode="auto">
          <a:xfrm>
            <a:off x="203200" y="298450"/>
            <a:ext cx="6653213" cy="3832225"/>
          </a:xfrm>
          <a:prstGeom prst="rect">
            <a:avLst/>
          </a:prstGeom>
          <a:noFill/>
          <a:ln w="9525">
            <a:noFill/>
            <a:miter lim="800000"/>
            <a:headEnd/>
            <a:tailEnd/>
          </a:ln>
        </p:spPr>
        <p:txBody>
          <a:bodyPr>
            <a:spAutoFit/>
          </a:bodyPr>
          <a:lstStyle/>
          <a:p>
            <a:pPr>
              <a:lnSpc>
                <a:spcPct val="90000"/>
              </a:lnSpc>
              <a:defRPr/>
            </a:pPr>
            <a:r>
              <a:rPr lang="en-US" b="1" dirty="0"/>
              <a:t>Stand-alone Risk </a:t>
            </a:r>
            <a:r>
              <a:rPr lang="en-US" dirty="0"/>
              <a:t>(continued)</a:t>
            </a:r>
            <a:endParaRPr lang="en-US" b="1" dirty="0"/>
          </a:p>
          <a:p>
            <a:pPr>
              <a:lnSpc>
                <a:spcPct val="90000"/>
              </a:lnSpc>
              <a:defRPr/>
            </a:pPr>
            <a:endParaRPr lang="en-US" b="1" dirty="0"/>
          </a:p>
          <a:p>
            <a:pPr>
              <a:lnSpc>
                <a:spcPct val="90000"/>
              </a:lnSpc>
              <a:defRPr/>
            </a:pPr>
            <a:r>
              <a:rPr lang="en-US" dirty="0"/>
              <a:t>Most Common Way to Determine R</a:t>
            </a:r>
            <a:r>
              <a:rPr lang="en-US" baseline="-25000" dirty="0"/>
              <a:t>s</a:t>
            </a:r>
            <a:r>
              <a:rPr lang="en-US" dirty="0"/>
              <a:t>, </a:t>
            </a:r>
            <a:r>
              <a:rPr lang="en-US" dirty="0" err="1"/>
              <a:t>r</a:t>
            </a:r>
            <a:r>
              <a:rPr lang="en-US" baseline="-25000" dirty="0" err="1"/>
              <a:t>s</a:t>
            </a:r>
            <a:r>
              <a:rPr lang="en-US" dirty="0"/>
              <a:t> and </a:t>
            </a:r>
            <a:r>
              <a:rPr lang="en-US" b="1" dirty="0">
                <a:latin typeface="Symbol" pitchFamily="18" charset="2"/>
              </a:rPr>
              <a:t>s</a:t>
            </a:r>
            <a:endParaRPr lang="en-US" b="1" u="sng" baseline="-25000" dirty="0">
              <a:latin typeface="Symbol" pitchFamily="18" charset="2"/>
            </a:endParaRPr>
          </a:p>
          <a:p>
            <a:pPr>
              <a:lnSpc>
                <a:spcPct val="90000"/>
              </a:lnSpc>
              <a:buFont typeface="Wingdings 3" pitchFamily="18" charset="2"/>
              <a:buNone/>
              <a:defRPr/>
            </a:pPr>
            <a:endParaRPr lang="en-US" dirty="0"/>
          </a:p>
          <a:p>
            <a:pPr>
              <a:lnSpc>
                <a:spcPct val="90000"/>
              </a:lnSpc>
              <a:buFont typeface="Wingdings 3" pitchFamily="18" charset="2"/>
              <a:buNone/>
              <a:defRPr/>
            </a:pPr>
            <a:r>
              <a:rPr lang="en-US" dirty="0"/>
              <a:t>1) Find the monthly closing price of a stock for the last 61 months</a:t>
            </a:r>
          </a:p>
          <a:p>
            <a:pPr>
              <a:lnSpc>
                <a:spcPct val="90000"/>
              </a:lnSpc>
              <a:buFont typeface="Wingdings 3" pitchFamily="18" charset="2"/>
              <a:buNone/>
              <a:defRPr/>
            </a:pPr>
            <a:r>
              <a:rPr lang="en-US" dirty="0"/>
              <a:t>2) Compute the ROR for each month (New-Old)/Old</a:t>
            </a:r>
          </a:p>
          <a:p>
            <a:pPr>
              <a:lnSpc>
                <a:spcPct val="90000"/>
              </a:lnSpc>
              <a:buFont typeface="Wingdings 3" pitchFamily="18" charset="2"/>
              <a:buNone/>
              <a:defRPr/>
            </a:pPr>
            <a:r>
              <a:rPr lang="en-US" dirty="0"/>
              <a:t>3) Compute the average monthly ROR (use Excel function: AVERAGE)</a:t>
            </a:r>
          </a:p>
          <a:p>
            <a:pPr>
              <a:lnSpc>
                <a:spcPct val="90000"/>
              </a:lnSpc>
              <a:buFont typeface="Wingdings 3" pitchFamily="18" charset="2"/>
              <a:buNone/>
              <a:defRPr/>
            </a:pPr>
            <a:r>
              <a:rPr lang="en-US" dirty="0"/>
              <a:t>4) Convert the monthly average to an annual average.  This is the average annual return R</a:t>
            </a:r>
            <a:r>
              <a:rPr lang="en-US" baseline="-25000" dirty="0"/>
              <a:t>s</a:t>
            </a:r>
            <a:r>
              <a:rPr lang="en-US" dirty="0"/>
              <a:t> for the five year period</a:t>
            </a:r>
            <a:endParaRPr lang="en-US" baseline="-25000" dirty="0"/>
          </a:p>
          <a:p>
            <a:pPr>
              <a:lnSpc>
                <a:spcPct val="90000"/>
              </a:lnSpc>
              <a:buFont typeface="Wingdings 3" pitchFamily="18" charset="2"/>
              <a:buNone/>
              <a:defRPr/>
            </a:pPr>
            <a:r>
              <a:rPr lang="en-US" dirty="0"/>
              <a:t>5) As stated before: </a:t>
            </a:r>
            <a:r>
              <a:rPr lang="en-US" dirty="0" err="1"/>
              <a:t>r</a:t>
            </a:r>
            <a:r>
              <a:rPr lang="en-US" baseline="-25000" dirty="0" err="1"/>
              <a:t>s</a:t>
            </a:r>
            <a:r>
              <a:rPr lang="en-US" dirty="0"/>
              <a:t> = </a:t>
            </a:r>
            <a:r>
              <a:rPr lang="en-US" dirty="0" err="1"/>
              <a:t>R</a:t>
            </a:r>
            <a:r>
              <a:rPr lang="en-US" baseline="-25000" dirty="0" err="1"/>
              <a:t>s</a:t>
            </a:r>
            <a:r>
              <a:rPr lang="en-US" dirty="0"/>
              <a:t> </a:t>
            </a:r>
            <a:r>
              <a:rPr lang="en-US" dirty="0">
                <a:cs typeface="Times New Roman" pitchFamily="18" charset="0"/>
              </a:rPr>
              <a:t>≈  </a:t>
            </a:r>
            <a:r>
              <a:rPr lang="en-US" dirty="0" err="1"/>
              <a:t>r</a:t>
            </a:r>
            <a:r>
              <a:rPr lang="en-US" baseline="-25000" dirty="0" err="1"/>
              <a:t>s</a:t>
            </a:r>
            <a:endParaRPr lang="en-US" dirty="0"/>
          </a:p>
          <a:p>
            <a:pPr>
              <a:lnSpc>
                <a:spcPct val="90000"/>
              </a:lnSpc>
              <a:defRPr/>
            </a:pPr>
            <a:r>
              <a:rPr lang="en-US" dirty="0"/>
              <a:t>5) Use the Excel function: STDEV to find </a:t>
            </a:r>
            <a:r>
              <a:rPr lang="en-US" b="1" dirty="0">
                <a:latin typeface="Symbol" pitchFamily="18" charset="2"/>
              </a:rPr>
              <a:t>s </a:t>
            </a:r>
            <a:r>
              <a:rPr lang="en-US" dirty="0">
                <a:latin typeface="+mn-lt"/>
              </a:rPr>
              <a:t>of monthly returns</a:t>
            </a:r>
          </a:p>
          <a:p>
            <a:pPr>
              <a:lnSpc>
                <a:spcPct val="90000"/>
              </a:lnSpc>
              <a:defRPr/>
            </a:pPr>
            <a:r>
              <a:rPr lang="en-US" dirty="0">
                <a:latin typeface="+mn-lt"/>
              </a:rPr>
              <a:t>6) Convert this to an annualized </a:t>
            </a:r>
            <a:r>
              <a:rPr lang="en-US" b="1" dirty="0">
                <a:latin typeface="Symbol" pitchFamily="18" charset="2"/>
              </a:rPr>
              <a:t>s</a:t>
            </a:r>
            <a:r>
              <a:rPr lang="en-US" dirty="0">
                <a:latin typeface="+mn-lt"/>
              </a:rPr>
              <a:t>, multiply by SQRT(12)</a:t>
            </a:r>
            <a:endParaRPr lang="en-US" dirty="0"/>
          </a:p>
          <a:p>
            <a:pPr>
              <a:lnSpc>
                <a:spcPct val="90000"/>
              </a:lnSpc>
              <a:buFont typeface="Wingdings" pitchFamily="2" charset="2"/>
              <a:buChar char="ð"/>
              <a:defRPr/>
            </a:pPr>
            <a:endParaRPr lang="en-US" dirty="0"/>
          </a:p>
          <a:p>
            <a:pPr>
              <a:lnSpc>
                <a:spcPct val="90000"/>
              </a:lnSpc>
              <a:defRPr/>
            </a:pPr>
            <a:endParaRPr lang="en-US" dirty="0"/>
          </a:p>
        </p:txBody>
      </p:sp>
      <p:sp>
        <p:nvSpPr>
          <p:cNvPr id="8198" name="Text Box 4"/>
          <p:cNvSpPr txBox="1">
            <a:spLocks noChangeArrowheads="1"/>
          </p:cNvSpPr>
          <p:nvPr/>
        </p:nvSpPr>
        <p:spPr bwMode="auto">
          <a:xfrm>
            <a:off x="277813" y="381317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8199" name="Line 27"/>
          <p:cNvSpPr>
            <a:spLocks noChangeShapeType="1"/>
          </p:cNvSpPr>
          <p:nvPr/>
        </p:nvSpPr>
        <p:spPr bwMode="auto">
          <a:xfrm>
            <a:off x="3440113" y="814388"/>
            <a:ext cx="1333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8200" name="Group 31"/>
          <p:cNvGrpSpPr>
            <a:grpSpLocks/>
          </p:cNvGrpSpPr>
          <p:nvPr/>
        </p:nvGrpSpPr>
        <p:grpSpPr bwMode="auto">
          <a:xfrm>
            <a:off x="2998788" y="2811463"/>
            <a:ext cx="117475" cy="49212"/>
            <a:chOff x="59" y="1703"/>
            <a:chExt cx="74" cy="31"/>
          </a:xfrm>
        </p:grpSpPr>
        <p:sp>
          <p:nvSpPr>
            <p:cNvPr id="8207" name="Line 29"/>
            <p:cNvSpPr>
              <a:spLocks noChangeShapeType="1"/>
            </p:cNvSpPr>
            <p:nvPr/>
          </p:nvSpPr>
          <p:spPr bwMode="auto">
            <a:xfrm flipV="1">
              <a:off x="59" y="1703"/>
              <a:ext cx="38" cy="3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08" name="Line 30"/>
            <p:cNvSpPr>
              <a:spLocks noChangeShapeType="1"/>
            </p:cNvSpPr>
            <p:nvPr/>
          </p:nvSpPr>
          <p:spPr bwMode="auto">
            <a:xfrm flipH="1" flipV="1">
              <a:off x="95" y="1704"/>
              <a:ext cx="38" cy="3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8201" name="Group 35"/>
          <p:cNvGrpSpPr>
            <a:grpSpLocks/>
          </p:cNvGrpSpPr>
          <p:nvPr/>
        </p:nvGrpSpPr>
        <p:grpSpPr bwMode="auto">
          <a:xfrm>
            <a:off x="3757613" y="811213"/>
            <a:ext cx="117475" cy="49212"/>
            <a:chOff x="59" y="1703"/>
            <a:chExt cx="74" cy="31"/>
          </a:xfrm>
        </p:grpSpPr>
        <p:sp>
          <p:nvSpPr>
            <p:cNvPr id="8205" name="Line 36"/>
            <p:cNvSpPr>
              <a:spLocks noChangeShapeType="1"/>
            </p:cNvSpPr>
            <p:nvPr/>
          </p:nvSpPr>
          <p:spPr bwMode="auto">
            <a:xfrm flipV="1">
              <a:off x="59" y="1703"/>
              <a:ext cx="38" cy="3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06" name="Line 37"/>
            <p:cNvSpPr>
              <a:spLocks noChangeShapeType="1"/>
            </p:cNvSpPr>
            <p:nvPr/>
          </p:nvSpPr>
          <p:spPr bwMode="auto">
            <a:xfrm flipH="1" flipV="1">
              <a:off x="95" y="1704"/>
              <a:ext cx="38" cy="3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8202" name="Line 38"/>
          <p:cNvSpPr>
            <a:spLocks noChangeShapeType="1"/>
          </p:cNvSpPr>
          <p:nvPr/>
        </p:nvSpPr>
        <p:spPr bwMode="auto">
          <a:xfrm>
            <a:off x="2106613" y="2841625"/>
            <a:ext cx="1333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3" name="Line 27"/>
          <p:cNvSpPr>
            <a:spLocks noChangeShapeType="1"/>
          </p:cNvSpPr>
          <p:nvPr/>
        </p:nvSpPr>
        <p:spPr bwMode="auto">
          <a:xfrm>
            <a:off x="2316163" y="2560638"/>
            <a:ext cx="1333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4" name="Line 38"/>
          <p:cNvSpPr>
            <a:spLocks noChangeShapeType="1"/>
          </p:cNvSpPr>
          <p:nvPr/>
        </p:nvSpPr>
        <p:spPr bwMode="auto">
          <a:xfrm>
            <a:off x="2449513" y="2816225"/>
            <a:ext cx="1333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3"/>
          <p:cNvSpPr>
            <a:spLocks noGrp="1"/>
          </p:cNvSpPr>
          <p:nvPr>
            <p:ph type="ftr" sz="quarter" idx="11"/>
          </p:nvPr>
        </p:nvSpPr>
        <p:spPr>
          <a:xfrm>
            <a:off x="0" y="0"/>
            <a:ext cx="4233863" cy="325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11 &amp; 12: Risk &amp; Return in Capital Markets (bdh2e)</a:t>
            </a:r>
          </a:p>
        </p:txBody>
      </p:sp>
      <p:sp>
        <p:nvSpPr>
          <p:cNvPr id="921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BBB4C404-70D5-4294-9AB8-2F34CB7A92CF}" type="slidenum">
              <a:rPr lang="en-US" altLang="en-US" sz="1200" smtClean="0"/>
              <a:pPr>
                <a:spcBef>
                  <a:spcPct val="0"/>
                </a:spcBef>
                <a:buFontTx/>
                <a:buNone/>
              </a:pPr>
              <a:t>8</a:t>
            </a:fld>
            <a:endParaRPr lang="en-US" altLang="en-US" sz="1200" smtClean="0"/>
          </a:p>
        </p:txBody>
      </p:sp>
      <p:sp>
        <p:nvSpPr>
          <p:cNvPr id="9220" name="Text Box 2581"/>
          <p:cNvSpPr txBox="1">
            <a:spLocks noChangeArrowheads="1"/>
          </p:cNvSpPr>
          <p:nvPr/>
        </p:nvSpPr>
        <p:spPr bwMode="auto">
          <a:xfrm>
            <a:off x="0" y="228600"/>
            <a:ext cx="34671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a:t>Excel Example: Apple Inc. (AAPL)</a:t>
            </a:r>
          </a:p>
        </p:txBody>
      </p:sp>
      <p:sp>
        <p:nvSpPr>
          <p:cNvPr id="9221" name="Text Box 2585"/>
          <p:cNvSpPr txBox="1">
            <a:spLocks noChangeArrowheads="1"/>
          </p:cNvSpPr>
          <p:nvPr/>
        </p:nvSpPr>
        <p:spPr bwMode="auto">
          <a:xfrm>
            <a:off x="3448050" y="276225"/>
            <a:ext cx="14620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a:t>= (B4-B3)/B3</a:t>
            </a:r>
          </a:p>
        </p:txBody>
      </p:sp>
      <p:graphicFrame>
        <p:nvGraphicFramePr>
          <p:cNvPr id="72087" name="Group 3479"/>
          <p:cNvGraphicFramePr>
            <a:graphicFrameLocks noGrp="1"/>
          </p:cNvGraphicFramePr>
          <p:nvPr>
            <p:ph/>
          </p:nvPr>
        </p:nvGraphicFramePr>
        <p:xfrm>
          <a:off x="120650" y="601663"/>
          <a:ext cx="6457950" cy="8431280"/>
        </p:xfrm>
        <a:graphic>
          <a:graphicData uri="http://schemas.openxmlformats.org/drawingml/2006/table">
            <a:tbl>
              <a:tblPr/>
              <a:tblGrid>
                <a:gridCol w="862013"/>
                <a:gridCol w="855662"/>
                <a:gridCol w="954088"/>
                <a:gridCol w="890587"/>
                <a:gridCol w="908050"/>
                <a:gridCol w="906463"/>
                <a:gridCol w="1081087"/>
              </a:tblGrid>
              <a:tr h="134103">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marT="45716" marB="45716" anchor="b"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Arial Narrow" pitchFamily="34" charset="0"/>
                          <a:cs typeface="Arial" charset="0"/>
                        </a:rPr>
                        <a:t>Adjusted</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Arial Narrow" pitchFamily="34" charset="0"/>
                          <a:cs typeface="Arial" charset="0"/>
                        </a:rPr>
                        <a:t>Monthly </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Arial Narrow" pitchFamily="34" charset="0"/>
                          <a:cs typeface="Arial" charset="0"/>
                        </a:rPr>
                        <a:t>Average</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Arial Narrow" pitchFamily="34" charset="0"/>
                          <a:cs typeface="Arial" charset="0"/>
                        </a:rPr>
                        <a:t>Average</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Symbol" pitchFamily="18" charset="2"/>
                          <a:cs typeface="Arial" charset="0"/>
                        </a:rPr>
                        <a:t>s</a:t>
                      </a:r>
                      <a:r>
                        <a:rPr kumimoji="0" lang="en-US" sz="800" b="1" i="0" u="none" strike="noStrike" cap="none" normalizeH="0" baseline="0" smtClean="0">
                          <a:ln>
                            <a:noFill/>
                          </a:ln>
                          <a:solidFill>
                            <a:schemeClr val="tx1"/>
                          </a:solidFill>
                          <a:effectLst/>
                          <a:latin typeface="Arial Narrow" pitchFamily="34" charset="0"/>
                          <a:cs typeface="Arial" charset="0"/>
                        </a:rPr>
                        <a:t> (Monthly </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cap="flat">
                      <a:noFill/>
                    </a:lnT>
                    <a:lnB>
                      <a:noFill/>
                    </a:lnB>
                    <a:lnTlToBr>
                      <a:noFill/>
                    </a:lnTlToBr>
                    <a:lnBlToTr>
                      <a:noFill/>
                    </a:lnBlToTr>
                    <a:noFill/>
                  </a:tcPr>
                </a:tc>
              </a:tr>
              <a:tr h="0">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Arial Narrow" pitchFamily="34" charset="0"/>
                          <a:cs typeface="Arial" charset="0"/>
                        </a:rPr>
                        <a:t>Date</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Arial Narrow" pitchFamily="34" charset="0"/>
                          <a:cs typeface="Arial" charset="0"/>
                        </a:rPr>
                        <a:t>Close</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Arial Narrow" pitchFamily="34" charset="0"/>
                          <a:cs typeface="Arial" charset="0"/>
                        </a:rPr>
                        <a:t>Returns</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Arial Narrow" pitchFamily="34" charset="0"/>
                          <a:cs typeface="Arial" charset="0"/>
                        </a:rPr>
                        <a:t>Monthly k</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Arial Narrow" pitchFamily="34" charset="0"/>
                          <a:cs typeface="Arial" charset="0"/>
                        </a:rPr>
                        <a:t>Annual k</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Arial Narrow" pitchFamily="34" charset="0"/>
                          <a:cs typeface="Arial" charset="0"/>
                        </a:rPr>
                        <a:t>Returns)</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Symbol" pitchFamily="18" charset="2"/>
                          <a:cs typeface="Arial" charset="0"/>
                        </a:rPr>
                        <a:t>s </a:t>
                      </a:r>
                      <a:r>
                        <a:rPr kumimoji="0" lang="en-US" sz="800" b="1" i="0" u="none" strike="noStrike" cap="none" normalizeH="0" baseline="0" smtClean="0">
                          <a:ln>
                            <a:noFill/>
                          </a:ln>
                          <a:solidFill>
                            <a:schemeClr val="tx1"/>
                          </a:solidFill>
                          <a:effectLst/>
                          <a:latin typeface="Arial Narrow" pitchFamily="34" charset="0"/>
                          <a:cs typeface="Arial" charset="0"/>
                        </a:rPr>
                        <a:t>(Annualized)</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1-Feb-02</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$10.85</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4.0847%</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49.0165%</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11.2596%</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39.0043%</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1-Mar-02</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$11.84</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9.1244%</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1-Apr-02</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$12.14</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2.5338%</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1-May-02</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$11.65</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-4.0362%</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3-Jun-02</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$8.86</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-23.9485%</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1-Jul-02</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$7.63</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-13.8826%</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1-Aug-02</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$7.38</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-3.2765%</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3-Sep-02</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$7.25</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-1.7615%</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1-Oct-02</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$8.03</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10.7586%</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1-Nov-02</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$7.75</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-3.4869%</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2-Dec-02</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$7.16</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-7.6129%</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2-Jan-03</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$7.18</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0.2793%</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3-Feb-03</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$7.51</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4.5961%</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3-Mar-03</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$7.07</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-5.8589%</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1-Apr-03</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$7.11</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0.5658%</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1-May-03</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$8.98</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26.3010%</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2-Jun-03</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$9.53</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6.1247%</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1-Jul-03</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$10.54</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10.5981%</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1-Aug-03</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$11.31</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7.3055%</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2-Sep-03</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$10.36</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-8.3996%</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1-Oct-03</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$11.44</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10.4247%</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3-Nov-03</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$10.45</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-8.6538%</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1-Dec-03</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$10.69</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2.2967%</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2-Jan-04</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$11.28</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5.5192%</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2-Feb-04</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$11.96</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6.0284%</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1-Mar-04</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$13.52</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13.0435%</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1-Apr-04</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$12.89</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-4.6598%</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3-May-04</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$14.03</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8.8441%</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1-Jun-04</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$16.27</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15.9658%</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1-Jul-04</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$16.17</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-0.6146%</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2-Aug-04</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$17.25</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6.6790%</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1-Sep-04</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$19.38</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12.3478%</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1-Oct-04</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$26.20</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35.1909%</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1-Nov-04</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$33.53</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27.9771%</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1-Dec-04</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$32.20</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-3.9666%</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3-Jan-05</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$38.45</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19.4099%</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1-Feb-05</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$44.86</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16.6710%</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1-Mar-05</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$41.67</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-7.1110%</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1-Apr-05</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$36.06</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-13.4629%</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2-May-05</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$39.76</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10.2607%</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1-Jun-05</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$36.81</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-7.4195%</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1-Jul-05</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$42.65</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15.8653%</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1-Aug-05</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$46.89</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9.9414%</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1-Sep-05</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$53.61</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14.3314%</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3-Oct-05</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$57.59</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7.4240%</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1-Nov-05</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$67.82</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17.7635%</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1-Dec-05</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$71.89</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6.0012%</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3-Jan-06</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$75.51</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5.0355%</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1-Feb-06</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$68.49</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-9.2968%</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1-Mar-06</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$62.72</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-8.4246%</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3-Apr-06</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$70.39</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12.2290%</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1-May-06</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$59.77</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-15.0874%</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1-Jun-06</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$57.27</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-4.1827%</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3-Jul-06</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$67.96</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18.6660%</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1-Aug-06</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$67.85</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-0.1619%</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1-Sep-06</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$76.98</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13.4562%</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2-Oct-06</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$81.08</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5.3261%</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1-Nov-06</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$91.66</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13.0488%</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1-Dec-06</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$84.84</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-7.4405%</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3-Jan-07</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$85.73</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1.0490%</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cap="flat">
                      <a:noFill/>
                    </a:lnR>
                    <a:lnT>
                      <a:noFill/>
                    </a:lnT>
                    <a:lnB>
                      <a:noFill/>
                    </a:lnB>
                    <a:lnTlToBr>
                      <a:noFill/>
                    </a:lnTlToBr>
                    <a:lnBlToTr>
                      <a:noFill/>
                    </a:lnBlToTr>
                    <a:noFill/>
                  </a:tcPr>
                </a:tc>
              </a:tr>
              <a:tr h="134103">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1-Feb-07</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$84.74</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 latinLnBrk="0" hangingPunct="0">
                        <a:lnSpc>
                          <a:spcPct val="1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cs typeface="Arial" charset="0"/>
                        </a:rPr>
                        <a:t>-1.1548%</a:t>
                      </a:r>
                      <a:endParaRPr kumimoji="0" lang="en-US" sz="24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16" marB="45716"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marT="45716" marB="45716" anchor="b" horzOverflow="overflow">
                    <a:lnL>
                      <a:noFill/>
                    </a:lnL>
                    <a:lnR cap="flat">
                      <a:noFill/>
                    </a:lnR>
                    <a:lnT>
                      <a:noFill/>
                    </a:lnT>
                    <a:lnB cap="flat">
                      <a:noFill/>
                    </a:lnB>
                    <a:lnTlToBr>
                      <a:noFill/>
                    </a:lnTlToBr>
                    <a:lnBlToTr>
                      <a:noFill/>
                    </a:lnBlToTr>
                    <a:noFill/>
                  </a:tcPr>
                </a:tc>
              </a:tr>
            </a:tbl>
          </a:graphicData>
        </a:graphic>
      </p:graphicFrame>
      <p:sp>
        <p:nvSpPr>
          <p:cNvPr id="9664" name="Line 3480"/>
          <p:cNvSpPr>
            <a:spLocks noChangeShapeType="1"/>
          </p:cNvSpPr>
          <p:nvPr/>
        </p:nvSpPr>
        <p:spPr bwMode="auto">
          <a:xfrm flipH="1">
            <a:off x="2495550" y="476250"/>
            <a:ext cx="1025525"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665" name="Text Box 3481"/>
          <p:cNvSpPr txBox="1">
            <a:spLocks noChangeArrowheads="1"/>
          </p:cNvSpPr>
          <p:nvPr/>
        </p:nvSpPr>
        <p:spPr bwMode="auto">
          <a:xfrm>
            <a:off x="2952750" y="2247900"/>
            <a:ext cx="23256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a:t>= AVERAGE(C4:C63)</a:t>
            </a:r>
          </a:p>
        </p:txBody>
      </p:sp>
      <p:sp>
        <p:nvSpPr>
          <p:cNvPr id="9666" name="Text Box 3482"/>
          <p:cNvSpPr txBox="1">
            <a:spLocks noChangeArrowheads="1"/>
          </p:cNvSpPr>
          <p:nvPr/>
        </p:nvSpPr>
        <p:spPr bwMode="auto">
          <a:xfrm>
            <a:off x="3514725" y="1914525"/>
            <a:ext cx="2597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a:t>= 4.0847%*12  or  D3*12</a:t>
            </a:r>
          </a:p>
        </p:txBody>
      </p:sp>
      <p:sp>
        <p:nvSpPr>
          <p:cNvPr id="9667" name="Text Box 3483"/>
          <p:cNvSpPr txBox="1">
            <a:spLocks noChangeArrowheads="1"/>
          </p:cNvSpPr>
          <p:nvPr/>
        </p:nvSpPr>
        <p:spPr bwMode="auto">
          <a:xfrm>
            <a:off x="4191000" y="1562100"/>
            <a:ext cx="19700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a:t>= STDEV(C4:C63)</a:t>
            </a:r>
          </a:p>
        </p:txBody>
      </p:sp>
      <p:sp>
        <p:nvSpPr>
          <p:cNvPr id="9668" name="Line 3484"/>
          <p:cNvSpPr>
            <a:spLocks noChangeShapeType="1"/>
          </p:cNvSpPr>
          <p:nvPr/>
        </p:nvSpPr>
        <p:spPr bwMode="auto">
          <a:xfrm flipH="1" flipV="1">
            <a:off x="3209925" y="981075"/>
            <a:ext cx="85725" cy="13811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669" name="Line 3485"/>
          <p:cNvSpPr>
            <a:spLocks noChangeShapeType="1"/>
          </p:cNvSpPr>
          <p:nvPr/>
        </p:nvSpPr>
        <p:spPr bwMode="auto">
          <a:xfrm flipH="1" flipV="1">
            <a:off x="4029075" y="962025"/>
            <a:ext cx="47625" cy="10191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670" name="Line 3486"/>
          <p:cNvSpPr>
            <a:spLocks noChangeShapeType="1"/>
          </p:cNvSpPr>
          <p:nvPr/>
        </p:nvSpPr>
        <p:spPr bwMode="auto">
          <a:xfrm flipV="1">
            <a:off x="4391025" y="914400"/>
            <a:ext cx="409575"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671" name="Text Box 3487"/>
          <p:cNvSpPr txBox="1">
            <a:spLocks noChangeArrowheads="1"/>
          </p:cNvSpPr>
          <p:nvPr/>
        </p:nvSpPr>
        <p:spPr bwMode="auto">
          <a:xfrm>
            <a:off x="4665663" y="1200150"/>
            <a:ext cx="21923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a:t>= 11.2596*SQRT(12)</a:t>
            </a:r>
          </a:p>
        </p:txBody>
      </p:sp>
      <p:sp>
        <p:nvSpPr>
          <p:cNvPr id="9672" name="Line 3488"/>
          <p:cNvSpPr>
            <a:spLocks noChangeShapeType="1"/>
          </p:cNvSpPr>
          <p:nvPr/>
        </p:nvSpPr>
        <p:spPr bwMode="auto">
          <a:xfrm flipV="1">
            <a:off x="5603875" y="962025"/>
            <a:ext cx="330200" cy="3016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9673" name="Group 2584"/>
          <p:cNvGrpSpPr>
            <a:grpSpLocks/>
          </p:cNvGrpSpPr>
          <p:nvPr/>
        </p:nvGrpSpPr>
        <p:grpSpPr bwMode="auto">
          <a:xfrm>
            <a:off x="3111500" y="3127375"/>
            <a:ext cx="3019425" cy="646113"/>
            <a:chOff x="2326" y="1656"/>
            <a:chExt cx="1902" cy="407"/>
          </a:xfrm>
        </p:grpSpPr>
        <p:sp>
          <p:nvSpPr>
            <p:cNvPr id="9678" name="Text Box 2582"/>
            <p:cNvSpPr txBox="1">
              <a:spLocks noChangeArrowheads="1"/>
            </p:cNvSpPr>
            <p:nvPr/>
          </p:nvSpPr>
          <p:spPr bwMode="auto">
            <a:xfrm>
              <a:off x="2326" y="1656"/>
              <a:ext cx="1902"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a:t>R = 49.0165% per annum </a:t>
              </a:r>
              <a:r>
                <a:rPr lang="en-US" altLang="en-US" sz="1800">
                  <a:cs typeface="Times New Roman" pitchFamily="18" charset="0"/>
                </a:rPr>
                <a:t>≈</a:t>
              </a:r>
              <a:r>
                <a:rPr lang="en-US" altLang="en-US" sz="1800"/>
                <a:t>  r</a:t>
              </a:r>
            </a:p>
            <a:p>
              <a:pPr>
                <a:spcBef>
                  <a:spcPct val="0"/>
                </a:spcBef>
                <a:buFontTx/>
                <a:buNone/>
              </a:pPr>
              <a:r>
                <a:rPr lang="en-US" altLang="en-US" sz="1800" b="1">
                  <a:latin typeface="Symbol" pitchFamily="18" charset="2"/>
                </a:rPr>
                <a:t>s</a:t>
              </a:r>
              <a:r>
                <a:rPr lang="en-US" altLang="en-US" sz="1800"/>
                <a:t> = 39.043%</a:t>
              </a:r>
            </a:p>
          </p:txBody>
        </p:sp>
        <p:sp>
          <p:nvSpPr>
            <p:cNvPr id="9679" name="Line 2583"/>
            <p:cNvSpPr>
              <a:spLocks noChangeShapeType="1"/>
            </p:cNvSpPr>
            <p:nvPr/>
          </p:nvSpPr>
          <p:spPr bwMode="auto">
            <a:xfrm>
              <a:off x="2388" y="1704"/>
              <a:ext cx="54"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9674" name="Group 22"/>
          <p:cNvGrpSpPr>
            <a:grpSpLocks/>
          </p:cNvGrpSpPr>
          <p:nvPr/>
        </p:nvGrpSpPr>
        <p:grpSpPr bwMode="auto">
          <a:xfrm>
            <a:off x="5832475" y="3198813"/>
            <a:ext cx="107950" cy="49212"/>
            <a:chOff x="5813425" y="3193257"/>
            <a:chExt cx="107950" cy="50006"/>
          </a:xfrm>
        </p:grpSpPr>
        <p:sp>
          <p:nvSpPr>
            <p:cNvPr id="9676" name="Line 3490"/>
            <p:cNvSpPr>
              <a:spLocks noChangeShapeType="1"/>
            </p:cNvSpPr>
            <p:nvPr/>
          </p:nvSpPr>
          <p:spPr bwMode="auto">
            <a:xfrm flipV="1">
              <a:off x="5813425" y="3195638"/>
              <a:ext cx="60325" cy="47625"/>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677" name="Line 3491"/>
            <p:cNvSpPr>
              <a:spLocks noChangeShapeType="1"/>
            </p:cNvSpPr>
            <p:nvPr/>
          </p:nvSpPr>
          <p:spPr bwMode="auto">
            <a:xfrm flipH="1" flipV="1">
              <a:off x="5861050" y="3193257"/>
              <a:ext cx="60325" cy="47625"/>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9675" name="Text Box 3493"/>
          <p:cNvSpPr txBox="1">
            <a:spLocks noChangeArrowheads="1"/>
          </p:cNvSpPr>
          <p:nvPr/>
        </p:nvSpPr>
        <p:spPr bwMode="auto">
          <a:xfrm>
            <a:off x="3238500" y="4606925"/>
            <a:ext cx="30289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Note:</a:t>
            </a:r>
            <a:r>
              <a:rPr lang="en-US" altLang="en-US" sz="1000"/>
              <a:t> monthly adjusted closing prices from Yahoo.com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2"/>
          <p:cNvSpPr>
            <a:spLocks noGrp="1"/>
          </p:cNvSpPr>
          <p:nvPr>
            <p:ph type="ftr" sz="quarter" idx="11"/>
          </p:nvPr>
        </p:nvSpPr>
        <p:spPr>
          <a:xfrm>
            <a:off x="0" y="0"/>
            <a:ext cx="4343400" cy="325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MGT 326 Ch 11 &amp; 12: Risk &amp; Return in Capital Markets (bdh2e)</a:t>
            </a:r>
          </a:p>
        </p:txBody>
      </p:sp>
      <p:sp>
        <p:nvSpPr>
          <p:cNvPr id="1024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A8D816D2-314F-4D57-8051-36C89AE14A5A}" type="slidenum">
              <a:rPr lang="en-US" altLang="en-US" sz="1200" smtClean="0"/>
              <a:pPr>
                <a:spcBef>
                  <a:spcPct val="0"/>
                </a:spcBef>
                <a:buFontTx/>
                <a:buNone/>
              </a:pPr>
              <a:t>9</a:t>
            </a:fld>
            <a:endParaRPr lang="en-US" altLang="en-US" sz="1200" smtClean="0"/>
          </a:p>
        </p:txBody>
      </p:sp>
      <p:sp>
        <p:nvSpPr>
          <p:cNvPr id="10244" name="Text Box 2"/>
          <p:cNvSpPr txBox="1">
            <a:spLocks noChangeArrowheads="1"/>
          </p:cNvSpPr>
          <p:nvPr/>
        </p:nvSpPr>
        <p:spPr bwMode="auto">
          <a:xfrm>
            <a:off x="276225" y="266700"/>
            <a:ext cx="6580188" cy="868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a:spcBef>
                <a:spcPct val="20000"/>
              </a:spcBef>
              <a:buChar char="–"/>
              <a:defRPr sz="2800">
                <a:solidFill>
                  <a:schemeClr val="tx1"/>
                </a:solidFill>
                <a:latin typeface="Times New Roman" pitchFamily="18" charset="0"/>
              </a:defRPr>
            </a:lvl2pPr>
            <a:lvl3pPr>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 typeface="Monotype Sorts" pitchFamily="2" charset="2"/>
              <a:buNone/>
            </a:pPr>
            <a:r>
              <a:rPr lang="en-US" altLang="en-US" sz="1800" b="1" u="sng"/>
              <a:t>Risk Aversion</a:t>
            </a:r>
            <a:r>
              <a:rPr lang="en-US" altLang="en-US" sz="1800" b="1"/>
              <a:t>: (Not covered in your text book)</a:t>
            </a:r>
            <a:endParaRPr lang="en-US" altLang="en-US" sz="1800"/>
          </a:p>
          <a:p>
            <a:pPr>
              <a:spcBef>
                <a:spcPct val="0"/>
              </a:spcBef>
              <a:buFont typeface="Wingdings 3" pitchFamily="18" charset="2"/>
              <a:buChar char="_"/>
            </a:pPr>
            <a:r>
              <a:rPr lang="en-US" altLang="en-US" sz="1800" u="sng"/>
              <a:t>Concept</a:t>
            </a:r>
            <a:r>
              <a:rPr lang="en-US" altLang="en-US" sz="1800"/>
              <a:t>: Given two securities with equal expected returns but different degrees of risk, the rational investor would choose the one with lower risk</a:t>
            </a:r>
          </a:p>
          <a:p>
            <a:pPr>
              <a:spcBef>
                <a:spcPct val="0"/>
              </a:spcBef>
              <a:buFont typeface="Wingdings 3" pitchFamily="18" charset="2"/>
              <a:buChar char="_"/>
            </a:pPr>
            <a:r>
              <a:rPr lang="en-US" altLang="en-US" sz="1800"/>
              <a:t>Most investors tend to choose less risky investments and accept commensurately lower returns</a:t>
            </a:r>
          </a:p>
          <a:p>
            <a:pPr>
              <a:spcBef>
                <a:spcPct val="0"/>
              </a:spcBef>
              <a:buFont typeface="Wingdings 3" pitchFamily="18" charset="2"/>
              <a:buChar char="_"/>
            </a:pPr>
            <a:r>
              <a:rPr lang="en-US" altLang="en-US" sz="1800" u="sng"/>
              <a:t>Valuation Implications</a:t>
            </a:r>
            <a:r>
              <a:rPr lang="en-US" altLang="en-US" sz="1800"/>
              <a:t>: </a:t>
            </a:r>
          </a:p>
          <a:p>
            <a:pPr lvl="1">
              <a:spcBef>
                <a:spcPct val="0"/>
              </a:spcBef>
              <a:buFont typeface="Wingdings 3" pitchFamily="18" charset="2"/>
              <a:buChar char=""/>
            </a:pPr>
            <a:r>
              <a:rPr lang="en-US" altLang="en-US" sz="1800"/>
              <a:t>if two securities offer the same ROR, the riskier one is priced lower if the seller of that security wants anybody to buy it (the less riskier one is priced higher)</a:t>
            </a:r>
          </a:p>
          <a:p>
            <a:pPr lvl="1">
              <a:spcBef>
                <a:spcPct val="0"/>
              </a:spcBef>
              <a:buFont typeface="Wingdings 3" pitchFamily="18" charset="2"/>
              <a:buChar char=""/>
            </a:pPr>
            <a:r>
              <a:rPr lang="en-US" altLang="en-US" sz="1800"/>
              <a:t>if two securities are priced the same, the riskier one must offer higher expected returns if the seller of that security wants anybody to buy it</a:t>
            </a:r>
          </a:p>
          <a:p>
            <a:pPr lvl="2">
              <a:spcBef>
                <a:spcPct val="0"/>
              </a:spcBef>
              <a:buFont typeface="Wingdings 3" pitchFamily="18" charset="2"/>
              <a:buChar char="¦"/>
            </a:pPr>
            <a:r>
              <a:rPr lang="en-US" altLang="en-US" sz="1800"/>
              <a:t>the difference between these expected returns is a </a:t>
            </a:r>
            <a:r>
              <a:rPr lang="en-US" altLang="en-US" sz="1800" u="sng"/>
              <a:t>risk premium</a:t>
            </a:r>
            <a:endParaRPr lang="en-US" altLang="en-US" sz="1800"/>
          </a:p>
          <a:p>
            <a:pPr lvl="1">
              <a:spcBef>
                <a:spcPct val="0"/>
              </a:spcBef>
              <a:buFont typeface="Wingdings 3" pitchFamily="18" charset="2"/>
              <a:buChar char=""/>
            </a:pPr>
            <a:r>
              <a:rPr lang="en-US" altLang="en-US" sz="1800"/>
              <a:t>market forces (risk aversion influencing supply &amp; demand) force the above to occur</a:t>
            </a:r>
          </a:p>
          <a:p>
            <a:pPr>
              <a:spcBef>
                <a:spcPct val="0"/>
              </a:spcBef>
              <a:buFontTx/>
              <a:buNone/>
            </a:pPr>
            <a:endParaRPr lang="en-US" altLang="en-US" sz="1800" b="1"/>
          </a:p>
          <a:p>
            <a:pPr>
              <a:spcBef>
                <a:spcPct val="0"/>
              </a:spcBef>
              <a:buFontTx/>
              <a:buNone/>
            </a:pPr>
            <a:r>
              <a:rPr lang="en-US" altLang="en-US" sz="1800" b="1"/>
              <a:t>How much higher does the ROR have to be or how much lower does the price have to be?</a:t>
            </a:r>
            <a:r>
              <a:rPr lang="en-US" altLang="en-US" sz="1800"/>
              <a:t>  </a:t>
            </a:r>
          </a:p>
          <a:p>
            <a:pPr>
              <a:spcBef>
                <a:spcPct val="0"/>
              </a:spcBef>
              <a:buFontTx/>
              <a:buNone/>
            </a:pPr>
            <a:r>
              <a:rPr lang="en-US" altLang="en-US" sz="1800" b="1"/>
              <a:t>Answer:</a:t>
            </a:r>
            <a:endParaRPr lang="en-US" altLang="en-US" sz="1800"/>
          </a:p>
          <a:p>
            <a:pPr>
              <a:spcBef>
                <a:spcPct val="0"/>
              </a:spcBef>
              <a:buFont typeface="Wingdings 3" pitchFamily="18" charset="2"/>
              <a:buChar char="_"/>
            </a:pPr>
            <a:r>
              <a:rPr lang="en-US" altLang="en-US" sz="1800"/>
              <a:t>ref. bonds (Ch 6): Consider 2 bonds with the same par value, maturity &amp; coupon rate but different r</a:t>
            </a:r>
            <a:r>
              <a:rPr lang="en-US" altLang="en-US" sz="1800" baseline="-25000"/>
              <a:t>d</a:t>
            </a:r>
            <a:r>
              <a:rPr lang="en-US" altLang="en-US" sz="1800"/>
              <a:t> (one bond is AAA rated with r</a:t>
            </a:r>
            <a:r>
              <a:rPr lang="en-US" altLang="en-US" sz="1800" baseline="-25000"/>
              <a:t>d</a:t>
            </a:r>
            <a:r>
              <a:rPr lang="en-US" altLang="en-US" sz="1800"/>
              <a:t> of 4%, the other is B rated with r</a:t>
            </a:r>
            <a:r>
              <a:rPr lang="en-US" altLang="en-US" sz="1800" baseline="-25000"/>
              <a:t>d</a:t>
            </a:r>
            <a:r>
              <a:rPr lang="en-US" altLang="en-US" sz="1800"/>
              <a:t> of 6%). What’s the difference in value between two ?</a:t>
            </a:r>
          </a:p>
          <a:p>
            <a:pPr>
              <a:spcBef>
                <a:spcPct val="0"/>
              </a:spcBef>
              <a:buFont typeface="Wingdings 3" pitchFamily="18" charset="2"/>
              <a:buNone/>
            </a:pPr>
            <a:r>
              <a:rPr lang="en-US" altLang="en-US" sz="1800" u="sng"/>
              <a:t>Example</a:t>
            </a:r>
            <a:r>
              <a:rPr lang="en-US" altLang="en-US" sz="1800"/>
              <a:t>: FV=$1,000, r</a:t>
            </a:r>
            <a:r>
              <a:rPr lang="en-US" altLang="en-US" sz="1800" baseline="-25000"/>
              <a:t>CPN</a:t>
            </a:r>
            <a:r>
              <a:rPr lang="en-US" altLang="en-US" sz="1800"/>
              <a:t> = 5%, annual payment, 5-yr maturity</a:t>
            </a:r>
          </a:p>
          <a:p>
            <a:pPr>
              <a:spcBef>
                <a:spcPct val="0"/>
              </a:spcBef>
              <a:buFont typeface="Wingdings 3" pitchFamily="18" charset="2"/>
              <a:buChar char=""/>
            </a:pPr>
            <a:r>
              <a:rPr lang="en-US" altLang="en-US" sz="1800"/>
              <a:t>AAA Bond: N=5, I/YR=</a:t>
            </a:r>
            <a:r>
              <a:rPr lang="en-US" altLang="en-US" sz="1800" u="sng"/>
              <a:t>4%</a:t>
            </a:r>
            <a:r>
              <a:rPr lang="en-US" altLang="en-US" sz="1800"/>
              <a:t>, PMT=50, FV=1000; PV= </a:t>
            </a:r>
            <a:r>
              <a:rPr lang="en-US" altLang="en-US" sz="1800" b="1"/>
              <a:t>$1044.52</a:t>
            </a:r>
            <a:endParaRPr lang="en-US" altLang="en-US" sz="1800"/>
          </a:p>
          <a:p>
            <a:pPr>
              <a:spcBef>
                <a:spcPct val="0"/>
              </a:spcBef>
              <a:buFont typeface="Wingdings 3" pitchFamily="18" charset="2"/>
              <a:buChar char=""/>
            </a:pPr>
            <a:r>
              <a:rPr lang="en-US" altLang="en-US" sz="1800"/>
              <a:t>B Bond: N=5, I/YR=</a:t>
            </a:r>
            <a:r>
              <a:rPr lang="en-US" altLang="en-US" sz="1800" u="sng"/>
              <a:t>6%</a:t>
            </a:r>
            <a:r>
              <a:rPr lang="en-US" altLang="en-US" sz="1800"/>
              <a:t>, PMT=50, FV=1000; PV= </a:t>
            </a:r>
            <a:r>
              <a:rPr lang="en-US" altLang="en-US" sz="1800" b="1"/>
              <a:t>$957.88</a:t>
            </a:r>
            <a:endParaRPr lang="en-US" altLang="en-US" sz="1800"/>
          </a:p>
          <a:p>
            <a:pPr>
              <a:spcBef>
                <a:spcPct val="0"/>
              </a:spcBef>
              <a:buFontTx/>
              <a:buNone/>
            </a:pPr>
            <a:endParaRPr lang="en-US" altLang="en-US" sz="1800"/>
          </a:p>
          <a:p>
            <a:pPr>
              <a:spcBef>
                <a:spcPct val="0"/>
              </a:spcBef>
              <a:buFont typeface="Wingdings 3" pitchFamily="18" charset="2"/>
              <a:buChar char="_"/>
            </a:pPr>
            <a:r>
              <a:rPr lang="en-US" altLang="en-US" sz="1800"/>
              <a:t>ref. stocks (Ch 7): how does P</a:t>
            </a:r>
            <a:r>
              <a:rPr lang="en-US" altLang="en-US" sz="1800" baseline="-25000"/>
              <a:t>0</a:t>
            </a:r>
            <a:r>
              <a:rPr lang="en-US" altLang="en-US" sz="1800"/>
              <a:t> change with different required ROR’s? </a:t>
            </a:r>
          </a:p>
        </p:txBody>
      </p:sp>
      <p:sp>
        <p:nvSpPr>
          <p:cNvPr id="9227" name="AutoShape 11"/>
          <p:cNvSpPr>
            <a:spLocks noChangeArrowheads="1"/>
          </p:cNvSpPr>
          <p:nvPr/>
        </p:nvSpPr>
        <p:spPr bwMode="auto">
          <a:xfrm>
            <a:off x="114300" y="234950"/>
            <a:ext cx="266700" cy="260350"/>
          </a:xfrm>
          <a:prstGeom prst="star5">
            <a:avLst/>
          </a:prstGeom>
          <a:solidFill>
            <a:schemeClr val="tx1"/>
          </a:solidFill>
          <a:ln w="9525">
            <a:solidFill>
              <a:schemeClr val="tx1"/>
            </a:solidFill>
            <a:miter lim="800000"/>
            <a:headEnd/>
            <a:tailEnd/>
          </a:ln>
          <a:effectLst/>
        </p:spPr>
        <p:txBody>
          <a:bodyPr wrap="none" anchor="ctr"/>
          <a:lstStyle/>
          <a:p>
            <a:pPr>
              <a:defRPr/>
            </a:pPr>
            <a:endParaRPr lang="en-US"/>
          </a:p>
        </p:txBody>
      </p:sp>
      <p:grpSp>
        <p:nvGrpSpPr>
          <p:cNvPr id="10246" name="Group 16"/>
          <p:cNvGrpSpPr>
            <a:grpSpLocks/>
          </p:cNvGrpSpPr>
          <p:nvPr/>
        </p:nvGrpSpPr>
        <p:grpSpPr bwMode="auto">
          <a:xfrm>
            <a:off x="3192463" y="8232775"/>
            <a:ext cx="117475" cy="49213"/>
            <a:chOff x="2386" y="1909"/>
            <a:chExt cx="74" cy="31"/>
          </a:xfrm>
        </p:grpSpPr>
        <p:sp>
          <p:nvSpPr>
            <p:cNvPr id="10247" name="Line 17"/>
            <p:cNvSpPr>
              <a:spLocks noChangeShapeType="1"/>
            </p:cNvSpPr>
            <p:nvPr/>
          </p:nvSpPr>
          <p:spPr bwMode="auto">
            <a:xfrm flipV="1">
              <a:off x="2386" y="1909"/>
              <a:ext cx="38" cy="3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48" name="Line 18"/>
            <p:cNvSpPr>
              <a:spLocks noChangeShapeType="1"/>
            </p:cNvSpPr>
            <p:nvPr/>
          </p:nvSpPr>
          <p:spPr bwMode="auto">
            <a:xfrm flipH="1" flipV="1">
              <a:off x="2422" y="1910"/>
              <a:ext cx="38" cy="3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2674</TotalTime>
  <Words>5975</Words>
  <Application>Microsoft Office PowerPoint</Application>
  <PresentationFormat>On-screen Show (4:3)</PresentationFormat>
  <Paragraphs>1000</Paragraphs>
  <Slides>30</Slides>
  <Notes>30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33" baseType="lpstr">
      <vt:lpstr>Default Design</vt:lpstr>
      <vt:lpstr>Worksheet</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James Cormier</dc:creator>
  <cp:lastModifiedBy>Jim</cp:lastModifiedBy>
  <cp:revision>123</cp:revision>
  <cp:lastPrinted>2003-11-17T13:13:30Z</cp:lastPrinted>
  <dcterms:created xsi:type="dcterms:W3CDTF">2003-07-05T18:02:27Z</dcterms:created>
  <dcterms:modified xsi:type="dcterms:W3CDTF">2017-09-08T22:09:12Z</dcterms:modified>
</cp:coreProperties>
</file>