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sldIdLst>
    <p:sldId id="306" r:id="rId2"/>
    <p:sldId id="257" r:id="rId3"/>
    <p:sldId id="259" r:id="rId4"/>
    <p:sldId id="261" r:id="rId5"/>
    <p:sldId id="260" r:id="rId6"/>
    <p:sldId id="262" r:id="rId7"/>
    <p:sldId id="301" r:id="rId8"/>
    <p:sldId id="292" r:id="rId9"/>
    <p:sldId id="286" r:id="rId10"/>
    <p:sldId id="263" r:id="rId11"/>
    <p:sldId id="294" r:id="rId12"/>
    <p:sldId id="264" r:id="rId13"/>
    <p:sldId id="293" r:id="rId14"/>
    <p:sldId id="302" r:id="rId15"/>
    <p:sldId id="280" r:id="rId16"/>
    <p:sldId id="265" r:id="rId17"/>
    <p:sldId id="296" r:id="rId18"/>
    <p:sldId id="266" r:id="rId19"/>
    <p:sldId id="267" r:id="rId20"/>
    <p:sldId id="291" r:id="rId21"/>
    <p:sldId id="303" r:id="rId22"/>
    <p:sldId id="269" r:id="rId23"/>
    <p:sldId id="300" r:id="rId24"/>
    <p:sldId id="307" r:id="rId25"/>
    <p:sldId id="298" r:id="rId26"/>
    <p:sldId id="270" r:id="rId27"/>
    <p:sldId id="272" r:id="rId28"/>
    <p:sldId id="273" r:id="rId29"/>
    <p:sldId id="274" r:id="rId30"/>
    <p:sldId id="278" r:id="rId31"/>
    <p:sldId id="281" r:id="rId32"/>
    <p:sldId id="282" r:id="rId33"/>
    <p:sldId id="288" r:id="rId34"/>
    <p:sldId id="277" r:id="rId35"/>
    <p:sldId id="305" r:id="rId36"/>
  </p:sldIdLst>
  <p:sldSz cx="6858000" cy="9144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90" d="100"/>
          <a:sy n="90" d="100"/>
        </p:scale>
        <p:origin x="-2602" y="-58"/>
      </p:cViewPr>
      <p:guideLst>
        <p:guide orient="horz" pos="1454"/>
        <p:guide pos="3710"/>
      </p:guideLst>
    </p:cSldViewPr>
  </p:slideViewPr>
  <p:notesTextViewPr>
    <p:cViewPr>
      <p:scale>
        <a:sx n="100" d="100"/>
        <a:sy n="100" d="100"/>
      </p:scale>
      <p:origin x="0" y="0"/>
    </p:cViewPr>
  </p:notesTextViewPr>
  <p:sorterViewPr>
    <p:cViewPr>
      <p:scale>
        <a:sx n="100" d="100"/>
        <a:sy n="100" d="100"/>
      </p:scale>
      <p:origin x="0" y="1404"/>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AD317B6-C2AD-4A68-975B-3E76ADF257A3}" type="slidenum">
              <a:rPr lang="en-US"/>
              <a:pPr>
                <a:defRPr/>
              </a:pPr>
              <a:t>‹#›</a:t>
            </a:fld>
            <a:endParaRPr lang="en-US"/>
          </a:p>
        </p:txBody>
      </p:sp>
    </p:spTree>
    <p:extLst>
      <p:ext uri="{BB962C8B-B14F-4D97-AF65-F5344CB8AC3E}">
        <p14:creationId xmlns:p14="http://schemas.microsoft.com/office/powerpoint/2010/main" val="6920636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DCCFD02-4F6C-4EA8-B71A-B2BB146EC144}" type="slidenum">
              <a:rPr lang="en-US" altLang="en-US" smtClean="0"/>
              <a:pPr/>
              <a:t>1</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5A55B19-05DA-42F1-8A48-4474DA932DBF}" type="slidenum">
              <a:rPr lang="en-US" altLang="en-US" smtClean="0"/>
              <a:pPr/>
              <a:t>10</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3EFDC6A-EF6E-49F2-9AFB-43212694A9B2}" type="slidenum">
              <a:rPr lang="en-US" altLang="en-US" smtClean="0"/>
              <a:pPr/>
              <a:t>11</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1B19878-A03F-429E-BB33-BDEC6B4600D7}" type="slidenum">
              <a:rPr lang="en-US" altLang="en-US" smtClean="0"/>
              <a:pPr/>
              <a:t>12</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AE9C8C28-8D44-4B41-AA06-5B1A9416C7F1}" type="slidenum">
              <a:rPr lang="en-US" altLang="en-US" smtClean="0"/>
              <a:pPr/>
              <a:t>13</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435469B-B945-45AF-9130-CA19B45FFA47}" type="slidenum">
              <a:rPr lang="en-US" altLang="en-US" smtClean="0"/>
              <a:pPr/>
              <a:t>15</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357CB5E-F52A-41E7-B180-18EDD235DBF2}" type="slidenum">
              <a:rPr lang="en-US" altLang="en-US" smtClean="0"/>
              <a:pPr/>
              <a:t>16</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C461461-302A-4E4E-9A1F-A465C279F391}" type="slidenum">
              <a:rPr lang="en-US" altLang="en-US" smtClean="0"/>
              <a:pPr/>
              <a:t>17</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87D9C4C-E628-430F-BE82-C9097B775C76}" type="slidenum">
              <a:rPr lang="en-US" altLang="en-US" smtClean="0"/>
              <a:pPr/>
              <a:t>18</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4A4CC0DD-5615-48DC-8231-9F009FC57FFA}" type="slidenum">
              <a:rPr lang="en-US" altLang="en-US" smtClean="0"/>
              <a:pPr/>
              <a:t>19</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6526126-446E-4DF6-BAB7-8F90CF3B04F7}" type="slidenum">
              <a:rPr lang="en-US" altLang="en-US" smtClean="0"/>
              <a:pPr/>
              <a:t>20</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521BCDE-A1A7-4D35-B198-E0FA32E31DAB}" type="slidenum">
              <a:rPr lang="en-US" altLang="en-US" smtClean="0"/>
              <a:pPr/>
              <a:t>2</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A41A6E66-BE9F-4CF4-AB86-8D60656FF647}" type="slidenum">
              <a:rPr lang="en-US" altLang="en-US" smtClean="0"/>
              <a:pPr/>
              <a:t>22</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1DF5C71-9F92-41AB-B6E2-D1A411A018E7}" type="slidenum">
              <a:rPr lang="en-US" altLang="en-US" smtClean="0"/>
              <a:pPr/>
              <a:t>23</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7285B7C-95E2-485A-8898-D2721C2F328A}" type="slidenum">
              <a:rPr lang="en-US" altLang="en-US" smtClean="0"/>
              <a:pPr/>
              <a:t>24</a:t>
            </a:fld>
            <a:endParaRPr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04AAED2-6A90-469F-AE88-F519438C039E}" type="slidenum">
              <a:rPr lang="en-US" altLang="en-US" smtClean="0"/>
              <a:pPr/>
              <a:t>25</a:t>
            </a:fld>
            <a:endParaRPr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F666317-801E-4AAC-A276-8C141AE28E7D}" type="slidenum">
              <a:rPr lang="en-US" altLang="en-US" smtClean="0"/>
              <a:pPr/>
              <a:t>26</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B454A72-642B-4B4A-9408-72BEB5629854}" type="slidenum">
              <a:rPr lang="en-US" altLang="en-US" smtClean="0"/>
              <a:pPr/>
              <a:t>27</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A392C6FD-1B2D-4491-A66E-F49F7031EA85}" type="slidenum">
              <a:rPr lang="en-US" altLang="en-US" smtClean="0"/>
              <a:pPr/>
              <a:t>28</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A2996875-1B9D-4BCD-99FD-04C3ADCFC2C6}" type="slidenum">
              <a:rPr lang="en-US" altLang="en-US" smtClean="0"/>
              <a:pPr/>
              <a:t>29</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1009801-6CB0-4CAA-9571-1A275E41E40D}" type="slidenum">
              <a:rPr lang="en-US" altLang="en-US" smtClean="0"/>
              <a:pPr/>
              <a:t>30</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EBD6E64-9333-49BB-92D6-79CEF62BFE86}" type="slidenum">
              <a:rPr lang="en-US" altLang="en-US" smtClean="0"/>
              <a:pPr/>
              <a:t>31</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2CCE224-1CEE-4F55-8F1E-5128AB44B3C1}" type="slidenum">
              <a:rPr lang="en-US" altLang="en-US" smtClean="0"/>
              <a:pPr/>
              <a:t>3</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2A3546F-AF6F-48A4-B0E0-F33EE6AB482B}" type="slidenum">
              <a:rPr lang="en-US" altLang="en-US" smtClean="0"/>
              <a:pPr/>
              <a:t>32</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BEE53820-0FB6-41E1-B031-3CB3A8DC8A46}" type="slidenum">
              <a:rPr lang="en-US" altLang="en-US" smtClean="0"/>
              <a:pPr/>
              <a:t>33</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7AF33C6-F9F8-4659-A77A-F734C03FA5D4}" type="slidenum">
              <a:rPr lang="en-US" altLang="en-US" smtClean="0"/>
              <a:pPr/>
              <a:t>34</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092A65D2-068E-43E1-B3A2-1DF806E87C2B}" type="slidenum">
              <a:rPr lang="en-US" altLang="en-US" smtClean="0"/>
              <a:pPr/>
              <a:t>35</a:t>
            </a:fld>
            <a:endParaRPr lang="en-US" alt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A8AAE2A0-58E6-4C23-89A3-DCBC20629DD2}" type="slidenum">
              <a:rPr lang="en-US" altLang="en-US" smtClean="0"/>
              <a:pPr/>
              <a:t>4</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76C18F5-2288-4C85-A272-5D9FC64F7E97}" type="slidenum">
              <a:rPr lang="en-US" altLang="en-US" smtClean="0"/>
              <a:pPr/>
              <a:t>5</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114D99F-CD8B-4F04-9E18-4DE077BD3E2B}" type="slidenum">
              <a:rPr lang="en-US" altLang="en-US" smtClean="0"/>
              <a:pPr/>
              <a:t>6</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40F806B-7512-4CEC-BDFF-7463060DBA2D}" type="slidenum">
              <a:rPr lang="en-US" altLang="en-US" smtClean="0"/>
              <a:pPr/>
              <a:t>7</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76F43B0-61F8-42AA-B971-174778CD6278}" type="slidenum">
              <a:rPr lang="en-US" altLang="en-US" smtClean="0"/>
              <a:pPr/>
              <a:t>8</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A61157D-9420-41A4-A52E-A91F0F03A9A8}" type="slidenum">
              <a:rPr lang="en-US" altLang="en-US" smtClean="0"/>
              <a:pPr/>
              <a:t>9</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Ch. 4: Time Value of Money (bdh) Part 1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A17858B-7F12-42A7-9409-8036CC63C82E}" type="slidenum">
              <a:rPr lang="en-US"/>
              <a:pPr>
                <a:defRPr/>
              </a:pPr>
              <a:t>‹#›</a:t>
            </a:fld>
            <a:endParaRPr lang="en-US"/>
          </a:p>
        </p:txBody>
      </p:sp>
    </p:spTree>
    <p:extLst>
      <p:ext uri="{BB962C8B-B14F-4D97-AF65-F5344CB8AC3E}">
        <p14:creationId xmlns:p14="http://schemas.microsoft.com/office/powerpoint/2010/main" val="3275580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Ch. 4: Time Value of Money (bdh) Part 1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CE711B3-2D1B-403A-8884-A1E0EE848FAC}" type="slidenum">
              <a:rPr lang="en-US"/>
              <a:pPr>
                <a:defRPr/>
              </a:pPr>
              <a:t>‹#›</a:t>
            </a:fld>
            <a:endParaRPr lang="en-US"/>
          </a:p>
        </p:txBody>
      </p:sp>
    </p:spTree>
    <p:extLst>
      <p:ext uri="{BB962C8B-B14F-4D97-AF65-F5344CB8AC3E}">
        <p14:creationId xmlns:p14="http://schemas.microsoft.com/office/powerpoint/2010/main" val="1303188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Ch. 4: Time Value of Money (bdh) Part 1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94024F0-8F6B-42ED-9B11-1045BAB4B47B}" type="slidenum">
              <a:rPr lang="en-US"/>
              <a:pPr>
                <a:defRPr/>
              </a:pPr>
              <a:t>‹#›</a:t>
            </a:fld>
            <a:endParaRPr lang="en-US"/>
          </a:p>
        </p:txBody>
      </p:sp>
    </p:spTree>
    <p:extLst>
      <p:ext uri="{BB962C8B-B14F-4D97-AF65-F5344CB8AC3E}">
        <p14:creationId xmlns:p14="http://schemas.microsoft.com/office/powerpoint/2010/main" val="804190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14350" y="812800"/>
            <a:ext cx="5829300" cy="731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MGT 326  Ch. 4: Time Value of Money (bdh) Part 1 </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1CB91AB-684A-4AA8-8B89-8B1012AFAEF4}" type="slidenum">
              <a:rPr lang="en-US"/>
              <a:pPr>
                <a:defRPr/>
              </a:pPr>
              <a:t>‹#›</a:t>
            </a:fld>
            <a:endParaRPr lang="en-US"/>
          </a:p>
        </p:txBody>
      </p:sp>
    </p:spTree>
    <p:extLst>
      <p:ext uri="{BB962C8B-B14F-4D97-AF65-F5344CB8AC3E}">
        <p14:creationId xmlns:p14="http://schemas.microsoft.com/office/powerpoint/2010/main" val="1767006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Ch. 4: Time Value of Money (bdh) Part 1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60CAD5A-9253-43F3-86F7-FBF7B2DBB75A}" type="slidenum">
              <a:rPr lang="en-US"/>
              <a:pPr>
                <a:defRPr/>
              </a:pPr>
              <a:t>‹#›</a:t>
            </a:fld>
            <a:endParaRPr lang="en-US"/>
          </a:p>
        </p:txBody>
      </p:sp>
    </p:spTree>
    <p:extLst>
      <p:ext uri="{BB962C8B-B14F-4D97-AF65-F5344CB8AC3E}">
        <p14:creationId xmlns:p14="http://schemas.microsoft.com/office/powerpoint/2010/main" val="401505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Ch. 4: Time Value of Money (bdh) Part 1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8A114E-DEC9-45D7-89DF-8F908F293297}" type="slidenum">
              <a:rPr lang="en-US"/>
              <a:pPr>
                <a:defRPr/>
              </a:pPr>
              <a:t>‹#›</a:t>
            </a:fld>
            <a:endParaRPr lang="en-US"/>
          </a:p>
        </p:txBody>
      </p:sp>
    </p:spTree>
    <p:extLst>
      <p:ext uri="{BB962C8B-B14F-4D97-AF65-F5344CB8AC3E}">
        <p14:creationId xmlns:p14="http://schemas.microsoft.com/office/powerpoint/2010/main" val="1980209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MGT 326  Ch. 4: Time Value of Money (bdh) Part 1 </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6E5417C-45AF-4444-8DFA-4D6B6A04BA57}" type="slidenum">
              <a:rPr lang="en-US"/>
              <a:pPr>
                <a:defRPr/>
              </a:pPr>
              <a:t>‹#›</a:t>
            </a:fld>
            <a:endParaRPr lang="en-US"/>
          </a:p>
        </p:txBody>
      </p:sp>
    </p:spTree>
    <p:extLst>
      <p:ext uri="{BB962C8B-B14F-4D97-AF65-F5344CB8AC3E}">
        <p14:creationId xmlns:p14="http://schemas.microsoft.com/office/powerpoint/2010/main" val="2580965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MGT 326  Ch. 4: Time Value of Money (bdh) Part 1 </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A3E2C33-FE33-45CE-83B8-5A54C9E97259}" type="slidenum">
              <a:rPr lang="en-US"/>
              <a:pPr>
                <a:defRPr/>
              </a:pPr>
              <a:t>‹#›</a:t>
            </a:fld>
            <a:endParaRPr lang="en-US"/>
          </a:p>
        </p:txBody>
      </p:sp>
    </p:spTree>
    <p:extLst>
      <p:ext uri="{BB962C8B-B14F-4D97-AF65-F5344CB8AC3E}">
        <p14:creationId xmlns:p14="http://schemas.microsoft.com/office/powerpoint/2010/main" val="69490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MGT 326  Ch. 4: Time Value of Money (bdh) Part 1 </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63DC213-E5C6-47B0-A579-8706EB7483D9}" type="slidenum">
              <a:rPr lang="en-US"/>
              <a:pPr>
                <a:defRPr/>
              </a:pPr>
              <a:t>‹#›</a:t>
            </a:fld>
            <a:endParaRPr lang="en-US"/>
          </a:p>
        </p:txBody>
      </p:sp>
    </p:spTree>
    <p:extLst>
      <p:ext uri="{BB962C8B-B14F-4D97-AF65-F5344CB8AC3E}">
        <p14:creationId xmlns:p14="http://schemas.microsoft.com/office/powerpoint/2010/main" val="502116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MGT 326  Ch. 4: Time Value of Money (bdh) Part 1 </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422647A-CF39-4B3A-AB6D-A2D815AB689E}" type="slidenum">
              <a:rPr lang="en-US"/>
              <a:pPr>
                <a:defRPr/>
              </a:pPr>
              <a:t>‹#›</a:t>
            </a:fld>
            <a:endParaRPr lang="en-US"/>
          </a:p>
        </p:txBody>
      </p:sp>
    </p:spTree>
    <p:extLst>
      <p:ext uri="{BB962C8B-B14F-4D97-AF65-F5344CB8AC3E}">
        <p14:creationId xmlns:p14="http://schemas.microsoft.com/office/powerpoint/2010/main" val="4097579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MGT 326  Ch. 4: Time Value of Money (bdh) Part 1 </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D3E6799-C19A-4EE4-8D2B-E9DCE22F9F61}" type="slidenum">
              <a:rPr lang="en-US"/>
              <a:pPr>
                <a:defRPr/>
              </a:pPr>
              <a:t>‹#›</a:t>
            </a:fld>
            <a:endParaRPr lang="en-US"/>
          </a:p>
        </p:txBody>
      </p:sp>
    </p:spTree>
    <p:extLst>
      <p:ext uri="{BB962C8B-B14F-4D97-AF65-F5344CB8AC3E}">
        <p14:creationId xmlns:p14="http://schemas.microsoft.com/office/powerpoint/2010/main" val="867822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MGT 326  Ch. 4: Time Value of Money (bdh) Part 1 </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439A129-995A-49B8-8673-CDA852844FEF}" type="slidenum">
              <a:rPr lang="en-US"/>
              <a:pPr>
                <a:defRPr/>
              </a:pPr>
              <a:t>‹#›</a:t>
            </a:fld>
            <a:endParaRPr lang="en-US"/>
          </a:p>
        </p:txBody>
      </p:sp>
    </p:spTree>
    <p:extLst>
      <p:ext uri="{BB962C8B-B14F-4D97-AF65-F5344CB8AC3E}">
        <p14:creationId xmlns:p14="http://schemas.microsoft.com/office/powerpoint/2010/main" val="257229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14288" y="25400"/>
            <a:ext cx="4238626" cy="277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MGT 326  Ch. 4: Time Value of Money (bdh) Part 1 </a:t>
            </a:r>
            <a:endParaRPr lang="en-US" dirty="0"/>
          </a:p>
        </p:txBody>
      </p:sp>
      <p:sp>
        <p:nvSpPr>
          <p:cNvPr id="1030" name="Rectangle 6"/>
          <p:cNvSpPr>
            <a:spLocks noGrp="1" noChangeArrowheads="1"/>
          </p:cNvSpPr>
          <p:nvPr>
            <p:ph type="sldNum" sz="quarter" idx="4"/>
          </p:nvPr>
        </p:nvSpPr>
        <p:spPr bwMode="auto">
          <a:xfrm>
            <a:off x="2913063" y="8837613"/>
            <a:ext cx="1082675"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fld id="{8B01B077-3502-4B4D-8FAC-DA1B8E2E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20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334BD7C9-D20F-4F21-8ED6-9F1E45DB565D}" type="slidenum">
              <a:rPr lang="en-US" altLang="en-US" sz="1200" smtClean="0"/>
              <a:pPr>
                <a:spcBef>
                  <a:spcPct val="0"/>
                </a:spcBef>
                <a:buFontTx/>
                <a:buNone/>
              </a:pPr>
              <a:t>1</a:t>
            </a:fld>
            <a:endParaRPr lang="en-US" altLang="en-US" sz="1200" smtClean="0"/>
          </a:p>
        </p:txBody>
      </p:sp>
      <p:sp>
        <p:nvSpPr>
          <p:cNvPr id="2052" name="Text Box 2"/>
          <p:cNvSpPr txBox="1">
            <a:spLocks noChangeArrowheads="1"/>
          </p:cNvSpPr>
          <p:nvPr/>
        </p:nvSpPr>
        <p:spPr bwMode="auto">
          <a:xfrm>
            <a:off x="212725" y="314325"/>
            <a:ext cx="6637338" cy="609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u="sng"/>
              <a:t>Time Value of Money (TVM)</a:t>
            </a:r>
            <a:endParaRPr lang="en-US" altLang="en-US" sz="1800"/>
          </a:p>
          <a:p>
            <a:pPr>
              <a:spcBef>
                <a:spcPct val="0"/>
              </a:spcBef>
              <a:buFont typeface="Wingdings" pitchFamily="2" charset="2"/>
              <a:buChar char="ð"/>
            </a:pPr>
            <a:endParaRPr lang="en-US" altLang="en-US" sz="1600" b="1"/>
          </a:p>
          <a:p>
            <a:pPr>
              <a:spcBef>
                <a:spcPct val="0"/>
              </a:spcBef>
              <a:buFontTx/>
              <a:buNone/>
            </a:pPr>
            <a:r>
              <a:rPr lang="en-US" altLang="en-US" sz="1800" b="1" u="sng"/>
              <a:t>Learning Objectives (Ch 4 Parts 1 &amp; 2)</a:t>
            </a:r>
            <a:r>
              <a:rPr lang="en-US" altLang="en-US" sz="1800" b="1"/>
              <a:t>:</a:t>
            </a:r>
          </a:p>
          <a:p>
            <a:pPr>
              <a:spcBef>
                <a:spcPct val="0"/>
              </a:spcBef>
              <a:buFontTx/>
              <a:buNone/>
            </a:pPr>
            <a:endParaRPr lang="en-US" altLang="en-US" sz="1800" b="1"/>
          </a:p>
          <a:p>
            <a:pPr>
              <a:spcBef>
                <a:spcPct val="0"/>
              </a:spcBef>
              <a:buFont typeface="Wingdings" pitchFamily="2" charset="2"/>
              <a:buChar char="ð"/>
            </a:pPr>
            <a:r>
              <a:rPr lang="en-US" altLang="en-US" sz="1600"/>
              <a:t>Explain the TVM concept</a:t>
            </a:r>
          </a:p>
          <a:p>
            <a:pPr>
              <a:spcBef>
                <a:spcPct val="0"/>
              </a:spcBef>
              <a:buFont typeface="Wingdings" pitchFamily="2" charset="2"/>
              <a:buChar char="ð"/>
            </a:pPr>
            <a:r>
              <a:rPr lang="en-US" altLang="en-US" sz="1600"/>
              <a:t>Compute the FV, PV, ROR and N of a Single Cash Flow Situation</a:t>
            </a:r>
          </a:p>
          <a:p>
            <a:pPr>
              <a:spcBef>
                <a:spcPct val="0"/>
              </a:spcBef>
              <a:buFont typeface="Wingdings" pitchFamily="2" charset="2"/>
              <a:buChar char="ð"/>
            </a:pPr>
            <a:r>
              <a:rPr lang="en-US" altLang="en-US" sz="1600"/>
              <a:t>Compute the FV, PV, ROR, PMT and N of an Annuity</a:t>
            </a:r>
          </a:p>
          <a:p>
            <a:pPr>
              <a:spcBef>
                <a:spcPct val="0"/>
              </a:spcBef>
              <a:buFont typeface="Wingdings" pitchFamily="2" charset="2"/>
              <a:buChar char="ð"/>
            </a:pPr>
            <a:r>
              <a:rPr lang="en-US" altLang="en-US" sz="1600"/>
              <a:t>Compute the PV of a Series of Uneven Cash Flows</a:t>
            </a:r>
          </a:p>
          <a:p>
            <a:pPr>
              <a:spcBef>
                <a:spcPct val="0"/>
              </a:spcBef>
              <a:buFont typeface="Wingdings" pitchFamily="2" charset="2"/>
              <a:buChar char="ð"/>
            </a:pPr>
            <a:r>
              <a:rPr lang="en-US" altLang="en-US" sz="1600"/>
              <a:t>Perform All of the Above With Other-than-annual Payments/Compounding</a:t>
            </a:r>
          </a:p>
          <a:p>
            <a:pPr>
              <a:spcBef>
                <a:spcPct val="0"/>
              </a:spcBef>
              <a:buFont typeface="Wingdings" pitchFamily="2" charset="2"/>
              <a:buChar char="ð"/>
            </a:pPr>
            <a:r>
              <a:rPr lang="en-US" altLang="en-US" sz="1600"/>
              <a:t>Perform All of the Above with Fractional (non-integer) Time Periods</a:t>
            </a:r>
          </a:p>
          <a:p>
            <a:pPr>
              <a:spcBef>
                <a:spcPct val="0"/>
              </a:spcBef>
              <a:buFont typeface="Wingdings" pitchFamily="2" charset="2"/>
              <a:buChar char="ð"/>
            </a:pPr>
            <a:r>
              <a:rPr lang="en-US" altLang="en-US" sz="1600"/>
              <a:t>Perform All of the Above in Cases Where Compounding Periods Per Year Aren't Equal To Payments Per Year</a:t>
            </a:r>
          </a:p>
          <a:p>
            <a:pPr>
              <a:spcBef>
                <a:spcPct val="0"/>
              </a:spcBef>
              <a:buFont typeface="Wingdings" pitchFamily="2" charset="2"/>
              <a:buChar char="ð"/>
            </a:pPr>
            <a:r>
              <a:rPr lang="en-US" altLang="en-US" sz="1600"/>
              <a:t>Apply TVM Computations To Common Business and Personal Finance Decisions Such as Borrowing Money, Planning for Retirement, and Investing</a:t>
            </a:r>
          </a:p>
          <a:p>
            <a:pPr>
              <a:spcBef>
                <a:spcPct val="0"/>
              </a:spcBef>
              <a:buFont typeface="Wingdings" pitchFamily="2" charset="2"/>
              <a:buChar char="ð"/>
            </a:pPr>
            <a:r>
              <a:rPr lang="en-US" altLang="en-US" sz="1600"/>
              <a:t>Explain and Use the Fundamental Valuation Concept &amp; Process</a:t>
            </a:r>
          </a:p>
          <a:p>
            <a:pPr>
              <a:spcBef>
                <a:spcPct val="0"/>
              </a:spcBef>
              <a:buFont typeface="Wingdings" pitchFamily="2" charset="2"/>
              <a:buChar char="ð"/>
            </a:pPr>
            <a:r>
              <a:rPr lang="en-US" altLang="en-US" sz="1600"/>
              <a:t>Explain Effective Annual Rate</a:t>
            </a:r>
          </a:p>
          <a:p>
            <a:pPr>
              <a:spcBef>
                <a:spcPct val="0"/>
              </a:spcBef>
              <a:buFont typeface="Wingdings" pitchFamily="2" charset="2"/>
              <a:buChar char="ð"/>
            </a:pPr>
            <a:r>
              <a:rPr lang="en-US" altLang="en-US" sz="1600"/>
              <a:t>Use Effective Annual Rate To Make a Borrowing or Investing Decision</a:t>
            </a:r>
          </a:p>
          <a:p>
            <a:pPr>
              <a:spcBef>
                <a:spcPct val="0"/>
              </a:spcBef>
              <a:buFont typeface="Wingdings" pitchFamily="2" charset="2"/>
              <a:buChar char="ð"/>
            </a:pPr>
            <a:r>
              <a:rPr lang="en-US" altLang="en-US" sz="1600"/>
              <a:t>Learn How To Use a Financial Calculator</a:t>
            </a:r>
          </a:p>
          <a:p>
            <a:pPr>
              <a:spcBef>
                <a:spcPct val="0"/>
              </a:spcBef>
              <a:buFontTx/>
              <a:buNone/>
            </a:pPr>
            <a:endParaRPr lang="en-US" altLang="en-US" sz="1600"/>
          </a:p>
          <a:p>
            <a:pPr>
              <a:spcBef>
                <a:spcPct val="0"/>
              </a:spcBef>
              <a:buFont typeface="Wingdings" pitchFamily="2" charset="2"/>
              <a:buChar char="ð"/>
            </a:pPr>
            <a:endParaRPr lang="en-US" altLang="en-US" sz="1600"/>
          </a:p>
          <a:p>
            <a:pPr>
              <a:spcBef>
                <a:spcPct val="0"/>
              </a:spcBef>
              <a:buFont typeface="Wingdings" pitchFamily="2" charset="2"/>
              <a:buChar char="ð"/>
            </a:pPr>
            <a:endParaRPr lang="en-US" altLang="en-US" sz="1600"/>
          </a:p>
          <a:p>
            <a:pPr>
              <a:spcBef>
                <a:spcPct val="0"/>
              </a:spcBef>
              <a:buFont typeface="Wingdings" pitchFamily="2" charset="2"/>
              <a:buChar char="ð"/>
            </a:pPr>
            <a:endParaRPr lang="en-US" altLang="en-US" sz="1600"/>
          </a:p>
          <a:p>
            <a:pPr>
              <a:spcBef>
                <a:spcPct val="0"/>
              </a:spcBef>
              <a:buFont typeface="Wingdings" pitchFamily="2" charset="2"/>
              <a:buChar char="ð"/>
            </a:pPr>
            <a:endParaRPr lang="en-US" altLang="en-US" sz="1600"/>
          </a:p>
          <a:p>
            <a:pPr>
              <a:spcBef>
                <a:spcPct val="0"/>
              </a:spcBef>
              <a:buFont typeface="Wingdings 3" pitchFamily="18" charset="2"/>
              <a:buNone/>
            </a:pPr>
            <a:endParaRPr lang="en-US" altLang="en-US" sz="1600"/>
          </a:p>
        </p:txBody>
      </p:sp>
      <p:sp>
        <p:nvSpPr>
          <p:cNvPr id="2053" name="Text Box 13"/>
          <p:cNvSpPr txBox="1">
            <a:spLocks noChangeArrowheads="1"/>
          </p:cNvSpPr>
          <p:nvPr/>
        </p:nvSpPr>
        <p:spPr bwMode="auto">
          <a:xfrm>
            <a:off x="5448300" y="0"/>
            <a:ext cx="14144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dirty="0"/>
              <a:t>V </a:t>
            </a:r>
            <a:r>
              <a:rPr lang="en-US" altLang="en-US" sz="1000" dirty="0" smtClean="0"/>
              <a:t>1.6 </a:t>
            </a:r>
            <a:r>
              <a:rPr lang="en-US" altLang="en-US" sz="1000" dirty="0"/>
              <a:t>Jan ‘</a:t>
            </a:r>
            <a:r>
              <a:rPr lang="en-US" altLang="en-US" sz="1000" dirty="0" smtClean="0"/>
              <a:t>18</a:t>
            </a:r>
            <a:endParaRPr lang="en-US" alt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DB033055-001C-43C7-A4B0-93A261F5A535}" type="slidenum">
              <a:rPr lang="en-US" altLang="en-US" sz="1200" smtClean="0"/>
              <a:pPr>
                <a:spcBef>
                  <a:spcPct val="0"/>
                </a:spcBef>
                <a:buFontTx/>
                <a:buNone/>
              </a:pPr>
              <a:t>10</a:t>
            </a:fld>
            <a:endParaRPr lang="en-US" altLang="en-US" sz="1200" smtClean="0"/>
          </a:p>
        </p:txBody>
      </p:sp>
      <p:sp>
        <p:nvSpPr>
          <p:cNvPr id="21508" name="Text Box 2"/>
          <p:cNvSpPr txBox="1">
            <a:spLocks noChangeArrowheads="1"/>
          </p:cNvSpPr>
          <p:nvPr/>
        </p:nvSpPr>
        <p:spPr bwMode="auto">
          <a:xfrm>
            <a:off x="187325" y="303213"/>
            <a:ext cx="6670675" cy="6243637"/>
          </a:xfrm>
          <a:prstGeom prst="rect">
            <a:avLst/>
          </a:prstGeom>
          <a:noFill/>
          <a:ln w="9525">
            <a:noFill/>
            <a:miter lim="800000"/>
            <a:headEnd/>
            <a:tailEnd/>
          </a:ln>
        </p:spPr>
        <p:txBody>
          <a:bodyPr>
            <a:spAutoFit/>
          </a:bodyPr>
          <a:lstStyle/>
          <a:p>
            <a:pPr>
              <a:lnSpc>
                <a:spcPct val="95000"/>
              </a:lnSpc>
              <a:defRPr/>
            </a:pPr>
            <a:r>
              <a:rPr lang="en-US" sz="2000" b="1" dirty="0"/>
              <a:t>Present Value:</a:t>
            </a:r>
          </a:p>
          <a:p>
            <a:pPr>
              <a:lnSpc>
                <a:spcPct val="95000"/>
              </a:lnSpc>
              <a:defRPr/>
            </a:pPr>
            <a:endParaRPr lang="en-US" b="1" dirty="0"/>
          </a:p>
          <a:p>
            <a:pPr>
              <a:buFont typeface="Wingdings" pitchFamily="2" charset="2"/>
              <a:buChar char="ð"/>
              <a:defRPr/>
            </a:pPr>
            <a:r>
              <a:rPr lang="en-US" dirty="0">
                <a:latin typeface="+mn-lt"/>
              </a:rPr>
              <a:t>Money that is expected to be received or paid in the future does not have the same value as today’s money because of TVM</a:t>
            </a:r>
          </a:p>
          <a:p>
            <a:pPr>
              <a:buFont typeface="Wingdings" pitchFamily="2" charset="2"/>
              <a:buChar char="ð"/>
              <a:defRPr/>
            </a:pPr>
            <a:r>
              <a:rPr lang="en-US" dirty="0">
                <a:latin typeface="+mn-lt"/>
              </a:rPr>
              <a:t>In order to determined what future money is worth in terms of today’s dollars, we have to reverse the effects of TVM; this is referred to as </a:t>
            </a:r>
            <a:r>
              <a:rPr lang="en-US" i="1" dirty="0">
                <a:latin typeface="+mn-lt"/>
              </a:rPr>
              <a:t>discounting</a:t>
            </a:r>
          </a:p>
          <a:p>
            <a:pPr>
              <a:lnSpc>
                <a:spcPct val="95000"/>
              </a:lnSpc>
              <a:defRPr/>
            </a:pPr>
            <a:endParaRPr lang="en-US" u="sng" dirty="0"/>
          </a:p>
          <a:p>
            <a:pPr>
              <a:lnSpc>
                <a:spcPct val="95000"/>
              </a:lnSpc>
              <a:buFont typeface="Wingdings 3" pitchFamily="18" charset="2"/>
              <a:buChar char="_"/>
              <a:defRPr/>
            </a:pPr>
            <a:r>
              <a:rPr lang="en-US" u="sng" dirty="0"/>
              <a:t>Present Value (PV) (a noun):</a:t>
            </a:r>
            <a:r>
              <a:rPr lang="en-US" dirty="0"/>
              <a:t> the value today (the value in "today's dollars") of a future cash flow or series of cash flows.</a:t>
            </a:r>
          </a:p>
          <a:p>
            <a:pPr>
              <a:lnSpc>
                <a:spcPct val="95000"/>
              </a:lnSpc>
              <a:buFont typeface="Wingdings 3" pitchFamily="18" charset="2"/>
              <a:buChar char="_"/>
              <a:defRPr/>
            </a:pPr>
            <a:r>
              <a:rPr lang="en-US" u="sng" dirty="0"/>
              <a:t>Discounting (a verb):</a:t>
            </a:r>
            <a:endParaRPr lang="en-US" dirty="0"/>
          </a:p>
          <a:p>
            <a:pPr lvl="1">
              <a:lnSpc>
                <a:spcPct val="95000"/>
              </a:lnSpc>
              <a:buFont typeface="Wingdings 3" pitchFamily="18" charset="2"/>
              <a:buChar char=""/>
              <a:defRPr/>
            </a:pPr>
            <a:r>
              <a:rPr lang="en-US" dirty="0"/>
              <a:t>The process of going from </a:t>
            </a:r>
            <a:r>
              <a:rPr lang="en-US" b="1" i="1" dirty="0"/>
              <a:t>future values</a:t>
            </a:r>
            <a:r>
              <a:rPr lang="en-US" dirty="0"/>
              <a:t> to </a:t>
            </a:r>
            <a:r>
              <a:rPr lang="en-US" b="1" i="1" dirty="0"/>
              <a:t>present values</a:t>
            </a:r>
            <a:r>
              <a:rPr lang="en-US" i="1" dirty="0"/>
              <a:t>.</a:t>
            </a:r>
            <a:r>
              <a:rPr lang="en-US" dirty="0"/>
              <a:t>  (The “reverse” of compounding.)</a:t>
            </a:r>
          </a:p>
          <a:p>
            <a:pPr lvl="1">
              <a:lnSpc>
                <a:spcPct val="95000"/>
              </a:lnSpc>
              <a:buFont typeface="Wingdings 3" pitchFamily="18" charset="2"/>
              <a:buChar char=""/>
              <a:defRPr/>
            </a:pPr>
            <a:r>
              <a:rPr lang="en-US" dirty="0"/>
              <a:t>Reversing the effect of TVM</a:t>
            </a:r>
          </a:p>
          <a:p>
            <a:pPr lvl="1">
              <a:lnSpc>
                <a:spcPct val="95000"/>
              </a:lnSpc>
              <a:buFont typeface="Wingdings 3" pitchFamily="18" charset="2"/>
              <a:buChar char=""/>
              <a:defRPr/>
            </a:pPr>
            <a:r>
              <a:rPr lang="en-US" dirty="0"/>
              <a:t>The process of finding the </a:t>
            </a:r>
            <a:r>
              <a:rPr lang="en-US" u="sng" dirty="0"/>
              <a:t>Present Value</a:t>
            </a:r>
            <a:r>
              <a:rPr lang="en-US" dirty="0"/>
              <a:t> of a future cash flow or series of cash flows. </a:t>
            </a:r>
          </a:p>
          <a:p>
            <a:pPr lvl="1">
              <a:lnSpc>
                <a:spcPct val="95000"/>
              </a:lnSpc>
              <a:buFont typeface="Wingdings 3" pitchFamily="18" charset="2"/>
              <a:buChar char=""/>
              <a:defRPr/>
            </a:pPr>
            <a:r>
              <a:rPr lang="en-US" dirty="0"/>
              <a:t>Converting future dollars into “today’s” dollars</a:t>
            </a:r>
          </a:p>
          <a:p>
            <a:pPr lvl="1">
              <a:lnSpc>
                <a:spcPct val="95000"/>
              </a:lnSpc>
              <a:buFont typeface="Wingdings 3" pitchFamily="18" charset="2"/>
              <a:buChar char=""/>
              <a:defRPr/>
            </a:pPr>
            <a:endParaRPr lang="en-US" dirty="0"/>
          </a:p>
          <a:p>
            <a:pPr>
              <a:lnSpc>
                <a:spcPct val="95000"/>
              </a:lnSpc>
              <a:defRPr/>
            </a:pPr>
            <a:r>
              <a:rPr lang="en-US" b="1" dirty="0"/>
              <a:t>Basic formula for finding Present Value</a:t>
            </a:r>
            <a:r>
              <a:rPr lang="en-US" dirty="0"/>
              <a:t>: PV = FV / (1 + r)</a:t>
            </a:r>
            <a:r>
              <a:rPr lang="en-US" baseline="30000" dirty="0"/>
              <a:t>n</a:t>
            </a:r>
            <a:endParaRPr lang="en-US" dirty="0"/>
          </a:p>
          <a:p>
            <a:pPr>
              <a:lnSpc>
                <a:spcPct val="95000"/>
              </a:lnSpc>
              <a:buFont typeface="Wingdings 3" pitchFamily="18" charset="2"/>
              <a:buChar char="_"/>
              <a:defRPr/>
            </a:pPr>
            <a:r>
              <a:rPr lang="en-US" dirty="0"/>
              <a:t>The 1/(1 + r)</a:t>
            </a:r>
            <a:r>
              <a:rPr lang="en-US" baseline="30000" dirty="0"/>
              <a:t>n</a:t>
            </a:r>
            <a:r>
              <a:rPr lang="en-US" dirty="0"/>
              <a:t> portion of the formula is called the “Present Value Interest Factor” (</a:t>
            </a:r>
            <a:r>
              <a:rPr lang="en-US" dirty="0" err="1"/>
              <a:t>PVIF</a:t>
            </a:r>
            <a:r>
              <a:rPr lang="en-US" baseline="-25000" dirty="0" err="1"/>
              <a:t>r,n</a:t>
            </a:r>
            <a:r>
              <a:rPr lang="en-US" dirty="0"/>
              <a:t>) and can be found on a PVIF table</a:t>
            </a:r>
          </a:p>
          <a:p>
            <a:pPr>
              <a:lnSpc>
                <a:spcPct val="95000"/>
              </a:lnSpc>
              <a:buFont typeface="Wingdings 3" pitchFamily="18" charset="2"/>
              <a:buChar char="_"/>
              <a:defRPr/>
            </a:pPr>
            <a:r>
              <a:rPr lang="en-US" dirty="0"/>
              <a:t>1/(1 + r)</a:t>
            </a:r>
            <a:r>
              <a:rPr lang="en-US" baseline="30000" dirty="0"/>
              <a:t>n</a:t>
            </a:r>
            <a:r>
              <a:rPr lang="en-US" dirty="0"/>
              <a:t> is also called the “discounting” factor</a:t>
            </a:r>
          </a:p>
          <a:p>
            <a:pPr>
              <a:lnSpc>
                <a:spcPct val="95000"/>
              </a:lnSpc>
              <a:buFont typeface="Wingdings 3" pitchFamily="18" charset="2"/>
              <a:buChar char="_"/>
              <a:defRPr/>
            </a:pPr>
            <a:r>
              <a:rPr lang="en-US" dirty="0"/>
              <a:t>When “r” is used to discount, it is referred to as the “discount rate”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1229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BB24DAED-6B7B-4319-9AD5-7D5D426129D6}" type="slidenum">
              <a:rPr lang="en-US" altLang="en-US" sz="1200" smtClean="0"/>
              <a:pPr>
                <a:spcBef>
                  <a:spcPct val="0"/>
                </a:spcBef>
                <a:buFontTx/>
                <a:buNone/>
              </a:pPr>
              <a:t>11</a:t>
            </a:fld>
            <a:endParaRPr lang="en-US" altLang="en-US" sz="1200" smtClean="0"/>
          </a:p>
        </p:txBody>
      </p:sp>
      <p:sp>
        <p:nvSpPr>
          <p:cNvPr id="12292" name="Text Box 2"/>
          <p:cNvSpPr txBox="1">
            <a:spLocks noChangeArrowheads="1"/>
          </p:cNvSpPr>
          <p:nvPr/>
        </p:nvSpPr>
        <p:spPr bwMode="auto">
          <a:xfrm>
            <a:off x="187325" y="227013"/>
            <a:ext cx="6670675"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5000"/>
              </a:lnSpc>
              <a:spcBef>
                <a:spcPct val="0"/>
              </a:spcBef>
              <a:buFontTx/>
              <a:buNone/>
            </a:pPr>
            <a:r>
              <a:rPr lang="en-US" altLang="en-US" sz="1800" b="1"/>
              <a:t>Present Value:</a:t>
            </a:r>
          </a:p>
          <a:p>
            <a:pPr>
              <a:lnSpc>
                <a:spcPct val="95000"/>
              </a:lnSpc>
              <a:spcBef>
                <a:spcPct val="0"/>
              </a:spcBef>
              <a:buFontTx/>
              <a:buNone/>
            </a:pPr>
            <a:r>
              <a:rPr lang="en-US" altLang="en-US" sz="1600" u="sng"/>
              <a:t>Example (Simple Case)</a:t>
            </a:r>
            <a:r>
              <a:rPr lang="en-US" altLang="en-US" sz="1600"/>
              <a:t>:  What is the Present Value of $200 discounted for 1 year @ 4% per year? (Abbreviation notation: PV</a:t>
            </a:r>
            <a:r>
              <a:rPr lang="en-US" altLang="en-US" sz="1600" baseline="-25000"/>
              <a:t>200,4%,1</a:t>
            </a:r>
            <a:r>
              <a:rPr lang="en-US" altLang="en-US" sz="1600"/>
              <a:t>)  In other words, how much would we have to deposit today into an account that pays 4% per year in order to have $200 one year from now? </a:t>
            </a:r>
          </a:p>
          <a:p>
            <a:pPr>
              <a:lnSpc>
                <a:spcPct val="95000"/>
              </a:lnSpc>
              <a:spcBef>
                <a:spcPct val="0"/>
              </a:spcBef>
              <a:buFontTx/>
              <a:buNone/>
            </a:pPr>
            <a:r>
              <a:rPr lang="en-US" altLang="en-US" sz="1600"/>
              <a:t>Draw a cash flow diagram:</a:t>
            </a:r>
          </a:p>
        </p:txBody>
      </p:sp>
      <p:sp>
        <p:nvSpPr>
          <p:cNvPr id="12293" name="Line 3"/>
          <p:cNvSpPr>
            <a:spLocks noChangeShapeType="1"/>
          </p:cNvSpPr>
          <p:nvPr/>
        </p:nvSpPr>
        <p:spPr bwMode="auto">
          <a:xfrm flipV="1">
            <a:off x="1260475" y="2116138"/>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94" name="Line 4"/>
          <p:cNvSpPr>
            <a:spLocks noChangeShapeType="1"/>
          </p:cNvSpPr>
          <p:nvPr/>
        </p:nvSpPr>
        <p:spPr bwMode="auto">
          <a:xfrm flipH="1">
            <a:off x="1265238" y="2014538"/>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95" name="Line 5"/>
          <p:cNvSpPr>
            <a:spLocks noChangeShapeType="1"/>
          </p:cNvSpPr>
          <p:nvPr/>
        </p:nvSpPr>
        <p:spPr bwMode="auto">
          <a:xfrm flipH="1">
            <a:off x="4900613" y="2014538"/>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96" name="Text Box 6"/>
          <p:cNvSpPr txBox="1">
            <a:spLocks noChangeArrowheads="1"/>
          </p:cNvSpPr>
          <p:nvPr/>
        </p:nvSpPr>
        <p:spPr bwMode="auto">
          <a:xfrm>
            <a:off x="1130300" y="216376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12297" name="Text Box 7"/>
          <p:cNvSpPr txBox="1">
            <a:spLocks noChangeArrowheads="1"/>
          </p:cNvSpPr>
          <p:nvPr/>
        </p:nvSpPr>
        <p:spPr bwMode="auto">
          <a:xfrm>
            <a:off x="4775200" y="216376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12298" name="Text Box 10"/>
          <p:cNvSpPr txBox="1">
            <a:spLocks noChangeArrowheads="1"/>
          </p:cNvSpPr>
          <p:nvPr/>
        </p:nvSpPr>
        <p:spPr bwMode="auto">
          <a:xfrm>
            <a:off x="4962525" y="1477963"/>
            <a:ext cx="8556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$200</a:t>
            </a:r>
          </a:p>
        </p:txBody>
      </p:sp>
      <p:sp>
        <p:nvSpPr>
          <p:cNvPr id="12299" name="Text Box 11"/>
          <p:cNvSpPr txBox="1">
            <a:spLocks noChangeArrowheads="1"/>
          </p:cNvSpPr>
          <p:nvPr/>
        </p:nvSpPr>
        <p:spPr bwMode="auto">
          <a:xfrm>
            <a:off x="625475" y="2395538"/>
            <a:ext cx="6270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a:t>
            </a:r>
          </a:p>
        </p:txBody>
      </p:sp>
      <p:sp>
        <p:nvSpPr>
          <p:cNvPr id="12300" name="Text Box 12"/>
          <p:cNvSpPr txBox="1">
            <a:spLocks noChangeArrowheads="1"/>
          </p:cNvSpPr>
          <p:nvPr/>
        </p:nvSpPr>
        <p:spPr bwMode="auto">
          <a:xfrm>
            <a:off x="1406525" y="1811338"/>
            <a:ext cx="646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4%</a:t>
            </a:r>
          </a:p>
        </p:txBody>
      </p:sp>
      <p:sp>
        <p:nvSpPr>
          <p:cNvPr id="12301" name="Text Box 13"/>
          <p:cNvSpPr txBox="1">
            <a:spLocks noChangeArrowheads="1"/>
          </p:cNvSpPr>
          <p:nvPr/>
        </p:nvSpPr>
        <p:spPr bwMode="auto">
          <a:xfrm>
            <a:off x="263525" y="2752725"/>
            <a:ext cx="6594475"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600" u="sng"/>
              <a:t>Solution Method 1</a:t>
            </a:r>
            <a:r>
              <a:rPr lang="en-US" altLang="en-US" sz="1600"/>
              <a:t>: Use the Formula</a:t>
            </a:r>
          </a:p>
          <a:p>
            <a:pPr>
              <a:lnSpc>
                <a:spcPct val="90000"/>
              </a:lnSpc>
              <a:spcBef>
                <a:spcPct val="0"/>
              </a:spcBef>
              <a:buFontTx/>
              <a:buNone/>
            </a:pPr>
            <a:r>
              <a:rPr lang="en-US" altLang="en-US" sz="1600"/>
              <a:t>PV = FV / (1 + r)</a:t>
            </a:r>
            <a:r>
              <a:rPr lang="en-US" altLang="en-US" sz="1600" baseline="30000"/>
              <a:t>n</a:t>
            </a:r>
            <a:endParaRPr lang="en-US" altLang="en-US" sz="1600"/>
          </a:p>
          <a:p>
            <a:pPr>
              <a:lnSpc>
                <a:spcPct val="90000"/>
              </a:lnSpc>
              <a:spcBef>
                <a:spcPct val="0"/>
              </a:spcBef>
              <a:buFontTx/>
              <a:buNone/>
            </a:pPr>
            <a:r>
              <a:rPr lang="en-US" altLang="en-US" sz="1600"/>
              <a:t>      = $200 / (1 + 0.04)</a:t>
            </a:r>
            <a:r>
              <a:rPr lang="en-US" altLang="en-US" sz="1600" baseline="30000"/>
              <a:t>1</a:t>
            </a:r>
            <a:endParaRPr lang="en-US" altLang="en-US" sz="1600"/>
          </a:p>
          <a:p>
            <a:pPr>
              <a:lnSpc>
                <a:spcPct val="90000"/>
              </a:lnSpc>
              <a:spcBef>
                <a:spcPct val="0"/>
              </a:spcBef>
              <a:buFontTx/>
              <a:buNone/>
            </a:pPr>
            <a:r>
              <a:rPr lang="en-US" altLang="en-US" sz="1600"/>
              <a:t>      = $200 /(1.04)</a:t>
            </a:r>
            <a:r>
              <a:rPr lang="en-US" altLang="en-US" sz="1600" baseline="30000"/>
              <a:t>1</a:t>
            </a:r>
            <a:endParaRPr lang="en-US" altLang="en-US" sz="1600"/>
          </a:p>
          <a:p>
            <a:pPr>
              <a:lnSpc>
                <a:spcPct val="90000"/>
              </a:lnSpc>
              <a:spcBef>
                <a:spcPct val="0"/>
              </a:spcBef>
              <a:buFontTx/>
              <a:buNone/>
            </a:pPr>
            <a:r>
              <a:rPr lang="en-US" altLang="en-US" sz="1600"/>
              <a:t>      = $200 / 1.04</a:t>
            </a:r>
          </a:p>
          <a:p>
            <a:pPr>
              <a:lnSpc>
                <a:spcPct val="90000"/>
              </a:lnSpc>
              <a:spcBef>
                <a:spcPct val="0"/>
              </a:spcBef>
              <a:buFontTx/>
              <a:buNone/>
            </a:pPr>
            <a:r>
              <a:rPr lang="en-US" altLang="en-US" sz="1600"/>
              <a:t>      = </a:t>
            </a:r>
            <a:r>
              <a:rPr lang="en-US" altLang="en-US" sz="1600" b="1"/>
              <a:t>$192.30</a:t>
            </a:r>
            <a:endParaRPr lang="en-US" altLang="en-US" sz="1600"/>
          </a:p>
        </p:txBody>
      </p:sp>
      <p:sp>
        <p:nvSpPr>
          <p:cNvPr id="12302" name="Text Box 2"/>
          <p:cNvSpPr txBox="1">
            <a:spLocks noChangeArrowheads="1"/>
          </p:cNvSpPr>
          <p:nvPr/>
        </p:nvSpPr>
        <p:spPr bwMode="auto">
          <a:xfrm>
            <a:off x="279400" y="4087813"/>
            <a:ext cx="6578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u="sng"/>
              <a:t>Solution Method 2</a:t>
            </a:r>
            <a:r>
              <a:rPr lang="en-US" altLang="en-US" sz="1600"/>
              <a:t>: Use your financial calculator</a:t>
            </a:r>
          </a:p>
          <a:p>
            <a:pPr lvl="1">
              <a:spcBef>
                <a:spcPct val="0"/>
              </a:spcBef>
              <a:buFontTx/>
              <a:buNone/>
            </a:pPr>
            <a:r>
              <a:rPr lang="en-US" altLang="en-US" sz="1600"/>
              <a:t>1) Clear TVM Memory: [2nd, CLEAR TVM]</a:t>
            </a:r>
          </a:p>
          <a:p>
            <a:pPr lvl="1">
              <a:spcBef>
                <a:spcPct val="0"/>
              </a:spcBef>
              <a:buFontTx/>
              <a:buNone/>
            </a:pPr>
            <a:r>
              <a:rPr lang="en-US" altLang="en-US" sz="1600"/>
              <a:t>2) Set/ensure payments per year = 1: [2nd, P/Y, 1, ENTER, CE/C]</a:t>
            </a:r>
          </a:p>
          <a:p>
            <a:pPr lvl="1">
              <a:spcBef>
                <a:spcPct val="0"/>
              </a:spcBef>
              <a:buFontTx/>
              <a:buNone/>
            </a:pPr>
            <a:r>
              <a:rPr lang="en-US" altLang="en-US" sz="1600"/>
              <a:t>3) Enter parameters:</a:t>
            </a:r>
          </a:p>
          <a:p>
            <a:pPr lvl="2">
              <a:spcBef>
                <a:spcPct val="0"/>
              </a:spcBef>
              <a:buFont typeface="Monotype Sorts" pitchFamily="2" charset="2"/>
              <a:buChar char="ó"/>
            </a:pPr>
            <a:r>
              <a:rPr lang="en-US" altLang="en-US" sz="1600"/>
              <a:t>Enter number of periods [1, N]</a:t>
            </a:r>
          </a:p>
          <a:p>
            <a:pPr lvl="2">
              <a:spcBef>
                <a:spcPct val="0"/>
              </a:spcBef>
              <a:buFont typeface="Monotype Sorts" pitchFamily="2" charset="2"/>
              <a:buChar char="ó"/>
            </a:pPr>
            <a:r>
              <a:rPr lang="en-US" altLang="en-US" sz="1600"/>
              <a:t>Enter interest rate [4, I/Y] </a:t>
            </a:r>
          </a:p>
          <a:p>
            <a:pPr lvl="2">
              <a:spcBef>
                <a:spcPct val="0"/>
              </a:spcBef>
              <a:buFont typeface="Monotype Sorts" pitchFamily="2" charset="2"/>
              <a:buChar char="ó"/>
            </a:pPr>
            <a:r>
              <a:rPr lang="en-US" altLang="en-US" sz="1600"/>
              <a:t>Enter FV [200, FV] </a:t>
            </a:r>
          </a:p>
          <a:p>
            <a:pPr lvl="2">
              <a:spcBef>
                <a:spcPct val="0"/>
              </a:spcBef>
              <a:buFont typeface="Monotype Sorts" pitchFamily="2" charset="2"/>
              <a:buChar char="ó"/>
            </a:pPr>
            <a:r>
              <a:rPr lang="en-US" altLang="en-US" sz="1600"/>
              <a:t>Find PV [CPT, PV] and voila!  PV =</a:t>
            </a:r>
            <a:r>
              <a:rPr lang="en-US" altLang="en-US" sz="1600" b="1"/>
              <a:t> (-) $192.30</a:t>
            </a:r>
            <a:endParaRPr lang="en-US" altLang="en-US" sz="1600"/>
          </a:p>
          <a:p>
            <a:pPr lvl="2">
              <a:spcBef>
                <a:spcPct val="0"/>
              </a:spcBef>
              <a:buFont typeface="Monotype Sorts" pitchFamily="2" charset="2"/>
              <a:buNone/>
            </a:pPr>
            <a:endParaRPr lang="en-US" altLang="en-US" sz="1600" b="1"/>
          </a:p>
        </p:txBody>
      </p:sp>
      <p:cxnSp>
        <p:nvCxnSpPr>
          <p:cNvPr id="12303" name="Straight Arrow Connector 17"/>
          <p:cNvCxnSpPr>
            <a:cxnSpLocks noChangeShapeType="1"/>
          </p:cNvCxnSpPr>
          <p:nvPr/>
        </p:nvCxnSpPr>
        <p:spPr bwMode="auto">
          <a:xfrm rot="16200000" flipV="1">
            <a:off x="4637087" y="1708151"/>
            <a:ext cx="530225" cy="0"/>
          </a:xfrm>
          <a:prstGeom prst="straightConnector1">
            <a:avLst/>
          </a:prstGeom>
          <a:noFill/>
          <a:ln w="15875" algn="ctr">
            <a:solidFill>
              <a:schemeClr val="tx1"/>
            </a:solidFill>
            <a:round/>
            <a:headEnd/>
            <a:tailEnd type="triangle" w="sm" len="lg"/>
          </a:ln>
          <a:extLst>
            <a:ext uri="{909E8E84-426E-40DD-AFC4-6F175D3DCCD1}">
              <a14:hiddenFill xmlns:a14="http://schemas.microsoft.com/office/drawing/2010/main">
                <a:noFill/>
              </a14:hiddenFill>
            </a:ext>
          </a:extLst>
        </p:spPr>
      </p:cxnSp>
      <p:cxnSp>
        <p:nvCxnSpPr>
          <p:cNvPr id="12304" name="Straight Arrow Connector 19"/>
          <p:cNvCxnSpPr>
            <a:cxnSpLocks noChangeShapeType="1"/>
          </p:cNvCxnSpPr>
          <p:nvPr/>
        </p:nvCxnSpPr>
        <p:spPr bwMode="auto">
          <a:xfrm rot="5400000">
            <a:off x="1060450" y="2551113"/>
            <a:ext cx="393700" cy="0"/>
          </a:xfrm>
          <a:prstGeom prst="straightConnector1">
            <a:avLst/>
          </a:prstGeom>
          <a:noFill/>
          <a:ln w="15875" algn="ctr">
            <a:solidFill>
              <a:schemeClr val="tx1"/>
            </a:solidFill>
            <a:round/>
            <a:headEnd/>
            <a:tailEnd type="triangle" w="sm" len="lg"/>
          </a:ln>
          <a:extLst>
            <a:ext uri="{909E8E84-426E-40DD-AFC4-6F175D3DCCD1}">
              <a14:hiddenFill xmlns:a14="http://schemas.microsoft.com/office/drawing/2010/main">
                <a:noFill/>
              </a14:hiddenFill>
            </a:ext>
          </a:extLst>
        </p:spPr>
      </p:cxnSp>
      <p:sp>
        <p:nvSpPr>
          <p:cNvPr id="17" name="Text Box 100"/>
          <p:cNvSpPr txBox="1">
            <a:spLocks noChangeArrowheads="1"/>
          </p:cNvSpPr>
          <p:nvPr/>
        </p:nvSpPr>
        <p:spPr bwMode="auto">
          <a:xfrm>
            <a:off x="254000" y="6196013"/>
            <a:ext cx="6604000" cy="2586037"/>
          </a:xfrm>
          <a:prstGeom prst="rect">
            <a:avLst/>
          </a:prstGeom>
          <a:noFill/>
          <a:ln w="9525">
            <a:noFill/>
            <a:miter lim="800000"/>
            <a:headEnd/>
            <a:tailEnd/>
          </a:ln>
        </p:spPr>
        <p:txBody>
          <a:bodyPr>
            <a:spAutoFit/>
          </a:bodyPr>
          <a:lstStyle/>
          <a:p>
            <a:pPr>
              <a:defRPr/>
            </a:pPr>
            <a:r>
              <a:rPr lang="en-US" b="1" dirty="0">
                <a:latin typeface="+mn-lt"/>
              </a:rPr>
              <a:t>Why did we use 4% to discount the future cash flow?</a:t>
            </a:r>
          </a:p>
          <a:p>
            <a:pPr>
              <a:defRPr/>
            </a:pPr>
            <a:endParaRPr lang="en-US" b="1" dirty="0">
              <a:latin typeface="+mn-lt"/>
            </a:endParaRPr>
          </a:p>
          <a:p>
            <a:pPr>
              <a:defRPr/>
            </a:pPr>
            <a:r>
              <a:rPr lang="en-US" b="1" dirty="0">
                <a:latin typeface="+mn-lt"/>
              </a:rPr>
              <a:t>Answer:</a:t>
            </a:r>
          </a:p>
          <a:p>
            <a:pPr>
              <a:buFont typeface="Wingdings" pitchFamily="2" charset="2"/>
              <a:buChar char="ð"/>
              <a:defRPr/>
            </a:pPr>
            <a:r>
              <a:rPr lang="en-US" dirty="0">
                <a:latin typeface="+mn-lt"/>
              </a:rPr>
              <a:t>It is the specified compound rate</a:t>
            </a:r>
          </a:p>
          <a:p>
            <a:pPr>
              <a:buFont typeface="Wingdings" pitchFamily="2" charset="2"/>
              <a:buChar char="ð"/>
              <a:defRPr/>
            </a:pPr>
            <a:r>
              <a:rPr lang="en-US" dirty="0">
                <a:latin typeface="+mn-lt"/>
              </a:rPr>
              <a:t>It is the rate at which we expect our investment to grow to achieve a future value</a:t>
            </a:r>
          </a:p>
          <a:p>
            <a:pPr>
              <a:buFont typeface="Wingdings" pitchFamily="2" charset="2"/>
              <a:buChar char="ð"/>
              <a:defRPr/>
            </a:pPr>
            <a:r>
              <a:rPr lang="en-US" dirty="0">
                <a:latin typeface="+mn-lt"/>
              </a:rPr>
              <a:t>Since discounting is the opposite of compounding, we must discount at that exact same rate in order to find the present value</a:t>
            </a:r>
          </a:p>
          <a:p>
            <a:pPr>
              <a:defRPr/>
            </a:pPr>
            <a:endParaRPr lang="en-US"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9FC81AB4-8C06-4CC7-A105-8F258034EC6C}" type="slidenum">
              <a:rPr lang="en-US" altLang="en-US" sz="1200" smtClean="0"/>
              <a:pPr>
                <a:spcBef>
                  <a:spcPct val="0"/>
                </a:spcBef>
                <a:buFontTx/>
                <a:buNone/>
              </a:pPr>
              <a:t>12</a:t>
            </a:fld>
            <a:endParaRPr lang="en-US" altLang="en-US" sz="1200" smtClean="0"/>
          </a:p>
        </p:txBody>
      </p:sp>
      <p:sp>
        <p:nvSpPr>
          <p:cNvPr id="13316" name="Text Box 2"/>
          <p:cNvSpPr txBox="1">
            <a:spLocks noChangeArrowheads="1"/>
          </p:cNvSpPr>
          <p:nvPr/>
        </p:nvSpPr>
        <p:spPr bwMode="auto">
          <a:xfrm>
            <a:off x="279400" y="271463"/>
            <a:ext cx="6578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Example:</a:t>
            </a:r>
            <a:r>
              <a:rPr lang="en-US" altLang="en-US" sz="1800"/>
              <a:t> What’s the PV of $5000 discounted for 3 years @12%? (Find PV</a:t>
            </a:r>
            <a:r>
              <a:rPr lang="en-US" altLang="en-US" sz="1800" baseline="-25000"/>
              <a:t>5000,12%,3</a:t>
            </a:r>
            <a:r>
              <a:rPr lang="en-US" altLang="en-US" sz="1800"/>
              <a:t>)</a:t>
            </a:r>
            <a:endParaRPr lang="en-US" altLang="en-US" sz="1800" b="1"/>
          </a:p>
        </p:txBody>
      </p:sp>
      <p:sp>
        <p:nvSpPr>
          <p:cNvPr id="13319" name="Text Box 4"/>
          <p:cNvSpPr txBox="1">
            <a:spLocks noChangeArrowheads="1"/>
          </p:cNvSpPr>
          <p:nvPr/>
        </p:nvSpPr>
        <p:spPr bwMode="auto">
          <a:xfrm>
            <a:off x="153988" y="6551613"/>
            <a:ext cx="67040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Here’s an explanation of what happened at each time period</a:t>
            </a:r>
          </a:p>
        </p:txBody>
      </p:sp>
      <p:sp>
        <p:nvSpPr>
          <p:cNvPr id="13320" name="Line 5"/>
          <p:cNvSpPr>
            <a:spLocks noChangeShapeType="1"/>
          </p:cNvSpPr>
          <p:nvPr/>
        </p:nvSpPr>
        <p:spPr bwMode="auto">
          <a:xfrm flipV="1">
            <a:off x="1868488" y="7326313"/>
            <a:ext cx="41751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1" name="Line 6"/>
          <p:cNvSpPr>
            <a:spLocks noChangeShapeType="1"/>
          </p:cNvSpPr>
          <p:nvPr/>
        </p:nvSpPr>
        <p:spPr bwMode="auto">
          <a:xfrm flipH="1">
            <a:off x="1873250" y="722471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7"/>
          <p:cNvSpPr>
            <a:spLocks noChangeShapeType="1"/>
          </p:cNvSpPr>
          <p:nvPr/>
        </p:nvSpPr>
        <p:spPr bwMode="auto">
          <a:xfrm flipH="1">
            <a:off x="3259138" y="722471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3" name="Line 8"/>
          <p:cNvSpPr>
            <a:spLocks noChangeShapeType="1"/>
          </p:cNvSpPr>
          <p:nvPr/>
        </p:nvSpPr>
        <p:spPr bwMode="auto">
          <a:xfrm flipH="1">
            <a:off x="4645025" y="722471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4" name="Line 9"/>
          <p:cNvSpPr>
            <a:spLocks noChangeShapeType="1"/>
          </p:cNvSpPr>
          <p:nvPr/>
        </p:nvSpPr>
        <p:spPr bwMode="auto">
          <a:xfrm flipH="1">
            <a:off x="6037263" y="722471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5" name="Text Box 10"/>
          <p:cNvSpPr txBox="1">
            <a:spLocks noChangeArrowheads="1"/>
          </p:cNvSpPr>
          <p:nvPr/>
        </p:nvSpPr>
        <p:spPr bwMode="auto">
          <a:xfrm>
            <a:off x="1755775" y="695483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13326" name="Text Box 11"/>
          <p:cNvSpPr txBox="1">
            <a:spLocks noChangeArrowheads="1"/>
          </p:cNvSpPr>
          <p:nvPr/>
        </p:nvSpPr>
        <p:spPr bwMode="auto">
          <a:xfrm>
            <a:off x="3132138" y="697388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13327" name="Text Box 12"/>
          <p:cNvSpPr txBox="1">
            <a:spLocks noChangeArrowheads="1"/>
          </p:cNvSpPr>
          <p:nvPr/>
        </p:nvSpPr>
        <p:spPr bwMode="auto">
          <a:xfrm>
            <a:off x="4511675" y="69643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13328" name="Text Box 13"/>
          <p:cNvSpPr txBox="1">
            <a:spLocks noChangeArrowheads="1"/>
          </p:cNvSpPr>
          <p:nvPr/>
        </p:nvSpPr>
        <p:spPr bwMode="auto">
          <a:xfrm>
            <a:off x="5905500" y="69643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sp>
        <p:nvSpPr>
          <p:cNvPr id="13329" name="Text Box 16"/>
          <p:cNvSpPr txBox="1">
            <a:spLocks noChangeArrowheads="1"/>
          </p:cNvSpPr>
          <p:nvPr/>
        </p:nvSpPr>
        <p:spPr bwMode="auto">
          <a:xfrm>
            <a:off x="2203450" y="7023100"/>
            <a:ext cx="723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12%</a:t>
            </a:r>
          </a:p>
        </p:txBody>
      </p:sp>
      <p:sp>
        <p:nvSpPr>
          <p:cNvPr id="13330" name="Text Box 18"/>
          <p:cNvSpPr txBox="1">
            <a:spLocks noChangeArrowheads="1"/>
          </p:cNvSpPr>
          <p:nvPr/>
        </p:nvSpPr>
        <p:spPr bwMode="auto">
          <a:xfrm>
            <a:off x="1219200" y="7181850"/>
            <a:ext cx="387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a:t>
            </a:r>
          </a:p>
        </p:txBody>
      </p:sp>
      <p:sp>
        <p:nvSpPr>
          <p:cNvPr id="13331" name="Text Box 19"/>
          <p:cNvSpPr txBox="1">
            <a:spLocks noChangeArrowheads="1"/>
          </p:cNvSpPr>
          <p:nvPr/>
        </p:nvSpPr>
        <p:spPr bwMode="auto">
          <a:xfrm>
            <a:off x="0" y="7578725"/>
            <a:ext cx="628015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Beginning Balance:      $3,558.90	    $3,558.90	                 $3,985.97	$4,464.29</a:t>
            </a:r>
          </a:p>
          <a:p>
            <a:pPr>
              <a:spcBef>
                <a:spcPct val="0"/>
              </a:spcBef>
              <a:buFontTx/>
              <a:buNone/>
            </a:pPr>
            <a:r>
              <a:rPr lang="en-US" altLang="en-US" sz="1200" b="1"/>
              <a:t>     Interest Earned:     </a:t>
            </a:r>
            <a:r>
              <a:rPr lang="en-US" altLang="en-US" sz="1200" b="1" u="sng"/>
              <a:t>        $0.00</a:t>
            </a:r>
            <a:r>
              <a:rPr lang="en-US" altLang="en-US" sz="1200" b="1"/>
              <a:t>	       </a:t>
            </a:r>
            <a:r>
              <a:rPr lang="en-US" altLang="en-US" sz="1200" b="1" u="sng"/>
              <a:t>$427.07</a:t>
            </a:r>
            <a:r>
              <a:rPr lang="en-US" altLang="en-US" sz="1200" b="1"/>
              <a:t>	             </a:t>
            </a:r>
            <a:r>
              <a:rPr lang="en-US" altLang="en-US" sz="1200" b="1" u="sng"/>
              <a:t>       $478.32</a:t>
            </a:r>
            <a:r>
              <a:rPr lang="en-US" altLang="en-US" sz="1200" b="1"/>
              <a:t>               </a:t>
            </a:r>
            <a:r>
              <a:rPr lang="en-US" altLang="en-US" sz="1200" b="1" u="sng"/>
              <a:t>   $535.71</a:t>
            </a:r>
          </a:p>
          <a:p>
            <a:pPr>
              <a:spcBef>
                <a:spcPct val="0"/>
              </a:spcBef>
              <a:buFontTx/>
              <a:buNone/>
            </a:pPr>
            <a:r>
              <a:rPr lang="en-US" altLang="en-US" sz="1200" b="1"/>
              <a:t>     Ending Balance:      $3,558.90	    $3,985.97	                 $4,464.29	$5,000.00</a:t>
            </a:r>
          </a:p>
        </p:txBody>
      </p:sp>
      <p:sp>
        <p:nvSpPr>
          <p:cNvPr id="13332" name="Text Box 65"/>
          <p:cNvSpPr txBox="1">
            <a:spLocks noChangeArrowheads="1"/>
          </p:cNvSpPr>
          <p:nvPr/>
        </p:nvSpPr>
        <p:spPr bwMode="auto">
          <a:xfrm>
            <a:off x="6149975" y="8642350"/>
            <a:ext cx="387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a:t>
            </a:r>
          </a:p>
        </p:txBody>
      </p:sp>
      <p:sp>
        <p:nvSpPr>
          <p:cNvPr id="13333" name="Line 66"/>
          <p:cNvSpPr>
            <a:spLocks noChangeShapeType="1"/>
          </p:cNvSpPr>
          <p:nvPr/>
        </p:nvSpPr>
        <p:spPr bwMode="auto">
          <a:xfrm flipH="1" flipV="1">
            <a:off x="5937250" y="8154988"/>
            <a:ext cx="200025" cy="257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4" name="Line 67"/>
          <p:cNvSpPr>
            <a:spLocks noChangeShapeType="1"/>
          </p:cNvSpPr>
          <p:nvPr/>
        </p:nvSpPr>
        <p:spPr bwMode="auto">
          <a:xfrm>
            <a:off x="1565275" y="7383463"/>
            <a:ext cx="295275"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5" name="Text Box 68"/>
          <p:cNvSpPr txBox="1">
            <a:spLocks noChangeArrowheads="1"/>
          </p:cNvSpPr>
          <p:nvPr/>
        </p:nvSpPr>
        <p:spPr bwMode="auto">
          <a:xfrm>
            <a:off x="1673225" y="8358188"/>
            <a:ext cx="1444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 $3,558.90 x (1 + 0.12)</a:t>
            </a:r>
          </a:p>
        </p:txBody>
      </p:sp>
      <p:sp>
        <p:nvSpPr>
          <p:cNvPr id="13336" name="Text Box 70"/>
          <p:cNvSpPr txBox="1">
            <a:spLocks noChangeArrowheads="1"/>
          </p:cNvSpPr>
          <p:nvPr/>
        </p:nvSpPr>
        <p:spPr bwMode="auto">
          <a:xfrm>
            <a:off x="3130550" y="8358188"/>
            <a:ext cx="1444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 $3,985.97 x (1 + 0.12)</a:t>
            </a:r>
          </a:p>
        </p:txBody>
      </p:sp>
      <p:sp>
        <p:nvSpPr>
          <p:cNvPr id="13337" name="Text Box 71"/>
          <p:cNvSpPr txBox="1">
            <a:spLocks noChangeArrowheads="1"/>
          </p:cNvSpPr>
          <p:nvPr/>
        </p:nvSpPr>
        <p:spPr bwMode="auto">
          <a:xfrm>
            <a:off x="4587875" y="8358188"/>
            <a:ext cx="1444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 $4,464.29 x (1 + 0.12)</a:t>
            </a:r>
          </a:p>
        </p:txBody>
      </p:sp>
      <p:sp>
        <p:nvSpPr>
          <p:cNvPr id="13338" name="Line 72"/>
          <p:cNvSpPr>
            <a:spLocks noChangeShapeType="1"/>
          </p:cNvSpPr>
          <p:nvPr/>
        </p:nvSpPr>
        <p:spPr bwMode="auto">
          <a:xfrm flipV="1">
            <a:off x="5099050" y="7907338"/>
            <a:ext cx="542925" cy="466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9" name="Line 73"/>
          <p:cNvSpPr>
            <a:spLocks noChangeShapeType="1"/>
          </p:cNvSpPr>
          <p:nvPr/>
        </p:nvSpPr>
        <p:spPr bwMode="auto">
          <a:xfrm flipV="1">
            <a:off x="3689350" y="7897813"/>
            <a:ext cx="723900" cy="466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40" name="Line 74"/>
          <p:cNvSpPr>
            <a:spLocks noChangeShapeType="1"/>
          </p:cNvSpPr>
          <p:nvPr/>
        </p:nvSpPr>
        <p:spPr bwMode="auto">
          <a:xfrm flipV="1">
            <a:off x="2336800" y="7897813"/>
            <a:ext cx="695325" cy="485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42" name="Rectangle 2"/>
          <p:cNvSpPr>
            <a:spLocks noChangeArrowheads="1"/>
          </p:cNvSpPr>
          <p:nvPr/>
        </p:nvSpPr>
        <p:spPr bwMode="auto">
          <a:xfrm>
            <a:off x="292100" y="1919288"/>
            <a:ext cx="1871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Formula Solution</a:t>
            </a:r>
            <a:r>
              <a:rPr lang="en-US" altLang="en-US" sz="1800"/>
              <a:t>:</a:t>
            </a:r>
          </a:p>
        </p:txBody>
      </p:sp>
      <p:sp>
        <p:nvSpPr>
          <p:cNvPr id="13343" name="Rectangle 3"/>
          <p:cNvSpPr>
            <a:spLocks noChangeArrowheads="1"/>
          </p:cNvSpPr>
          <p:nvPr/>
        </p:nvSpPr>
        <p:spPr bwMode="auto">
          <a:xfrm>
            <a:off x="279400" y="4152900"/>
            <a:ext cx="4511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Calculator Financial Function Solution</a:t>
            </a:r>
            <a:r>
              <a:rPr lang="en-US" altLang="en-US" sz="180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1433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74A08A0F-7D52-4B24-B1E8-D0AEC6F1E8E0}" type="slidenum">
              <a:rPr lang="en-US" altLang="en-US" sz="1200" smtClean="0"/>
              <a:pPr>
                <a:spcBef>
                  <a:spcPct val="0"/>
                </a:spcBef>
                <a:buFontTx/>
                <a:buNone/>
              </a:pPr>
              <a:t>13</a:t>
            </a:fld>
            <a:endParaRPr lang="en-US" altLang="en-US" sz="1200" smtClean="0"/>
          </a:p>
        </p:txBody>
      </p:sp>
      <p:sp>
        <p:nvSpPr>
          <p:cNvPr id="14340" name="Text Box 3"/>
          <p:cNvSpPr txBox="1">
            <a:spLocks noChangeArrowheads="1"/>
          </p:cNvSpPr>
          <p:nvPr/>
        </p:nvSpPr>
        <p:spPr bwMode="auto">
          <a:xfrm>
            <a:off x="263525" y="322263"/>
            <a:ext cx="6594475"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2000" b="1"/>
              <a:t> Very Important Financial Concepts:</a:t>
            </a:r>
            <a:endParaRPr lang="en-US" altLang="en-US" sz="2000" b="1" u="sng"/>
          </a:p>
          <a:p>
            <a:pPr>
              <a:lnSpc>
                <a:spcPct val="90000"/>
              </a:lnSpc>
              <a:spcBef>
                <a:spcPct val="0"/>
              </a:spcBef>
              <a:buFontTx/>
              <a:buNone/>
            </a:pPr>
            <a:endParaRPr lang="en-US" altLang="en-US" sz="1800" u="sng"/>
          </a:p>
          <a:p>
            <a:pPr>
              <a:lnSpc>
                <a:spcPct val="90000"/>
              </a:lnSpc>
              <a:spcBef>
                <a:spcPct val="0"/>
              </a:spcBef>
              <a:buFontTx/>
              <a:buNone/>
            </a:pPr>
            <a:r>
              <a:rPr lang="en-US" altLang="en-US" sz="1800" b="1"/>
              <a:t>Re-word the example from p. 12:  </a:t>
            </a:r>
            <a:r>
              <a:rPr lang="en-US" altLang="en-US" sz="1800"/>
              <a:t>You are considering purchasing a security that promises to pay $5,000 three years from now.  What is this security theoretically worth today  (or….. what is its fair market value?) if your best investment opportunity yields 12%?</a:t>
            </a:r>
            <a:endParaRPr lang="en-US" altLang="en-US" sz="1800" b="1"/>
          </a:p>
          <a:p>
            <a:pPr>
              <a:lnSpc>
                <a:spcPct val="90000"/>
              </a:lnSpc>
              <a:spcBef>
                <a:spcPct val="0"/>
              </a:spcBef>
              <a:buFontTx/>
              <a:buNone/>
            </a:pPr>
            <a:endParaRPr lang="en-US" altLang="en-US" sz="1800" b="1"/>
          </a:p>
          <a:p>
            <a:pPr>
              <a:lnSpc>
                <a:spcPct val="90000"/>
              </a:lnSpc>
              <a:spcBef>
                <a:spcPct val="0"/>
              </a:spcBef>
              <a:buFontTx/>
              <a:buNone/>
            </a:pPr>
            <a:r>
              <a:rPr lang="en-US" altLang="en-US" sz="1800" b="1"/>
              <a:t>Answer:  $3,558.90</a:t>
            </a:r>
          </a:p>
          <a:p>
            <a:pPr>
              <a:lnSpc>
                <a:spcPct val="90000"/>
              </a:lnSpc>
              <a:spcBef>
                <a:spcPct val="0"/>
              </a:spcBef>
              <a:buFontTx/>
              <a:buNone/>
            </a:pPr>
            <a:endParaRPr lang="en-US" altLang="en-US" sz="1800" b="1"/>
          </a:p>
          <a:p>
            <a:pPr>
              <a:lnSpc>
                <a:spcPct val="90000"/>
              </a:lnSpc>
              <a:spcBef>
                <a:spcPct val="0"/>
              </a:spcBef>
              <a:buFontTx/>
              <a:buNone/>
            </a:pPr>
            <a:endParaRPr lang="en-US" altLang="en-US" sz="1800"/>
          </a:p>
          <a:p>
            <a:pPr>
              <a:lnSpc>
                <a:spcPct val="90000"/>
              </a:lnSpc>
              <a:spcBef>
                <a:spcPct val="0"/>
              </a:spcBef>
              <a:buFontTx/>
              <a:buNone/>
            </a:pPr>
            <a:r>
              <a:rPr lang="en-US" altLang="en-US" sz="1800" b="1" u="sng"/>
              <a:t>Financial Valaution Principle</a:t>
            </a:r>
            <a:r>
              <a:rPr lang="en-US" altLang="en-US" sz="1800" b="1"/>
              <a:t>: The present value of any financial asset depends on usable, after-tax cash flow it is expected to produce in the future</a:t>
            </a:r>
          </a:p>
          <a:p>
            <a:pPr>
              <a:lnSpc>
                <a:spcPct val="90000"/>
              </a:lnSpc>
              <a:spcBef>
                <a:spcPct val="0"/>
              </a:spcBef>
              <a:buFontTx/>
              <a:buNone/>
            </a:pPr>
            <a:endParaRPr lang="en-US" altLang="en-US" sz="1800" b="1"/>
          </a:p>
          <a:p>
            <a:pPr>
              <a:lnSpc>
                <a:spcPct val="90000"/>
              </a:lnSpc>
              <a:spcBef>
                <a:spcPct val="0"/>
              </a:spcBef>
              <a:buFont typeface="Wingdings 3" pitchFamily="18" charset="2"/>
              <a:buChar char="_"/>
            </a:pPr>
            <a:r>
              <a:rPr lang="en-US" altLang="en-US" sz="1800"/>
              <a:t>But, due to the Time Value of Money, we have to discount those expected future cash flows in order to convert them into today’s dollars.  </a:t>
            </a:r>
          </a:p>
          <a:p>
            <a:pPr>
              <a:lnSpc>
                <a:spcPct val="90000"/>
              </a:lnSpc>
              <a:spcBef>
                <a:spcPct val="0"/>
              </a:spcBef>
              <a:buFont typeface="Wingdings 3" pitchFamily="18" charset="2"/>
              <a:buChar char="_"/>
            </a:pPr>
            <a:endParaRPr lang="en-US" altLang="en-US" sz="1800" b="1"/>
          </a:p>
          <a:p>
            <a:pPr>
              <a:lnSpc>
                <a:spcPct val="90000"/>
              </a:lnSpc>
              <a:spcBef>
                <a:spcPct val="0"/>
              </a:spcBef>
              <a:buFontTx/>
              <a:buNone/>
            </a:pPr>
            <a:r>
              <a:rPr lang="en-US" altLang="en-US" sz="1800" b="1"/>
              <a:t>Thus: </a:t>
            </a:r>
            <a:r>
              <a:rPr lang="en-US" altLang="en-US" sz="1800"/>
              <a:t>The overriding, all important, never-to-be-forgotten</a:t>
            </a:r>
            <a:r>
              <a:rPr lang="en-US" altLang="en-US" sz="1800" b="1"/>
              <a:t>  </a:t>
            </a:r>
            <a:r>
              <a:rPr lang="en-US" altLang="en-US" sz="1800" b="1" u="sng"/>
              <a:t>Financial Valuation Process</a:t>
            </a:r>
            <a:r>
              <a:rPr lang="en-US" altLang="en-US" sz="1800" b="1"/>
              <a:t> is: The theoretical value (fair market value or “no-arbitrage” price) of any financial asset is determined by discounting all future expected cash flows to the present (i.e. find the PV @ t = 0 of all cash flows) and adding them up</a:t>
            </a:r>
          </a:p>
          <a:p>
            <a:pPr>
              <a:lnSpc>
                <a:spcPct val="90000"/>
              </a:lnSpc>
              <a:spcBef>
                <a:spcPct val="0"/>
              </a:spcBef>
              <a:buFont typeface="Wingdings 3" pitchFamily="18" charset="2"/>
              <a:buNone/>
            </a:pPr>
            <a:endParaRPr lang="en-US" altLang="en-US" sz="1800" b="1"/>
          </a:p>
          <a:p>
            <a:pPr>
              <a:lnSpc>
                <a:spcPct val="90000"/>
              </a:lnSpc>
              <a:spcBef>
                <a:spcPct val="0"/>
              </a:spcBef>
              <a:buFont typeface="Wingdings" pitchFamily="2" charset="2"/>
              <a:buChar char="ð"/>
            </a:pPr>
            <a:r>
              <a:rPr lang="en-US" altLang="en-US" sz="1800"/>
              <a:t>This is the present value of the asset.</a:t>
            </a:r>
          </a:p>
          <a:p>
            <a:pPr>
              <a:lnSpc>
                <a:spcPct val="90000"/>
              </a:lnSpc>
              <a:spcBef>
                <a:spcPct val="0"/>
              </a:spcBef>
              <a:buFont typeface="Wingdings" pitchFamily="2" charset="2"/>
              <a:buChar char="ð"/>
            </a:pPr>
            <a:r>
              <a:rPr lang="en-US" altLang="en-US" sz="1800"/>
              <a:t>This is what the asset is theoretically worth today, without profits, fees or other transaction costs</a:t>
            </a:r>
          </a:p>
          <a:p>
            <a:pPr>
              <a:lnSpc>
                <a:spcPct val="90000"/>
              </a:lnSpc>
              <a:spcBef>
                <a:spcPct val="0"/>
              </a:spcBef>
              <a:buFont typeface="Wingdings" pitchFamily="2" charset="2"/>
              <a:buChar char="ð"/>
            </a:pPr>
            <a:r>
              <a:rPr lang="en-US" altLang="en-US" sz="1800"/>
              <a:t>This is the fair market value/no-arbitrage price of the asset today, without profits, fees or other transaction costs</a:t>
            </a:r>
          </a:p>
          <a:p>
            <a:pPr>
              <a:lnSpc>
                <a:spcPct val="90000"/>
              </a:lnSpc>
              <a:spcBef>
                <a:spcPct val="0"/>
              </a:spcBef>
              <a:buFont typeface="Wingdings" pitchFamily="2" charset="2"/>
              <a:buChar char="ð"/>
            </a:pPr>
            <a:endParaRPr lang="en-US" altLang="en-US" sz="1800"/>
          </a:p>
        </p:txBody>
      </p:sp>
      <p:sp>
        <p:nvSpPr>
          <p:cNvPr id="27652" name="AutoShape 4"/>
          <p:cNvSpPr>
            <a:spLocks noChangeArrowheads="1"/>
          </p:cNvSpPr>
          <p:nvPr/>
        </p:nvSpPr>
        <p:spPr bwMode="auto">
          <a:xfrm>
            <a:off x="109538" y="144463"/>
            <a:ext cx="390525" cy="4254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1536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B1516663-315D-49B0-BB1A-99BC3B96BEF1}" type="slidenum">
              <a:rPr lang="en-US" altLang="en-US" sz="1200" smtClean="0"/>
              <a:pPr>
                <a:spcBef>
                  <a:spcPct val="0"/>
                </a:spcBef>
                <a:buFontTx/>
                <a:buNone/>
              </a:pPr>
              <a:t>14</a:t>
            </a:fld>
            <a:endParaRPr lang="en-US" altLang="en-US" sz="1200" smtClean="0"/>
          </a:p>
        </p:txBody>
      </p:sp>
      <p:sp>
        <p:nvSpPr>
          <p:cNvPr id="15364" name="Text Box 3"/>
          <p:cNvSpPr txBox="1">
            <a:spLocks noChangeArrowheads="1"/>
          </p:cNvSpPr>
          <p:nvPr/>
        </p:nvSpPr>
        <p:spPr bwMode="auto">
          <a:xfrm>
            <a:off x="190500" y="322263"/>
            <a:ext cx="6667500" cy="909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2000" b="1"/>
              <a:t> Use the Financial Valuation Process to Make a Decision</a:t>
            </a:r>
            <a:endParaRPr lang="en-US" altLang="en-US" sz="2000" b="1" u="sng"/>
          </a:p>
          <a:p>
            <a:pPr>
              <a:lnSpc>
                <a:spcPct val="90000"/>
              </a:lnSpc>
              <a:spcBef>
                <a:spcPct val="0"/>
              </a:spcBef>
              <a:buFontTx/>
              <a:buNone/>
            </a:pPr>
            <a:endParaRPr lang="en-US" altLang="en-US" sz="1800" u="sng"/>
          </a:p>
          <a:p>
            <a:pPr>
              <a:lnSpc>
                <a:spcPct val="90000"/>
              </a:lnSpc>
              <a:spcBef>
                <a:spcPct val="0"/>
              </a:spcBef>
              <a:buFontTx/>
              <a:buNone/>
            </a:pPr>
            <a:r>
              <a:rPr lang="en-US" altLang="en-US" sz="1800" u="sng"/>
              <a:t>Example</a:t>
            </a:r>
            <a:r>
              <a:rPr lang="en-US" altLang="en-US" sz="1800"/>
              <a:t>: Consider two different investment options:</a:t>
            </a:r>
          </a:p>
          <a:p>
            <a:pPr>
              <a:lnSpc>
                <a:spcPct val="90000"/>
              </a:lnSpc>
              <a:spcBef>
                <a:spcPct val="0"/>
              </a:spcBef>
              <a:buFontTx/>
              <a:buNone/>
            </a:pPr>
            <a:r>
              <a:rPr lang="en-US" altLang="en-US" sz="1800"/>
              <a:t>-Option A: For an initial cost of $9,000 you receive $12,600 at the end of four years.</a:t>
            </a:r>
          </a:p>
          <a:p>
            <a:pPr>
              <a:lnSpc>
                <a:spcPct val="90000"/>
              </a:lnSpc>
              <a:spcBef>
                <a:spcPct val="0"/>
              </a:spcBef>
              <a:buFontTx/>
              <a:buNone/>
            </a:pPr>
            <a:r>
              <a:rPr lang="en-US" altLang="en-US" sz="1800"/>
              <a:t>-Option B: For an initial investment of $20,000 you receive $26,000 at the end of four years</a:t>
            </a:r>
          </a:p>
          <a:p>
            <a:pPr>
              <a:lnSpc>
                <a:spcPct val="90000"/>
              </a:lnSpc>
              <a:spcBef>
                <a:spcPct val="0"/>
              </a:spcBef>
              <a:buFontTx/>
              <a:buNone/>
            </a:pPr>
            <a:r>
              <a:rPr lang="en-US" altLang="en-US" sz="1800"/>
              <a:t>-Your best investment opportunity yields 6% p.a. ( per annum).  Which is the best investment option?</a:t>
            </a:r>
          </a:p>
          <a:p>
            <a:pPr>
              <a:lnSpc>
                <a:spcPct val="90000"/>
              </a:lnSpc>
              <a:spcBef>
                <a:spcPct val="0"/>
              </a:spcBef>
              <a:buFontTx/>
              <a:buNone/>
            </a:pPr>
            <a:endParaRPr lang="en-US" altLang="en-US" sz="1800"/>
          </a:p>
          <a:p>
            <a:pPr>
              <a:lnSpc>
                <a:spcPct val="90000"/>
              </a:lnSpc>
              <a:spcBef>
                <a:spcPct val="0"/>
              </a:spcBef>
              <a:buFontTx/>
              <a:buNone/>
            </a:pPr>
            <a:r>
              <a:rPr lang="en-US" altLang="en-US" sz="1800" u="sng"/>
              <a:t>Step 1</a:t>
            </a:r>
            <a:r>
              <a:rPr lang="en-US" altLang="en-US" sz="1800"/>
              <a:t>: Find the present value of the future cash flows of both options</a:t>
            </a:r>
          </a:p>
          <a:p>
            <a:pPr>
              <a:lnSpc>
                <a:spcPct val="90000"/>
              </a:lnSpc>
              <a:spcBef>
                <a:spcPct val="0"/>
              </a:spcBef>
              <a:buFontTx/>
              <a:buNone/>
            </a:pPr>
            <a:r>
              <a:rPr lang="en-US" altLang="en-US" sz="1800"/>
              <a:t>Option A: N=4, I/Y=6, FV=12600, CPT PV: PV = </a:t>
            </a:r>
            <a:r>
              <a:rPr lang="en-US" altLang="en-US" sz="1800" b="1"/>
              <a:t>$9,980.38</a:t>
            </a:r>
          </a:p>
          <a:p>
            <a:pPr>
              <a:lnSpc>
                <a:spcPct val="90000"/>
              </a:lnSpc>
              <a:spcBef>
                <a:spcPct val="0"/>
              </a:spcBef>
              <a:buFontTx/>
              <a:buNone/>
            </a:pPr>
            <a:r>
              <a:rPr lang="en-US" altLang="en-US" sz="1800"/>
              <a:t>Option B: N=4, I/Y=6, FV=26000, CPT PV: PV = </a:t>
            </a:r>
            <a:r>
              <a:rPr lang="en-US" altLang="en-US" sz="1800" b="1"/>
              <a:t>$20,594.44</a:t>
            </a:r>
          </a:p>
          <a:p>
            <a:pPr>
              <a:lnSpc>
                <a:spcPct val="90000"/>
              </a:lnSpc>
              <a:spcBef>
                <a:spcPct val="0"/>
              </a:spcBef>
              <a:buFontTx/>
              <a:buNone/>
            </a:pPr>
            <a:endParaRPr lang="en-US" altLang="en-US" sz="1800"/>
          </a:p>
          <a:p>
            <a:pPr>
              <a:lnSpc>
                <a:spcPct val="90000"/>
              </a:lnSpc>
              <a:spcBef>
                <a:spcPct val="0"/>
              </a:spcBef>
              <a:buFontTx/>
              <a:buNone/>
            </a:pPr>
            <a:r>
              <a:rPr lang="en-US" altLang="en-US" sz="1800" u="sng"/>
              <a:t>Step 2</a:t>
            </a:r>
            <a:r>
              <a:rPr lang="en-US" altLang="en-US" sz="1800"/>
              <a:t>: Compute the net profit from each investment (Discounted Future Cash Flows – Initial Costs)</a:t>
            </a:r>
          </a:p>
          <a:p>
            <a:pPr>
              <a:lnSpc>
                <a:spcPct val="90000"/>
              </a:lnSpc>
              <a:spcBef>
                <a:spcPct val="0"/>
              </a:spcBef>
              <a:buFontTx/>
              <a:buNone/>
            </a:pPr>
            <a:r>
              <a:rPr lang="en-US" altLang="en-US" sz="1800"/>
              <a:t>Option A: $9,980.38 - $9,000 = </a:t>
            </a:r>
            <a:r>
              <a:rPr lang="en-US" altLang="en-US" sz="1800" b="1"/>
              <a:t>$980.38</a:t>
            </a:r>
          </a:p>
          <a:p>
            <a:pPr>
              <a:lnSpc>
                <a:spcPct val="90000"/>
              </a:lnSpc>
              <a:spcBef>
                <a:spcPct val="0"/>
              </a:spcBef>
              <a:buFontTx/>
              <a:buNone/>
            </a:pPr>
            <a:r>
              <a:rPr lang="en-US" altLang="en-US" sz="1800"/>
              <a:t>Option B: $20,594.44 - $20,000 = </a:t>
            </a:r>
            <a:r>
              <a:rPr lang="en-US" altLang="en-US" sz="1800" b="1"/>
              <a:t>$594.44</a:t>
            </a:r>
          </a:p>
          <a:p>
            <a:pPr>
              <a:lnSpc>
                <a:spcPct val="90000"/>
              </a:lnSpc>
              <a:spcBef>
                <a:spcPct val="0"/>
              </a:spcBef>
              <a:buFontTx/>
              <a:buNone/>
            </a:pPr>
            <a:endParaRPr lang="en-US" altLang="en-US" sz="1800"/>
          </a:p>
          <a:p>
            <a:pPr>
              <a:lnSpc>
                <a:spcPct val="90000"/>
              </a:lnSpc>
              <a:spcBef>
                <a:spcPct val="0"/>
              </a:spcBef>
              <a:buFontTx/>
              <a:buNone/>
            </a:pPr>
            <a:r>
              <a:rPr lang="en-US" altLang="en-US" sz="1800" b="1"/>
              <a:t>Answer: Option A is the better investment</a:t>
            </a:r>
          </a:p>
          <a:p>
            <a:pPr>
              <a:lnSpc>
                <a:spcPct val="90000"/>
              </a:lnSpc>
              <a:spcBef>
                <a:spcPct val="0"/>
              </a:spcBef>
              <a:buFontTx/>
              <a:buNone/>
            </a:pPr>
            <a:endParaRPr lang="en-US" altLang="en-US" sz="1800"/>
          </a:p>
          <a:p>
            <a:pPr>
              <a:lnSpc>
                <a:spcPct val="90000"/>
              </a:lnSpc>
              <a:spcBef>
                <a:spcPct val="0"/>
              </a:spcBef>
              <a:buFontTx/>
              <a:buNone/>
            </a:pPr>
            <a:r>
              <a:rPr lang="en-US" altLang="en-US" sz="1800"/>
              <a:t>Net Profit (Discounted Future Cash Flows – Initial Costs) is also called </a:t>
            </a:r>
            <a:r>
              <a:rPr lang="en-US" altLang="en-US" sz="1800" b="1"/>
              <a:t>Net Present Value (NPV)</a:t>
            </a:r>
          </a:p>
          <a:p>
            <a:pPr>
              <a:lnSpc>
                <a:spcPct val="90000"/>
              </a:lnSpc>
              <a:spcBef>
                <a:spcPct val="0"/>
              </a:spcBef>
              <a:buFontTx/>
              <a:buNone/>
            </a:pPr>
            <a:endParaRPr lang="en-US" altLang="en-US" sz="1800" b="1"/>
          </a:p>
          <a:p>
            <a:pPr>
              <a:lnSpc>
                <a:spcPct val="90000"/>
              </a:lnSpc>
              <a:spcBef>
                <a:spcPct val="0"/>
              </a:spcBef>
              <a:buFontTx/>
              <a:buNone/>
            </a:pPr>
            <a:r>
              <a:rPr lang="en-US" altLang="en-US" sz="1800" b="1"/>
              <a:t>NPV = PV of Benefits – PV of Costs</a:t>
            </a:r>
          </a:p>
          <a:p>
            <a:pPr>
              <a:lnSpc>
                <a:spcPct val="90000"/>
              </a:lnSpc>
              <a:spcBef>
                <a:spcPct val="0"/>
              </a:spcBef>
              <a:buFontTx/>
              <a:buNone/>
            </a:pPr>
            <a:r>
              <a:rPr lang="en-US" altLang="en-US" sz="1800" b="1"/>
              <a:t>Read Section 3.5 in your text book</a:t>
            </a:r>
          </a:p>
          <a:p>
            <a:pPr>
              <a:lnSpc>
                <a:spcPct val="90000"/>
              </a:lnSpc>
              <a:spcBef>
                <a:spcPct val="0"/>
              </a:spcBef>
              <a:buFontTx/>
              <a:buNone/>
            </a:pPr>
            <a:endParaRPr lang="en-US" altLang="en-US" sz="1800" b="1"/>
          </a:p>
          <a:p>
            <a:pPr>
              <a:lnSpc>
                <a:spcPct val="90000"/>
              </a:lnSpc>
              <a:spcBef>
                <a:spcPct val="0"/>
              </a:spcBef>
              <a:buFontTx/>
              <a:buNone/>
            </a:pPr>
            <a:r>
              <a:rPr lang="en-US" altLang="en-US" sz="1800" b="1"/>
              <a:t>Point:</a:t>
            </a:r>
            <a:r>
              <a:rPr lang="en-US" altLang="en-US" sz="1800"/>
              <a:t> This is a fundamental way to make a financial decision</a:t>
            </a:r>
          </a:p>
          <a:p>
            <a:pPr>
              <a:lnSpc>
                <a:spcPct val="90000"/>
              </a:lnSpc>
              <a:spcBef>
                <a:spcPct val="0"/>
              </a:spcBef>
              <a:buFontTx/>
              <a:buNone/>
            </a:pPr>
            <a:endParaRPr lang="en-US" altLang="en-US" sz="1800"/>
          </a:p>
          <a:p>
            <a:pPr>
              <a:lnSpc>
                <a:spcPct val="90000"/>
              </a:lnSpc>
              <a:spcBef>
                <a:spcPct val="0"/>
              </a:spcBef>
              <a:buFontTx/>
              <a:buNone/>
            </a:pPr>
            <a:r>
              <a:rPr lang="en-US" altLang="en-US" sz="1800" b="1"/>
              <a:t>Important TVM Rule</a:t>
            </a:r>
            <a:r>
              <a:rPr lang="en-US" altLang="en-US" sz="1800"/>
              <a:t>: It is only possible to compare or combine values at the same point in time  i.e. if you want to compare or combine values, they must have the same time value of money (they must be in terms of t = 0 dollars or t = 5 dollars or t = 10 dollars, etc.)</a:t>
            </a:r>
          </a:p>
          <a:p>
            <a:pPr>
              <a:lnSpc>
                <a:spcPct val="90000"/>
              </a:lnSpc>
              <a:spcBef>
                <a:spcPct val="0"/>
              </a:spcBef>
              <a:buFontTx/>
              <a:buNone/>
            </a:pPr>
            <a:endParaRPr lang="en-US" altLang="en-US" sz="1800" b="1"/>
          </a:p>
          <a:p>
            <a:pPr>
              <a:lnSpc>
                <a:spcPct val="90000"/>
              </a:lnSpc>
              <a:spcBef>
                <a:spcPct val="0"/>
              </a:spcBef>
              <a:buFontTx/>
              <a:buNone/>
            </a:pPr>
            <a:endParaRPr lang="en-US" altLang="en-US" sz="1800" b="1"/>
          </a:p>
          <a:p>
            <a:pPr>
              <a:lnSpc>
                <a:spcPct val="90000"/>
              </a:lnSpc>
              <a:spcBef>
                <a:spcPct val="0"/>
              </a:spcBef>
              <a:buFontTx/>
              <a:buNone/>
            </a:pPr>
            <a:endParaRPr lang="en-US" altLang="en-US" sz="1800"/>
          </a:p>
        </p:txBody>
      </p:sp>
      <p:sp>
        <p:nvSpPr>
          <p:cNvPr id="5" name="AutoShape 4"/>
          <p:cNvSpPr>
            <a:spLocks noChangeArrowheads="1"/>
          </p:cNvSpPr>
          <p:nvPr/>
        </p:nvSpPr>
        <p:spPr bwMode="auto">
          <a:xfrm>
            <a:off x="0" y="182563"/>
            <a:ext cx="390525" cy="4254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6" name="AutoShape 4"/>
          <p:cNvSpPr>
            <a:spLocks noChangeArrowheads="1"/>
          </p:cNvSpPr>
          <p:nvPr/>
        </p:nvSpPr>
        <p:spPr bwMode="auto">
          <a:xfrm>
            <a:off x="57150" y="6167438"/>
            <a:ext cx="266700" cy="274637"/>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7" name="AutoShape 4"/>
          <p:cNvSpPr>
            <a:spLocks noChangeArrowheads="1"/>
          </p:cNvSpPr>
          <p:nvPr/>
        </p:nvSpPr>
        <p:spPr bwMode="auto">
          <a:xfrm>
            <a:off x="66675" y="7377113"/>
            <a:ext cx="266700" cy="274637"/>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163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08ED4EF2-3C6B-40EA-BB4E-F0E2E591CC57}" type="slidenum">
              <a:rPr lang="en-US" altLang="en-US" sz="1200" smtClean="0"/>
              <a:pPr>
                <a:spcBef>
                  <a:spcPct val="0"/>
                </a:spcBef>
                <a:buFontTx/>
                <a:buNone/>
              </a:pPr>
              <a:t>15</a:t>
            </a:fld>
            <a:endParaRPr lang="en-US" altLang="en-US" sz="1200" smtClean="0"/>
          </a:p>
        </p:txBody>
      </p:sp>
      <p:sp>
        <p:nvSpPr>
          <p:cNvPr id="16388" name="Text Box 3"/>
          <p:cNvSpPr txBox="1">
            <a:spLocks noChangeArrowheads="1"/>
          </p:cNvSpPr>
          <p:nvPr/>
        </p:nvSpPr>
        <p:spPr bwMode="auto">
          <a:xfrm>
            <a:off x="192088" y="228600"/>
            <a:ext cx="6665912" cy="183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 typeface="Wingdings 3" pitchFamily="18" charset="2"/>
              <a:buNone/>
            </a:pPr>
            <a:r>
              <a:rPr lang="en-US" altLang="en-US" sz="1800" b="1"/>
              <a:t>Other Key Points:</a:t>
            </a:r>
          </a:p>
          <a:p>
            <a:pPr>
              <a:lnSpc>
                <a:spcPct val="90000"/>
              </a:lnSpc>
              <a:spcBef>
                <a:spcPct val="0"/>
              </a:spcBef>
              <a:buFont typeface="Wingdings 3" pitchFamily="18" charset="2"/>
              <a:buChar char="_"/>
            </a:pPr>
            <a:r>
              <a:rPr lang="en-US" altLang="en-US" sz="1800"/>
              <a:t>Compounding means we're making numbers bigger; we're growing it; we're going to the right on the timeline</a:t>
            </a:r>
          </a:p>
          <a:p>
            <a:pPr>
              <a:lnSpc>
                <a:spcPct val="90000"/>
              </a:lnSpc>
              <a:spcBef>
                <a:spcPct val="0"/>
              </a:spcBef>
              <a:buFont typeface="Wingdings 3" pitchFamily="18" charset="2"/>
              <a:buChar char="_"/>
            </a:pPr>
            <a:r>
              <a:rPr lang="en-US" altLang="en-US" sz="1800"/>
              <a:t>FVs are bigger numbers than PVs; check your answer</a:t>
            </a:r>
          </a:p>
          <a:p>
            <a:pPr>
              <a:lnSpc>
                <a:spcPct val="90000"/>
              </a:lnSpc>
              <a:spcBef>
                <a:spcPct val="0"/>
              </a:spcBef>
              <a:buFont typeface="Wingdings 3" pitchFamily="18" charset="2"/>
              <a:buChar char="_"/>
            </a:pPr>
            <a:r>
              <a:rPr lang="en-US" altLang="en-US" sz="1800"/>
              <a:t>Discounting means we're making the numbers smaller; we're shrinking it; we're going to the left on the time line</a:t>
            </a:r>
          </a:p>
          <a:p>
            <a:pPr>
              <a:lnSpc>
                <a:spcPct val="90000"/>
              </a:lnSpc>
              <a:spcBef>
                <a:spcPct val="0"/>
              </a:spcBef>
              <a:buFont typeface="Wingdings 3" pitchFamily="18" charset="2"/>
              <a:buChar char="_"/>
            </a:pPr>
            <a:r>
              <a:rPr lang="en-US" altLang="en-US" sz="1800"/>
              <a:t>PVs are smaller numbers than FVs; check your answer</a:t>
            </a:r>
          </a:p>
        </p:txBody>
      </p:sp>
      <p:sp>
        <p:nvSpPr>
          <p:cNvPr id="16389" name="Line 5"/>
          <p:cNvSpPr>
            <a:spLocks noChangeShapeType="1"/>
          </p:cNvSpPr>
          <p:nvPr/>
        </p:nvSpPr>
        <p:spPr bwMode="auto">
          <a:xfrm flipV="1">
            <a:off x="1247775" y="2562225"/>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0" name="Line 6"/>
          <p:cNvSpPr>
            <a:spLocks noChangeShapeType="1"/>
          </p:cNvSpPr>
          <p:nvPr/>
        </p:nvSpPr>
        <p:spPr bwMode="auto">
          <a:xfrm flipH="1">
            <a:off x="1252538" y="246062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1" name="Line 7"/>
          <p:cNvSpPr>
            <a:spLocks noChangeShapeType="1"/>
          </p:cNvSpPr>
          <p:nvPr/>
        </p:nvSpPr>
        <p:spPr bwMode="auto">
          <a:xfrm flipH="1">
            <a:off x="4887913" y="246062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2" name="Text Box 8"/>
          <p:cNvSpPr txBox="1">
            <a:spLocks noChangeArrowheads="1"/>
          </p:cNvSpPr>
          <p:nvPr/>
        </p:nvSpPr>
        <p:spPr bwMode="auto">
          <a:xfrm>
            <a:off x="1117600" y="26098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16393" name="Text Box 9"/>
          <p:cNvSpPr txBox="1">
            <a:spLocks noChangeArrowheads="1"/>
          </p:cNvSpPr>
          <p:nvPr/>
        </p:nvSpPr>
        <p:spPr bwMode="auto">
          <a:xfrm>
            <a:off x="4762500" y="26098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16394" name="Line 10"/>
          <p:cNvSpPr>
            <a:spLocks noChangeShapeType="1"/>
          </p:cNvSpPr>
          <p:nvPr/>
        </p:nvSpPr>
        <p:spPr bwMode="auto">
          <a:xfrm>
            <a:off x="2749550" y="2324100"/>
            <a:ext cx="1854200"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6395" name="Line 11"/>
          <p:cNvSpPr>
            <a:spLocks noChangeShapeType="1"/>
          </p:cNvSpPr>
          <p:nvPr/>
        </p:nvSpPr>
        <p:spPr bwMode="auto">
          <a:xfrm flipH="1">
            <a:off x="1654175" y="2806700"/>
            <a:ext cx="1854200"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6396" name="Text Box 12"/>
          <p:cNvSpPr txBox="1">
            <a:spLocks noChangeArrowheads="1"/>
          </p:cNvSpPr>
          <p:nvPr/>
        </p:nvSpPr>
        <p:spPr bwMode="auto">
          <a:xfrm>
            <a:off x="3444875" y="2652713"/>
            <a:ext cx="1054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t>Discounting</a:t>
            </a:r>
          </a:p>
        </p:txBody>
      </p:sp>
      <p:sp>
        <p:nvSpPr>
          <p:cNvPr id="16397" name="Text Box 13"/>
          <p:cNvSpPr txBox="1">
            <a:spLocks noChangeArrowheads="1"/>
          </p:cNvSpPr>
          <p:nvPr/>
        </p:nvSpPr>
        <p:spPr bwMode="auto">
          <a:xfrm>
            <a:off x="1620838" y="2144713"/>
            <a:ext cx="12017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t>Compounding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DF9FFFF3-5CBE-4950-864E-177CAD6E46F1}" type="slidenum">
              <a:rPr lang="en-US" altLang="en-US" sz="1200" smtClean="0"/>
              <a:pPr>
                <a:spcBef>
                  <a:spcPct val="0"/>
                </a:spcBef>
                <a:buFontTx/>
                <a:buNone/>
              </a:pPr>
              <a:t>16</a:t>
            </a:fld>
            <a:endParaRPr lang="en-US" altLang="en-US" sz="1200" smtClean="0"/>
          </a:p>
        </p:txBody>
      </p:sp>
      <p:sp>
        <p:nvSpPr>
          <p:cNvPr id="17412" name="Text Box 2"/>
          <p:cNvSpPr txBox="1">
            <a:spLocks noChangeArrowheads="1"/>
          </p:cNvSpPr>
          <p:nvPr/>
        </p:nvSpPr>
        <p:spPr bwMode="auto">
          <a:xfrm>
            <a:off x="301625" y="201613"/>
            <a:ext cx="6556375"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Solving for Interest Rate (or IRR) </a:t>
            </a:r>
          </a:p>
          <a:p>
            <a:pPr>
              <a:spcBef>
                <a:spcPct val="0"/>
              </a:spcBef>
              <a:buFontTx/>
              <a:buNone/>
            </a:pPr>
            <a:endParaRPr lang="en-US" altLang="en-US" sz="1800"/>
          </a:p>
          <a:p>
            <a:pPr>
              <a:spcBef>
                <a:spcPct val="0"/>
              </a:spcBef>
              <a:buFontTx/>
              <a:buNone/>
            </a:pPr>
            <a:r>
              <a:rPr lang="en-US" altLang="en-US" sz="1800" u="sng"/>
              <a:t>Example</a:t>
            </a:r>
            <a:r>
              <a:rPr lang="en-US" altLang="en-US" sz="1800"/>
              <a:t>: Your broker proposes an investment scheme that will pay you $1000 one year from now for an initial cost of $900 today.  What is the </a:t>
            </a:r>
            <a:r>
              <a:rPr lang="en-US" altLang="en-US" sz="1800" u="sng"/>
              <a:t>annual</a:t>
            </a:r>
            <a:r>
              <a:rPr lang="en-US" altLang="en-US" sz="1800"/>
              <a:t> return on this investment?</a:t>
            </a:r>
            <a:endParaRPr lang="en-US" altLang="en-US" sz="1800" b="1"/>
          </a:p>
          <a:p>
            <a:pPr>
              <a:spcBef>
                <a:spcPct val="0"/>
              </a:spcBef>
              <a:buFontTx/>
              <a:buNone/>
            </a:pPr>
            <a:endParaRPr lang="en-US" altLang="en-US" sz="1800" b="1"/>
          </a:p>
          <a:p>
            <a:pPr>
              <a:spcBef>
                <a:spcPct val="0"/>
              </a:spcBef>
              <a:buFontTx/>
              <a:buNone/>
            </a:pPr>
            <a:r>
              <a:rPr lang="en-US" altLang="en-US" sz="1800"/>
              <a:t>Draw a cash flow diagram</a:t>
            </a:r>
          </a:p>
        </p:txBody>
      </p:sp>
      <p:sp>
        <p:nvSpPr>
          <p:cNvPr id="17413" name="Line 3"/>
          <p:cNvSpPr>
            <a:spLocks noChangeShapeType="1"/>
          </p:cNvSpPr>
          <p:nvPr/>
        </p:nvSpPr>
        <p:spPr bwMode="auto">
          <a:xfrm flipV="1">
            <a:off x="1266825" y="2617788"/>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4" name="Line 4"/>
          <p:cNvSpPr>
            <a:spLocks noChangeShapeType="1"/>
          </p:cNvSpPr>
          <p:nvPr/>
        </p:nvSpPr>
        <p:spPr bwMode="auto">
          <a:xfrm flipH="1">
            <a:off x="1271588" y="2516188"/>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5" name="Line 5"/>
          <p:cNvSpPr>
            <a:spLocks noChangeShapeType="1"/>
          </p:cNvSpPr>
          <p:nvPr/>
        </p:nvSpPr>
        <p:spPr bwMode="auto">
          <a:xfrm flipH="1">
            <a:off x="4906963" y="2516188"/>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6" name="Text Box 6"/>
          <p:cNvSpPr txBox="1">
            <a:spLocks noChangeArrowheads="1"/>
          </p:cNvSpPr>
          <p:nvPr/>
        </p:nvSpPr>
        <p:spPr bwMode="auto">
          <a:xfrm>
            <a:off x="1136650" y="266541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17417" name="Text Box 7"/>
          <p:cNvSpPr txBox="1">
            <a:spLocks noChangeArrowheads="1"/>
          </p:cNvSpPr>
          <p:nvPr/>
        </p:nvSpPr>
        <p:spPr bwMode="auto">
          <a:xfrm>
            <a:off x="4781550" y="2665413"/>
            <a:ext cx="1841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000" b="1"/>
          </a:p>
        </p:txBody>
      </p:sp>
      <p:sp>
        <p:nvSpPr>
          <p:cNvPr id="17418" name="Line 8"/>
          <p:cNvSpPr>
            <a:spLocks noChangeShapeType="1"/>
          </p:cNvSpPr>
          <p:nvPr/>
        </p:nvSpPr>
        <p:spPr bwMode="auto">
          <a:xfrm flipH="1">
            <a:off x="1266825" y="2863850"/>
            <a:ext cx="0" cy="3111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9" name="Line 9"/>
          <p:cNvSpPr>
            <a:spLocks noChangeShapeType="1"/>
          </p:cNvSpPr>
          <p:nvPr/>
        </p:nvSpPr>
        <p:spPr bwMode="auto">
          <a:xfrm flipH="1" flipV="1">
            <a:off x="4892675" y="1978025"/>
            <a:ext cx="9525" cy="4730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20" name="Text Box 10"/>
          <p:cNvSpPr txBox="1">
            <a:spLocks noChangeArrowheads="1"/>
          </p:cNvSpPr>
          <p:nvPr/>
        </p:nvSpPr>
        <p:spPr bwMode="auto">
          <a:xfrm>
            <a:off x="4968875" y="1979613"/>
            <a:ext cx="9318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$1000</a:t>
            </a:r>
          </a:p>
        </p:txBody>
      </p:sp>
      <p:sp>
        <p:nvSpPr>
          <p:cNvPr id="17421" name="Text Box 11"/>
          <p:cNvSpPr txBox="1">
            <a:spLocks noChangeArrowheads="1"/>
          </p:cNvSpPr>
          <p:nvPr/>
        </p:nvSpPr>
        <p:spPr bwMode="auto">
          <a:xfrm>
            <a:off x="1412875" y="2312988"/>
            <a:ext cx="646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a:t>
            </a:r>
          </a:p>
        </p:txBody>
      </p:sp>
      <p:sp>
        <p:nvSpPr>
          <p:cNvPr id="17422" name="Text Box 12"/>
          <p:cNvSpPr txBox="1">
            <a:spLocks noChangeArrowheads="1"/>
          </p:cNvSpPr>
          <p:nvPr/>
        </p:nvSpPr>
        <p:spPr bwMode="auto">
          <a:xfrm>
            <a:off x="1222375" y="2824163"/>
            <a:ext cx="8556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$900</a:t>
            </a:r>
          </a:p>
        </p:txBody>
      </p:sp>
      <p:sp>
        <p:nvSpPr>
          <p:cNvPr id="17423" name="Text Box 13"/>
          <p:cNvSpPr txBox="1">
            <a:spLocks noChangeArrowheads="1"/>
          </p:cNvSpPr>
          <p:nvPr/>
        </p:nvSpPr>
        <p:spPr bwMode="auto">
          <a:xfrm>
            <a:off x="288925" y="3168650"/>
            <a:ext cx="656907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Solve for r using the PV (or FV) formula</a:t>
            </a:r>
            <a:r>
              <a:rPr lang="en-US" altLang="en-US" sz="1800"/>
              <a:t>:</a:t>
            </a:r>
          </a:p>
          <a:p>
            <a:pPr>
              <a:spcBef>
                <a:spcPct val="0"/>
              </a:spcBef>
              <a:buFontTx/>
              <a:buNone/>
            </a:pPr>
            <a:r>
              <a:rPr lang="en-US" altLang="en-US" sz="1800"/>
              <a:t>             FV</a:t>
            </a:r>
            <a:r>
              <a:rPr lang="en-US" altLang="en-US" sz="1800" baseline="-25000"/>
              <a:t>n</a:t>
            </a:r>
            <a:r>
              <a:rPr lang="en-US" altLang="en-US" sz="1800"/>
              <a:t> = PV(1 + r)</a:t>
            </a:r>
            <a:r>
              <a:rPr lang="en-US" altLang="en-US" sz="1800" baseline="30000"/>
              <a:t>n</a:t>
            </a:r>
            <a:endParaRPr lang="en-US" altLang="en-US" sz="1800"/>
          </a:p>
          <a:p>
            <a:pPr>
              <a:spcBef>
                <a:spcPct val="0"/>
              </a:spcBef>
              <a:buFontTx/>
              <a:buNone/>
            </a:pPr>
            <a:r>
              <a:rPr lang="en-US" altLang="en-US" sz="1800"/>
              <a:t>         $1000 = $900(1 + r)</a:t>
            </a:r>
            <a:r>
              <a:rPr lang="en-US" altLang="en-US" sz="1800" baseline="30000"/>
              <a:t>1</a:t>
            </a:r>
            <a:endParaRPr lang="en-US" altLang="en-US" sz="1800"/>
          </a:p>
          <a:p>
            <a:pPr>
              <a:spcBef>
                <a:spcPct val="0"/>
              </a:spcBef>
              <a:buFontTx/>
              <a:buNone/>
            </a:pPr>
            <a:r>
              <a:rPr lang="en-US" altLang="en-US" sz="1800"/>
              <a:t>$1000/$900 = (1 + r)</a:t>
            </a:r>
            <a:r>
              <a:rPr lang="en-US" altLang="en-US" sz="1800" baseline="30000"/>
              <a:t>1</a:t>
            </a:r>
            <a:endParaRPr lang="en-US" altLang="en-US" sz="1800"/>
          </a:p>
          <a:p>
            <a:pPr>
              <a:spcBef>
                <a:spcPct val="0"/>
              </a:spcBef>
              <a:buFontTx/>
              <a:buNone/>
            </a:pPr>
            <a:r>
              <a:rPr lang="en-US" altLang="en-US" sz="1800"/>
              <a:t>    (1.1111)</a:t>
            </a:r>
            <a:r>
              <a:rPr lang="en-US" altLang="en-US" sz="1800" baseline="30000"/>
              <a:t>1</a:t>
            </a:r>
            <a:r>
              <a:rPr lang="en-US" altLang="en-US" sz="1800"/>
              <a:t> = 1 + r</a:t>
            </a:r>
          </a:p>
          <a:p>
            <a:pPr>
              <a:spcBef>
                <a:spcPct val="0"/>
              </a:spcBef>
              <a:buFontTx/>
              <a:buNone/>
            </a:pPr>
            <a:r>
              <a:rPr lang="en-US" altLang="en-US" sz="1800"/>
              <a:t>                  r = 1.1111 - 1</a:t>
            </a:r>
          </a:p>
          <a:p>
            <a:pPr>
              <a:spcBef>
                <a:spcPct val="0"/>
              </a:spcBef>
              <a:buFontTx/>
              <a:buNone/>
            </a:pPr>
            <a:r>
              <a:rPr lang="en-US" altLang="en-US" sz="1800"/>
              <a:t>                  r = 0.1111 = </a:t>
            </a:r>
            <a:r>
              <a:rPr lang="en-US" altLang="en-US" sz="1800" b="1"/>
              <a:t>11.1111%</a:t>
            </a:r>
            <a:r>
              <a:rPr lang="en-US" altLang="en-US" sz="1800"/>
              <a:t> </a:t>
            </a:r>
            <a:r>
              <a:rPr lang="en-US" altLang="en-US" sz="1800" u="sng"/>
              <a:t>per year</a:t>
            </a:r>
            <a:endParaRPr lang="en-US" altLang="en-US" sz="1800"/>
          </a:p>
          <a:p>
            <a:pPr>
              <a:spcBef>
                <a:spcPct val="0"/>
              </a:spcBef>
              <a:buFontTx/>
              <a:buNone/>
            </a:pPr>
            <a:endParaRPr lang="en-US" altLang="en-US" sz="1800"/>
          </a:p>
          <a:p>
            <a:pPr>
              <a:spcBef>
                <a:spcPct val="0"/>
              </a:spcBef>
              <a:buFontTx/>
              <a:buNone/>
            </a:pPr>
            <a:r>
              <a:rPr lang="en-US" altLang="en-US" sz="1800" u="sng"/>
              <a:t>Calculator Financial Function Solution</a:t>
            </a:r>
            <a:r>
              <a:rPr lang="en-US" altLang="en-US" sz="1800"/>
              <a:t>:</a:t>
            </a:r>
          </a:p>
          <a:p>
            <a:pPr>
              <a:spcBef>
                <a:spcPct val="0"/>
              </a:spcBef>
              <a:buFontTx/>
              <a:buNone/>
            </a:pPr>
            <a:r>
              <a:rPr lang="en-US" altLang="en-US" sz="1800"/>
              <a:t>1) Clear your calculator: [2nd, CLEAR TVM]</a:t>
            </a:r>
          </a:p>
          <a:p>
            <a:pPr>
              <a:spcBef>
                <a:spcPct val="0"/>
              </a:spcBef>
              <a:buFontTx/>
              <a:buNone/>
            </a:pPr>
            <a:r>
              <a:rPr lang="en-US" altLang="en-US" sz="1800"/>
              <a:t>2) Set/ensure payments per year = 1: [2nd, P/Y, 1, ENTER, CE/C]</a:t>
            </a:r>
          </a:p>
          <a:p>
            <a:pPr>
              <a:spcBef>
                <a:spcPct val="0"/>
              </a:spcBef>
              <a:buFontTx/>
              <a:buNone/>
            </a:pPr>
            <a:r>
              <a:rPr lang="en-US" altLang="en-US" sz="1800"/>
              <a:t>3) Enter parameters:</a:t>
            </a:r>
          </a:p>
          <a:p>
            <a:pPr lvl="1">
              <a:spcBef>
                <a:spcPct val="0"/>
              </a:spcBef>
              <a:buFont typeface="Monotype Sorts" pitchFamily="2" charset="2"/>
              <a:buChar char="ó"/>
            </a:pPr>
            <a:r>
              <a:rPr lang="en-US" altLang="en-US" sz="1800"/>
              <a:t>Enter number of periods [1, N]</a:t>
            </a:r>
          </a:p>
          <a:p>
            <a:pPr lvl="1">
              <a:spcBef>
                <a:spcPct val="0"/>
              </a:spcBef>
              <a:buFont typeface="Monotype Sorts" pitchFamily="2" charset="2"/>
              <a:buChar char="ó"/>
            </a:pPr>
            <a:r>
              <a:rPr lang="en-US" altLang="en-US" sz="1800"/>
              <a:t>Enter PV [900, +</a:t>
            </a:r>
            <a:r>
              <a:rPr lang="en-US" altLang="en-US" sz="1800" b="1"/>
              <a:t>/-</a:t>
            </a:r>
            <a:r>
              <a:rPr lang="en-US" altLang="en-US" sz="1800"/>
              <a:t>, PV] </a:t>
            </a:r>
          </a:p>
          <a:p>
            <a:pPr lvl="1">
              <a:spcBef>
                <a:spcPct val="0"/>
              </a:spcBef>
              <a:buFont typeface="Monotype Sorts" pitchFamily="2" charset="2"/>
              <a:buChar char="ó"/>
            </a:pPr>
            <a:r>
              <a:rPr lang="en-US" altLang="en-US" sz="1800"/>
              <a:t>Enter FV [1000,  FV] </a:t>
            </a:r>
          </a:p>
          <a:p>
            <a:pPr lvl="1">
              <a:spcBef>
                <a:spcPct val="0"/>
              </a:spcBef>
              <a:buFont typeface="Monotype Sorts" pitchFamily="2" charset="2"/>
              <a:buChar char="ó"/>
            </a:pPr>
            <a:r>
              <a:rPr lang="en-US" altLang="en-US" sz="1800"/>
              <a:t>Find I/Y [CPT, I/Y] and voila!  I/Y = </a:t>
            </a:r>
            <a:r>
              <a:rPr lang="en-US" altLang="en-US" sz="1800" b="1"/>
              <a:t>11.1111% </a:t>
            </a:r>
            <a:r>
              <a:rPr lang="en-US" altLang="en-US" sz="1800" u="sng"/>
              <a:t>per year</a:t>
            </a:r>
            <a:endParaRPr lang="en-US" altLang="en-US" sz="1800" b="1" u="sng"/>
          </a:p>
          <a:p>
            <a:pPr lvl="1">
              <a:spcBef>
                <a:spcPct val="0"/>
              </a:spcBef>
              <a:buFont typeface="Monotype Sorts" pitchFamily="2" charset="2"/>
              <a:buChar char="ó"/>
            </a:pPr>
            <a:endParaRPr lang="en-US" altLang="en-US" sz="1800" b="1" u="sng"/>
          </a:p>
          <a:p>
            <a:pPr lvl="1">
              <a:spcBef>
                <a:spcPct val="0"/>
              </a:spcBef>
              <a:buFontTx/>
              <a:buNone/>
            </a:pPr>
            <a:r>
              <a:rPr lang="en-US" altLang="en-US" sz="1800" u="sng"/>
              <a:t>Solution Method 3</a:t>
            </a:r>
            <a:r>
              <a:rPr lang="en-US" altLang="en-US" sz="1800"/>
              <a:t>:</a:t>
            </a:r>
          </a:p>
          <a:p>
            <a:pPr lvl="1">
              <a:spcBef>
                <a:spcPct val="0"/>
              </a:spcBef>
              <a:buFontTx/>
              <a:buNone/>
            </a:pPr>
            <a:r>
              <a:rPr lang="en-US" altLang="en-US" sz="1800"/>
              <a:t>(New - Old) / Old = (1000 - 900) / 900 x 100% = </a:t>
            </a:r>
            <a:r>
              <a:rPr lang="en-US" altLang="en-US" sz="1800" b="1"/>
              <a:t>11.1111%</a:t>
            </a:r>
          </a:p>
          <a:p>
            <a:pPr>
              <a:spcBef>
                <a:spcPct val="0"/>
              </a:spcBef>
              <a:buFontTx/>
              <a:buNone/>
            </a:pPr>
            <a:r>
              <a:rPr lang="en-US" altLang="en-US" sz="1800" u="sng"/>
              <a:t> </a:t>
            </a:r>
            <a:endParaRPr lang="en-US" altLang="en-US" sz="1800"/>
          </a:p>
        </p:txBody>
      </p:sp>
      <p:sp>
        <p:nvSpPr>
          <p:cNvPr id="17424" name="Text Box 6"/>
          <p:cNvSpPr txBox="1">
            <a:spLocks noChangeArrowheads="1"/>
          </p:cNvSpPr>
          <p:nvPr/>
        </p:nvSpPr>
        <p:spPr bwMode="auto">
          <a:xfrm>
            <a:off x="4773613" y="2703513"/>
            <a:ext cx="2492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17425" name="Text Box 18"/>
          <p:cNvSpPr txBox="1">
            <a:spLocks noChangeArrowheads="1"/>
          </p:cNvSpPr>
          <p:nvPr/>
        </p:nvSpPr>
        <p:spPr bwMode="auto">
          <a:xfrm>
            <a:off x="4057650" y="6556375"/>
            <a:ext cx="2800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Note: One of the two cash inputs must be negative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C55E467A-52FA-4318-9316-1C5D8959C059}" type="slidenum">
              <a:rPr lang="en-US" altLang="en-US" sz="1200" smtClean="0"/>
              <a:pPr>
                <a:spcBef>
                  <a:spcPct val="0"/>
                </a:spcBef>
                <a:buFontTx/>
                <a:buNone/>
              </a:pPr>
              <a:t>17</a:t>
            </a:fld>
            <a:endParaRPr lang="en-US" altLang="en-US" sz="1200" smtClean="0"/>
          </a:p>
        </p:txBody>
      </p:sp>
      <p:sp>
        <p:nvSpPr>
          <p:cNvPr id="18436" name="Text Box 2"/>
          <p:cNvSpPr txBox="1">
            <a:spLocks noChangeArrowheads="1"/>
          </p:cNvSpPr>
          <p:nvPr/>
        </p:nvSpPr>
        <p:spPr bwMode="auto">
          <a:xfrm>
            <a:off x="301625" y="528638"/>
            <a:ext cx="65563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Example</a:t>
            </a:r>
            <a:r>
              <a:rPr lang="en-US" altLang="en-US" sz="1800"/>
              <a:t>: Your broker proposes an investment scheme that will pay you $1000 two years from now for an initial cost of $900 today.  What is the </a:t>
            </a:r>
            <a:r>
              <a:rPr lang="en-US" altLang="en-US" sz="1800" u="sng"/>
              <a:t>annual</a:t>
            </a:r>
            <a:r>
              <a:rPr lang="en-US" altLang="en-US" sz="1800"/>
              <a:t> return on this investment?</a:t>
            </a:r>
            <a:endParaRPr lang="en-US" altLang="en-US" sz="1800" b="1"/>
          </a:p>
        </p:txBody>
      </p:sp>
      <p:sp>
        <p:nvSpPr>
          <p:cNvPr id="18437" name="Line 3"/>
          <p:cNvSpPr>
            <a:spLocks noChangeShapeType="1"/>
          </p:cNvSpPr>
          <p:nvPr/>
        </p:nvSpPr>
        <p:spPr bwMode="auto">
          <a:xfrm flipV="1">
            <a:off x="1266825" y="1935163"/>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38" name="Line 4"/>
          <p:cNvSpPr>
            <a:spLocks noChangeShapeType="1"/>
          </p:cNvSpPr>
          <p:nvPr/>
        </p:nvSpPr>
        <p:spPr bwMode="auto">
          <a:xfrm flipH="1">
            <a:off x="1271588" y="183356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39" name="Line 5"/>
          <p:cNvSpPr>
            <a:spLocks noChangeShapeType="1"/>
          </p:cNvSpPr>
          <p:nvPr/>
        </p:nvSpPr>
        <p:spPr bwMode="auto">
          <a:xfrm flipH="1">
            <a:off x="4906963" y="183356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0" name="Text Box 6"/>
          <p:cNvSpPr txBox="1">
            <a:spLocks noChangeArrowheads="1"/>
          </p:cNvSpPr>
          <p:nvPr/>
        </p:nvSpPr>
        <p:spPr bwMode="auto">
          <a:xfrm>
            <a:off x="1136650" y="19827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18441" name="Text Box 7"/>
          <p:cNvSpPr txBox="1">
            <a:spLocks noChangeArrowheads="1"/>
          </p:cNvSpPr>
          <p:nvPr/>
        </p:nvSpPr>
        <p:spPr bwMode="auto">
          <a:xfrm>
            <a:off x="4781550" y="1982788"/>
            <a:ext cx="1841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000" b="1"/>
          </a:p>
        </p:txBody>
      </p:sp>
      <p:sp>
        <p:nvSpPr>
          <p:cNvPr id="18442" name="Line 8"/>
          <p:cNvSpPr>
            <a:spLocks noChangeShapeType="1"/>
          </p:cNvSpPr>
          <p:nvPr/>
        </p:nvSpPr>
        <p:spPr bwMode="auto">
          <a:xfrm flipH="1">
            <a:off x="1266825" y="2181225"/>
            <a:ext cx="0" cy="3111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9"/>
          <p:cNvSpPr>
            <a:spLocks noChangeShapeType="1"/>
          </p:cNvSpPr>
          <p:nvPr/>
        </p:nvSpPr>
        <p:spPr bwMode="auto">
          <a:xfrm flipH="1" flipV="1">
            <a:off x="4892675" y="1295400"/>
            <a:ext cx="9525" cy="4730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4" name="Text Box 10"/>
          <p:cNvSpPr txBox="1">
            <a:spLocks noChangeArrowheads="1"/>
          </p:cNvSpPr>
          <p:nvPr/>
        </p:nvSpPr>
        <p:spPr bwMode="auto">
          <a:xfrm>
            <a:off x="4968875" y="1296988"/>
            <a:ext cx="9318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$1000</a:t>
            </a:r>
          </a:p>
        </p:txBody>
      </p:sp>
      <p:sp>
        <p:nvSpPr>
          <p:cNvPr id="18445" name="Text Box 11"/>
          <p:cNvSpPr txBox="1">
            <a:spLocks noChangeArrowheads="1"/>
          </p:cNvSpPr>
          <p:nvPr/>
        </p:nvSpPr>
        <p:spPr bwMode="auto">
          <a:xfrm>
            <a:off x="1412875" y="1630363"/>
            <a:ext cx="646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a:t>
            </a:r>
          </a:p>
        </p:txBody>
      </p:sp>
      <p:sp>
        <p:nvSpPr>
          <p:cNvPr id="18446" name="Text Box 12"/>
          <p:cNvSpPr txBox="1">
            <a:spLocks noChangeArrowheads="1"/>
          </p:cNvSpPr>
          <p:nvPr/>
        </p:nvSpPr>
        <p:spPr bwMode="auto">
          <a:xfrm>
            <a:off x="1222375" y="2141538"/>
            <a:ext cx="8556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$900</a:t>
            </a:r>
          </a:p>
        </p:txBody>
      </p:sp>
      <p:sp>
        <p:nvSpPr>
          <p:cNvPr id="26639" name="Text Box 13"/>
          <p:cNvSpPr txBox="1">
            <a:spLocks noChangeArrowheads="1"/>
          </p:cNvSpPr>
          <p:nvPr/>
        </p:nvSpPr>
        <p:spPr bwMode="auto">
          <a:xfrm>
            <a:off x="201613" y="2484438"/>
            <a:ext cx="6656387"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Solve for r using the PV or FV formula</a:t>
            </a:r>
            <a:r>
              <a:rPr lang="en-US" altLang="en-US" sz="1800"/>
              <a:t>:</a:t>
            </a:r>
          </a:p>
          <a:p>
            <a:pPr>
              <a:spcBef>
                <a:spcPct val="0"/>
              </a:spcBef>
              <a:buFontTx/>
              <a:buNone/>
            </a:pPr>
            <a:r>
              <a:rPr lang="en-US" altLang="en-US" sz="1800"/>
              <a:t>             FV</a:t>
            </a:r>
            <a:r>
              <a:rPr lang="en-US" altLang="en-US" sz="1800" baseline="-25000"/>
              <a:t>n</a:t>
            </a:r>
            <a:r>
              <a:rPr lang="en-US" altLang="en-US" sz="1800"/>
              <a:t> = PV(1 + r)</a:t>
            </a:r>
            <a:r>
              <a:rPr lang="en-US" altLang="en-US" sz="1800" baseline="30000"/>
              <a:t>n</a:t>
            </a:r>
            <a:endParaRPr lang="en-US" altLang="en-US" sz="1800"/>
          </a:p>
          <a:p>
            <a:pPr>
              <a:spcBef>
                <a:spcPct val="0"/>
              </a:spcBef>
              <a:buFontTx/>
              <a:buNone/>
            </a:pPr>
            <a:r>
              <a:rPr lang="en-US" altLang="en-US" sz="1800"/>
              <a:t>         $1000 = $900(1 + r)</a:t>
            </a:r>
            <a:r>
              <a:rPr lang="en-US" altLang="en-US" sz="1800" baseline="30000"/>
              <a:t>2</a:t>
            </a:r>
            <a:endParaRPr lang="en-US" altLang="en-US" sz="1800"/>
          </a:p>
          <a:p>
            <a:pPr>
              <a:spcBef>
                <a:spcPct val="0"/>
              </a:spcBef>
              <a:buFontTx/>
              <a:buNone/>
            </a:pPr>
            <a:r>
              <a:rPr lang="en-US" altLang="en-US" sz="1800"/>
              <a:t>$1000/$900 = (1 + r)</a:t>
            </a:r>
            <a:r>
              <a:rPr lang="en-US" altLang="en-US" sz="1800" baseline="30000"/>
              <a:t>2</a:t>
            </a:r>
            <a:endParaRPr lang="en-US" altLang="en-US" sz="1800"/>
          </a:p>
          <a:p>
            <a:pPr>
              <a:spcBef>
                <a:spcPct val="0"/>
              </a:spcBef>
              <a:buFontTx/>
              <a:buNone/>
            </a:pPr>
            <a:r>
              <a:rPr lang="en-US" altLang="en-US" sz="1800"/>
              <a:t>    (1.1111)</a:t>
            </a:r>
            <a:r>
              <a:rPr lang="en-US" altLang="en-US" sz="1800" baseline="30000"/>
              <a:t>1/2</a:t>
            </a:r>
            <a:r>
              <a:rPr lang="en-US" altLang="en-US" sz="1800"/>
              <a:t> = 1 + r</a:t>
            </a:r>
          </a:p>
          <a:p>
            <a:pPr>
              <a:spcBef>
                <a:spcPct val="0"/>
              </a:spcBef>
              <a:buFontTx/>
              <a:buNone/>
            </a:pPr>
            <a:r>
              <a:rPr lang="en-US" altLang="en-US" sz="1800"/>
              <a:t>                  r = 1.054093- 1</a:t>
            </a:r>
          </a:p>
          <a:p>
            <a:pPr>
              <a:spcBef>
                <a:spcPct val="0"/>
              </a:spcBef>
              <a:buFontTx/>
              <a:buNone/>
            </a:pPr>
            <a:r>
              <a:rPr lang="en-US" altLang="en-US" sz="1800"/>
              <a:t>                  r = 0.05493 = </a:t>
            </a:r>
            <a:r>
              <a:rPr lang="en-US" altLang="en-US" sz="1800" b="1"/>
              <a:t>5.4093%</a:t>
            </a:r>
            <a:r>
              <a:rPr lang="en-US" altLang="en-US" sz="1800"/>
              <a:t> </a:t>
            </a:r>
            <a:r>
              <a:rPr lang="en-US" altLang="en-US" sz="1800" u="sng"/>
              <a:t>per year</a:t>
            </a:r>
            <a:endParaRPr lang="en-US" altLang="en-US" sz="1800"/>
          </a:p>
        </p:txBody>
      </p:sp>
      <p:sp>
        <p:nvSpPr>
          <p:cNvPr id="18449" name="Rectangle 16"/>
          <p:cNvSpPr>
            <a:spLocks noChangeArrowheads="1"/>
          </p:cNvSpPr>
          <p:nvPr/>
        </p:nvSpPr>
        <p:spPr bwMode="auto">
          <a:xfrm>
            <a:off x="161925" y="238125"/>
            <a:ext cx="3743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Solving for Interest Rate (or IRR)  </a:t>
            </a:r>
          </a:p>
        </p:txBody>
      </p:sp>
      <p:sp>
        <p:nvSpPr>
          <p:cNvPr id="18451" name="Text Box 2"/>
          <p:cNvSpPr txBox="1">
            <a:spLocks noChangeArrowheads="1"/>
          </p:cNvSpPr>
          <p:nvPr/>
        </p:nvSpPr>
        <p:spPr bwMode="auto">
          <a:xfrm>
            <a:off x="260350" y="6989763"/>
            <a:ext cx="65976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u="sng"/>
              <a:t>Important Point</a:t>
            </a:r>
            <a:r>
              <a:rPr lang="en-US" altLang="en-US" sz="1800" b="1"/>
              <a:t>: </a:t>
            </a:r>
            <a:r>
              <a:rPr lang="en-US" altLang="en-US" sz="1800"/>
              <a:t>Rates of Return are always expressed on an annual basis.  </a:t>
            </a:r>
            <a:r>
              <a:rPr lang="en-US" altLang="en-US" sz="1800" b="1"/>
              <a:t>Why?</a:t>
            </a:r>
          </a:p>
          <a:p>
            <a:pPr>
              <a:spcBef>
                <a:spcPct val="0"/>
              </a:spcBef>
              <a:buFontTx/>
              <a:buNone/>
            </a:pPr>
            <a:endParaRPr lang="en-US" altLang="en-US" sz="1800" b="1"/>
          </a:p>
          <a:p>
            <a:pPr>
              <a:spcBef>
                <a:spcPct val="0"/>
              </a:spcBef>
              <a:buFontTx/>
              <a:buNone/>
            </a:pPr>
            <a:r>
              <a:rPr lang="en-US" altLang="en-US" sz="1800" b="1"/>
              <a:t>Why can’t you use (New-Old) / Old?</a:t>
            </a:r>
            <a:endParaRPr lang="en-US" altLang="en-US" sz="1800"/>
          </a:p>
        </p:txBody>
      </p:sp>
      <p:sp>
        <p:nvSpPr>
          <p:cNvPr id="18452" name="Text Box 6"/>
          <p:cNvSpPr txBox="1">
            <a:spLocks noChangeArrowheads="1"/>
          </p:cNvSpPr>
          <p:nvPr/>
        </p:nvSpPr>
        <p:spPr bwMode="auto">
          <a:xfrm>
            <a:off x="4794250" y="1982788"/>
            <a:ext cx="2492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18453" name="Text Box 6"/>
          <p:cNvSpPr txBox="1">
            <a:spLocks noChangeArrowheads="1"/>
          </p:cNvSpPr>
          <p:nvPr/>
        </p:nvSpPr>
        <p:spPr bwMode="auto">
          <a:xfrm>
            <a:off x="3041650" y="2000250"/>
            <a:ext cx="2492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18454" name="Line 5"/>
          <p:cNvSpPr>
            <a:spLocks noChangeShapeType="1"/>
          </p:cNvSpPr>
          <p:nvPr/>
        </p:nvSpPr>
        <p:spPr bwMode="auto">
          <a:xfrm flipH="1">
            <a:off x="3162300" y="182562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5" name="Rectangle 1"/>
          <p:cNvSpPr>
            <a:spLocks noChangeArrowheads="1"/>
          </p:cNvSpPr>
          <p:nvPr/>
        </p:nvSpPr>
        <p:spPr bwMode="auto">
          <a:xfrm>
            <a:off x="260350" y="4451350"/>
            <a:ext cx="4899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Calculator Financial Function Solution</a:t>
            </a:r>
            <a:r>
              <a:rPr lang="en-US" altLang="en-US" sz="18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39">
                                            <p:txEl>
                                              <p:pRg st="0" end="0"/>
                                            </p:txEl>
                                          </p:spTgt>
                                        </p:tgtEl>
                                        <p:attrNameLst>
                                          <p:attrName>style.visibility</p:attrName>
                                        </p:attrNameLst>
                                      </p:cBhvr>
                                      <p:to>
                                        <p:strVal val="visible"/>
                                      </p:to>
                                    </p:set>
                                    <p:anim calcmode="lin" valueType="num">
                                      <p:cBhvr additive="base">
                                        <p:cTn id="7" dur="500" fill="hold"/>
                                        <p:tgtEl>
                                          <p:spTgt spid="266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3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639">
                                            <p:txEl>
                                              <p:pRg st="1" end="1"/>
                                            </p:txEl>
                                          </p:spTgt>
                                        </p:tgtEl>
                                        <p:attrNameLst>
                                          <p:attrName>style.visibility</p:attrName>
                                        </p:attrNameLst>
                                      </p:cBhvr>
                                      <p:to>
                                        <p:strVal val="visible"/>
                                      </p:to>
                                    </p:set>
                                    <p:anim calcmode="lin" valueType="num">
                                      <p:cBhvr additive="base">
                                        <p:cTn id="11" dur="500" fill="hold"/>
                                        <p:tgtEl>
                                          <p:spTgt spid="2663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3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639">
                                            <p:txEl>
                                              <p:pRg st="2" end="2"/>
                                            </p:txEl>
                                          </p:spTgt>
                                        </p:tgtEl>
                                        <p:attrNameLst>
                                          <p:attrName>style.visibility</p:attrName>
                                        </p:attrNameLst>
                                      </p:cBhvr>
                                      <p:to>
                                        <p:strVal val="visible"/>
                                      </p:to>
                                    </p:set>
                                    <p:anim calcmode="lin" valueType="num">
                                      <p:cBhvr additive="base">
                                        <p:cTn id="15" dur="500" fill="hold"/>
                                        <p:tgtEl>
                                          <p:spTgt spid="2663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663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639">
                                            <p:txEl>
                                              <p:pRg st="3" end="3"/>
                                            </p:txEl>
                                          </p:spTgt>
                                        </p:tgtEl>
                                        <p:attrNameLst>
                                          <p:attrName>style.visibility</p:attrName>
                                        </p:attrNameLst>
                                      </p:cBhvr>
                                      <p:to>
                                        <p:strVal val="visible"/>
                                      </p:to>
                                    </p:set>
                                    <p:anim calcmode="lin" valueType="num">
                                      <p:cBhvr additive="base">
                                        <p:cTn id="19" dur="500" fill="hold"/>
                                        <p:tgtEl>
                                          <p:spTgt spid="2663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3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639">
                                            <p:txEl>
                                              <p:pRg st="4" end="4"/>
                                            </p:txEl>
                                          </p:spTgt>
                                        </p:tgtEl>
                                        <p:attrNameLst>
                                          <p:attrName>style.visibility</p:attrName>
                                        </p:attrNameLst>
                                      </p:cBhvr>
                                      <p:to>
                                        <p:strVal val="visible"/>
                                      </p:to>
                                    </p:set>
                                    <p:anim calcmode="lin" valueType="num">
                                      <p:cBhvr additive="base">
                                        <p:cTn id="23" dur="500" fill="hold"/>
                                        <p:tgtEl>
                                          <p:spTgt spid="2663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3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6639">
                                            <p:txEl>
                                              <p:pRg st="5" end="5"/>
                                            </p:txEl>
                                          </p:spTgt>
                                        </p:tgtEl>
                                        <p:attrNameLst>
                                          <p:attrName>style.visibility</p:attrName>
                                        </p:attrNameLst>
                                      </p:cBhvr>
                                      <p:to>
                                        <p:strVal val="visible"/>
                                      </p:to>
                                    </p:set>
                                    <p:anim calcmode="lin" valueType="num">
                                      <p:cBhvr additive="base">
                                        <p:cTn id="27" dur="500" fill="hold"/>
                                        <p:tgtEl>
                                          <p:spTgt spid="2663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63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6639">
                                            <p:txEl>
                                              <p:pRg st="6" end="6"/>
                                            </p:txEl>
                                          </p:spTgt>
                                        </p:tgtEl>
                                        <p:attrNameLst>
                                          <p:attrName>style.visibility</p:attrName>
                                        </p:attrNameLst>
                                      </p:cBhvr>
                                      <p:to>
                                        <p:strVal val="visible"/>
                                      </p:to>
                                    </p:set>
                                    <p:anim calcmode="lin" valueType="num">
                                      <p:cBhvr additive="base">
                                        <p:cTn id="31" dur="500" fill="hold"/>
                                        <p:tgtEl>
                                          <p:spTgt spid="2663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9"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9BBFDBE9-21AA-447E-8B06-19268CE9096C}" type="slidenum">
              <a:rPr lang="en-US" altLang="en-US" sz="1200" smtClean="0"/>
              <a:pPr>
                <a:spcBef>
                  <a:spcPct val="0"/>
                </a:spcBef>
                <a:buFontTx/>
                <a:buNone/>
              </a:pPr>
              <a:t>18</a:t>
            </a:fld>
            <a:endParaRPr lang="en-US" altLang="en-US" sz="1200" smtClean="0"/>
          </a:p>
        </p:txBody>
      </p:sp>
      <p:sp>
        <p:nvSpPr>
          <p:cNvPr id="19460" name="Rectangle 14"/>
          <p:cNvSpPr>
            <a:spLocks noChangeArrowheads="1"/>
          </p:cNvSpPr>
          <p:nvPr/>
        </p:nvSpPr>
        <p:spPr bwMode="auto">
          <a:xfrm>
            <a:off x="201613" y="1257300"/>
            <a:ext cx="66563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lvl="1">
              <a:spcBef>
                <a:spcPct val="0"/>
              </a:spcBef>
              <a:buFontTx/>
              <a:buNone/>
            </a:pPr>
            <a:r>
              <a:rPr lang="en-US" altLang="en-US" sz="1800"/>
              <a:t>(New - Old) / Old = (1000 - 900) / 900 x 100% = </a:t>
            </a:r>
            <a:r>
              <a:rPr lang="en-US" altLang="en-US" sz="1800" b="1"/>
              <a:t>11.1111%</a:t>
            </a:r>
          </a:p>
        </p:txBody>
      </p:sp>
      <p:sp>
        <p:nvSpPr>
          <p:cNvPr id="19461" name="Text Box 2"/>
          <p:cNvSpPr txBox="1">
            <a:spLocks noChangeArrowheads="1"/>
          </p:cNvSpPr>
          <p:nvPr/>
        </p:nvSpPr>
        <p:spPr bwMode="auto">
          <a:xfrm>
            <a:off x="457200" y="1668463"/>
            <a:ext cx="6400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Why don’t you just multiply the annual rate of return (5.4093%) by 2 (to produce 10.8186%) ?  </a:t>
            </a:r>
          </a:p>
        </p:txBody>
      </p:sp>
      <p:sp>
        <p:nvSpPr>
          <p:cNvPr id="19462" name="Text Box 2"/>
          <p:cNvSpPr txBox="1">
            <a:spLocks noChangeArrowheads="1"/>
          </p:cNvSpPr>
          <p:nvPr/>
        </p:nvSpPr>
        <p:spPr bwMode="auto">
          <a:xfrm>
            <a:off x="201613" y="338138"/>
            <a:ext cx="66563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Example</a:t>
            </a:r>
            <a:r>
              <a:rPr lang="en-US" altLang="en-US" sz="1800"/>
              <a:t>: Your broker proposes an investment scheme that will pay you $1000 two years from now for an initial cost of $900 today.  What is the </a:t>
            </a:r>
            <a:r>
              <a:rPr lang="en-US" altLang="en-US" sz="1800" b="1" u="sng"/>
              <a:t>total</a:t>
            </a:r>
            <a:r>
              <a:rPr lang="en-US" altLang="en-US" sz="1800"/>
              <a:t> return on this investment?</a:t>
            </a:r>
            <a:endParaRPr lang="en-US" altLang="en-US" sz="1800" b="1"/>
          </a:p>
        </p:txBody>
      </p:sp>
      <p:sp>
        <p:nvSpPr>
          <p:cNvPr id="19463" name="Text Box 2"/>
          <p:cNvSpPr txBox="1">
            <a:spLocks noChangeArrowheads="1"/>
          </p:cNvSpPr>
          <p:nvPr/>
        </p:nvSpPr>
        <p:spPr bwMode="auto">
          <a:xfrm>
            <a:off x="182563" y="2738438"/>
            <a:ext cx="6675437" cy="618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b="1"/>
          </a:p>
          <a:p>
            <a:pPr>
              <a:spcBef>
                <a:spcPct val="0"/>
              </a:spcBef>
              <a:buFontTx/>
              <a:buNone/>
            </a:pPr>
            <a:r>
              <a:rPr lang="en-US" altLang="en-US" sz="1800" u="sng"/>
              <a:t>Example</a:t>
            </a:r>
            <a:r>
              <a:rPr lang="en-US" altLang="en-US" sz="1800"/>
              <a:t>: How long will it take to double an investment of $1000 @ 6% annual interest?</a:t>
            </a:r>
          </a:p>
          <a:p>
            <a:pPr>
              <a:spcBef>
                <a:spcPct val="0"/>
              </a:spcBef>
              <a:buFontTx/>
              <a:buNone/>
            </a:pPr>
            <a:endParaRPr lang="en-US" altLang="en-US" sz="1800"/>
          </a:p>
          <a:p>
            <a:pPr>
              <a:spcBef>
                <a:spcPct val="0"/>
              </a:spcBef>
              <a:buFontTx/>
              <a:buNone/>
            </a:pPr>
            <a:endParaRPr lang="en-US" altLang="en-US" sz="1800" u="sng"/>
          </a:p>
          <a:p>
            <a:pPr>
              <a:spcBef>
                <a:spcPct val="0"/>
              </a:spcBef>
              <a:buFontTx/>
              <a:buNone/>
            </a:pPr>
            <a:endParaRPr lang="en-US" altLang="en-US" sz="1800" u="sng"/>
          </a:p>
          <a:p>
            <a:pPr>
              <a:spcBef>
                <a:spcPct val="0"/>
              </a:spcBef>
              <a:buFontTx/>
              <a:buNone/>
            </a:pPr>
            <a:endParaRPr lang="en-US" altLang="en-US" sz="1800" u="sng"/>
          </a:p>
          <a:p>
            <a:pPr>
              <a:spcBef>
                <a:spcPct val="0"/>
              </a:spcBef>
              <a:buFontTx/>
              <a:buNone/>
            </a:pPr>
            <a:r>
              <a:rPr lang="en-US" altLang="en-US" sz="1800" u="sng"/>
              <a:t>Solve for n using the PV (or FV) formula</a:t>
            </a:r>
            <a:r>
              <a:rPr lang="en-US" altLang="en-US" sz="1800"/>
              <a:t>:</a:t>
            </a:r>
          </a:p>
          <a:p>
            <a:pPr>
              <a:spcBef>
                <a:spcPct val="0"/>
              </a:spcBef>
              <a:buFontTx/>
              <a:buNone/>
            </a:pPr>
            <a:r>
              <a:rPr lang="en-US" altLang="en-US" sz="1800"/>
              <a:t>           FV</a:t>
            </a:r>
            <a:r>
              <a:rPr lang="en-US" altLang="en-US" sz="1800" baseline="-25000"/>
              <a:t>n</a:t>
            </a:r>
            <a:r>
              <a:rPr lang="en-US" altLang="en-US" sz="1800"/>
              <a:t> = PV(1 + r)</a:t>
            </a:r>
            <a:r>
              <a:rPr lang="en-US" altLang="en-US" sz="1800" baseline="30000"/>
              <a:t>n</a:t>
            </a:r>
          </a:p>
          <a:p>
            <a:pPr>
              <a:spcBef>
                <a:spcPct val="0"/>
              </a:spcBef>
              <a:buFontTx/>
              <a:buNone/>
            </a:pPr>
            <a:r>
              <a:rPr lang="en-US" altLang="en-US" sz="1800"/>
              <a:t>         2000 = 1000(1 + 0.06)</a:t>
            </a:r>
            <a:r>
              <a:rPr lang="en-US" altLang="en-US" sz="1800" baseline="30000"/>
              <a:t>n</a:t>
            </a:r>
            <a:endParaRPr lang="en-US" altLang="en-US" sz="1800"/>
          </a:p>
          <a:p>
            <a:pPr>
              <a:spcBef>
                <a:spcPct val="0"/>
              </a:spcBef>
              <a:buFontTx/>
              <a:buNone/>
            </a:pPr>
            <a:r>
              <a:rPr lang="en-US" altLang="en-US" sz="1800"/>
              <a:t>2000/1000 = (1.06)</a:t>
            </a:r>
            <a:r>
              <a:rPr lang="en-US" altLang="en-US" sz="1800" baseline="30000"/>
              <a:t>n</a:t>
            </a:r>
            <a:endParaRPr lang="en-US" altLang="en-US" sz="1800"/>
          </a:p>
          <a:p>
            <a:pPr>
              <a:spcBef>
                <a:spcPct val="0"/>
              </a:spcBef>
              <a:buFontTx/>
              <a:buNone/>
            </a:pPr>
            <a:r>
              <a:rPr lang="en-US" altLang="en-US" sz="1800"/>
              <a:t>       LN(2) = LN(1.06)n</a:t>
            </a:r>
          </a:p>
          <a:p>
            <a:pPr>
              <a:spcBef>
                <a:spcPct val="0"/>
              </a:spcBef>
              <a:buFontTx/>
              <a:buNone/>
            </a:pPr>
            <a:r>
              <a:rPr lang="en-US" altLang="en-US" sz="1800"/>
              <a:t>               n = LN(2)/LN(1.06) = 0.6931 / 0.05827 = </a:t>
            </a:r>
            <a:r>
              <a:rPr lang="en-US" altLang="en-US" sz="1800" b="1"/>
              <a:t>11.90 years</a:t>
            </a:r>
          </a:p>
          <a:p>
            <a:pPr>
              <a:spcBef>
                <a:spcPct val="0"/>
              </a:spcBef>
              <a:buFontTx/>
              <a:buNone/>
            </a:pPr>
            <a:endParaRPr lang="en-US" altLang="en-US" sz="1800" u="sng"/>
          </a:p>
          <a:p>
            <a:pPr>
              <a:spcBef>
                <a:spcPct val="0"/>
              </a:spcBef>
              <a:buFontTx/>
              <a:buNone/>
            </a:pPr>
            <a:r>
              <a:rPr lang="en-US" altLang="en-US" sz="1800" u="sng"/>
              <a:t>Calculator Financial Function Solution</a:t>
            </a:r>
            <a:r>
              <a:rPr lang="en-US" altLang="en-US" sz="1800"/>
              <a:t>:</a:t>
            </a:r>
          </a:p>
          <a:p>
            <a:pPr lvl="1">
              <a:spcBef>
                <a:spcPct val="0"/>
              </a:spcBef>
              <a:buFontTx/>
              <a:buNone/>
            </a:pPr>
            <a:r>
              <a:rPr lang="en-US" altLang="en-US" sz="1800"/>
              <a:t>1) Clear your calculator: [2nd, CLEAR TVM]</a:t>
            </a:r>
          </a:p>
          <a:p>
            <a:pPr lvl="1">
              <a:spcBef>
                <a:spcPct val="0"/>
              </a:spcBef>
              <a:buFontTx/>
              <a:buNone/>
            </a:pPr>
            <a:r>
              <a:rPr lang="en-US" altLang="en-US" sz="1800"/>
              <a:t>2) Set/ensure payments per year = 1: [2nd, P/Y, 1, ENTER, CE/C]</a:t>
            </a:r>
          </a:p>
          <a:p>
            <a:pPr lvl="1">
              <a:spcBef>
                <a:spcPct val="0"/>
              </a:spcBef>
              <a:buFontTx/>
              <a:buNone/>
            </a:pPr>
            <a:r>
              <a:rPr lang="en-US" altLang="en-US" sz="1800"/>
              <a:t>3) Enter parameters:</a:t>
            </a:r>
          </a:p>
          <a:p>
            <a:pPr lvl="2">
              <a:spcBef>
                <a:spcPct val="0"/>
              </a:spcBef>
              <a:buFont typeface="Monotype Sorts" pitchFamily="2" charset="2"/>
              <a:buChar char="ó"/>
            </a:pPr>
            <a:r>
              <a:rPr lang="en-US" altLang="en-US" sz="1800"/>
              <a:t>Enter I/Y [6, I/Y]</a:t>
            </a:r>
          </a:p>
          <a:p>
            <a:pPr lvl="2">
              <a:spcBef>
                <a:spcPct val="0"/>
              </a:spcBef>
              <a:buFont typeface="Monotype Sorts" pitchFamily="2" charset="2"/>
              <a:buChar char="ó"/>
            </a:pPr>
            <a:r>
              <a:rPr lang="en-US" altLang="en-US" sz="1800"/>
              <a:t>Enter PV [1000, +/-,  PV] </a:t>
            </a:r>
          </a:p>
          <a:p>
            <a:pPr lvl="2">
              <a:spcBef>
                <a:spcPct val="0"/>
              </a:spcBef>
              <a:buFont typeface="Monotype Sorts" pitchFamily="2" charset="2"/>
              <a:buChar char="ó"/>
            </a:pPr>
            <a:r>
              <a:rPr lang="en-US" altLang="en-US" sz="1800"/>
              <a:t>Enter FV [2000, FV] </a:t>
            </a:r>
          </a:p>
          <a:p>
            <a:pPr lvl="2">
              <a:spcBef>
                <a:spcPct val="0"/>
              </a:spcBef>
              <a:buFont typeface="Monotype Sorts" pitchFamily="2" charset="2"/>
              <a:buChar char="ó"/>
            </a:pPr>
            <a:r>
              <a:rPr lang="en-US" altLang="en-US" sz="1800"/>
              <a:t>Find N, [CPT, N] and voila!  N = </a:t>
            </a:r>
            <a:r>
              <a:rPr lang="en-US" altLang="en-US" sz="1800" b="1"/>
              <a:t>11.90</a:t>
            </a:r>
            <a:endParaRPr lang="en-US" altLang="en-US" sz="1800"/>
          </a:p>
        </p:txBody>
      </p:sp>
      <p:sp>
        <p:nvSpPr>
          <p:cNvPr id="19464" name="Line 3"/>
          <p:cNvSpPr>
            <a:spLocks noChangeShapeType="1"/>
          </p:cNvSpPr>
          <p:nvPr/>
        </p:nvSpPr>
        <p:spPr bwMode="auto">
          <a:xfrm flipV="1">
            <a:off x="1249363" y="3987800"/>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5" name="Line 4"/>
          <p:cNvSpPr>
            <a:spLocks noChangeShapeType="1"/>
          </p:cNvSpPr>
          <p:nvPr/>
        </p:nvSpPr>
        <p:spPr bwMode="auto">
          <a:xfrm flipH="1">
            <a:off x="1254125" y="3886200"/>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6" name="Line 5"/>
          <p:cNvSpPr>
            <a:spLocks noChangeShapeType="1"/>
          </p:cNvSpPr>
          <p:nvPr/>
        </p:nvSpPr>
        <p:spPr bwMode="auto">
          <a:xfrm flipH="1">
            <a:off x="4889500" y="3886200"/>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7" name="Text Box 6"/>
          <p:cNvSpPr txBox="1">
            <a:spLocks noChangeArrowheads="1"/>
          </p:cNvSpPr>
          <p:nvPr/>
        </p:nvSpPr>
        <p:spPr bwMode="auto">
          <a:xfrm>
            <a:off x="1119188" y="403542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19468" name="Text Box 7"/>
          <p:cNvSpPr txBox="1">
            <a:spLocks noChangeArrowheads="1"/>
          </p:cNvSpPr>
          <p:nvPr/>
        </p:nvSpPr>
        <p:spPr bwMode="auto">
          <a:xfrm>
            <a:off x="4764088" y="4035425"/>
            <a:ext cx="4540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n = ?</a:t>
            </a:r>
          </a:p>
        </p:txBody>
      </p:sp>
      <p:sp>
        <p:nvSpPr>
          <p:cNvPr id="19469" name="Line 8"/>
          <p:cNvSpPr>
            <a:spLocks noChangeShapeType="1"/>
          </p:cNvSpPr>
          <p:nvPr/>
        </p:nvSpPr>
        <p:spPr bwMode="auto">
          <a:xfrm flipH="1">
            <a:off x="1249363" y="4233863"/>
            <a:ext cx="0" cy="3111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70" name="Line 9"/>
          <p:cNvSpPr>
            <a:spLocks noChangeShapeType="1"/>
          </p:cNvSpPr>
          <p:nvPr/>
        </p:nvSpPr>
        <p:spPr bwMode="auto">
          <a:xfrm flipH="1" flipV="1">
            <a:off x="4881563" y="3348038"/>
            <a:ext cx="3175" cy="4730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71" name="Text Box 10"/>
          <p:cNvSpPr txBox="1">
            <a:spLocks noChangeArrowheads="1"/>
          </p:cNvSpPr>
          <p:nvPr/>
        </p:nvSpPr>
        <p:spPr bwMode="auto">
          <a:xfrm>
            <a:off x="4926013" y="3489325"/>
            <a:ext cx="9318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$2000</a:t>
            </a:r>
          </a:p>
        </p:txBody>
      </p:sp>
      <p:sp>
        <p:nvSpPr>
          <p:cNvPr id="19472" name="Text Box 11"/>
          <p:cNvSpPr txBox="1">
            <a:spLocks noChangeArrowheads="1"/>
          </p:cNvSpPr>
          <p:nvPr/>
        </p:nvSpPr>
        <p:spPr bwMode="auto">
          <a:xfrm>
            <a:off x="1243013" y="4217988"/>
            <a:ext cx="9318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$1000</a:t>
            </a:r>
          </a:p>
        </p:txBody>
      </p:sp>
      <p:sp>
        <p:nvSpPr>
          <p:cNvPr id="19473" name="Text Box 12"/>
          <p:cNvSpPr txBox="1">
            <a:spLocks noChangeArrowheads="1"/>
          </p:cNvSpPr>
          <p:nvPr/>
        </p:nvSpPr>
        <p:spPr bwMode="auto">
          <a:xfrm>
            <a:off x="1395413" y="3683000"/>
            <a:ext cx="6111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6%</a:t>
            </a:r>
          </a:p>
        </p:txBody>
      </p:sp>
      <p:sp>
        <p:nvSpPr>
          <p:cNvPr id="19474" name="Text Box 17"/>
          <p:cNvSpPr txBox="1">
            <a:spLocks noChangeArrowheads="1"/>
          </p:cNvSpPr>
          <p:nvPr/>
        </p:nvSpPr>
        <p:spPr bwMode="auto">
          <a:xfrm>
            <a:off x="3313113" y="7881938"/>
            <a:ext cx="2800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Note: One of the two cash inputs must be negative</a:t>
            </a:r>
          </a:p>
        </p:txBody>
      </p:sp>
      <p:sp>
        <p:nvSpPr>
          <p:cNvPr id="19475" name="Rectangle 14"/>
          <p:cNvSpPr>
            <a:spLocks noChangeArrowheads="1"/>
          </p:cNvSpPr>
          <p:nvPr/>
        </p:nvSpPr>
        <p:spPr bwMode="auto">
          <a:xfrm>
            <a:off x="0" y="2555875"/>
            <a:ext cx="6858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Solving for the number of periods (n)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204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F40909C8-0CD0-42AF-857B-85FDF205527C}" type="slidenum">
              <a:rPr lang="en-US" altLang="en-US" sz="1200" smtClean="0"/>
              <a:pPr>
                <a:spcBef>
                  <a:spcPct val="0"/>
                </a:spcBef>
                <a:buFontTx/>
                <a:buNone/>
              </a:pPr>
              <a:t>19</a:t>
            </a:fld>
            <a:endParaRPr lang="en-US" altLang="en-US" sz="1200" smtClean="0"/>
          </a:p>
        </p:txBody>
      </p:sp>
      <p:sp>
        <p:nvSpPr>
          <p:cNvPr id="20484" name="Text Box 2"/>
          <p:cNvSpPr txBox="1">
            <a:spLocks noChangeArrowheads="1"/>
          </p:cNvSpPr>
          <p:nvPr/>
        </p:nvSpPr>
        <p:spPr bwMode="auto">
          <a:xfrm>
            <a:off x="352425" y="292100"/>
            <a:ext cx="6505575"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Annuities</a:t>
            </a:r>
            <a:endParaRPr lang="en-US" altLang="en-US" sz="1800" b="1"/>
          </a:p>
          <a:p>
            <a:pPr>
              <a:spcBef>
                <a:spcPct val="0"/>
              </a:spcBef>
              <a:buFontTx/>
              <a:buNone/>
            </a:pPr>
            <a:endParaRPr lang="en-US" altLang="en-US" sz="1800"/>
          </a:p>
          <a:p>
            <a:pPr>
              <a:spcBef>
                <a:spcPct val="0"/>
              </a:spcBef>
              <a:buFont typeface="Wingdings 3" pitchFamily="18" charset="2"/>
              <a:buChar char="_"/>
            </a:pPr>
            <a:r>
              <a:rPr lang="en-US" altLang="en-US" sz="1800"/>
              <a:t>Definition: a series of equal payments made at fixed intervals for a specified number of periods</a:t>
            </a:r>
          </a:p>
          <a:p>
            <a:pPr>
              <a:spcBef>
                <a:spcPct val="0"/>
              </a:spcBef>
              <a:buFontTx/>
              <a:buNone/>
            </a:pPr>
            <a:endParaRPr lang="en-US" altLang="en-US" sz="1800"/>
          </a:p>
          <a:p>
            <a:pPr>
              <a:spcBef>
                <a:spcPct val="0"/>
              </a:spcBef>
              <a:buFontTx/>
              <a:buNone/>
            </a:pPr>
            <a:r>
              <a:rPr lang="en-US" altLang="en-US" sz="1800" u="sng"/>
              <a:t>Examples</a:t>
            </a:r>
            <a:r>
              <a:rPr lang="en-US" altLang="en-US" sz="1800" b="1"/>
              <a:t>:</a:t>
            </a:r>
          </a:p>
        </p:txBody>
      </p:sp>
      <p:sp>
        <p:nvSpPr>
          <p:cNvPr id="20485" name="Text Box 33"/>
          <p:cNvSpPr txBox="1">
            <a:spLocks noChangeArrowheads="1"/>
          </p:cNvSpPr>
          <p:nvPr/>
        </p:nvSpPr>
        <p:spPr bwMode="auto">
          <a:xfrm>
            <a:off x="322263" y="8112125"/>
            <a:ext cx="64309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t>Note: </a:t>
            </a:r>
            <a:r>
              <a:rPr lang="en-US" altLang="en-US" sz="1600"/>
              <a:t>The payments occur at the end of each period. These are examples of </a:t>
            </a:r>
          </a:p>
          <a:p>
            <a:pPr>
              <a:spcBef>
                <a:spcPct val="0"/>
              </a:spcBef>
              <a:buFontTx/>
              <a:buNone/>
            </a:pPr>
            <a:r>
              <a:rPr lang="en-US" altLang="en-US" sz="1600"/>
              <a:t>an Annuity in Arrears, also called and Ordinary Annuity</a:t>
            </a:r>
          </a:p>
        </p:txBody>
      </p:sp>
      <p:grpSp>
        <p:nvGrpSpPr>
          <p:cNvPr id="20486" name="Group 49"/>
          <p:cNvGrpSpPr>
            <a:grpSpLocks/>
          </p:cNvGrpSpPr>
          <p:nvPr/>
        </p:nvGrpSpPr>
        <p:grpSpPr bwMode="auto">
          <a:xfrm>
            <a:off x="644525" y="3511550"/>
            <a:ext cx="5727700" cy="474663"/>
            <a:chOff x="368" y="3209"/>
            <a:chExt cx="3608" cy="299"/>
          </a:xfrm>
        </p:grpSpPr>
        <p:grpSp>
          <p:nvGrpSpPr>
            <p:cNvPr id="20548" name="Group 50"/>
            <p:cNvGrpSpPr>
              <a:grpSpLocks/>
            </p:cNvGrpSpPr>
            <p:nvPr/>
          </p:nvGrpSpPr>
          <p:grpSpPr bwMode="auto">
            <a:xfrm>
              <a:off x="438" y="3379"/>
              <a:ext cx="3456" cy="129"/>
              <a:chOff x="432" y="2389"/>
              <a:chExt cx="3456" cy="129"/>
            </a:xfrm>
          </p:grpSpPr>
          <p:sp>
            <p:nvSpPr>
              <p:cNvPr id="20553" name="Line 51"/>
              <p:cNvSpPr>
                <a:spLocks noChangeShapeType="1"/>
              </p:cNvSpPr>
              <p:nvPr/>
            </p:nvSpPr>
            <p:spPr bwMode="auto">
              <a:xfrm flipV="1">
                <a:off x="432" y="2453"/>
                <a:ext cx="3456"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4" name="Line 52"/>
              <p:cNvSpPr>
                <a:spLocks noChangeShapeType="1"/>
              </p:cNvSpPr>
              <p:nvPr/>
            </p:nvSpPr>
            <p:spPr bwMode="auto">
              <a:xfrm flipH="1">
                <a:off x="435"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5" name="Line 53"/>
              <p:cNvSpPr>
                <a:spLocks noChangeShapeType="1"/>
              </p:cNvSpPr>
              <p:nvPr/>
            </p:nvSpPr>
            <p:spPr bwMode="auto">
              <a:xfrm flipH="1">
                <a:off x="15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6" name="Line 54"/>
              <p:cNvSpPr>
                <a:spLocks noChangeShapeType="1"/>
              </p:cNvSpPr>
              <p:nvPr/>
            </p:nvSpPr>
            <p:spPr bwMode="auto">
              <a:xfrm flipH="1">
                <a:off x="2731"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7" name="Line 55"/>
              <p:cNvSpPr>
                <a:spLocks noChangeShapeType="1"/>
              </p:cNvSpPr>
              <p:nvPr/>
            </p:nvSpPr>
            <p:spPr bwMode="auto">
              <a:xfrm flipH="1">
                <a:off x="38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49" name="Text Box 56"/>
            <p:cNvSpPr txBox="1">
              <a:spLocks noChangeArrowheads="1"/>
            </p:cNvSpPr>
            <p:nvPr/>
          </p:nvSpPr>
          <p:spPr bwMode="auto">
            <a:xfrm>
              <a:off x="368" y="3209"/>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20550" name="Text Box 57"/>
            <p:cNvSpPr txBox="1">
              <a:spLocks noChangeArrowheads="1"/>
            </p:cNvSpPr>
            <p:nvPr/>
          </p:nvSpPr>
          <p:spPr bwMode="auto">
            <a:xfrm>
              <a:off x="1510" y="3227"/>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20551" name="Text Box 58"/>
            <p:cNvSpPr txBox="1">
              <a:spLocks noChangeArrowheads="1"/>
            </p:cNvSpPr>
            <p:nvPr/>
          </p:nvSpPr>
          <p:spPr bwMode="auto">
            <a:xfrm>
              <a:off x="2652" y="321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20552" name="Text Box 59"/>
            <p:cNvSpPr txBox="1">
              <a:spLocks noChangeArrowheads="1"/>
            </p:cNvSpPr>
            <p:nvPr/>
          </p:nvSpPr>
          <p:spPr bwMode="auto">
            <a:xfrm>
              <a:off x="3812" y="321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grpSp>
      <p:sp>
        <p:nvSpPr>
          <p:cNvPr id="20487" name="Line 60"/>
          <p:cNvSpPr>
            <a:spLocks noChangeShapeType="1"/>
          </p:cNvSpPr>
          <p:nvPr/>
        </p:nvSpPr>
        <p:spPr bwMode="auto">
          <a:xfrm flipV="1">
            <a:off x="2565400" y="3233738"/>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88" name="Line 61"/>
          <p:cNvSpPr>
            <a:spLocks noChangeShapeType="1"/>
          </p:cNvSpPr>
          <p:nvPr/>
        </p:nvSpPr>
        <p:spPr bwMode="auto">
          <a:xfrm flipV="1">
            <a:off x="4400550" y="3233738"/>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89" name="Line 62"/>
          <p:cNvSpPr>
            <a:spLocks noChangeShapeType="1"/>
          </p:cNvSpPr>
          <p:nvPr/>
        </p:nvSpPr>
        <p:spPr bwMode="auto">
          <a:xfrm flipV="1">
            <a:off x="6235700" y="3233738"/>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90" name="Text Box 63"/>
          <p:cNvSpPr txBox="1">
            <a:spLocks noChangeArrowheads="1"/>
          </p:cNvSpPr>
          <p:nvPr/>
        </p:nvSpPr>
        <p:spPr bwMode="auto">
          <a:xfrm>
            <a:off x="2359025" y="3021013"/>
            <a:ext cx="455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a:t>
            </a:r>
          </a:p>
        </p:txBody>
      </p:sp>
      <p:sp>
        <p:nvSpPr>
          <p:cNvPr id="20491" name="Text Box 64"/>
          <p:cNvSpPr txBox="1">
            <a:spLocks noChangeArrowheads="1"/>
          </p:cNvSpPr>
          <p:nvPr/>
        </p:nvSpPr>
        <p:spPr bwMode="auto">
          <a:xfrm>
            <a:off x="4200525" y="3021013"/>
            <a:ext cx="455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a:t>
            </a:r>
          </a:p>
        </p:txBody>
      </p:sp>
      <p:sp>
        <p:nvSpPr>
          <p:cNvPr id="20492" name="Text Box 65"/>
          <p:cNvSpPr txBox="1">
            <a:spLocks noChangeArrowheads="1"/>
          </p:cNvSpPr>
          <p:nvPr/>
        </p:nvSpPr>
        <p:spPr bwMode="auto">
          <a:xfrm>
            <a:off x="6016625" y="3021013"/>
            <a:ext cx="455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a:t>
            </a:r>
          </a:p>
        </p:txBody>
      </p:sp>
      <p:sp>
        <p:nvSpPr>
          <p:cNvPr id="20493" name="Text Box 66"/>
          <p:cNvSpPr txBox="1">
            <a:spLocks noChangeArrowheads="1"/>
          </p:cNvSpPr>
          <p:nvPr/>
        </p:nvSpPr>
        <p:spPr bwMode="auto">
          <a:xfrm>
            <a:off x="2873375" y="1701800"/>
            <a:ext cx="11779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t>Trust Fund</a:t>
            </a:r>
          </a:p>
        </p:txBody>
      </p:sp>
      <p:sp>
        <p:nvSpPr>
          <p:cNvPr id="20494" name="Line 67"/>
          <p:cNvSpPr>
            <a:spLocks noChangeShapeType="1"/>
          </p:cNvSpPr>
          <p:nvPr/>
        </p:nvSpPr>
        <p:spPr bwMode="auto">
          <a:xfrm>
            <a:off x="762000" y="4019550"/>
            <a:ext cx="0" cy="6159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95" name="Text Box 68"/>
          <p:cNvSpPr txBox="1">
            <a:spLocks noChangeArrowheads="1"/>
          </p:cNvSpPr>
          <p:nvPr/>
        </p:nvSpPr>
        <p:spPr bwMode="auto">
          <a:xfrm>
            <a:off x="276225" y="4525963"/>
            <a:ext cx="1323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Endowment (PV)</a:t>
            </a:r>
          </a:p>
        </p:txBody>
      </p:sp>
      <p:grpSp>
        <p:nvGrpSpPr>
          <p:cNvPr id="20496" name="Group 49"/>
          <p:cNvGrpSpPr>
            <a:grpSpLocks/>
          </p:cNvGrpSpPr>
          <p:nvPr/>
        </p:nvGrpSpPr>
        <p:grpSpPr bwMode="auto">
          <a:xfrm>
            <a:off x="644525" y="2355850"/>
            <a:ext cx="5727700" cy="474663"/>
            <a:chOff x="368" y="3209"/>
            <a:chExt cx="3608" cy="299"/>
          </a:xfrm>
        </p:grpSpPr>
        <p:grpSp>
          <p:nvGrpSpPr>
            <p:cNvPr id="20538" name="Group 50"/>
            <p:cNvGrpSpPr>
              <a:grpSpLocks/>
            </p:cNvGrpSpPr>
            <p:nvPr/>
          </p:nvGrpSpPr>
          <p:grpSpPr bwMode="auto">
            <a:xfrm>
              <a:off x="438" y="3379"/>
              <a:ext cx="3456" cy="129"/>
              <a:chOff x="432" y="2389"/>
              <a:chExt cx="3456" cy="129"/>
            </a:xfrm>
          </p:grpSpPr>
          <p:sp>
            <p:nvSpPr>
              <p:cNvPr id="20543" name="Line 51"/>
              <p:cNvSpPr>
                <a:spLocks noChangeShapeType="1"/>
              </p:cNvSpPr>
              <p:nvPr/>
            </p:nvSpPr>
            <p:spPr bwMode="auto">
              <a:xfrm flipV="1">
                <a:off x="432" y="2453"/>
                <a:ext cx="3456"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4" name="Line 52"/>
              <p:cNvSpPr>
                <a:spLocks noChangeShapeType="1"/>
              </p:cNvSpPr>
              <p:nvPr/>
            </p:nvSpPr>
            <p:spPr bwMode="auto">
              <a:xfrm flipH="1">
                <a:off x="435"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5" name="Line 53"/>
              <p:cNvSpPr>
                <a:spLocks noChangeShapeType="1"/>
              </p:cNvSpPr>
              <p:nvPr/>
            </p:nvSpPr>
            <p:spPr bwMode="auto">
              <a:xfrm flipH="1">
                <a:off x="15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6" name="Line 54"/>
              <p:cNvSpPr>
                <a:spLocks noChangeShapeType="1"/>
              </p:cNvSpPr>
              <p:nvPr/>
            </p:nvSpPr>
            <p:spPr bwMode="auto">
              <a:xfrm flipH="1">
                <a:off x="2731"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7" name="Line 55"/>
              <p:cNvSpPr>
                <a:spLocks noChangeShapeType="1"/>
              </p:cNvSpPr>
              <p:nvPr/>
            </p:nvSpPr>
            <p:spPr bwMode="auto">
              <a:xfrm flipH="1">
                <a:off x="38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39" name="Text Box 56"/>
            <p:cNvSpPr txBox="1">
              <a:spLocks noChangeArrowheads="1"/>
            </p:cNvSpPr>
            <p:nvPr/>
          </p:nvSpPr>
          <p:spPr bwMode="auto">
            <a:xfrm>
              <a:off x="368" y="3209"/>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20540" name="Text Box 57"/>
            <p:cNvSpPr txBox="1">
              <a:spLocks noChangeArrowheads="1"/>
            </p:cNvSpPr>
            <p:nvPr/>
          </p:nvSpPr>
          <p:spPr bwMode="auto">
            <a:xfrm>
              <a:off x="1510" y="3227"/>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20541" name="Text Box 58"/>
            <p:cNvSpPr txBox="1">
              <a:spLocks noChangeArrowheads="1"/>
            </p:cNvSpPr>
            <p:nvPr/>
          </p:nvSpPr>
          <p:spPr bwMode="auto">
            <a:xfrm>
              <a:off x="2652" y="321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20542" name="Text Box 59"/>
            <p:cNvSpPr txBox="1">
              <a:spLocks noChangeArrowheads="1"/>
            </p:cNvSpPr>
            <p:nvPr/>
          </p:nvSpPr>
          <p:spPr bwMode="auto">
            <a:xfrm>
              <a:off x="3812" y="321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grpSp>
      <p:sp>
        <p:nvSpPr>
          <p:cNvPr id="20497" name="Text Box 63"/>
          <p:cNvSpPr txBox="1">
            <a:spLocks noChangeArrowheads="1"/>
          </p:cNvSpPr>
          <p:nvPr/>
        </p:nvSpPr>
        <p:spPr bwMode="auto">
          <a:xfrm>
            <a:off x="2359025" y="2119313"/>
            <a:ext cx="455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a:t>
            </a:r>
          </a:p>
        </p:txBody>
      </p:sp>
      <p:sp>
        <p:nvSpPr>
          <p:cNvPr id="20498" name="Text Box 64"/>
          <p:cNvSpPr txBox="1">
            <a:spLocks noChangeArrowheads="1"/>
          </p:cNvSpPr>
          <p:nvPr/>
        </p:nvSpPr>
        <p:spPr bwMode="auto">
          <a:xfrm>
            <a:off x="4200525" y="2119313"/>
            <a:ext cx="455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a:t>
            </a:r>
          </a:p>
        </p:txBody>
      </p:sp>
      <p:sp>
        <p:nvSpPr>
          <p:cNvPr id="20499" name="Text Box 65"/>
          <p:cNvSpPr txBox="1">
            <a:spLocks noChangeArrowheads="1"/>
          </p:cNvSpPr>
          <p:nvPr/>
        </p:nvSpPr>
        <p:spPr bwMode="auto">
          <a:xfrm>
            <a:off x="6016625" y="2119313"/>
            <a:ext cx="455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a:t>
            </a:r>
          </a:p>
        </p:txBody>
      </p:sp>
      <p:sp>
        <p:nvSpPr>
          <p:cNvPr id="20500" name="Text Box 68"/>
          <p:cNvSpPr txBox="1">
            <a:spLocks noChangeArrowheads="1"/>
          </p:cNvSpPr>
          <p:nvPr/>
        </p:nvSpPr>
        <p:spPr bwMode="auto">
          <a:xfrm>
            <a:off x="161925" y="2112963"/>
            <a:ext cx="1323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Endowment (PV)</a:t>
            </a:r>
          </a:p>
        </p:txBody>
      </p:sp>
      <p:sp>
        <p:nvSpPr>
          <p:cNvPr id="20501" name="Line 60"/>
          <p:cNvSpPr>
            <a:spLocks noChangeShapeType="1"/>
          </p:cNvSpPr>
          <p:nvPr/>
        </p:nvSpPr>
        <p:spPr bwMode="auto">
          <a:xfrm rot="10800000" flipV="1">
            <a:off x="2603500" y="7297738"/>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02" name="Line 61"/>
          <p:cNvSpPr>
            <a:spLocks noChangeShapeType="1"/>
          </p:cNvSpPr>
          <p:nvPr/>
        </p:nvSpPr>
        <p:spPr bwMode="auto">
          <a:xfrm rot="10800000" flipV="1">
            <a:off x="4424363" y="7297738"/>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03" name="Line 62"/>
          <p:cNvSpPr>
            <a:spLocks noChangeShapeType="1"/>
          </p:cNvSpPr>
          <p:nvPr/>
        </p:nvSpPr>
        <p:spPr bwMode="auto">
          <a:xfrm rot="10800000" flipV="1">
            <a:off x="6245225" y="7297738"/>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04" name="Text Box 63"/>
          <p:cNvSpPr txBox="1">
            <a:spLocks noChangeArrowheads="1"/>
          </p:cNvSpPr>
          <p:nvPr/>
        </p:nvSpPr>
        <p:spPr bwMode="auto">
          <a:xfrm>
            <a:off x="2397125" y="7554913"/>
            <a:ext cx="455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a:t>
            </a:r>
          </a:p>
        </p:txBody>
      </p:sp>
      <p:sp>
        <p:nvSpPr>
          <p:cNvPr id="20505" name="Text Box 64"/>
          <p:cNvSpPr txBox="1">
            <a:spLocks noChangeArrowheads="1"/>
          </p:cNvSpPr>
          <p:nvPr/>
        </p:nvSpPr>
        <p:spPr bwMode="auto">
          <a:xfrm>
            <a:off x="4238625" y="7554913"/>
            <a:ext cx="455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a:t>
            </a:r>
          </a:p>
        </p:txBody>
      </p:sp>
      <p:sp>
        <p:nvSpPr>
          <p:cNvPr id="20506" name="Text Box 65"/>
          <p:cNvSpPr txBox="1">
            <a:spLocks noChangeArrowheads="1"/>
          </p:cNvSpPr>
          <p:nvPr/>
        </p:nvSpPr>
        <p:spPr bwMode="auto">
          <a:xfrm>
            <a:off x="6002338" y="7564438"/>
            <a:ext cx="4556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a:t>
            </a:r>
          </a:p>
        </p:txBody>
      </p:sp>
      <p:sp>
        <p:nvSpPr>
          <p:cNvPr id="20507" name="Line 67"/>
          <p:cNvSpPr>
            <a:spLocks noChangeShapeType="1"/>
          </p:cNvSpPr>
          <p:nvPr/>
        </p:nvSpPr>
        <p:spPr bwMode="auto">
          <a:xfrm rot="10800000">
            <a:off x="781050" y="6180138"/>
            <a:ext cx="0" cy="6159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08" name="Text Box 68"/>
          <p:cNvSpPr txBox="1">
            <a:spLocks noChangeArrowheads="1"/>
          </p:cNvSpPr>
          <p:nvPr/>
        </p:nvSpPr>
        <p:spPr bwMode="auto">
          <a:xfrm>
            <a:off x="349250" y="5943600"/>
            <a:ext cx="11318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Principle (PV)</a:t>
            </a:r>
          </a:p>
        </p:txBody>
      </p:sp>
      <p:sp>
        <p:nvSpPr>
          <p:cNvPr id="20509" name="Text Box 66"/>
          <p:cNvSpPr txBox="1">
            <a:spLocks noChangeArrowheads="1"/>
          </p:cNvSpPr>
          <p:nvPr/>
        </p:nvSpPr>
        <p:spPr bwMode="auto">
          <a:xfrm>
            <a:off x="3197225" y="4699000"/>
            <a:ext cx="6397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t>Loan</a:t>
            </a:r>
          </a:p>
        </p:txBody>
      </p:sp>
      <p:grpSp>
        <p:nvGrpSpPr>
          <p:cNvPr id="20510" name="Group 185"/>
          <p:cNvGrpSpPr>
            <a:grpSpLocks/>
          </p:cNvGrpSpPr>
          <p:nvPr/>
        </p:nvGrpSpPr>
        <p:grpSpPr bwMode="auto">
          <a:xfrm>
            <a:off x="663575" y="5559425"/>
            <a:ext cx="5753100" cy="461963"/>
            <a:chOff x="593725" y="6334125"/>
            <a:chExt cx="5753100" cy="461963"/>
          </a:xfrm>
        </p:grpSpPr>
        <p:grpSp>
          <p:nvGrpSpPr>
            <p:cNvPr id="20527" name="Group 183"/>
            <p:cNvGrpSpPr>
              <a:grpSpLocks/>
            </p:cNvGrpSpPr>
            <p:nvPr/>
          </p:nvGrpSpPr>
          <p:grpSpPr bwMode="auto">
            <a:xfrm>
              <a:off x="717550" y="6334125"/>
              <a:ext cx="5486400" cy="204788"/>
              <a:chOff x="717550" y="6334125"/>
              <a:chExt cx="5486400" cy="204788"/>
            </a:xfrm>
          </p:grpSpPr>
          <p:sp>
            <p:nvSpPr>
              <p:cNvPr id="20533" name="Line 51"/>
              <p:cNvSpPr>
                <a:spLocks noChangeShapeType="1"/>
              </p:cNvSpPr>
              <p:nvPr/>
            </p:nvSpPr>
            <p:spPr bwMode="auto">
              <a:xfrm flipV="1">
                <a:off x="717550" y="6435725"/>
                <a:ext cx="54864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4" name="Line 52"/>
              <p:cNvSpPr>
                <a:spLocks noChangeShapeType="1"/>
              </p:cNvSpPr>
              <p:nvPr/>
            </p:nvSpPr>
            <p:spPr bwMode="auto">
              <a:xfrm flipH="1">
                <a:off x="722313" y="633412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5" name="Line 53"/>
              <p:cNvSpPr>
                <a:spLocks noChangeShapeType="1"/>
              </p:cNvSpPr>
              <p:nvPr/>
            </p:nvSpPr>
            <p:spPr bwMode="auto">
              <a:xfrm flipH="1">
                <a:off x="2544763" y="633412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6" name="Line 54"/>
              <p:cNvSpPr>
                <a:spLocks noChangeShapeType="1"/>
              </p:cNvSpPr>
              <p:nvPr/>
            </p:nvSpPr>
            <p:spPr bwMode="auto">
              <a:xfrm flipH="1">
                <a:off x="4367213" y="633412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7" name="Line 55"/>
              <p:cNvSpPr>
                <a:spLocks noChangeShapeType="1"/>
              </p:cNvSpPr>
              <p:nvPr/>
            </p:nvSpPr>
            <p:spPr bwMode="auto">
              <a:xfrm flipH="1">
                <a:off x="6196013" y="633412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28" name="Group 184"/>
            <p:cNvGrpSpPr>
              <a:grpSpLocks/>
            </p:cNvGrpSpPr>
            <p:nvPr/>
          </p:nvGrpSpPr>
          <p:grpSpPr bwMode="auto">
            <a:xfrm>
              <a:off x="593725" y="6521450"/>
              <a:ext cx="5753100" cy="274638"/>
              <a:chOff x="593725" y="6521450"/>
              <a:chExt cx="5753100" cy="274638"/>
            </a:xfrm>
          </p:grpSpPr>
          <p:sp>
            <p:nvSpPr>
              <p:cNvPr id="20529" name="Text Box 56"/>
              <p:cNvSpPr txBox="1">
                <a:spLocks noChangeArrowheads="1"/>
              </p:cNvSpPr>
              <p:nvPr/>
            </p:nvSpPr>
            <p:spPr bwMode="auto">
              <a:xfrm>
                <a:off x="593725" y="65214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20530" name="Text Box 57"/>
              <p:cNvSpPr txBox="1">
                <a:spLocks noChangeArrowheads="1"/>
              </p:cNvSpPr>
              <p:nvPr/>
            </p:nvSpPr>
            <p:spPr bwMode="auto">
              <a:xfrm>
                <a:off x="2424642" y="65214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20531" name="Text Box 58"/>
              <p:cNvSpPr txBox="1">
                <a:spLocks noChangeArrowheads="1"/>
              </p:cNvSpPr>
              <p:nvPr/>
            </p:nvSpPr>
            <p:spPr bwMode="auto">
              <a:xfrm>
                <a:off x="4255559" y="65214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20532" name="Text Box 59"/>
              <p:cNvSpPr txBox="1">
                <a:spLocks noChangeArrowheads="1"/>
              </p:cNvSpPr>
              <p:nvPr/>
            </p:nvSpPr>
            <p:spPr bwMode="auto">
              <a:xfrm>
                <a:off x="6086475" y="65214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grpSp>
      </p:grpSp>
      <p:sp>
        <p:nvSpPr>
          <p:cNvPr id="20511" name="Text Box 63"/>
          <p:cNvSpPr txBox="1">
            <a:spLocks noChangeArrowheads="1"/>
          </p:cNvSpPr>
          <p:nvPr/>
        </p:nvSpPr>
        <p:spPr bwMode="auto">
          <a:xfrm>
            <a:off x="2365375" y="5294313"/>
            <a:ext cx="455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a:t>
            </a:r>
          </a:p>
        </p:txBody>
      </p:sp>
      <p:sp>
        <p:nvSpPr>
          <p:cNvPr id="20512" name="Text Box 64"/>
          <p:cNvSpPr txBox="1">
            <a:spLocks noChangeArrowheads="1"/>
          </p:cNvSpPr>
          <p:nvPr/>
        </p:nvSpPr>
        <p:spPr bwMode="auto">
          <a:xfrm>
            <a:off x="4206875" y="5294313"/>
            <a:ext cx="455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a:t>
            </a:r>
          </a:p>
        </p:txBody>
      </p:sp>
      <p:sp>
        <p:nvSpPr>
          <p:cNvPr id="20513" name="Text Box 65"/>
          <p:cNvSpPr txBox="1">
            <a:spLocks noChangeArrowheads="1"/>
          </p:cNvSpPr>
          <p:nvPr/>
        </p:nvSpPr>
        <p:spPr bwMode="auto">
          <a:xfrm>
            <a:off x="5970588" y="5303838"/>
            <a:ext cx="4556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a:t>
            </a:r>
          </a:p>
        </p:txBody>
      </p:sp>
      <p:sp>
        <p:nvSpPr>
          <p:cNvPr id="20514" name="Text Box 68"/>
          <p:cNvSpPr txBox="1">
            <a:spLocks noChangeArrowheads="1"/>
          </p:cNvSpPr>
          <p:nvPr/>
        </p:nvSpPr>
        <p:spPr bwMode="auto">
          <a:xfrm>
            <a:off x="304800" y="5264150"/>
            <a:ext cx="11318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Principle (PV)</a:t>
            </a:r>
          </a:p>
        </p:txBody>
      </p:sp>
      <p:grpSp>
        <p:nvGrpSpPr>
          <p:cNvPr id="20515" name="Group 186"/>
          <p:cNvGrpSpPr>
            <a:grpSpLocks/>
          </p:cNvGrpSpPr>
          <p:nvPr/>
        </p:nvGrpSpPr>
        <p:grpSpPr bwMode="auto">
          <a:xfrm>
            <a:off x="650875" y="6829425"/>
            <a:ext cx="5753100" cy="461963"/>
            <a:chOff x="593725" y="6334125"/>
            <a:chExt cx="5753100" cy="461963"/>
          </a:xfrm>
        </p:grpSpPr>
        <p:grpSp>
          <p:nvGrpSpPr>
            <p:cNvPr id="20516" name="Group 183"/>
            <p:cNvGrpSpPr>
              <a:grpSpLocks/>
            </p:cNvGrpSpPr>
            <p:nvPr/>
          </p:nvGrpSpPr>
          <p:grpSpPr bwMode="auto">
            <a:xfrm>
              <a:off x="717550" y="6334125"/>
              <a:ext cx="5486400" cy="204788"/>
              <a:chOff x="717550" y="6334125"/>
              <a:chExt cx="5486400" cy="204788"/>
            </a:xfrm>
          </p:grpSpPr>
          <p:sp>
            <p:nvSpPr>
              <p:cNvPr id="20522" name="Line 51"/>
              <p:cNvSpPr>
                <a:spLocks noChangeShapeType="1"/>
              </p:cNvSpPr>
              <p:nvPr/>
            </p:nvSpPr>
            <p:spPr bwMode="auto">
              <a:xfrm flipV="1">
                <a:off x="717550" y="6435725"/>
                <a:ext cx="54864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3" name="Line 52"/>
              <p:cNvSpPr>
                <a:spLocks noChangeShapeType="1"/>
              </p:cNvSpPr>
              <p:nvPr/>
            </p:nvSpPr>
            <p:spPr bwMode="auto">
              <a:xfrm flipH="1">
                <a:off x="722313" y="633412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4" name="Line 53"/>
              <p:cNvSpPr>
                <a:spLocks noChangeShapeType="1"/>
              </p:cNvSpPr>
              <p:nvPr/>
            </p:nvSpPr>
            <p:spPr bwMode="auto">
              <a:xfrm flipH="1">
                <a:off x="2544763" y="633412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5" name="Line 54"/>
              <p:cNvSpPr>
                <a:spLocks noChangeShapeType="1"/>
              </p:cNvSpPr>
              <p:nvPr/>
            </p:nvSpPr>
            <p:spPr bwMode="auto">
              <a:xfrm flipH="1">
                <a:off x="4367213" y="633412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6" name="Line 55"/>
              <p:cNvSpPr>
                <a:spLocks noChangeShapeType="1"/>
              </p:cNvSpPr>
              <p:nvPr/>
            </p:nvSpPr>
            <p:spPr bwMode="auto">
              <a:xfrm flipH="1">
                <a:off x="6196013" y="633412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17" name="Group 184"/>
            <p:cNvGrpSpPr>
              <a:grpSpLocks/>
            </p:cNvGrpSpPr>
            <p:nvPr/>
          </p:nvGrpSpPr>
          <p:grpSpPr bwMode="auto">
            <a:xfrm>
              <a:off x="593725" y="6521450"/>
              <a:ext cx="5753100" cy="274638"/>
              <a:chOff x="593725" y="6521450"/>
              <a:chExt cx="5753100" cy="274638"/>
            </a:xfrm>
          </p:grpSpPr>
          <p:sp>
            <p:nvSpPr>
              <p:cNvPr id="20518" name="Text Box 56"/>
              <p:cNvSpPr txBox="1">
                <a:spLocks noChangeArrowheads="1"/>
              </p:cNvSpPr>
              <p:nvPr/>
            </p:nvSpPr>
            <p:spPr bwMode="auto">
              <a:xfrm>
                <a:off x="593725" y="65214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20519" name="Text Box 57"/>
              <p:cNvSpPr txBox="1">
                <a:spLocks noChangeArrowheads="1"/>
              </p:cNvSpPr>
              <p:nvPr/>
            </p:nvSpPr>
            <p:spPr bwMode="auto">
              <a:xfrm>
                <a:off x="2424642" y="65214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20520" name="Text Box 58"/>
              <p:cNvSpPr txBox="1">
                <a:spLocks noChangeArrowheads="1"/>
              </p:cNvSpPr>
              <p:nvPr/>
            </p:nvSpPr>
            <p:spPr bwMode="auto">
              <a:xfrm>
                <a:off x="4255559" y="65214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20521" name="Text Box 59"/>
              <p:cNvSpPr txBox="1">
                <a:spLocks noChangeArrowheads="1"/>
              </p:cNvSpPr>
              <p:nvPr/>
            </p:nvSpPr>
            <p:spPr bwMode="auto">
              <a:xfrm>
                <a:off x="6086475" y="65214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gr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30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5ACAE557-6DEA-4A25-A5E1-31296DEF2F02}" type="slidenum">
              <a:rPr lang="en-US" altLang="en-US" sz="1200" smtClean="0"/>
              <a:pPr>
                <a:spcBef>
                  <a:spcPct val="0"/>
                </a:spcBef>
                <a:buFontTx/>
                <a:buNone/>
              </a:pPr>
              <a:t>2</a:t>
            </a:fld>
            <a:endParaRPr lang="en-US" altLang="en-US" sz="1200" smtClean="0"/>
          </a:p>
        </p:txBody>
      </p:sp>
      <p:sp>
        <p:nvSpPr>
          <p:cNvPr id="3076" name="Text Box 2"/>
          <p:cNvSpPr txBox="1">
            <a:spLocks noChangeArrowheads="1"/>
          </p:cNvSpPr>
          <p:nvPr/>
        </p:nvSpPr>
        <p:spPr bwMode="auto">
          <a:xfrm>
            <a:off x="212725" y="314325"/>
            <a:ext cx="6637338" cy="627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u="sng"/>
              <a:t>Time Value of Money</a:t>
            </a:r>
            <a:endParaRPr lang="en-US" altLang="en-US" sz="1800"/>
          </a:p>
          <a:p>
            <a:pPr>
              <a:spcBef>
                <a:spcPct val="0"/>
              </a:spcBef>
              <a:buFont typeface="Wingdings" pitchFamily="2" charset="2"/>
              <a:buChar char="ð"/>
            </a:pPr>
            <a:r>
              <a:rPr lang="en-US" altLang="en-US" sz="1600"/>
              <a:t>When money is some how invested (and not just placed under a mattress or in a safe), the amount of money grows</a:t>
            </a:r>
          </a:p>
          <a:p>
            <a:pPr>
              <a:spcBef>
                <a:spcPct val="0"/>
              </a:spcBef>
              <a:buFont typeface="Wingdings" pitchFamily="2" charset="2"/>
              <a:buChar char="ð"/>
            </a:pPr>
            <a:r>
              <a:rPr lang="en-US" altLang="en-US" sz="1600"/>
              <a:t>Although money loses </a:t>
            </a:r>
            <a:r>
              <a:rPr lang="en-US" altLang="en-US" sz="1600" u="sng"/>
              <a:t>value</a:t>
            </a:r>
            <a:r>
              <a:rPr lang="en-US" altLang="en-US" sz="1600"/>
              <a:t> over time due to inflation, the </a:t>
            </a:r>
            <a:r>
              <a:rPr lang="en-US" altLang="en-US" sz="1600" u="sng"/>
              <a:t>amount</a:t>
            </a:r>
            <a:r>
              <a:rPr lang="en-US" altLang="en-US" sz="1600"/>
              <a:t> of money in an account that earns a positive ROR will be greater in the future than what it is today </a:t>
            </a:r>
          </a:p>
          <a:p>
            <a:pPr>
              <a:spcBef>
                <a:spcPct val="0"/>
              </a:spcBef>
              <a:buFont typeface="Wingdings" pitchFamily="2" charset="2"/>
              <a:buChar char="ð"/>
            </a:pPr>
            <a:r>
              <a:rPr lang="en-US" altLang="en-US" sz="1600"/>
              <a:t>Thus the money in the account has different values at different points in time</a:t>
            </a:r>
          </a:p>
          <a:p>
            <a:pPr>
              <a:spcBef>
                <a:spcPct val="0"/>
              </a:spcBef>
              <a:buFont typeface="Wingdings" pitchFamily="2" charset="2"/>
              <a:buChar char="ð"/>
            </a:pPr>
            <a:r>
              <a:rPr lang="en-US" altLang="en-US" sz="1600"/>
              <a:t>This is what the term “Time Value of Money” refers to</a:t>
            </a:r>
          </a:p>
          <a:p>
            <a:pPr>
              <a:spcBef>
                <a:spcPct val="0"/>
              </a:spcBef>
              <a:buFont typeface="Wingdings 3" pitchFamily="18" charset="2"/>
              <a:buChar char="_"/>
            </a:pPr>
            <a:r>
              <a:rPr lang="en-US" altLang="en-US" sz="1600"/>
              <a:t>The ROR should compensate for opportunity cost, inflation and risk</a:t>
            </a:r>
          </a:p>
          <a:p>
            <a:pPr lvl="1">
              <a:spcBef>
                <a:spcPct val="0"/>
              </a:spcBef>
              <a:buFont typeface="Wingdings 3" pitchFamily="18" charset="2"/>
              <a:buChar char=""/>
            </a:pPr>
            <a:r>
              <a:rPr lang="en-US" altLang="en-US" sz="1600"/>
              <a:t> the increasing amount of money over time </a:t>
            </a:r>
            <a:r>
              <a:rPr lang="en-US" altLang="en-US" sz="1600" b="1" i="1" u="sng"/>
              <a:t>should</a:t>
            </a:r>
            <a:r>
              <a:rPr lang="en-US" altLang="en-US" sz="1600"/>
              <a:t> more than make up for the value lost due to inflation and opportunity costs</a:t>
            </a:r>
          </a:p>
          <a:p>
            <a:pPr>
              <a:spcBef>
                <a:spcPct val="0"/>
              </a:spcBef>
              <a:buFont typeface="Wingdings 3" pitchFamily="18" charset="2"/>
              <a:buChar char="_"/>
            </a:pPr>
            <a:endParaRPr lang="en-US" altLang="en-US" sz="1600"/>
          </a:p>
          <a:p>
            <a:pPr>
              <a:spcBef>
                <a:spcPct val="0"/>
              </a:spcBef>
              <a:buFontTx/>
              <a:buNone/>
            </a:pPr>
            <a:r>
              <a:rPr lang="en-US" altLang="en-US" sz="1600" b="1"/>
              <a:t>Time Lines / Cash Flow Diagrams</a:t>
            </a:r>
            <a:endParaRPr lang="en-US" altLang="en-US" sz="1600"/>
          </a:p>
          <a:p>
            <a:pPr>
              <a:spcBef>
                <a:spcPct val="0"/>
              </a:spcBef>
              <a:buFont typeface="Wingdings 3" pitchFamily="18" charset="2"/>
              <a:buChar char="_"/>
            </a:pPr>
            <a:r>
              <a:rPr lang="en-US" altLang="en-US" sz="1600"/>
              <a:t>For the rest of this course, we will deal with cash flows that occur over some period of time</a:t>
            </a:r>
          </a:p>
          <a:p>
            <a:pPr>
              <a:spcBef>
                <a:spcPct val="0"/>
              </a:spcBef>
              <a:buFont typeface="Wingdings 3" pitchFamily="18" charset="2"/>
              <a:buChar char="_"/>
            </a:pPr>
            <a:r>
              <a:rPr lang="en-US" altLang="en-US" sz="1600"/>
              <a:t>It is ever so helpful to be able to depict these cash flows graphically</a:t>
            </a:r>
          </a:p>
          <a:p>
            <a:pPr>
              <a:spcBef>
                <a:spcPct val="0"/>
              </a:spcBef>
              <a:buFont typeface="Wingdings 3" pitchFamily="18" charset="2"/>
              <a:buChar char="_"/>
            </a:pPr>
            <a:r>
              <a:rPr lang="en-US" altLang="en-US" sz="1600"/>
              <a:t>We will use Time Lines (also called Cash Flow Diagrams) to do this because they are….</a:t>
            </a:r>
          </a:p>
          <a:p>
            <a:pPr lvl="1">
              <a:spcBef>
                <a:spcPct val="0"/>
              </a:spcBef>
              <a:buFont typeface="Wingdings 3" pitchFamily="18" charset="2"/>
              <a:buChar char=""/>
            </a:pPr>
            <a:r>
              <a:rPr lang="en-US" altLang="en-US" sz="1600"/>
              <a:t>a means to visually depict cash flows, both positive and negative (incoming and outgoing) so we get a clearer idea of what’s happening</a:t>
            </a:r>
          </a:p>
          <a:p>
            <a:pPr lvl="1">
              <a:spcBef>
                <a:spcPct val="0"/>
              </a:spcBef>
              <a:buFont typeface="Wingdings 3" pitchFamily="18" charset="2"/>
              <a:buChar char=""/>
            </a:pPr>
            <a:r>
              <a:rPr lang="en-US" altLang="en-US" sz="1600"/>
              <a:t>a means to inventory what we know and what we don’t know about a problem</a:t>
            </a:r>
          </a:p>
          <a:p>
            <a:pPr lvl="1">
              <a:spcBef>
                <a:spcPct val="0"/>
              </a:spcBef>
              <a:buFont typeface="Wingdings 3" pitchFamily="18" charset="2"/>
              <a:buChar char=""/>
            </a:pPr>
            <a:r>
              <a:rPr lang="en-US" altLang="en-US" sz="1600"/>
              <a:t>a tool to help us decide on what we need to find &amp; do in order to solve the problem</a:t>
            </a:r>
          </a:p>
          <a:p>
            <a:pPr>
              <a:spcBef>
                <a:spcPct val="0"/>
              </a:spcBef>
              <a:buFont typeface="Wingdings 3" pitchFamily="18" charset="2"/>
              <a:buNone/>
            </a:pPr>
            <a:r>
              <a:rPr lang="en-US" altLang="en-US" sz="1600"/>
              <a:t>Your basic Time Line (without cash flows) looks like this:</a:t>
            </a:r>
          </a:p>
        </p:txBody>
      </p:sp>
      <p:grpSp>
        <p:nvGrpSpPr>
          <p:cNvPr id="3077" name="Group 3"/>
          <p:cNvGrpSpPr>
            <a:grpSpLocks/>
          </p:cNvGrpSpPr>
          <p:nvPr/>
        </p:nvGrpSpPr>
        <p:grpSpPr bwMode="auto">
          <a:xfrm>
            <a:off x="744538" y="7051675"/>
            <a:ext cx="5486400" cy="204788"/>
            <a:chOff x="432" y="2389"/>
            <a:chExt cx="3456" cy="129"/>
          </a:xfrm>
        </p:grpSpPr>
        <p:sp>
          <p:nvSpPr>
            <p:cNvPr id="3088" name="Line 4"/>
            <p:cNvSpPr>
              <a:spLocks noChangeShapeType="1"/>
            </p:cNvSpPr>
            <p:nvPr/>
          </p:nvSpPr>
          <p:spPr bwMode="auto">
            <a:xfrm flipV="1">
              <a:off x="432" y="2453"/>
              <a:ext cx="3456"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9" name="Line 5"/>
            <p:cNvSpPr>
              <a:spLocks noChangeShapeType="1"/>
            </p:cNvSpPr>
            <p:nvPr/>
          </p:nvSpPr>
          <p:spPr bwMode="auto">
            <a:xfrm flipH="1">
              <a:off x="435"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0" name="Line 6"/>
            <p:cNvSpPr>
              <a:spLocks noChangeShapeType="1"/>
            </p:cNvSpPr>
            <p:nvPr/>
          </p:nvSpPr>
          <p:spPr bwMode="auto">
            <a:xfrm flipH="1">
              <a:off x="15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1" name="Line 7"/>
            <p:cNvSpPr>
              <a:spLocks noChangeShapeType="1"/>
            </p:cNvSpPr>
            <p:nvPr/>
          </p:nvSpPr>
          <p:spPr bwMode="auto">
            <a:xfrm flipH="1">
              <a:off x="2731"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2" name="Line 8"/>
            <p:cNvSpPr>
              <a:spLocks noChangeShapeType="1"/>
            </p:cNvSpPr>
            <p:nvPr/>
          </p:nvSpPr>
          <p:spPr bwMode="auto">
            <a:xfrm flipH="1">
              <a:off x="38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8" name="Text Box 9"/>
          <p:cNvSpPr txBox="1">
            <a:spLocks noChangeArrowheads="1"/>
          </p:cNvSpPr>
          <p:nvPr/>
        </p:nvSpPr>
        <p:spPr bwMode="auto">
          <a:xfrm>
            <a:off x="625475" y="722153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3079" name="Text Box 10"/>
          <p:cNvSpPr txBox="1">
            <a:spLocks noChangeArrowheads="1"/>
          </p:cNvSpPr>
          <p:nvPr/>
        </p:nvSpPr>
        <p:spPr bwMode="auto">
          <a:xfrm>
            <a:off x="2438400" y="72501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3080" name="Text Box 11"/>
          <p:cNvSpPr txBox="1">
            <a:spLocks noChangeArrowheads="1"/>
          </p:cNvSpPr>
          <p:nvPr/>
        </p:nvSpPr>
        <p:spPr bwMode="auto">
          <a:xfrm>
            <a:off x="4251325" y="72310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3081" name="Text Box 12"/>
          <p:cNvSpPr txBox="1">
            <a:spLocks noChangeArrowheads="1"/>
          </p:cNvSpPr>
          <p:nvPr/>
        </p:nvSpPr>
        <p:spPr bwMode="auto">
          <a:xfrm>
            <a:off x="6092825" y="72310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sp>
        <p:nvSpPr>
          <p:cNvPr id="3082" name="Text Box 13"/>
          <p:cNvSpPr txBox="1">
            <a:spLocks noChangeArrowheads="1"/>
          </p:cNvSpPr>
          <p:nvPr/>
        </p:nvSpPr>
        <p:spPr bwMode="auto">
          <a:xfrm>
            <a:off x="5448300" y="0"/>
            <a:ext cx="14144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V 1.2 June ‘10</a:t>
            </a:r>
          </a:p>
        </p:txBody>
      </p:sp>
      <p:sp>
        <p:nvSpPr>
          <p:cNvPr id="3083" name="Text Box 17"/>
          <p:cNvSpPr txBox="1">
            <a:spLocks noChangeArrowheads="1"/>
          </p:cNvSpPr>
          <p:nvPr/>
        </p:nvSpPr>
        <p:spPr bwMode="auto">
          <a:xfrm>
            <a:off x="974725" y="7599363"/>
            <a:ext cx="638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t>Today</a:t>
            </a:r>
          </a:p>
        </p:txBody>
      </p:sp>
      <p:sp>
        <p:nvSpPr>
          <p:cNvPr id="3084" name="Line 18"/>
          <p:cNvSpPr>
            <a:spLocks noChangeShapeType="1"/>
          </p:cNvSpPr>
          <p:nvPr/>
        </p:nvSpPr>
        <p:spPr bwMode="auto">
          <a:xfrm flipH="1" flipV="1">
            <a:off x="795338" y="7215188"/>
            <a:ext cx="415925" cy="4397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5" name="Text Box 19"/>
          <p:cNvSpPr txBox="1">
            <a:spLocks noChangeArrowheads="1"/>
          </p:cNvSpPr>
          <p:nvPr/>
        </p:nvSpPr>
        <p:spPr bwMode="auto">
          <a:xfrm>
            <a:off x="2714625" y="7518400"/>
            <a:ext cx="1171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t>The Future </a:t>
            </a:r>
            <a:r>
              <a:rPr lang="en-US" altLang="en-US" sz="1400">
                <a:sym typeface="Wingdings" pitchFamily="2" charset="2"/>
              </a:rPr>
              <a:t></a:t>
            </a:r>
          </a:p>
        </p:txBody>
      </p:sp>
      <p:sp>
        <p:nvSpPr>
          <p:cNvPr id="3086" name="Text Box 20"/>
          <p:cNvSpPr txBox="1">
            <a:spLocks noChangeArrowheads="1"/>
          </p:cNvSpPr>
          <p:nvPr/>
        </p:nvSpPr>
        <p:spPr bwMode="auto">
          <a:xfrm>
            <a:off x="484188" y="7980363"/>
            <a:ext cx="510698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Note:</a:t>
            </a:r>
            <a:r>
              <a:rPr lang="en-US" altLang="en-US" sz="1400"/>
              <a:t> the time units can be what ever they need to be; days, weeks, months, years, etc.</a:t>
            </a:r>
          </a:p>
        </p:txBody>
      </p:sp>
      <p:sp>
        <p:nvSpPr>
          <p:cNvPr id="20" name="AutoShape 4"/>
          <p:cNvSpPr>
            <a:spLocks noChangeArrowheads="1"/>
          </p:cNvSpPr>
          <p:nvPr/>
        </p:nvSpPr>
        <p:spPr bwMode="auto">
          <a:xfrm>
            <a:off x="104775" y="242888"/>
            <a:ext cx="261938" cy="269875"/>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07920769-522B-4ECE-B8A3-D95F2FFACF88}" type="slidenum">
              <a:rPr lang="en-US" altLang="en-US" sz="1200" smtClean="0"/>
              <a:pPr>
                <a:spcBef>
                  <a:spcPct val="0"/>
                </a:spcBef>
                <a:buFontTx/>
                <a:buNone/>
              </a:pPr>
              <a:t>20</a:t>
            </a:fld>
            <a:endParaRPr lang="en-US" altLang="en-US" sz="1200" smtClean="0"/>
          </a:p>
        </p:txBody>
      </p:sp>
      <p:sp>
        <p:nvSpPr>
          <p:cNvPr id="21508" name="Text Box 2"/>
          <p:cNvSpPr txBox="1">
            <a:spLocks noChangeArrowheads="1"/>
          </p:cNvSpPr>
          <p:nvPr/>
        </p:nvSpPr>
        <p:spPr bwMode="auto">
          <a:xfrm>
            <a:off x="187325" y="2054225"/>
            <a:ext cx="6670675"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 typeface="Monotype Sorts" pitchFamily="2" charset="2"/>
              <a:buNone/>
            </a:pPr>
            <a:r>
              <a:rPr lang="en-US" altLang="en-US" sz="1800" u="sng"/>
              <a:t>Example</a:t>
            </a:r>
            <a:r>
              <a:rPr lang="en-US" altLang="en-US" sz="1800"/>
              <a:t> </a:t>
            </a:r>
            <a:r>
              <a:rPr lang="en-US" altLang="en-US" sz="1800" b="1"/>
              <a:t>(Future Value)</a:t>
            </a:r>
            <a:r>
              <a:rPr lang="en-US" altLang="en-US" sz="1800"/>
              <a:t>: </a:t>
            </a:r>
            <a:r>
              <a:rPr lang="en-US" altLang="en-US" sz="1800" b="1"/>
              <a:t> </a:t>
            </a:r>
            <a:r>
              <a:rPr lang="en-US" altLang="en-US" sz="1800"/>
              <a:t>If you deposited $300 a year (at the end of the year) into a savings account that pays 5% APR, what would the account balance be after 3 years? (Abbreviation notation: FVA</a:t>
            </a:r>
            <a:r>
              <a:rPr lang="en-US" altLang="en-US" sz="1800" baseline="-25000"/>
              <a:t>$300,5%,3</a:t>
            </a:r>
            <a:r>
              <a:rPr lang="en-US" altLang="en-US" sz="1800"/>
              <a:t>)</a:t>
            </a:r>
          </a:p>
        </p:txBody>
      </p:sp>
      <p:sp>
        <p:nvSpPr>
          <p:cNvPr id="21509" name="Text Box 23"/>
          <p:cNvSpPr txBox="1">
            <a:spLocks noChangeArrowheads="1"/>
          </p:cNvSpPr>
          <p:nvPr/>
        </p:nvSpPr>
        <p:spPr bwMode="auto">
          <a:xfrm>
            <a:off x="392113" y="6048375"/>
            <a:ext cx="6465887"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u="sng"/>
              <a:t>Formula Solution</a:t>
            </a:r>
            <a:r>
              <a:rPr lang="en-US" altLang="en-US" sz="1800"/>
              <a:t>:</a:t>
            </a:r>
          </a:p>
          <a:p>
            <a:pPr>
              <a:lnSpc>
                <a:spcPct val="90000"/>
              </a:lnSpc>
              <a:spcBef>
                <a:spcPct val="0"/>
              </a:spcBef>
              <a:buFontTx/>
              <a:buNone/>
            </a:pPr>
            <a:r>
              <a:rPr lang="en-US" altLang="en-US" sz="1800"/>
              <a:t>Process: Compound all of the cash flows to t = 3 and add them up</a:t>
            </a:r>
          </a:p>
          <a:p>
            <a:pPr>
              <a:lnSpc>
                <a:spcPct val="90000"/>
              </a:lnSpc>
              <a:spcBef>
                <a:spcPct val="0"/>
              </a:spcBef>
              <a:buFontTx/>
              <a:buNone/>
            </a:pPr>
            <a:r>
              <a:rPr lang="en-US" altLang="en-US" sz="1800"/>
              <a:t>FV = CF</a:t>
            </a:r>
            <a:r>
              <a:rPr lang="en-US" altLang="en-US" sz="1800" baseline="-25000"/>
              <a:t>1</a:t>
            </a:r>
            <a:r>
              <a:rPr lang="en-US" altLang="en-US" sz="1800"/>
              <a:t>(1 + r)</a:t>
            </a:r>
            <a:r>
              <a:rPr lang="en-US" altLang="en-US" sz="1800" baseline="30000"/>
              <a:t>2</a:t>
            </a:r>
            <a:r>
              <a:rPr lang="en-US" altLang="en-US" sz="1800"/>
              <a:t> + CF</a:t>
            </a:r>
            <a:r>
              <a:rPr lang="en-US" altLang="en-US" sz="1800" baseline="-25000"/>
              <a:t>2</a:t>
            </a:r>
            <a:r>
              <a:rPr lang="en-US" altLang="en-US" sz="1800"/>
              <a:t>(1 + r)</a:t>
            </a:r>
            <a:r>
              <a:rPr lang="en-US" altLang="en-US" sz="1800" baseline="30000"/>
              <a:t>1</a:t>
            </a:r>
            <a:r>
              <a:rPr lang="en-US" altLang="en-US" sz="1800"/>
              <a:t> + CF</a:t>
            </a:r>
            <a:r>
              <a:rPr lang="en-US" altLang="en-US" sz="1800" baseline="-25000"/>
              <a:t>3</a:t>
            </a:r>
            <a:r>
              <a:rPr lang="en-US" altLang="en-US" sz="1800"/>
              <a:t> </a:t>
            </a:r>
          </a:p>
          <a:p>
            <a:pPr>
              <a:lnSpc>
                <a:spcPct val="90000"/>
              </a:lnSpc>
              <a:spcBef>
                <a:spcPct val="0"/>
              </a:spcBef>
              <a:buFontTx/>
              <a:buNone/>
            </a:pPr>
            <a:r>
              <a:rPr lang="en-US" altLang="en-US" sz="1800"/>
              <a:t>      = 300(1 + 0.05)</a:t>
            </a:r>
            <a:r>
              <a:rPr lang="en-US" altLang="en-US" sz="1800" baseline="30000"/>
              <a:t>2</a:t>
            </a:r>
            <a:r>
              <a:rPr lang="en-US" altLang="en-US" sz="1800"/>
              <a:t> + 300(1 + 0.05)</a:t>
            </a:r>
            <a:r>
              <a:rPr lang="en-US" altLang="en-US" sz="1800" baseline="30000"/>
              <a:t>1</a:t>
            </a:r>
            <a:r>
              <a:rPr lang="en-US" altLang="en-US" sz="1800"/>
              <a:t> + 300</a:t>
            </a:r>
          </a:p>
          <a:p>
            <a:pPr>
              <a:lnSpc>
                <a:spcPct val="90000"/>
              </a:lnSpc>
              <a:spcBef>
                <a:spcPct val="0"/>
              </a:spcBef>
              <a:buFontTx/>
              <a:buNone/>
            </a:pPr>
            <a:r>
              <a:rPr lang="en-US" altLang="en-US" sz="1800"/>
              <a:t>      = 300(1.05)</a:t>
            </a:r>
            <a:r>
              <a:rPr lang="en-US" altLang="en-US" sz="1800" baseline="30000"/>
              <a:t>2</a:t>
            </a:r>
            <a:r>
              <a:rPr lang="en-US" altLang="en-US" sz="1800"/>
              <a:t> + 300(1.05)</a:t>
            </a:r>
            <a:r>
              <a:rPr lang="en-US" altLang="en-US" sz="1800" baseline="30000"/>
              <a:t>1</a:t>
            </a:r>
            <a:r>
              <a:rPr lang="en-US" altLang="en-US" sz="1800"/>
              <a:t> + 300 </a:t>
            </a:r>
          </a:p>
          <a:p>
            <a:pPr>
              <a:lnSpc>
                <a:spcPct val="90000"/>
              </a:lnSpc>
              <a:spcBef>
                <a:spcPct val="0"/>
              </a:spcBef>
              <a:buFontTx/>
              <a:buNone/>
            </a:pPr>
            <a:r>
              <a:rPr lang="en-US" altLang="en-US" sz="1800"/>
              <a:t>      = 300(1.1025) + 300(1.05) + 300 </a:t>
            </a:r>
          </a:p>
          <a:p>
            <a:pPr>
              <a:lnSpc>
                <a:spcPct val="90000"/>
              </a:lnSpc>
              <a:spcBef>
                <a:spcPct val="0"/>
              </a:spcBef>
              <a:buFontTx/>
              <a:buNone/>
            </a:pPr>
            <a:r>
              <a:rPr lang="en-US" altLang="en-US" sz="1800"/>
              <a:t>      = 330.7500 + 315.0000 + 300</a:t>
            </a:r>
          </a:p>
          <a:p>
            <a:pPr>
              <a:lnSpc>
                <a:spcPct val="90000"/>
              </a:lnSpc>
              <a:spcBef>
                <a:spcPct val="0"/>
              </a:spcBef>
              <a:buFontTx/>
              <a:buNone/>
            </a:pPr>
            <a:r>
              <a:rPr lang="en-US" altLang="en-US" sz="1800"/>
              <a:t>      = </a:t>
            </a:r>
            <a:r>
              <a:rPr lang="en-US" altLang="en-US" sz="1800" b="1"/>
              <a:t>$945.75</a:t>
            </a:r>
          </a:p>
          <a:p>
            <a:pPr>
              <a:lnSpc>
                <a:spcPct val="90000"/>
              </a:lnSpc>
              <a:spcBef>
                <a:spcPct val="0"/>
              </a:spcBef>
              <a:buFontTx/>
              <a:buNone/>
            </a:pPr>
            <a:endParaRPr lang="en-US" altLang="en-US" sz="1800" b="1"/>
          </a:p>
          <a:p>
            <a:pPr>
              <a:lnSpc>
                <a:spcPct val="90000"/>
              </a:lnSpc>
              <a:spcBef>
                <a:spcPct val="0"/>
              </a:spcBef>
              <a:buFontTx/>
              <a:buNone/>
            </a:pPr>
            <a:r>
              <a:rPr lang="en-US" altLang="en-US" sz="1800" b="1"/>
              <a:t>Note:</a:t>
            </a:r>
            <a:r>
              <a:rPr lang="en-US" altLang="en-US" sz="1800"/>
              <a:t> The future value of the whole annuity is the sum of the future values of the additional constant payments</a:t>
            </a:r>
          </a:p>
        </p:txBody>
      </p:sp>
      <p:sp>
        <p:nvSpPr>
          <p:cNvPr id="75800" name="AutoShape 24"/>
          <p:cNvSpPr>
            <a:spLocks noChangeArrowheads="1"/>
          </p:cNvSpPr>
          <p:nvPr/>
        </p:nvSpPr>
        <p:spPr bwMode="auto">
          <a:xfrm>
            <a:off x="247650" y="6002338"/>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21511" name="Text Box 25"/>
          <p:cNvSpPr txBox="1">
            <a:spLocks noChangeArrowheads="1"/>
          </p:cNvSpPr>
          <p:nvPr/>
        </p:nvSpPr>
        <p:spPr bwMode="auto">
          <a:xfrm>
            <a:off x="238125" y="215900"/>
            <a:ext cx="6619875"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b="1"/>
              <a:t>We can find the PV and FV of annuities</a:t>
            </a:r>
          </a:p>
          <a:p>
            <a:pPr>
              <a:lnSpc>
                <a:spcPct val="90000"/>
              </a:lnSpc>
              <a:spcBef>
                <a:spcPct val="0"/>
              </a:spcBef>
              <a:buFont typeface="Wingdings 3" pitchFamily="18" charset="2"/>
              <a:buChar char="_"/>
            </a:pPr>
            <a:r>
              <a:rPr lang="en-US" altLang="en-US" sz="1800"/>
              <a:t>There’s an added parameter, the “payment” (PMT): </a:t>
            </a:r>
          </a:p>
          <a:p>
            <a:pPr lvl="1">
              <a:lnSpc>
                <a:spcPct val="90000"/>
              </a:lnSpc>
              <a:spcBef>
                <a:spcPct val="0"/>
              </a:spcBef>
              <a:buFont typeface="Wingdings 3" pitchFamily="18" charset="2"/>
              <a:buChar char=""/>
            </a:pPr>
            <a:r>
              <a:rPr lang="en-US" altLang="en-US" sz="1800"/>
              <a:t> annuities involve </a:t>
            </a:r>
            <a:r>
              <a:rPr lang="en-US" altLang="en-US" sz="1800" u="sng"/>
              <a:t>periodic</a:t>
            </a:r>
            <a:r>
              <a:rPr lang="en-US" altLang="en-US" sz="1800"/>
              <a:t> payments in addition to implied compound interest payments</a:t>
            </a:r>
          </a:p>
          <a:p>
            <a:pPr lvl="1">
              <a:lnSpc>
                <a:spcPct val="90000"/>
              </a:lnSpc>
              <a:spcBef>
                <a:spcPct val="0"/>
              </a:spcBef>
              <a:buFont typeface="Wingdings 3" pitchFamily="18" charset="2"/>
              <a:buChar char=""/>
            </a:pPr>
            <a:r>
              <a:rPr lang="en-US" altLang="en-US" sz="1800"/>
              <a:t> These additional payments occur throughout the life of the annuity at specified periods</a:t>
            </a:r>
          </a:p>
          <a:p>
            <a:pPr lvl="1">
              <a:lnSpc>
                <a:spcPct val="90000"/>
              </a:lnSpc>
              <a:spcBef>
                <a:spcPct val="0"/>
              </a:spcBef>
              <a:buFont typeface="Wingdings 3" pitchFamily="18" charset="2"/>
              <a:buChar char=""/>
            </a:pPr>
            <a:r>
              <a:rPr lang="en-US" altLang="en-US" sz="1800"/>
              <a:t> all of these additional payments are the same</a:t>
            </a:r>
          </a:p>
        </p:txBody>
      </p:sp>
      <p:grpSp>
        <p:nvGrpSpPr>
          <p:cNvPr id="21512" name="Group 1"/>
          <p:cNvGrpSpPr>
            <a:grpSpLocks/>
          </p:cNvGrpSpPr>
          <p:nvPr/>
        </p:nvGrpSpPr>
        <p:grpSpPr bwMode="auto">
          <a:xfrm>
            <a:off x="612775" y="3403600"/>
            <a:ext cx="5792788" cy="2524125"/>
            <a:chOff x="493713" y="2990850"/>
            <a:chExt cx="5792787" cy="2524125"/>
          </a:xfrm>
        </p:grpSpPr>
        <p:grpSp>
          <p:nvGrpSpPr>
            <p:cNvPr id="21517" name="Group 4"/>
            <p:cNvGrpSpPr>
              <a:grpSpLocks/>
            </p:cNvGrpSpPr>
            <p:nvPr/>
          </p:nvGrpSpPr>
          <p:grpSpPr bwMode="auto">
            <a:xfrm>
              <a:off x="612775" y="3567113"/>
              <a:ext cx="5486400" cy="204787"/>
              <a:chOff x="432" y="2389"/>
              <a:chExt cx="3456" cy="129"/>
            </a:xfrm>
          </p:grpSpPr>
          <p:sp>
            <p:nvSpPr>
              <p:cNvPr id="21537" name="Line 5"/>
              <p:cNvSpPr>
                <a:spLocks noChangeShapeType="1"/>
              </p:cNvSpPr>
              <p:nvPr/>
            </p:nvSpPr>
            <p:spPr bwMode="auto">
              <a:xfrm flipV="1">
                <a:off x="432" y="2453"/>
                <a:ext cx="3456"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38" name="Line 6"/>
              <p:cNvSpPr>
                <a:spLocks noChangeShapeType="1"/>
              </p:cNvSpPr>
              <p:nvPr/>
            </p:nvSpPr>
            <p:spPr bwMode="auto">
              <a:xfrm flipH="1">
                <a:off x="435"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39" name="Line 7"/>
              <p:cNvSpPr>
                <a:spLocks noChangeShapeType="1"/>
              </p:cNvSpPr>
              <p:nvPr/>
            </p:nvSpPr>
            <p:spPr bwMode="auto">
              <a:xfrm flipH="1">
                <a:off x="15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40" name="Line 8"/>
              <p:cNvSpPr>
                <a:spLocks noChangeShapeType="1"/>
              </p:cNvSpPr>
              <p:nvPr/>
            </p:nvSpPr>
            <p:spPr bwMode="auto">
              <a:xfrm flipH="1">
                <a:off x="2731"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41" name="Line 9"/>
              <p:cNvSpPr>
                <a:spLocks noChangeShapeType="1"/>
              </p:cNvSpPr>
              <p:nvPr/>
            </p:nvSpPr>
            <p:spPr bwMode="auto">
              <a:xfrm flipH="1">
                <a:off x="38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1518" name="Text Box 10"/>
            <p:cNvSpPr txBox="1">
              <a:spLocks noChangeArrowheads="1"/>
            </p:cNvSpPr>
            <p:nvPr/>
          </p:nvSpPr>
          <p:spPr bwMode="auto">
            <a:xfrm>
              <a:off x="493713" y="371157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21519" name="Text Box 11"/>
            <p:cNvSpPr txBox="1">
              <a:spLocks noChangeArrowheads="1"/>
            </p:cNvSpPr>
            <p:nvPr/>
          </p:nvSpPr>
          <p:spPr bwMode="auto">
            <a:xfrm>
              <a:off x="2309813" y="37322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21520" name="Text Box 12"/>
            <p:cNvSpPr txBox="1">
              <a:spLocks noChangeArrowheads="1"/>
            </p:cNvSpPr>
            <p:nvPr/>
          </p:nvSpPr>
          <p:spPr bwMode="auto">
            <a:xfrm>
              <a:off x="4135438" y="37131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21521" name="Text Box 13"/>
            <p:cNvSpPr txBox="1">
              <a:spLocks noChangeArrowheads="1"/>
            </p:cNvSpPr>
            <p:nvPr/>
          </p:nvSpPr>
          <p:spPr bwMode="auto">
            <a:xfrm>
              <a:off x="5961063" y="36957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sp>
          <p:nvSpPr>
            <p:cNvPr id="21522" name="Line 14"/>
            <p:cNvSpPr>
              <a:spLocks noChangeShapeType="1"/>
            </p:cNvSpPr>
            <p:nvPr/>
          </p:nvSpPr>
          <p:spPr bwMode="auto">
            <a:xfrm flipV="1">
              <a:off x="2435225" y="3203575"/>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23" name="Line 15"/>
            <p:cNvSpPr>
              <a:spLocks noChangeShapeType="1"/>
            </p:cNvSpPr>
            <p:nvPr/>
          </p:nvSpPr>
          <p:spPr bwMode="auto">
            <a:xfrm flipV="1">
              <a:off x="4257675" y="3209925"/>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24" name="Line 16"/>
            <p:cNvSpPr>
              <a:spLocks noChangeShapeType="1"/>
            </p:cNvSpPr>
            <p:nvPr/>
          </p:nvSpPr>
          <p:spPr bwMode="auto">
            <a:xfrm flipV="1">
              <a:off x="6092825" y="3209925"/>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25" name="Text Box 17"/>
            <p:cNvSpPr txBox="1">
              <a:spLocks noChangeArrowheads="1"/>
            </p:cNvSpPr>
            <p:nvPr/>
          </p:nvSpPr>
          <p:spPr bwMode="auto">
            <a:xfrm>
              <a:off x="2228850" y="2990850"/>
              <a:ext cx="4127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a:t>
              </a:r>
            </a:p>
          </p:txBody>
        </p:sp>
        <p:sp>
          <p:nvSpPr>
            <p:cNvPr id="21526" name="Text Box 18"/>
            <p:cNvSpPr txBox="1">
              <a:spLocks noChangeArrowheads="1"/>
            </p:cNvSpPr>
            <p:nvPr/>
          </p:nvSpPr>
          <p:spPr bwMode="auto">
            <a:xfrm>
              <a:off x="4057650" y="2997200"/>
              <a:ext cx="4127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a:t>
              </a:r>
            </a:p>
          </p:txBody>
        </p:sp>
        <p:sp>
          <p:nvSpPr>
            <p:cNvPr id="21527" name="Text Box 19"/>
            <p:cNvSpPr txBox="1">
              <a:spLocks noChangeArrowheads="1"/>
            </p:cNvSpPr>
            <p:nvPr/>
          </p:nvSpPr>
          <p:spPr bwMode="auto">
            <a:xfrm>
              <a:off x="5873750" y="2997200"/>
              <a:ext cx="4127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a:t>
              </a:r>
            </a:p>
          </p:txBody>
        </p:sp>
        <p:sp>
          <p:nvSpPr>
            <p:cNvPr id="21528" name="Text Box 20"/>
            <p:cNvSpPr txBox="1">
              <a:spLocks noChangeArrowheads="1"/>
            </p:cNvSpPr>
            <p:nvPr/>
          </p:nvSpPr>
          <p:spPr bwMode="auto">
            <a:xfrm>
              <a:off x="1060450" y="3365500"/>
              <a:ext cx="611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5%</a:t>
              </a:r>
            </a:p>
          </p:txBody>
        </p:sp>
        <p:sp>
          <p:nvSpPr>
            <p:cNvPr id="21529" name="Line 21"/>
            <p:cNvSpPr>
              <a:spLocks noChangeShapeType="1"/>
            </p:cNvSpPr>
            <p:nvPr/>
          </p:nvSpPr>
          <p:spPr bwMode="auto">
            <a:xfrm>
              <a:off x="6097588" y="3932238"/>
              <a:ext cx="0" cy="4000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30" name="Text Box 22"/>
            <p:cNvSpPr txBox="1">
              <a:spLocks noChangeArrowheads="1"/>
            </p:cNvSpPr>
            <p:nvPr/>
          </p:nvSpPr>
          <p:spPr bwMode="auto">
            <a:xfrm>
              <a:off x="5530850" y="4014788"/>
              <a:ext cx="6270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cxnSp>
          <p:nvCxnSpPr>
            <p:cNvPr id="21531" name="Straight Connector 27"/>
            <p:cNvCxnSpPr>
              <a:cxnSpLocks noChangeShapeType="1"/>
            </p:cNvCxnSpPr>
            <p:nvPr/>
          </p:nvCxnSpPr>
          <p:spPr bwMode="auto">
            <a:xfrm rot="16200000" flipH="1">
              <a:off x="1738313" y="4805362"/>
              <a:ext cx="1409700" cy="95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32" name="Straight Connector 28"/>
            <p:cNvCxnSpPr>
              <a:cxnSpLocks noChangeShapeType="1"/>
            </p:cNvCxnSpPr>
            <p:nvPr/>
          </p:nvCxnSpPr>
          <p:spPr bwMode="auto">
            <a:xfrm rot="16200000" flipH="1">
              <a:off x="3829050" y="4419600"/>
              <a:ext cx="866775" cy="95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33" name="Straight Connector 30"/>
            <p:cNvCxnSpPr>
              <a:cxnSpLocks noChangeShapeType="1"/>
            </p:cNvCxnSpPr>
            <p:nvPr/>
          </p:nvCxnSpPr>
          <p:spPr bwMode="auto">
            <a:xfrm>
              <a:off x="2444750" y="5505450"/>
              <a:ext cx="3679825" cy="9525"/>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1534" name="Straight Connector 32"/>
            <p:cNvCxnSpPr>
              <a:cxnSpLocks noChangeShapeType="1"/>
            </p:cNvCxnSpPr>
            <p:nvPr/>
          </p:nvCxnSpPr>
          <p:spPr bwMode="auto">
            <a:xfrm>
              <a:off x="4267200" y="4857750"/>
              <a:ext cx="1857375" cy="158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1535" name="TextBox 38"/>
            <p:cNvSpPr txBox="1">
              <a:spLocks noChangeArrowheads="1"/>
            </p:cNvSpPr>
            <p:nvPr/>
          </p:nvSpPr>
          <p:spPr bwMode="auto">
            <a:xfrm>
              <a:off x="3575050" y="5219700"/>
              <a:ext cx="906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CF</a:t>
              </a:r>
              <a:r>
                <a:rPr lang="en-US" altLang="en-US" sz="1200" b="1" baseline="-25000"/>
                <a:t>1</a:t>
              </a:r>
              <a:r>
                <a:rPr lang="en-US" altLang="en-US" sz="1200" b="1"/>
                <a:t>(1 + r)</a:t>
              </a:r>
              <a:r>
                <a:rPr lang="en-US" altLang="en-US" sz="1200" b="1" baseline="30000"/>
                <a:t>2</a:t>
              </a:r>
              <a:endParaRPr lang="en-US" altLang="en-US" sz="1200" b="1"/>
            </a:p>
          </p:txBody>
        </p:sp>
        <p:sp>
          <p:nvSpPr>
            <p:cNvPr id="21536" name="TextBox 40"/>
            <p:cNvSpPr txBox="1">
              <a:spLocks noChangeArrowheads="1"/>
            </p:cNvSpPr>
            <p:nvPr/>
          </p:nvSpPr>
          <p:spPr bwMode="auto">
            <a:xfrm>
              <a:off x="4819650" y="4565650"/>
              <a:ext cx="906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CF</a:t>
              </a:r>
              <a:r>
                <a:rPr lang="en-US" altLang="en-US" sz="1200" b="1" baseline="-25000"/>
                <a:t>2</a:t>
              </a:r>
              <a:r>
                <a:rPr lang="en-US" altLang="en-US" sz="1200" b="1"/>
                <a:t>(1 + r)</a:t>
              </a:r>
              <a:r>
                <a:rPr lang="en-US" altLang="en-US" sz="1200" b="1" baseline="30000"/>
                <a:t>1</a:t>
              </a:r>
              <a:endParaRPr lang="en-US" altLang="en-US" sz="1200" b="1"/>
            </a:p>
          </p:txBody>
        </p:sp>
      </p:grpSp>
      <p:sp>
        <p:nvSpPr>
          <p:cNvPr id="21513" name="TextBox 2"/>
          <p:cNvSpPr txBox="1">
            <a:spLocks noChangeArrowheads="1"/>
          </p:cNvSpPr>
          <p:nvPr/>
        </p:nvSpPr>
        <p:spPr bwMode="auto">
          <a:xfrm>
            <a:off x="3013075" y="2894013"/>
            <a:ext cx="3003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t>Additional Constant Amount Payments</a:t>
            </a:r>
          </a:p>
        </p:txBody>
      </p:sp>
      <p:cxnSp>
        <p:nvCxnSpPr>
          <p:cNvPr id="21514" name="Straight Arrow Connector 4"/>
          <p:cNvCxnSpPr>
            <a:cxnSpLocks noChangeShapeType="1"/>
            <a:endCxn id="21527" idx="1"/>
          </p:cNvCxnSpPr>
          <p:nvPr/>
        </p:nvCxnSpPr>
        <p:spPr bwMode="auto">
          <a:xfrm>
            <a:off x="5127625" y="3179763"/>
            <a:ext cx="865188" cy="36671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515" name="Straight Arrow Connector 37"/>
          <p:cNvCxnSpPr>
            <a:cxnSpLocks noChangeShapeType="1"/>
            <a:endCxn id="21526" idx="0"/>
          </p:cNvCxnSpPr>
          <p:nvPr/>
        </p:nvCxnSpPr>
        <p:spPr bwMode="auto">
          <a:xfrm flipH="1">
            <a:off x="4383088" y="3179763"/>
            <a:ext cx="69850" cy="2301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516" name="Straight Arrow Connector 40"/>
          <p:cNvCxnSpPr>
            <a:cxnSpLocks noChangeShapeType="1"/>
            <a:endCxn id="21525" idx="3"/>
          </p:cNvCxnSpPr>
          <p:nvPr/>
        </p:nvCxnSpPr>
        <p:spPr bwMode="auto">
          <a:xfrm flipH="1">
            <a:off x="2760663" y="3179763"/>
            <a:ext cx="1233487" cy="36036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225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48F52D50-7139-4D1B-8E1D-976A0CABCC53}" type="slidenum">
              <a:rPr lang="en-US" altLang="en-US" sz="1200" smtClean="0"/>
              <a:pPr>
                <a:spcBef>
                  <a:spcPct val="0"/>
                </a:spcBef>
                <a:buFontTx/>
                <a:buNone/>
              </a:pPr>
              <a:t>21</a:t>
            </a:fld>
            <a:endParaRPr lang="en-US" altLang="en-US" sz="1200" smtClean="0"/>
          </a:p>
        </p:txBody>
      </p:sp>
      <p:sp>
        <p:nvSpPr>
          <p:cNvPr id="22532" name="Text Box 23"/>
          <p:cNvSpPr txBox="1">
            <a:spLocks noChangeArrowheads="1"/>
          </p:cNvSpPr>
          <p:nvPr/>
        </p:nvSpPr>
        <p:spPr bwMode="auto">
          <a:xfrm>
            <a:off x="228600" y="442913"/>
            <a:ext cx="66294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u="sng"/>
              <a:t>Example: (continued) </a:t>
            </a:r>
            <a:r>
              <a:rPr lang="en-US" altLang="en-US" sz="1800" b="1"/>
              <a:t>)</a:t>
            </a:r>
            <a:r>
              <a:rPr lang="en-US" altLang="en-US" sz="1800"/>
              <a:t>: </a:t>
            </a:r>
            <a:r>
              <a:rPr lang="en-US" altLang="en-US" sz="1800" b="1"/>
              <a:t> </a:t>
            </a:r>
            <a:r>
              <a:rPr lang="en-US" altLang="en-US" sz="1800"/>
              <a:t>If you deposited $300 a year (at the end of the year) into a savings account that pays 5% APR, what would the account balance be after 3 years? (Abbreviation notation: FVA</a:t>
            </a:r>
            <a:r>
              <a:rPr lang="en-US" altLang="en-US" sz="1800" baseline="-25000"/>
              <a:t>$300,5%,3</a:t>
            </a:r>
            <a:r>
              <a:rPr lang="en-US" altLang="en-US" sz="1800"/>
              <a:t>)</a:t>
            </a:r>
          </a:p>
          <a:p>
            <a:pPr lvl="2">
              <a:lnSpc>
                <a:spcPct val="90000"/>
              </a:lnSpc>
              <a:spcBef>
                <a:spcPct val="0"/>
              </a:spcBef>
              <a:buFontTx/>
              <a:buNone/>
            </a:pPr>
            <a:endParaRPr lang="en-US" altLang="en-US" sz="1800" b="1"/>
          </a:p>
          <a:p>
            <a:pPr>
              <a:lnSpc>
                <a:spcPct val="90000"/>
              </a:lnSpc>
              <a:spcBef>
                <a:spcPct val="0"/>
              </a:spcBef>
              <a:buFontTx/>
              <a:buNone/>
            </a:pPr>
            <a:r>
              <a:rPr lang="en-US" altLang="en-US" sz="1800" b="1"/>
              <a:t>Note:</a:t>
            </a:r>
            <a:r>
              <a:rPr lang="en-US" altLang="en-US" sz="1800"/>
              <a:t> there are 5 parameters but you only care about 4 of them (1 of them is irrelevant); so if you know 3, you can find the 4</a:t>
            </a:r>
            <a:r>
              <a:rPr lang="en-US" altLang="en-US" sz="1800" baseline="30000"/>
              <a:t>th</a:t>
            </a:r>
            <a:endParaRPr lang="en-US" altLang="en-US" sz="1800"/>
          </a:p>
          <a:p>
            <a:pPr>
              <a:lnSpc>
                <a:spcPct val="90000"/>
              </a:lnSpc>
              <a:spcBef>
                <a:spcPct val="0"/>
              </a:spcBef>
              <a:buFontTx/>
              <a:buNone/>
            </a:pPr>
            <a:r>
              <a:rPr lang="en-US" altLang="en-US" sz="1800" b="1"/>
              <a:t>Which parameter is irrelevant in this example?</a:t>
            </a:r>
          </a:p>
          <a:p>
            <a:pPr>
              <a:lnSpc>
                <a:spcPct val="90000"/>
              </a:lnSpc>
              <a:spcBef>
                <a:spcPct val="0"/>
              </a:spcBef>
              <a:buFontTx/>
              <a:buNone/>
            </a:pPr>
            <a:endParaRPr lang="en-US" altLang="en-US" sz="1800"/>
          </a:p>
        </p:txBody>
      </p:sp>
      <p:sp>
        <p:nvSpPr>
          <p:cNvPr id="22533" name="Text Box 23"/>
          <p:cNvSpPr txBox="1">
            <a:spLocks noChangeArrowheads="1"/>
          </p:cNvSpPr>
          <p:nvPr/>
        </p:nvSpPr>
        <p:spPr bwMode="auto">
          <a:xfrm>
            <a:off x="392113" y="4889500"/>
            <a:ext cx="6465887"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u="sng"/>
              <a:t>Calculator Financial Function Solution</a:t>
            </a:r>
            <a:r>
              <a:rPr lang="en-US" altLang="en-US" sz="1800"/>
              <a:t>:</a:t>
            </a:r>
          </a:p>
          <a:p>
            <a:pPr>
              <a:lnSpc>
                <a:spcPct val="90000"/>
              </a:lnSpc>
              <a:spcBef>
                <a:spcPct val="0"/>
              </a:spcBef>
              <a:buFontTx/>
              <a:buNone/>
            </a:pPr>
            <a:r>
              <a:rPr lang="en-US" altLang="en-US" sz="1800"/>
              <a:t>1) Clear your calculator: [2nd, CLEAR TVM]</a:t>
            </a:r>
          </a:p>
          <a:p>
            <a:pPr>
              <a:lnSpc>
                <a:spcPct val="90000"/>
              </a:lnSpc>
              <a:spcBef>
                <a:spcPct val="0"/>
              </a:spcBef>
              <a:buFontTx/>
              <a:buNone/>
            </a:pPr>
            <a:r>
              <a:rPr lang="en-US" altLang="en-US" sz="1800"/>
              <a:t>2) Set/ensure payments per year = 1</a:t>
            </a:r>
          </a:p>
          <a:p>
            <a:pPr>
              <a:lnSpc>
                <a:spcPct val="90000"/>
              </a:lnSpc>
              <a:spcBef>
                <a:spcPct val="0"/>
              </a:spcBef>
              <a:buFontTx/>
              <a:buNone/>
            </a:pPr>
            <a:r>
              <a:rPr lang="en-US" altLang="en-US" sz="1800"/>
              <a:t>3) Enter parameters:</a:t>
            </a:r>
          </a:p>
          <a:p>
            <a:pPr lvl="2">
              <a:lnSpc>
                <a:spcPct val="90000"/>
              </a:lnSpc>
              <a:spcBef>
                <a:spcPct val="0"/>
              </a:spcBef>
              <a:buFont typeface="Monotype Sorts" pitchFamily="2" charset="2"/>
              <a:buChar char="ó"/>
            </a:pPr>
            <a:r>
              <a:rPr lang="en-US" altLang="en-US" sz="1800"/>
              <a:t>Enter N [3, N]</a:t>
            </a:r>
          </a:p>
          <a:p>
            <a:pPr lvl="2">
              <a:lnSpc>
                <a:spcPct val="90000"/>
              </a:lnSpc>
              <a:spcBef>
                <a:spcPct val="0"/>
              </a:spcBef>
              <a:buFont typeface="Monotype Sorts" pitchFamily="2" charset="2"/>
              <a:buChar char="ó"/>
            </a:pPr>
            <a:r>
              <a:rPr lang="en-US" altLang="en-US" sz="1800"/>
              <a:t>Enter I/YR [5, I/Y]</a:t>
            </a:r>
          </a:p>
          <a:p>
            <a:pPr lvl="2">
              <a:lnSpc>
                <a:spcPct val="90000"/>
              </a:lnSpc>
              <a:spcBef>
                <a:spcPct val="0"/>
              </a:spcBef>
              <a:buFont typeface="Monotype Sorts" pitchFamily="2" charset="2"/>
              <a:buChar char="ó"/>
            </a:pPr>
            <a:r>
              <a:rPr lang="en-US" altLang="en-US" sz="1800"/>
              <a:t>Enter Pmt [300, PMT] </a:t>
            </a:r>
          </a:p>
          <a:p>
            <a:pPr lvl="2">
              <a:lnSpc>
                <a:spcPct val="90000"/>
              </a:lnSpc>
              <a:spcBef>
                <a:spcPct val="0"/>
              </a:spcBef>
              <a:buFont typeface="Monotype Sorts" pitchFamily="2" charset="2"/>
              <a:buChar char="ó"/>
            </a:pPr>
            <a:r>
              <a:rPr lang="en-US" altLang="en-US" sz="1800"/>
              <a:t>Find FV [CPT, FV] and voila!  FV =(-) </a:t>
            </a:r>
            <a:r>
              <a:rPr lang="en-US" altLang="en-US" sz="1800" b="1"/>
              <a:t>$945.75</a:t>
            </a:r>
          </a:p>
        </p:txBody>
      </p:sp>
      <p:grpSp>
        <p:nvGrpSpPr>
          <p:cNvPr id="22534" name="Group 4"/>
          <p:cNvGrpSpPr>
            <a:grpSpLocks/>
          </p:cNvGrpSpPr>
          <p:nvPr/>
        </p:nvGrpSpPr>
        <p:grpSpPr bwMode="auto">
          <a:xfrm>
            <a:off x="612775" y="3897313"/>
            <a:ext cx="5486400" cy="204787"/>
            <a:chOff x="432" y="2389"/>
            <a:chExt cx="3456" cy="129"/>
          </a:xfrm>
        </p:grpSpPr>
        <p:sp>
          <p:nvSpPr>
            <p:cNvPr id="22548" name="Line 5"/>
            <p:cNvSpPr>
              <a:spLocks noChangeShapeType="1"/>
            </p:cNvSpPr>
            <p:nvPr/>
          </p:nvSpPr>
          <p:spPr bwMode="auto">
            <a:xfrm flipV="1">
              <a:off x="432" y="2453"/>
              <a:ext cx="3456"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9" name="Line 6"/>
            <p:cNvSpPr>
              <a:spLocks noChangeShapeType="1"/>
            </p:cNvSpPr>
            <p:nvPr/>
          </p:nvSpPr>
          <p:spPr bwMode="auto">
            <a:xfrm flipH="1">
              <a:off x="435"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0" name="Line 7"/>
            <p:cNvSpPr>
              <a:spLocks noChangeShapeType="1"/>
            </p:cNvSpPr>
            <p:nvPr/>
          </p:nvSpPr>
          <p:spPr bwMode="auto">
            <a:xfrm flipH="1">
              <a:off x="15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1" name="Line 8"/>
            <p:cNvSpPr>
              <a:spLocks noChangeShapeType="1"/>
            </p:cNvSpPr>
            <p:nvPr/>
          </p:nvSpPr>
          <p:spPr bwMode="auto">
            <a:xfrm flipH="1">
              <a:off x="2731"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2" name="Line 9"/>
            <p:cNvSpPr>
              <a:spLocks noChangeShapeType="1"/>
            </p:cNvSpPr>
            <p:nvPr/>
          </p:nvSpPr>
          <p:spPr bwMode="auto">
            <a:xfrm flipH="1">
              <a:off x="38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2535" name="Text Box 10"/>
          <p:cNvSpPr txBox="1">
            <a:spLocks noChangeArrowheads="1"/>
          </p:cNvSpPr>
          <p:nvPr/>
        </p:nvSpPr>
        <p:spPr bwMode="auto">
          <a:xfrm>
            <a:off x="493713" y="404177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22536" name="Text Box 11"/>
          <p:cNvSpPr txBox="1">
            <a:spLocks noChangeArrowheads="1"/>
          </p:cNvSpPr>
          <p:nvPr/>
        </p:nvSpPr>
        <p:spPr bwMode="auto">
          <a:xfrm>
            <a:off x="2309813" y="406241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22537" name="Text Box 12"/>
          <p:cNvSpPr txBox="1">
            <a:spLocks noChangeArrowheads="1"/>
          </p:cNvSpPr>
          <p:nvPr/>
        </p:nvSpPr>
        <p:spPr bwMode="auto">
          <a:xfrm>
            <a:off x="4135438" y="40433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22538" name="Text Box 13"/>
          <p:cNvSpPr txBox="1">
            <a:spLocks noChangeArrowheads="1"/>
          </p:cNvSpPr>
          <p:nvPr/>
        </p:nvSpPr>
        <p:spPr bwMode="auto">
          <a:xfrm>
            <a:off x="5961063" y="40259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sp>
        <p:nvSpPr>
          <p:cNvPr id="22539" name="Line 14"/>
          <p:cNvSpPr>
            <a:spLocks noChangeShapeType="1"/>
          </p:cNvSpPr>
          <p:nvPr/>
        </p:nvSpPr>
        <p:spPr bwMode="auto">
          <a:xfrm flipV="1">
            <a:off x="2435225" y="3533775"/>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540" name="Line 15"/>
          <p:cNvSpPr>
            <a:spLocks noChangeShapeType="1"/>
          </p:cNvSpPr>
          <p:nvPr/>
        </p:nvSpPr>
        <p:spPr bwMode="auto">
          <a:xfrm flipV="1">
            <a:off x="4257675" y="3540125"/>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541" name="Line 16"/>
          <p:cNvSpPr>
            <a:spLocks noChangeShapeType="1"/>
          </p:cNvSpPr>
          <p:nvPr/>
        </p:nvSpPr>
        <p:spPr bwMode="auto">
          <a:xfrm flipV="1">
            <a:off x="6092825" y="3540125"/>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542" name="Text Box 17"/>
          <p:cNvSpPr txBox="1">
            <a:spLocks noChangeArrowheads="1"/>
          </p:cNvSpPr>
          <p:nvPr/>
        </p:nvSpPr>
        <p:spPr bwMode="auto">
          <a:xfrm>
            <a:off x="2228850" y="3321050"/>
            <a:ext cx="4127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a:t>
            </a:r>
          </a:p>
        </p:txBody>
      </p:sp>
      <p:sp>
        <p:nvSpPr>
          <p:cNvPr id="22543" name="Text Box 18"/>
          <p:cNvSpPr txBox="1">
            <a:spLocks noChangeArrowheads="1"/>
          </p:cNvSpPr>
          <p:nvPr/>
        </p:nvSpPr>
        <p:spPr bwMode="auto">
          <a:xfrm>
            <a:off x="4057650" y="3327400"/>
            <a:ext cx="4127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a:t>
            </a:r>
          </a:p>
        </p:txBody>
      </p:sp>
      <p:sp>
        <p:nvSpPr>
          <p:cNvPr id="22544" name="Text Box 19"/>
          <p:cNvSpPr txBox="1">
            <a:spLocks noChangeArrowheads="1"/>
          </p:cNvSpPr>
          <p:nvPr/>
        </p:nvSpPr>
        <p:spPr bwMode="auto">
          <a:xfrm>
            <a:off x="5873750" y="3327400"/>
            <a:ext cx="4127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a:t>
            </a:r>
          </a:p>
        </p:txBody>
      </p:sp>
      <p:sp>
        <p:nvSpPr>
          <p:cNvPr id="22545" name="Text Box 20"/>
          <p:cNvSpPr txBox="1">
            <a:spLocks noChangeArrowheads="1"/>
          </p:cNvSpPr>
          <p:nvPr/>
        </p:nvSpPr>
        <p:spPr bwMode="auto">
          <a:xfrm>
            <a:off x="1060450" y="3695700"/>
            <a:ext cx="611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5%</a:t>
            </a:r>
          </a:p>
        </p:txBody>
      </p:sp>
      <p:sp>
        <p:nvSpPr>
          <p:cNvPr id="22546" name="Line 21"/>
          <p:cNvSpPr>
            <a:spLocks noChangeShapeType="1"/>
          </p:cNvSpPr>
          <p:nvPr/>
        </p:nvSpPr>
        <p:spPr bwMode="auto">
          <a:xfrm>
            <a:off x="6097588" y="4262438"/>
            <a:ext cx="0" cy="4000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547" name="Text Box 22"/>
          <p:cNvSpPr txBox="1">
            <a:spLocks noChangeArrowheads="1"/>
          </p:cNvSpPr>
          <p:nvPr/>
        </p:nvSpPr>
        <p:spPr bwMode="auto">
          <a:xfrm>
            <a:off x="5530850" y="4344988"/>
            <a:ext cx="6270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4"/>
          <p:cNvGrpSpPr>
            <a:grpSpLocks/>
          </p:cNvGrpSpPr>
          <p:nvPr/>
        </p:nvGrpSpPr>
        <p:grpSpPr bwMode="auto">
          <a:xfrm>
            <a:off x="612775" y="-130175"/>
            <a:ext cx="5486400" cy="1587"/>
            <a:chOff x="432" y="2389"/>
            <a:chExt cx="3456" cy="129"/>
          </a:xfrm>
        </p:grpSpPr>
        <p:sp>
          <p:nvSpPr>
            <p:cNvPr id="23623" name="Line 5"/>
            <p:cNvSpPr>
              <a:spLocks noChangeShapeType="1"/>
            </p:cNvSpPr>
            <p:nvPr/>
          </p:nvSpPr>
          <p:spPr bwMode="auto">
            <a:xfrm flipV="1">
              <a:off x="432" y="2453"/>
              <a:ext cx="3456"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24" name="Line 6"/>
            <p:cNvSpPr>
              <a:spLocks noChangeShapeType="1"/>
            </p:cNvSpPr>
            <p:nvPr/>
          </p:nvSpPr>
          <p:spPr bwMode="auto">
            <a:xfrm flipH="1">
              <a:off x="435"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25" name="Line 7"/>
            <p:cNvSpPr>
              <a:spLocks noChangeShapeType="1"/>
            </p:cNvSpPr>
            <p:nvPr/>
          </p:nvSpPr>
          <p:spPr bwMode="auto">
            <a:xfrm flipH="1">
              <a:off x="15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26" name="Line 8"/>
            <p:cNvSpPr>
              <a:spLocks noChangeShapeType="1"/>
            </p:cNvSpPr>
            <p:nvPr/>
          </p:nvSpPr>
          <p:spPr bwMode="auto">
            <a:xfrm flipH="1">
              <a:off x="2731"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27" name="Line 9"/>
            <p:cNvSpPr>
              <a:spLocks noChangeShapeType="1"/>
            </p:cNvSpPr>
            <p:nvPr/>
          </p:nvSpPr>
          <p:spPr bwMode="auto">
            <a:xfrm flipH="1">
              <a:off x="38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355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AA124B28-85CA-4720-9377-8B031F6F5778}" type="slidenum">
              <a:rPr lang="en-US" altLang="en-US" sz="1200" smtClean="0"/>
              <a:pPr>
                <a:spcBef>
                  <a:spcPct val="0"/>
                </a:spcBef>
                <a:buFontTx/>
                <a:buNone/>
              </a:pPr>
              <a:t>22</a:t>
            </a:fld>
            <a:endParaRPr lang="en-US" altLang="en-US" sz="1200" smtClean="0"/>
          </a:p>
        </p:txBody>
      </p:sp>
      <p:sp>
        <p:nvSpPr>
          <p:cNvPr id="23557" name="Text Box 47"/>
          <p:cNvSpPr txBox="1">
            <a:spLocks noChangeArrowheads="1"/>
          </p:cNvSpPr>
          <p:nvPr/>
        </p:nvSpPr>
        <p:spPr bwMode="auto">
          <a:xfrm>
            <a:off x="327025" y="419100"/>
            <a:ext cx="6530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Here’s an explanation of what happened at each time period</a:t>
            </a:r>
          </a:p>
        </p:txBody>
      </p:sp>
      <p:sp>
        <p:nvSpPr>
          <p:cNvPr id="23558" name="Line 48"/>
          <p:cNvSpPr>
            <a:spLocks noChangeShapeType="1"/>
          </p:cNvSpPr>
          <p:nvPr/>
        </p:nvSpPr>
        <p:spPr bwMode="auto">
          <a:xfrm flipV="1">
            <a:off x="2046288" y="6772275"/>
            <a:ext cx="41751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9" name="Line 49"/>
          <p:cNvSpPr>
            <a:spLocks noChangeShapeType="1"/>
          </p:cNvSpPr>
          <p:nvPr/>
        </p:nvSpPr>
        <p:spPr bwMode="auto">
          <a:xfrm flipH="1">
            <a:off x="2051050" y="667067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0" name="Line 50"/>
          <p:cNvSpPr>
            <a:spLocks noChangeShapeType="1"/>
          </p:cNvSpPr>
          <p:nvPr/>
        </p:nvSpPr>
        <p:spPr bwMode="auto">
          <a:xfrm flipH="1">
            <a:off x="3436938" y="667067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1" name="Line 51"/>
          <p:cNvSpPr>
            <a:spLocks noChangeShapeType="1"/>
          </p:cNvSpPr>
          <p:nvPr/>
        </p:nvSpPr>
        <p:spPr bwMode="auto">
          <a:xfrm flipH="1">
            <a:off x="4822825" y="667067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2" name="Line 52"/>
          <p:cNvSpPr>
            <a:spLocks noChangeShapeType="1"/>
          </p:cNvSpPr>
          <p:nvPr/>
        </p:nvSpPr>
        <p:spPr bwMode="auto">
          <a:xfrm flipH="1">
            <a:off x="6215063" y="667067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3" name="Text Box 53"/>
          <p:cNvSpPr txBox="1">
            <a:spLocks noChangeArrowheads="1"/>
          </p:cNvSpPr>
          <p:nvPr/>
        </p:nvSpPr>
        <p:spPr bwMode="auto">
          <a:xfrm>
            <a:off x="1905000" y="646747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23564" name="Text Box 54"/>
          <p:cNvSpPr txBox="1">
            <a:spLocks noChangeArrowheads="1"/>
          </p:cNvSpPr>
          <p:nvPr/>
        </p:nvSpPr>
        <p:spPr bwMode="auto">
          <a:xfrm>
            <a:off x="3309938" y="641985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23565" name="Text Box 55"/>
          <p:cNvSpPr txBox="1">
            <a:spLocks noChangeArrowheads="1"/>
          </p:cNvSpPr>
          <p:nvPr/>
        </p:nvSpPr>
        <p:spPr bwMode="auto">
          <a:xfrm>
            <a:off x="4689475" y="64103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23566" name="Text Box 56"/>
          <p:cNvSpPr txBox="1">
            <a:spLocks noChangeArrowheads="1"/>
          </p:cNvSpPr>
          <p:nvPr/>
        </p:nvSpPr>
        <p:spPr bwMode="auto">
          <a:xfrm>
            <a:off x="6083300" y="64103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sp>
        <p:nvSpPr>
          <p:cNvPr id="23567" name="Text Box 57"/>
          <p:cNvSpPr txBox="1">
            <a:spLocks noChangeArrowheads="1"/>
          </p:cNvSpPr>
          <p:nvPr/>
        </p:nvSpPr>
        <p:spPr bwMode="auto">
          <a:xfrm>
            <a:off x="2381250" y="6469063"/>
            <a:ext cx="6191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i = 5%</a:t>
            </a:r>
          </a:p>
        </p:txBody>
      </p:sp>
      <p:sp>
        <p:nvSpPr>
          <p:cNvPr id="23568" name="Text Box 59"/>
          <p:cNvSpPr txBox="1">
            <a:spLocks noChangeArrowheads="1"/>
          </p:cNvSpPr>
          <p:nvPr/>
        </p:nvSpPr>
        <p:spPr bwMode="auto">
          <a:xfrm>
            <a:off x="0" y="6948488"/>
            <a:ext cx="6858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Beginning Balance:             $0.00	          $0.00	                      $300.00	           $615.00</a:t>
            </a:r>
          </a:p>
          <a:p>
            <a:pPr>
              <a:spcBef>
                <a:spcPct val="0"/>
              </a:spcBef>
              <a:buFontTx/>
              <a:buNone/>
            </a:pPr>
            <a:r>
              <a:rPr lang="en-US" altLang="en-US" sz="1200" b="1"/>
              <a:t>      Interest Earned:            $0.00                           $0.00                             $15.00	             $30.75</a:t>
            </a:r>
          </a:p>
          <a:p>
            <a:pPr>
              <a:spcBef>
                <a:spcPct val="0"/>
              </a:spcBef>
              <a:buFontTx/>
              <a:buNone/>
            </a:pPr>
            <a:r>
              <a:rPr lang="en-US" altLang="en-US" sz="1200" b="1"/>
              <a:t>Promised Payment:     </a:t>
            </a:r>
            <a:r>
              <a:rPr lang="en-US" altLang="en-US" sz="1200" b="1" u="sng"/>
              <a:t>       $0.00</a:t>
            </a:r>
            <a:r>
              <a:rPr lang="en-US" altLang="en-US" sz="1200" b="1"/>
              <a:t> 	      </a:t>
            </a:r>
            <a:r>
              <a:rPr lang="en-US" altLang="en-US" sz="1200" b="1" u="sng"/>
              <a:t>$300.00</a:t>
            </a:r>
            <a:r>
              <a:rPr lang="en-US" altLang="en-US" sz="1200" b="1"/>
              <a:t>                       </a:t>
            </a:r>
            <a:r>
              <a:rPr lang="en-US" altLang="en-US" sz="1200" b="1" u="sng"/>
              <a:t>    $300.00</a:t>
            </a:r>
            <a:r>
              <a:rPr lang="en-US" altLang="en-US" sz="1200" b="1"/>
              <a:t>               </a:t>
            </a:r>
            <a:r>
              <a:rPr lang="en-US" altLang="en-US" sz="1200" b="1" u="sng"/>
              <a:t>         $300.00</a:t>
            </a:r>
          </a:p>
          <a:p>
            <a:pPr>
              <a:spcBef>
                <a:spcPct val="0"/>
              </a:spcBef>
              <a:buFontTx/>
              <a:buNone/>
            </a:pPr>
            <a:r>
              <a:rPr lang="en-US" altLang="en-US" sz="1200" b="1"/>
              <a:t>     Ending Balance:             $0.00	      $300.00                           $615.00	           $945.75</a:t>
            </a:r>
          </a:p>
        </p:txBody>
      </p:sp>
      <p:sp>
        <p:nvSpPr>
          <p:cNvPr id="23569" name="Text Box 60"/>
          <p:cNvSpPr txBox="1">
            <a:spLocks noChangeArrowheads="1"/>
          </p:cNvSpPr>
          <p:nvPr/>
        </p:nvSpPr>
        <p:spPr bwMode="auto">
          <a:xfrm>
            <a:off x="6108700" y="7942263"/>
            <a:ext cx="387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a:t>
            </a:r>
          </a:p>
        </p:txBody>
      </p:sp>
      <p:sp>
        <p:nvSpPr>
          <p:cNvPr id="23570" name="Line 61"/>
          <p:cNvSpPr>
            <a:spLocks noChangeShapeType="1"/>
          </p:cNvSpPr>
          <p:nvPr/>
        </p:nvSpPr>
        <p:spPr bwMode="auto">
          <a:xfrm flipH="1" flipV="1">
            <a:off x="6196013" y="7721600"/>
            <a:ext cx="46037" cy="2063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1" name="Text Box 64"/>
          <p:cNvSpPr txBox="1">
            <a:spLocks noChangeArrowheads="1"/>
          </p:cNvSpPr>
          <p:nvPr/>
        </p:nvSpPr>
        <p:spPr bwMode="auto">
          <a:xfrm>
            <a:off x="3527425" y="7727950"/>
            <a:ext cx="11874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 $300 x (1 + 0.05)</a:t>
            </a:r>
          </a:p>
        </p:txBody>
      </p:sp>
      <p:sp>
        <p:nvSpPr>
          <p:cNvPr id="23572" name="Line 66"/>
          <p:cNvSpPr>
            <a:spLocks noChangeShapeType="1"/>
          </p:cNvSpPr>
          <p:nvPr/>
        </p:nvSpPr>
        <p:spPr bwMode="auto">
          <a:xfrm flipV="1">
            <a:off x="5486400" y="7239000"/>
            <a:ext cx="542925" cy="466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3" name="Line 67"/>
          <p:cNvSpPr>
            <a:spLocks noChangeShapeType="1"/>
          </p:cNvSpPr>
          <p:nvPr/>
        </p:nvSpPr>
        <p:spPr bwMode="auto">
          <a:xfrm flipV="1">
            <a:off x="4032250" y="7296150"/>
            <a:ext cx="590550" cy="466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4" name="Text Box 69"/>
          <p:cNvSpPr txBox="1">
            <a:spLocks noChangeArrowheads="1"/>
          </p:cNvSpPr>
          <p:nvPr/>
        </p:nvSpPr>
        <p:spPr bwMode="auto">
          <a:xfrm>
            <a:off x="4908550" y="7727950"/>
            <a:ext cx="11874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 $615 x (1 + 0.05)</a:t>
            </a:r>
          </a:p>
        </p:txBody>
      </p:sp>
      <p:sp>
        <p:nvSpPr>
          <p:cNvPr id="23575" name="Text Box 10"/>
          <p:cNvSpPr txBox="1">
            <a:spLocks noChangeArrowheads="1"/>
          </p:cNvSpPr>
          <p:nvPr/>
        </p:nvSpPr>
        <p:spPr bwMode="auto">
          <a:xfrm>
            <a:off x="527050" y="228123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23576" name="Text Box 11"/>
          <p:cNvSpPr txBox="1">
            <a:spLocks noChangeArrowheads="1"/>
          </p:cNvSpPr>
          <p:nvPr/>
        </p:nvSpPr>
        <p:spPr bwMode="auto">
          <a:xfrm>
            <a:off x="2344738" y="230187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23577" name="Text Box 12"/>
          <p:cNvSpPr txBox="1">
            <a:spLocks noChangeArrowheads="1"/>
          </p:cNvSpPr>
          <p:nvPr/>
        </p:nvSpPr>
        <p:spPr bwMode="auto">
          <a:xfrm>
            <a:off x="4170363" y="22828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23578" name="Text Box 13"/>
          <p:cNvSpPr txBox="1">
            <a:spLocks noChangeArrowheads="1"/>
          </p:cNvSpPr>
          <p:nvPr/>
        </p:nvSpPr>
        <p:spPr bwMode="auto">
          <a:xfrm>
            <a:off x="5994400" y="22653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sp>
        <p:nvSpPr>
          <p:cNvPr id="23579" name="Line 14"/>
          <p:cNvSpPr>
            <a:spLocks noChangeShapeType="1"/>
          </p:cNvSpPr>
          <p:nvPr/>
        </p:nvSpPr>
        <p:spPr bwMode="auto">
          <a:xfrm flipV="1">
            <a:off x="2468563" y="1773238"/>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80" name="Line 15"/>
          <p:cNvSpPr>
            <a:spLocks noChangeShapeType="1"/>
          </p:cNvSpPr>
          <p:nvPr/>
        </p:nvSpPr>
        <p:spPr bwMode="auto">
          <a:xfrm flipV="1">
            <a:off x="4291013" y="1779588"/>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81" name="Line 16"/>
          <p:cNvSpPr>
            <a:spLocks noChangeShapeType="1"/>
          </p:cNvSpPr>
          <p:nvPr/>
        </p:nvSpPr>
        <p:spPr bwMode="auto">
          <a:xfrm flipV="1">
            <a:off x="6126163" y="1779588"/>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82" name="Text Box 17"/>
          <p:cNvSpPr txBox="1">
            <a:spLocks noChangeArrowheads="1"/>
          </p:cNvSpPr>
          <p:nvPr/>
        </p:nvSpPr>
        <p:spPr bwMode="auto">
          <a:xfrm>
            <a:off x="2262188" y="1560513"/>
            <a:ext cx="412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a:t>
            </a:r>
          </a:p>
        </p:txBody>
      </p:sp>
      <p:sp>
        <p:nvSpPr>
          <p:cNvPr id="23583" name="Text Box 18"/>
          <p:cNvSpPr txBox="1">
            <a:spLocks noChangeArrowheads="1"/>
          </p:cNvSpPr>
          <p:nvPr/>
        </p:nvSpPr>
        <p:spPr bwMode="auto">
          <a:xfrm>
            <a:off x="4090988" y="1566863"/>
            <a:ext cx="412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a:t>
            </a:r>
          </a:p>
        </p:txBody>
      </p:sp>
      <p:sp>
        <p:nvSpPr>
          <p:cNvPr id="23584" name="Text Box 19"/>
          <p:cNvSpPr txBox="1">
            <a:spLocks noChangeArrowheads="1"/>
          </p:cNvSpPr>
          <p:nvPr/>
        </p:nvSpPr>
        <p:spPr bwMode="auto">
          <a:xfrm>
            <a:off x="5907088" y="1566863"/>
            <a:ext cx="412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a:t>
            </a:r>
          </a:p>
        </p:txBody>
      </p:sp>
      <p:sp>
        <p:nvSpPr>
          <p:cNvPr id="23585" name="Line 21"/>
          <p:cNvSpPr>
            <a:spLocks noChangeShapeType="1"/>
          </p:cNvSpPr>
          <p:nvPr/>
        </p:nvSpPr>
        <p:spPr bwMode="auto">
          <a:xfrm>
            <a:off x="6130925" y="2501900"/>
            <a:ext cx="0" cy="4000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86" name="Text Box 22"/>
          <p:cNvSpPr txBox="1">
            <a:spLocks noChangeArrowheads="1"/>
          </p:cNvSpPr>
          <p:nvPr/>
        </p:nvSpPr>
        <p:spPr bwMode="auto">
          <a:xfrm>
            <a:off x="5564188" y="2584450"/>
            <a:ext cx="6270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grpSp>
        <p:nvGrpSpPr>
          <p:cNvPr id="23587" name="Group 4"/>
          <p:cNvGrpSpPr>
            <a:grpSpLocks/>
          </p:cNvGrpSpPr>
          <p:nvPr/>
        </p:nvGrpSpPr>
        <p:grpSpPr bwMode="auto">
          <a:xfrm>
            <a:off x="646113" y="2136775"/>
            <a:ext cx="5486400" cy="204788"/>
            <a:chOff x="432" y="2389"/>
            <a:chExt cx="3456" cy="129"/>
          </a:xfrm>
        </p:grpSpPr>
        <p:sp>
          <p:nvSpPr>
            <p:cNvPr id="23618" name="Line 5"/>
            <p:cNvSpPr>
              <a:spLocks noChangeShapeType="1"/>
            </p:cNvSpPr>
            <p:nvPr/>
          </p:nvSpPr>
          <p:spPr bwMode="auto">
            <a:xfrm flipV="1">
              <a:off x="432" y="2453"/>
              <a:ext cx="3456"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9" name="Line 6"/>
            <p:cNvSpPr>
              <a:spLocks noChangeShapeType="1"/>
            </p:cNvSpPr>
            <p:nvPr/>
          </p:nvSpPr>
          <p:spPr bwMode="auto">
            <a:xfrm flipH="1">
              <a:off x="435"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20" name="Line 7"/>
            <p:cNvSpPr>
              <a:spLocks noChangeShapeType="1"/>
            </p:cNvSpPr>
            <p:nvPr/>
          </p:nvSpPr>
          <p:spPr bwMode="auto">
            <a:xfrm flipH="1">
              <a:off x="15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21" name="Line 8"/>
            <p:cNvSpPr>
              <a:spLocks noChangeShapeType="1"/>
            </p:cNvSpPr>
            <p:nvPr/>
          </p:nvSpPr>
          <p:spPr bwMode="auto">
            <a:xfrm flipH="1">
              <a:off x="2731"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22" name="Line 9"/>
            <p:cNvSpPr>
              <a:spLocks noChangeShapeType="1"/>
            </p:cNvSpPr>
            <p:nvPr/>
          </p:nvSpPr>
          <p:spPr bwMode="auto">
            <a:xfrm flipH="1">
              <a:off x="38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3588" name="Text Box 95"/>
          <p:cNvSpPr txBox="1">
            <a:spLocks noChangeArrowheads="1"/>
          </p:cNvSpPr>
          <p:nvPr/>
        </p:nvSpPr>
        <p:spPr bwMode="auto">
          <a:xfrm>
            <a:off x="461963" y="1160463"/>
            <a:ext cx="6396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Cash Flow Diagram as Normally Drawn</a:t>
            </a:r>
          </a:p>
        </p:txBody>
      </p:sp>
      <p:cxnSp>
        <p:nvCxnSpPr>
          <p:cNvPr id="23589" name="Straight Arrow Connector 62"/>
          <p:cNvCxnSpPr>
            <a:cxnSpLocks noChangeShapeType="1"/>
          </p:cNvCxnSpPr>
          <p:nvPr/>
        </p:nvCxnSpPr>
        <p:spPr bwMode="auto">
          <a:xfrm rot="16200000" flipV="1">
            <a:off x="4295775" y="4514851"/>
            <a:ext cx="206375" cy="0"/>
          </a:xfrm>
          <a:prstGeom prst="straightConnector1">
            <a:avLst/>
          </a:prstGeom>
          <a:noFill/>
          <a:ln w="15875" algn="ctr">
            <a:solidFill>
              <a:schemeClr val="tx1"/>
            </a:solidFill>
            <a:prstDash val="sysDash"/>
            <a:round/>
            <a:headEnd/>
            <a:tailEnd type="triangle" w="sm" len="med"/>
          </a:ln>
          <a:extLst>
            <a:ext uri="{909E8E84-426E-40DD-AFC4-6F175D3DCCD1}">
              <a14:hiddenFill xmlns:a14="http://schemas.microsoft.com/office/drawing/2010/main">
                <a:noFill/>
              </a14:hiddenFill>
            </a:ext>
          </a:extLst>
        </p:spPr>
      </p:cxnSp>
      <p:sp>
        <p:nvSpPr>
          <p:cNvPr id="23590" name="Text Box 110"/>
          <p:cNvSpPr txBox="1">
            <a:spLocks noChangeArrowheads="1"/>
          </p:cNvSpPr>
          <p:nvPr/>
        </p:nvSpPr>
        <p:spPr bwMode="auto">
          <a:xfrm>
            <a:off x="4611688" y="4213225"/>
            <a:ext cx="1479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000" b="1"/>
              <a:t>Interest Payments</a:t>
            </a:r>
          </a:p>
          <a:p>
            <a:pPr algn="ctr">
              <a:spcBef>
                <a:spcPct val="0"/>
              </a:spcBef>
              <a:buFontTx/>
              <a:buNone/>
            </a:pPr>
            <a:r>
              <a:rPr lang="en-US" altLang="en-US" sz="1000" b="1"/>
              <a:t>(Implied &amp; Not Drawn)</a:t>
            </a:r>
          </a:p>
        </p:txBody>
      </p:sp>
      <p:cxnSp>
        <p:nvCxnSpPr>
          <p:cNvPr id="23591" name="Straight Arrow Connector 67"/>
          <p:cNvCxnSpPr>
            <a:cxnSpLocks noChangeShapeType="1"/>
          </p:cNvCxnSpPr>
          <p:nvPr/>
        </p:nvCxnSpPr>
        <p:spPr bwMode="auto">
          <a:xfrm rot="10800000" flipV="1">
            <a:off x="4424363" y="4478338"/>
            <a:ext cx="249237" cy="63500"/>
          </a:xfrm>
          <a:prstGeom prst="straightConnector1">
            <a:avLst/>
          </a:prstGeom>
          <a:noFill/>
          <a:ln w="6350" algn="ctr">
            <a:solidFill>
              <a:schemeClr val="tx1"/>
            </a:solidFill>
            <a:prstDash val="dash"/>
            <a:round/>
            <a:headEnd/>
            <a:tailEnd type="triangle" w="sm" len="med"/>
          </a:ln>
          <a:extLst>
            <a:ext uri="{909E8E84-426E-40DD-AFC4-6F175D3DCCD1}">
              <a14:hiddenFill xmlns:a14="http://schemas.microsoft.com/office/drawing/2010/main">
                <a:noFill/>
              </a14:hiddenFill>
            </a:ext>
          </a:extLst>
        </p:spPr>
      </p:cxnSp>
      <p:cxnSp>
        <p:nvCxnSpPr>
          <p:cNvPr id="23592" name="Straight Arrow Connector 69"/>
          <p:cNvCxnSpPr>
            <a:cxnSpLocks noChangeShapeType="1"/>
          </p:cNvCxnSpPr>
          <p:nvPr/>
        </p:nvCxnSpPr>
        <p:spPr bwMode="auto">
          <a:xfrm>
            <a:off x="6019800" y="4483100"/>
            <a:ext cx="185738" cy="63500"/>
          </a:xfrm>
          <a:prstGeom prst="straightConnector1">
            <a:avLst/>
          </a:prstGeom>
          <a:noFill/>
          <a:ln w="6350" algn="ctr">
            <a:solidFill>
              <a:schemeClr val="tx1"/>
            </a:solidFill>
            <a:prstDash val="dash"/>
            <a:round/>
            <a:headEnd/>
            <a:tailEnd type="triangle" w="sm" len="med"/>
          </a:ln>
          <a:extLst>
            <a:ext uri="{909E8E84-426E-40DD-AFC4-6F175D3DCCD1}">
              <a14:hiddenFill xmlns:a14="http://schemas.microsoft.com/office/drawing/2010/main">
                <a:noFill/>
              </a14:hiddenFill>
            </a:ext>
          </a:extLst>
        </p:spPr>
      </p:cxnSp>
      <p:sp>
        <p:nvSpPr>
          <p:cNvPr id="23593" name="Text Box 95"/>
          <p:cNvSpPr txBox="1">
            <a:spLocks noChangeArrowheads="1"/>
          </p:cNvSpPr>
          <p:nvPr/>
        </p:nvSpPr>
        <p:spPr bwMode="auto">
          <a:xfrm>
            <a:off x="461963" y="2921000"/>
            <a:ext cx="6396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Cash Flow Diagram Showing Implied Interest Payments</a:t>
            </a:r>
          </a:p>
        </p:txBody>
      </p:sp>
      <p:sp>
        <p:nvSpPr>
          <p:cNvPr id="23594" name="Text Box 10"/>
          <p:cNvSpPr txBox="1">
            <a:spLocks noChangeArrowheads="1"/>
          </p:cNvSpPr>
          <p:nvPr/>
        </p:nvSpPr>
        <p:spPr bwMode="auto">
          <a:xfrm>
            <a:off x="628650" y="4787900"/>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23595" name="Text Box 11"/>
          <p:cNvSpPr txBox="1">
            <a:spLocks noChangeArrowheads="1"/>
          </p:cNvSpPr>
          <p:nvPr/>
        </p:nvSpPr>
        <p:spPr bwMode="auto">
          <a:xfrm>
            <a:off x="2446338" y="480853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23596" name="Text Box 12"/>
          <p:cNvSpPr txBox="1">
            <a:spLocks noChangeArrowheads="1"/>
          </p:cNvSpPr>
          <p:nvPr/>
        </p:nvSpPr>
        <p:spPr bwMode="auto">
          <a:xfrm>
            <a:off x="4271963" y="478948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23597" name="Text Box 13"/>
          <p:cNvSpPr txBox="1">
            <a:spLocks noChangeArrowheads="1"/>
          </p:cNvSpPr>
          <p:nvPr/>
        </p:nvSpPr>
        <p:spPr bwMode="auto">
          <a:xfrm>
            <a:off x="6096000" y="4772025"/>
            <a:ext cx="260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sp>
        <p:nvSpPr>
          <p:cNvPr id="23598" name="Line 14"/>
          <p:cNvSpPr>
            <a:spLocks noChangeShapeType="1"/>
          </p:cNvSpPr>
          <p:nvPr/>
        </p:nvSpPr>
        <p:spPr bwMode="auto">
          <a:xfrm flipV="1">
            <a:off x="2587625" y="4343400"/>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99" name="Line 15"/>
          <p:cNvSpPr>
            <a:spLocks noChangeShapeType="1"/>
          </p:cNvSpPr>
          <p:nvPr/>
        </p:nvSpPr>
        <p:spPr bwMode="auto">
          <a:xfrm flipV="1">
            <a:off x="4397375" y="4070350"/>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600" name="Line 16"/>
          <p:cNvSpPr>
            <a:spLocks noChangeShapeType="1"/>
          </p:cNvSpPr>
          <p:nvPr/>
        </p:nvSpPr>
        <p:spPr bwMode="auto">
          <a:xfrm flipV="1">
            <a:off x="6232525" y="4070350"/>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601" name="Text Box 17"/>
          <p:cNvSpPr txBox="1">
            <a:spLocks noChangeArrowheads="1"/>
          </p:cNvSpPr>
          <p:nvPr/>
        </p:nvSpPr>
        <p:spPr bwMode="auto">
          <a:xfrm>
            <a:off x="2381250" y="4130675"/>
            <a:ext cx="4127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a:t>
            </a:r>
          </a:p>
        </p:txBody>
      </p:sp>
      <p:sp>
        <p:nvSpPr>
          <p:cNvPr id="23602" name="Text Box 18"/>
          <p:cNvSpPr txBox="1">
            <a:spLocks noChangeArrowheads="1"/>
          </p:cNvSpPr>
          <p:nvPr/>
        </p:nvSpPr>
        <p:spPr bwMode="auto">
          <a:xfrm>
            <a:off x="4197350" y="3857625"/>
            <a:ext cx="4127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a:t>
            </a:r>
          </a:p>
        </p:txBody>
      </p:sp>
      <p:sp>
        <p:nvSpPr>
          <p:cNvPr id="23603" name="Text Box 19"/>
          <p:cNvSpPr txBox="1">
            <a:spLocks noChangeArrowheads="1"/>
          </p:cNvSpPr>
          <p:nvPr/>
        </p:nvSpPr>
        <p:spPr bwMode="auto">
          <a:xfrm>
            <a:off x="6013450" y="3857625"/>
            <a:ext cx="4127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a:t>
            </a:r>
          </a:p>
        </p:txBody>
      </p:sp>
      <p:sp>
        <p:nvSpPr>
          <p:cNvPr id="23604" name="Line 21"/>
          <p:cNvSpPr>
            <a:spLocks noChangeShapeType="1"/>
          </p:cNvSpPr>
          <p:nvPr/>
        </p:nvSpPr>
        <p:spPr bwMode="auto">
          <a:xfrm>
            <a:off x="6232525" y="5006975"/>
            <a:ext cx="0" cy="4000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605" name="Text Box 22"/>
          <p:cNvSpPr txBox="1">
            <a:spLocks noChangeArrowheads="1"/>
          </p:cNvSpPr>
          <p:nvPr/>
        </p:nvSpPr>
        <p:spPr bwMode="auto">
          <a:xfrm>
            <a:off x="5665788" y="5091113"/>
            <a:ext cx="6270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grpSp>
        <p:nvGrpSpPr>
          <p:cNvPr id="23606" name="Group 4"/>
          <p:cNvGrpSpPr>
            <a:grpSpLocks/>
          </p:cNvGrpSpPr>
          <p:nvPr/>
        </p:nvGrpSpPr>
        <p:grpSpPr bwMode="auto">
          <a:xfrm>
            <a:off x="747713" y="4643438"/>
            <a:ext cx="5486400" cy="204787"/>
            <a:chOff x="432" y="2389"/>
            <a:chExt cx="3456" cy="129"/>
          </a:xfrm>
        </p:grpSpPr>
        <p:sp>
          <p:nvSpPr>
            <p:cNvPr id="23613" name="Line 5"/>
            <p:cNvSpPr>
              <a:spLocks noChangeShapeType="1"/>
            </p:cNvSpPr>
            <p:nvPr/>
          </p:nvSpPr>
          <p:spPr bwMode="auto">
            <a:xfrm flipV="1">
              <a:off x="432" y="2453"/>
              <a:ext cx="3456"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4" name="Line 6"/>
            <p:cNvSpPr>
              <a:spLocks noChangeShapeType="1"/>
            </p:cNvSpPr>
            <p:nvPr/>
          </p:nvSpPr>
          <p:spPr bwMode="auto">
            <a:xfrm flipH="1">
              <a:off x="435"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5" name="Line 7"/>
            <p:cNvSpPr>
              <a:spLocks noChangeShapeType="1"/>
            </p:cNvSpPr>
            <p:nvPr/>
          </p:nvSpPr>
          <p:spPr bwMode="auto">
            <a:xfrm flipH="1">
              <a:off x="15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6" name="Line 8"/>
            <p:cNvSpPr>
              <a:spLocks noChangeShapeType="1"/>
            </p:cNvSpPr>
            <p:nvPr/>
          </p:nvSpPr>
          <p:spPr bwMode="auto">
            <a:xfrm flipH="1">
              <a:off x="2731"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7" name="Line 9"/>
            <p:cNvSpPr>
              <a:spLocks noChangeShapeType="1"/>
            </p:cNvSpPr>
            <p:nvPr/>
          </p:nvSpPr>
          <p:spPr bwMode="auto">
            <a:xfrm flipH="1">
              <a:off x="38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cxnSp>
        <p:nvCxnSpPr>
          <p:cNvPr id="23607" name="Straight Arrow Connector 62"/>
          <p:cNvCxnSpPr>
            <a:cxnSpLocks noChangeShapeType="1"/>
          </p:cNvCxnSpPr>
          <p:nvPr/>
        </p:nvCxnSpPr>
        <p:spPr bwMode="auto">
          <a:xfrm rot="16200000" flipV="1">
            <a:off x="6124575" y="4514851"/>
            <a:ext cx="206375" cy="0"/>
          </a:xfrm>
          <a:prstGeom prst="straightConnector1">
            <a:avLst/>
          </a:prstGeom>
          <a:noFill/>
          <a:ln w="15875" algn="ctr">
            <a:solidFill>
              <a:schemeClr val="tx1"/>
            </a:solidFill>
            <a:prstDash val="sysDash"/>
            <a:round/>
            <a:headEnd/>
            <a:tailEnd type="triangle" w="sm" len="med"/>
          </a:ln>
          <a:extLst>
            <a:ext uri="{909E8E84-426E-40DD-AFC4-6F175D3DCCD1}">
              <a14:hiddenFill xmlns:a14="http://schemas.microsoft.com/office/drawing/2010/main">
                <a:noFill/>
              </a14:hiddenFill>
            </a:ext>
          </a:extLst>
        </p:spPr>
      </p:cxnSp>
      <p:sp>
        <p:nvSpPr>
          <p:cNvPr id="23608" name="Text Box 110"/>
          <p:cNvSpPr txBox="1">
            <a:spLocks noChangeArrowheads="1"/>
          </p:cNvSpPr>
          <p:nvPr/>
        </p:nvSpPr>
        <p:spPr bwMode="auto">
          <a:xfrm>
            <a:off x="2601913" y="3390900"/>
            <a:ext cx="234473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000" b="1"/>
              <a:t>Additional Constant Amount Payments</a:t>
            </a:r>
          </a:p>
        </p:txBody>
      </p:sp>
      <p:cxnSp>
        <p:nvCxnSpPr>
          <p:cNvPr id="23609" name="Straight Arrow Connector 69"/>
          <p:cNvCxnSpPr>
            <a:cxnSpLocks noChangeShapeType="1"/>
          </p:cNvCxnSpPr>
          <p:nvPr/>
        </p:nvCxnSpPr>
        <p:spPr bwMode="auto">
          <a:xfrm>
            <a:off x="4622800" y="3517900"/>
            <a:ext cx="1557338" cy="723900"/>
          </a:xfrm>
          <a:prstGeom prst="straightConnector1">
            <a:avLst/>
          </a:prstGeom>
          <a:noFill/>
          <a:ln w="6350" algn="ctr">
            <a:solidFill>
              <a:schemeClr val="tx1"/>
            </a:solidFill>
            <a:prstDash val="dash"/>
            <a:round/>
            <a:headEnd/>
            <a:tailEnd type="triangle" w="sm" len="med"/>
          </a:ln>
          <a:extLst>
            <a:ext uri="{909E8E84-426E-40DD-AFC4-6F175D3DCCD1}">
              <a14:hiddenFill xmlns:a14="http://schemas.microsoft.com/office/drawing/2010/main">
                <a:noFill/>
              </a14:hiddenFill>
            </a:ext>
          </a:extLst>
        </p:spPr>
      </p:cxnSp>
      <p:cxnSp>
        <p:nvCxnSpPr>
          <p:cNvPr id="23610" name="Straight Arrow Connector 67"/>
          <p:cNvCxnSpPr>
            <a:cxnSpLocks noChangeShapeType="1"/>
          </p:cNvCxnSpPr>
          <p:nvPr/>
        </p:nvCxnSpPr>
        <p:spPr bwMode="auto">
          <a:xfrm rot="10800000" flipV="1">
            <a:off x="2578100" y="3598863"/>
            <a:ext cx="731838" cy="600075"/>
          </a:xfrm>
          <a:prstGeom prst="straightConnector1">
            <a:avLst/>
          </a:prstGeom>
          <a:noFill/>
          <a:ln w="6350" algn="ctr">
            <a:solidFill>
              <a:schemeClr val="tx1"/>
            </a:solidFill>
            <a:prstDash val="dash"/>
            <a:round/>
            <a:headEnd/>
            <a:tailEnd type="triangle" w="sm" len="med"/>
          </a:ln>
          <a:extLst>
            <a:ext uri="{909E8E84-426E-40DD-AFC4-6F175D3DCCD1}">
              <a14:hiddenFill xmlns:a14="http://schemas.microsoft.com/office/drawing/2010/main">
                <a:noFill/>
              </a14:hiddenFill>
            </a:ext>
          </a:extLst>
        </p:spPr>
      </p:cxnSp>
      <p:cxnSp>
        <p:nvCxnSpPr>
          <p:cNvPr id="23611" name="Straight Arrow Connector 69"/>
          <p:cNvCxnSpPr>
            <a:cxnSpLocks noChangeShapeType="1"/>
            <a:stCxn id="23608" idx="2"/>
          </p:cNvCxnSpPr>
          <p:nvPr/>
        </p:nvCxnSpPr>
        <p:spPr bwMode="auto">
          <a:xfrm>
            <a:off x="3775075" y="3636963"/>
            <a:ext cx="585788" cy="596900"/>
          </a:xfrm>
          <a:prstGeom prst="straightConnector1">
            <a:avLst/>
          </a:prstGeom>
          <a:noFill/>
          <a:ln w="6350" algn="ctr">
            <a:solidFill>
              <a:schemeClr val="tx1"/>
            </a:solidFill>
            <a:prstDash val="dash"/>
            <a:round/>
            <a:headEnd/>
            <a:tailEnd type="triangle" w="sm" len="med"/>
          </a:ln>
          <a:extLst>
            <a:ext uri="{909E8E84-426E-40DD-AFC4-6F175D3DCCD1}">
              <a14:hiddenFill xmlns:a14="http://schemas.microsoft.com/office/drawing/2010/main">
                <a:noFill/>
              </a14:hiddenFill>
            </a:ext>
          </a:extLst>
        </p:spPr>
      </p:cxnSp>
      <p:sp>
        <p:nvSpPr>
          <p:cNvPr id="23612" name="Text Box 95"/>
          <p:cNvSpPr txBox="1">
            <a:spLocks noChangeArrowheads="1"/>
          </p:cNvSpPr>
          <p:nvPr/>
        </p:nvSpPr>
        <p:spPr bwMode="auto">
          <a:xfrm>
            <a:off x="461963" y="5910263"/>
            <a:ext cx="63960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Cash Flow Diagram Showing Period-to-Period Earnings &amp; Balances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245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576908E9-D553-4EA7-9629-81E76DFAA4A4}" type="slidenum">
              <a:rPr lang="en-US" altLang="en-US" sz="1200" smtClean="0"/>
              <a:pPr>
                <a:spcBef>
                  <a:spcPct val="0"/>
                </a:spcBef>
                <a:buFontTx/>
                <a:buNone/>
              </a:pPr>
              <a:t>23</a:t>
            </a:fld>
            <a:endParaRPr lang="en-US" altLang="en-US" sz="1200" smtClean="0"/>
          </a:p>
        </p:txBody>
      </p:sp>
      <p:sp>
        <p:nvSpPr>
          <p:cNvPr id="24580" name="Text Box 2"/>
          <p:cNvSpPr txBox="1">
            <a:spLocks noChangeArrowheads="1"/>
          </p:cNvSpPr>
          <p:nvPr/>
        </p:nvSpPr>
        <p:spPr bwMode="auto">
          <a:xfrm>
            <a:off x="187325" y="301625"/>
            <a:ext cx="6670675"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 typeface="Monotype Sorts" pitchFamily="2" charset="2"/>
              <a:buNone/>
            </a:pPr>
            <a:r>
              <a:rPr lang="en-US" altLang="en-US" sz="1800" u="sng"/>
              <a:t>Example</a:t>
            </a:r>
            <a:r>
              <a:rPr lang="en-US" altLang="en-US" sz="1800"/>
              <a:t> </a:t>
            </a:r>
            <a:r>
              <a:rPr lang="en-US" altLang="en-US" sz="1800" b="1"/>
              <a:t>(Future Value)</a:t>
            </a:r>
            <a:r>
              <a:rPr lang="en-US" altLang="en-US" sz="1800"/>
              <a:t>: </a:t>
            </a:r>
            <a:r>
              <a:rPr lang="en-US" altLang="en-US" sz="1800" b="1"/>
              <a:t> </a:t>
            </a:r>
            <a:r>
              <a:rPr lang="en-US" altLang="en-US" sz="1800"/>
              <a:t>If you deposited $500 a year (at the end of the year) into a savings account that pays 9% APR, what would the account balance be after 2 years? (Abbreviation notation: FVA</a:t>
            </a:r>
            <a:r>
              <a:rPr lang="en-US" altLang="en-US" sz="1800" baseline="-25000"/>
              <a:t>$500,9%,2</a:t>
            </a:r>
            <a:r>
              <a:rPr lang="en-US" altLang="en-US" sz="1800"/>
              <a:t>)</a:t>
            </a:r>
          </a:p>
        </p:txBody>
      </p:sp>
      <p:sp>
        <p:nvSpPr>
          <p:cNvPr id="24584" name="Rectangle 2"/>
          <p:cNvSpPr>
            <a:spLocks noChangeArrowheads="1"/>
          </p:cNvSpPr>
          <p:nvPr/>
        </p:nvSpPr>
        <p:spPr bwMode="auto">
          <a:xfrm>
            <a:off x="279400" y="2732088"/>
            <a:ext cx="187007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u="sng"/>
              <a:t>Formula Solution</a:t>
            </a:r>
            <a:r>
              <a:rPr lang="en-US" altLang="en-US" sz="1800"/>
              <a:t>:</a:t>
            </a:r>
          </a:p>
        </p:txBody>
      </p:sp>
      <p:sp>
        <p:nvSpPr>
          <p:cNvPr id="24585" name="Rectangle 3"/>
          <p:cNvSpPr>
            <a:spLocks noChangeArrowheads="1"/>
          </p:cNvSpPr>
          <p:nvPr/>
        </p:nvSpPr>
        <p:spPr bwMode="auto">
          <a:xfrm>
            <a:off x="312738" y="5202238"/>
            <a:ext cx="407035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u="sng"/>
              <a:t>Calculator Financial Function Solution</a:t>
            </a:r>
            <a:r>
              <a:rPr lang="en-US" altLang="en-US" sz="180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BD6F7EAB-EAFB-4AE1-929E-2F828F9E1657}" type="slidenum">
              <a:rPr lang="en-US" altLang="en-US" sz="1200" smtClean="0"/>
              <a:pPr>
                <a:spcBef>
                  <a:spcPct val="0"/>
                </a:spcBef>
                <a:buFontTx/>
                <a:buNone/>
              </a:pPr>
              <a:t>24</a:t>
            </a:fld>
            <a:endParaRPr lang="en-US" altLang="en-US" sz="1200" smtClean="0"/>
          </a:p>
        </p:txBody>
      </p:sp>
      <p:sp>
        <p:nvSpPr>
          <p:cNvPr id="25604" name="Text Box 2"/>
          <p:cNvSpPr txBox="1">
            <a:spLocks noChangeArrowheads="1"/>
          </p:cNvSpPr>
          <p:nvPr/>
        </p:nvSpPr>
        <p:spPr bwMode="auto">
          <a:xfrm>
            <a:off x="187325" y="301625"/>
            <a:ext cx="6670675"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 typeface="Monotype Sorts" pitchFamily="2" charset="2"/>
              <a:buNone/>
            </a:pPr>
            <a:r>
              <a:rPr lang="en-US" altLang="en-US" sz="1800" u="sng"/>
              <a:t>Retirement Example</a:t>
            </a:r>
            <a:r>
              <a:rPr lang="en-US" altLang="en-US" sz="1800"/>
              <a:t> </a:t>
            </a:r>
            <a:r>
              <a:rPr lang="en-US" altLang="en-US" sz="1800" b="1"/>
              <a:t>(Future Value)</a:t>
            </a:r>
            <a:r>
              <a:rPr lang="en-US" altLang="en-US" sz="1800"/>
              <a:t>: </a:t>
            </a:r>
            <a:r>
              <a:rPr lang="en-US" altLang="en-US" sz="1800" b="1"/>
              <a:t> </a:t>
            </a:r>
            <a:r>
              <a:rPr lang="en-US" altLang="en-US" sz="1800"/>
              <a:t>If you deposited $6000 a year (at the end of the year) into a savings account that pays 9% p.a., How much would you have saved up for your retirement at age 65?</a:t>
            </a:r>
          </a:p>
        </p:txBody>
      </p:sp>
      <p:sp>
        <p:nvSpPr>
          <p:cNvPr id="25605" name="Text Box 23"/>
          <p:cNvSpPr txBox="1">
            <a:spLocks noChangeArrowheads="1"/>
          </p:cNvSpPr>
          <p:nvPr/>
        </p:nvSpPr>
        <p:spPr bwMode="auto">
          <a:xfrm>
            <a:off x="346075" y="2224088"/>
            <a:ext cx="6596063"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u="sng"/>
              <a:t>You start saving when you are 25</a:t>
            </a:r>
            <a:r>
              <a:rPr lang="en-US" altLang="en-US" sz="1800"/>
              <a:t>:</a:t>
            </a:r>
          </a:p>
        </p:txBody>
      </p:sp>
      <p:sp>
        <p:nvSpPr>
          <p:cNvPr id="25607" name="Text Box 23"/>
          <p:cNvSpPr txBox="1">
            <a:spLocks noChangeArrowheads="1"/>
          </p:cNvSpPr>
          <p:nvPr/>
        </p:nvSpPr>
        <p:spPr bwMode="auto">
          <a:xfrm>
            <a:off x="290513" y="4614863"/>
            <a:ext cx="65960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u="sng"/>
              <a:t>You start saving when you are 45</a:t>
            </a:r>
            <a:r>
              <a:rPr lang="en-US" altLang="en-US" sz="1800"/>
              <a:t>:</a:t>
            </a:r>
          </a:p>
        </p:txBody>
      </p:sp>
      <p:sp>
        <p:nvSpPr>
          <p:cNvPr id="25609" name="Text Box 23"/>
          <p:cNvSpPr txBox="1">
            <a:spLocks noChangeArrowheads="1"/>
          </p:cNvSpPr>
          <p:nvPr/>
        </p:nvSpPr>
        <p:spPr bwMode="auto">
          <a:xfrm>
            <a:off x="271463" y="6897688"/>
            <a:ext cx="65960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u="sng"/>
              <a:t>You start saving when you are 55</a:t>
            </a:r>
            <a:r>
              <a:rPr lang="en-US" altLang="en-US" sz="180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2662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D1755BC0-3FB2-4E74-942F-8EDB104FB97D}" type="slidenum">
              <a:rPr lang="en-US" altLang="en-US" sz="1200" smtClean="0"/>
              <a:pPr>
                <a:spcBef>
                  <a:spcPct val="0"/>
                </a:spcBef>
                <a:buFontTx/>
                <a:buNone/>
              </a:pPr>
              <a:t>25</a:t>
            </a:fld>
            <a:endParaRPr lang="en-US" altLang="en-US" sz="1200" smtClean="0"/>
          </a:p>
        </p:txBody>
      </p:sp>
      <p:sp>
        <p:nvSpPr>
          <p:cNvPr id="26628" name="Text Box 2"/>
          <p:cNvSpPr txBox="1">
            <a:spLocks noChangeArrowheads="1"/>
          </p:cNvSpPr>
          <p:nvPr/>
        </p:nvSpPr>
        <p:spPr bwMode="auto">
          <a:xfrm>
            <a:off x="238125" y="287338"/>
            <a:ext cx="6619875"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u="sng"/>
              <a:t>Example</a:t>
            </a:r>
            <a:r>
              <a:rPr lang="en-US" altLang="en-US" sz="1800"/>
              <a:t> </a:t>
            </a:r>
            <a:r>
              <a:rPr lang="en-US" altLang="en-US" sz="1800" b="1"/>
              <a:t>(Present Value)</a:t>
            </a:r>
            <a:r>
              <a:rPr lang="en-US" altLang="en-US" sz="1800"/>
              <a:t>: You recently won a court settlement that promises to pay $5,000 a year (at the end of the year) for 3 years.  What is the equivalent present value of this award?   Your opportunity cost of capital is 5.0000% per year. (Abbreviation notation: (PVA</a:t>
            </a:r>
            <a:r>
              <a:rPr lang="en-US" altLang="en-US" sz="1800" baseline="-25000"/>
              <a:t>$5000,5%,3</a:t>
            </a:r>
            <a:r>
              <a:rPr lang="en-US" altLang="en-US" sz="1800"/>
              <a:t>)  Assume that the number of payments per year and the number of compounding periods per year are the same.</a:t>
            </a:r>
          </a:p>
        </p:txBody>
      </p:sp>
      <p:sp>
        <p:nvSpPr>
          <p:cNvPr id="26629" name="Line 27"/>
          <p:cNvSpPr>
            <a:spLocks noChangeShapeType="1"/>
          </p:cNvSpPr>
          <p:nvPr/>
        </p:nvSpPr>
        <p:spPr bwMode="auto">
          <a:xfrm flipV="1">
            <a:off x="612775" y="2957513"/>
            <a:ext cx="54864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0" name="Line 28"/>
          <p:cNvSpPr>
            <a:spLocks noChangeShapeType="1"/>
          </p:cNvSpPr>
          <p:nvPr/>
        </p:nvSpPr>
        <p:spPr bwMode="auto">
          <a:xfrm flipH="1">
            <a:off x="617538" y="285591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1" name="Line 29"/>
          <p:cNvSpPr>
            <a:spLocks noChangeShapeType="1"/>
          </p:cNvSpPr>
          <p:nvPr/>
        </p:nvSpPr>
        <p:spPr bwMode="auto">
          <a:xfrm flipH="1">
            <a:off x="2439988" y="285591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2" name="Line 30"/>
          <p:cNvSpPr>
            <a:spLocks noChangeShapeType="1"/>
          </p:cNvSpPr>
          <p:nvPr/>
        </p:nvSpPr>
        <p:spPr bwMode="auto">
          <a:xfrm flipH="1">
            <a:off x="4262438" y="285591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3" name="Line 31"/>
          <p:cNvSpPr>
            <a:spLocks noChangeShapeType="1"/>
          </p:cNvSpPr>
          <p:nvPr/>
        </p:nvSpPr>
        <p:spPr bwMode="auto">
          <a:xfrm flipH="1">
            <a:off x="6091238" y="285591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4" name="Text Box 32"/>
          <p:cNvSpPr txBox="1">
            <a:spLocks noChangeArrowheads="1"/>
          </p:cNvSpPr>
          <p:nvPr/>
        </p:nvSpPr>
        <p:spPr bwMode="auto">
          <a:xfrm>
            <a:off x="501650" y="258603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26635" name="Text Box 33"/>
          <p:cNvSpPr txBox="1">
            <a:spLocks noChangeArrowheads="1"/>
          </p:cNvSpPr>
          <p:nvPr/>
        </p:nvSpPr>
        <p:spPr bwMode="auto">
          <a:xfrm>
            <a:off x="2311400" y="2605088"/>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26636" name="Text Box 34"/>
          <p:cNvSpPr txBox="1">
            <a:spLocks noChangeArrowheads="1"/>
          </p:cNvSpPr>
          <p:nvPr/>
        </p:nvSpPr>
        <p:spPr bwMode="auto">
          <a:xfrm>
            <a:off x="4124325" y="25955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26637" name="Text Box 35"/>
          <p:cNvSpPr txBox="1">
            <a:spLocks noChangeArrowheads="1"/>
          </p:cNvSpPr>
          <p:nvPr/>
        </p:nvSpPr>
        <p:spPr bwMode="auto">
          <a:xfrm>
            <a:off x="5969000" y="2595563"/>
            <a:ext cx="260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sp>
        <p:nvSpPr>
          <p:cNvPr id="26638" name="Line 36"/>
          <p:cNvSpPr>
            <a:spLocks noChangeShapeType="1"/>
          </p:cNvSpPr>
          <p:nvPr/>
        </p:nvSpPr>
        <p:spPr bwMode="auto">
          <a:xfrm flipV="1">
            <a:off x="2441575" y="2298700"/>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9" name="Line 37"/>
          <p:cNvSpPr>
            <a:spLocks noChangeShapeType="1"/>
          </p:cNvSpPr>
          <p:nvPr/>
        </p:nvSpPr>
        <p:spPr bwMode="auto">
          <a:xfrm flipV="1">
            <a:off x="4254500" y="2308225"/>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40" name="Line 38"/>
          <p:cNvSpPr>
            <a:spLocks noChangeShapeType="1"/>
          </p:cNvSpPr>
          <p:nvPr/>
        </p:nvSpPr>
        <p:spPr bwMode="auto">
          <a:xfrm flipV="1">
            <a:off x="6092825" y="2308225"/>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41" name="Text Box 39"/>
          <p:cNvSpPr txBox="1">
            <a:spLocks noChangeArrowheads="1"/>
          </p:cNvSpPr>
          <p:nvPr/>
        </p:nvSpPr>
        <p:spPr bwMode="auto">
          <a:xfrm>
            <a:off x="2197100" y="2085975"/>
            <a:ext cx="4889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5000</a:t>
            </a:r>
          </a:p>
        </p:txBody>
      </p:sp>
      <p:sp>
        <p:nvSpPr>
          <p:cNvPr id="26642" name="Text Box 40"/>
          <p:cNvSpPr txBox="1">
            <a:spLocks noChangeArrowheads="1"/>
          </p:cNvSpPr>
          <p:nvPr/>
        </p:nvSpPr>
        <p:spPr bwMode="auto">
          <a:xfrm>
            <a:off x="4010025" y="2095500"/>
            <a:ext cx="4889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5000</a:t>
            </a:r>
          </a:p>
        </p:txBody>
      </p:sp>
      <p:sp>
        <p:nvSpPr>
          <p:cNvPr id="26643" name="Text Box 41"/>
          <p:cNvSpPr txBox="1">
            <a:spLocks noChangeArrowheads="1"/>
          </p:cNvSpPr>
          <p:nvPr/>
        </p:nvSpPr>
        <p:spPr bwMode="auto">
          <a:xfrm>
            <a:off x="5845175" y="2095500"/>
            <a:ext cx="4889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5000</a:t>
            </a:r>
          </a:p>
        </p:txBody>
      </p:sp>
      <p:sp>
        <p:nvSpPr>
          <p:cNvPr id="26644" name="Text Box 42"/>
          <p:cNvSpPr txBox="1">
            <a:spLocks noChangeArrowheads="1"/>
          </p:cNvSpPr>
          <p:nvPr/>
        </p:nvSpPr>
        <p:spPr bwMode="auto">
          <a:xfrm>
            <a:off x="1060450" y="2654300"/>
            <a:ext cx="646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5%</a:t>
            </a:r>
          </a:p>
        </p:txBody>
      </p:sp>
      <p:sp>
        <p:nvSpPr>
          <p:cNvPr id="26645" name="Line 43"/>
          <p:cNvSpPr>
            <a:spLocks noChangeShapeType="1"/>
          </p:cNvSpPr>
          <p:nvPr/>
        </p:nvSpPr>
        <p:spPr bwMode="auto">
          <a:xfrm>
            <a:off x="619125" y="3095625"/>
            <a:ext cx="0" cy="4572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46" name="Text Box 44"/>
          <p:cNvSpPr txBox="1">
            <a:spLocks noChangeArrowheads="1"/>
          </p:cNvSpPr>
          <p:nvPr/>
        </p:nvSpPr>
        <p:spPr bwMode="auto">
          <a:xfrm>
            <a:off x="641350" y="3206750"/>
            <a:ext cx="6270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a:t>
            </a:r>
          </a:p>
        </p:txBody>
      </p:sp>
      <p:sp>
        <p:nvSpPr>
          <p:cNvPr id="26647" name="Text Box 45"/>
          <p:cNvSpPr txBox="1">
            <a:spLocks noChangeArrowheads="1"/>
          </p:cNvSpPr>
          <p:nvPr/>
        </p:nvSpPr>
        <p:spPr bwMode="auto">
          <a:xfrm>
            <a:off x="339725" y="3776663"/>
            <a:ext cx="651827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Formula Solution</a:t>
            </a:r>
            <a:r>
              <a:rPr lang="en-US" altLang="en-US" sz="1800"/>
              <a:t>:</a:t>
            </a:r>
          </a:p>
          <a:p>
            <a:pPr>
              <a:spcBef>
                <a:spcPct val="0"/>
              </a:spcBef>
              <a:buFontTx/>
              <a:buNone/>
            </a:pPr>
            <a:r>
              <a:rPr lang="en-US" altLang="en-US" sz="1800"/>
              <a:t>Process: Discount all of the cash flows back to t = 0 and add them up</a:t>
            </a:r>
          </a:p>
          <a:p>
            <a:pPr>
              <a:spcBef>
                <a:spcPct val="0"/>
              </a:spcBef>
              <a:buFontTx/>
              <a:buNone/>
            </a:pPr>
            <a:r>
              <a:rPr lang="en-US" altLang="en-US" sz="1800"/>
              <a:t>PV = CF</a:t>
            </a:r>
            <a:r>
              <a:rPr lang="en-US" altLang="en-US" sz="1800" baseline="-25000"/>
              <a:t>1</a:t>
            </a:r>
            <a:r>
              <a:rPr lang="en-US" altLang="en-US" sz="1800"/>
              <a:t>/(1 + r)</a:t>
            </a:r>
            <a:r>
              <a:rPr lang="en-US" altLang="en-US" sz="1800" baseline="30000"/>
              <a:t>1</a:t>
            </a:r>
            <a:r>
              <a:rPr lang="en-US" altLang="en-US" sz="1800"/>
              <a:t> + CF</a:t>
            </a:r>
            <a:r>
              <a:rPr lang="en-US" altLang="en-US" sz="1800" baseline="-25000"/>
              <a:t>2</a:t>
            </a:r>
            <a:r>
              <a:rPr lang="en-US" altLang="en-US" sz="1800"/>
              <a:t>/(1 + r)</a:t>
            </a:r>
            <a:r>
              <a:rPr lang="en-US" altLang="en-US" sz="1800" baseline="30000"/>
              <a:t>2</a:t>
            </a:r>
            <a:r>
              <a:rPr lang="en-US" altLang="en-US" sz="1800"/>
              <a:t> + CF</a:t>
            </a:r>
            <a:r>
              <a:rPr lang="en-US" altLang="en-US" sz="1800" baseline="-25000"/>
              <a:t>3</a:t>
            </a:r>
            <a:r>
              <a:rPr lang="en-US" altLang="en-US" sz="1800"/>
              <a:t>/(1 + r)</a:t>
            </a:r>
            <a:r>
              <a:rPr lang="en-US" altLang="en-US" sz="1800" baseline="30000"/>
              <a:t>3</a:t>
            </a:r>
            <a:r>
              <a:rPr lang="en-US" altLang="en-US" sz="1800"/>
              <a:t> </a:t>
            </a:r>
          </a:p>
          <a:p>
            <a:pPr>
              <a:spcBef>
                <a:spcPct val="0"/>
              </a:spcBef>
              <a:buFontTx/>
              <a:buNone/>
            </a:pPr>
            <a:r>
              <a:rPr lang="en-US" altLang="en-US" sz="1800"/>
              <a:t>      = 5000/(1 + 0.05)</a:t>
            </a:r>
            <a:r>
              <a:rPr lang="en-US" altLang="en-US" sz="1800" baseline="30000"/>
              <a:t>1</a:t>
            </a:r>
            <a:r>
              <a:rPr lang="en-US" altLang="en-US" sz="1800"/>
              <a:t> + 5000/(1 + 0.05)</a:t>
            </a:r>
            <a:r>
              <a:rPr lang="en-US" altLang="en-US" sz="1800" baseline="30000"/>
              <a:t>2</a:t>
            </a:r>
            <a:r>
              <a:rPr lang="en-US" altLang="en-US" sz="1800"/>
              <a:t> + 5000/(1 + 0.05)</a:t>
            </a:r>
            <a:r>
              <a:rPr lang="en-US" altLang="en-US" sz="1800" baseline="30000"/>
              <a:t>3</a:t>
            </a:r>
            <a:r>
              <a:rPr lang="en-US" altLang="en-US" sz="1800"/>
              <a:t> </a:t>
            </a:r>
          </a:p>
          <a:p>
            <a:pPr>
              <a:spcBef>
                <a:spcPct val="0"/>
              </a:spcBef>
              <a:buFontTx/>
              <a:buNone/>
            </a:pPr>
            <a:r>
              <a:rPr lang="en-US" altLang="en-US" sz="1800"/>
              <a:t>      = 5000/(1.05)</a:t>
            </a:r>
            <a:r>
              <a:rPr lang="en-US" altLang="en-US" sz="1800" baseline="30000"/>
              <a:t>1</a:t>
            </a:r>
            <a:r>
              <a:rPr lang="en-US" altLang="en-US" sz="1800"/>
              <a:t> + 5000/(1.05)</a:t>
            </a:r>
            <a:r>
              <a:rPr lang="en-US" altLang="en-US" sz="1800" baseline="30000"/>
              <a:t>2</a:t>
            </a:r>
            <a:r>
              <a:rPr lang="en-US" altLang="en-US" sz="1800"/>
              <a:t> + 5000/(1.05)</a:t>
            </a:r>
            <a:r>
              <a:rPr lang="en-US" altLang="en-US" sz="1800" baseline="30000"/>
              <a:t>3</a:t>
            </a:r>
            <a:r>
              <a:rPr lang="en-US" altLang="en-US" sz="1800"/>
              <a:t> </a:t>
            </a:r>
          </a:p>
          <a:p>
            <a:pPr>
              <a:spcBef>
                <a:spcPct val="0"/>
              </a:spcBef>
              <a:buFontTx/>
              <a:buNone/>
            </a:pPr>
            <a:r>
              <a:rPr lang="en-US" altLang="en-US" sz="1800"/>
              <a:t>      = 5000/1.05 + 5000/1.1025 + 5000/1.1576 </a:t>
            </a:r>
          </a:p>
          <a:p>
            <a:pPr>
              <a:spcBef>
                <a:spcPct val="0"/>
              </a:spcBef>
              <a:buFontTx/>
              <a:buNone/>
            </a:pPr>
            <a:r>
              <a:rPr lang="en-US" altLang="en-US" sz="1800"/>
              <a:t>      = 4,761.9048 + 4,535.1474 + 4,319.2813</a:t>
            </a:r>
          </a:p>
          <a:p>
            <a:pPr>
              <a:spcBef>
                <a:spcPct val="0"/>
              </a:spcBef>
              <a:buFontTx/>
              <a:buNone/>
            </a:pPr>
            <a:r>
              <a:rPr lang="en-US" altLang="en-US" sz="1800"/>
              <a:t>      = </a:t>
            </a:r>
            <a:r>
              <a:rPr lang="en-US" altLang="en-US" sz="1800" b="1"/>
              <a:t>$13,616.24</a:t>
            </a:r>
            <a:endParaRPr lang="en-US" altLang="en-US" sz="1800"/>
          </a:p>
        </p:txBody>
      </p:sp>
      <p:sp>
        <p:nvSpPr>
          <p:cNvPr id="16430" name="AutoShape 46"/>
          <p:cNvSpPr>
            <a:spLocks noChangeArrowheads="1"/>
          </p:cNvSpPr>
          <p:nvPr/>
        </p:nvSpPr>
        <p:spPr bwMode="auto">
          <a:xfrm>
            <a:off x="161925" y="4325938"/>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26649" name="Rectangle 1"/>
          <p:cNvSpPr>
            <a:spLocks noChangeArrowheads="1"/>
          </p:cNvSpPr>
          <p:nvPr/>
        </p:nvSpPr>
        <p:spPr bwMode="auto">
          <a:xfrm>
            <a:off x="238125" y="6083300"/>
            <a:ext cx="66198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b="1"/>
              <a:t>Note:</a:t>
            </a:r>
            <a:r>
              <a:rPr lang="en-US" altLang="en-US" sz="1800"/>
              <a:t> The present value of the whole annuity is the sum of the present values of the additional constant payments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FFDA4A2E-F9F9-4B97-95A3-179C8E4D3DB4}" type="slidenum">
              <a:rPr lang="en-US" altLang="en-US" sz="1200" smtClean="0"/>
              <a:pPr>
                <a:spcBef>
                  <a:spcPct val="0"/>
                </a:spcBef>
                <a:buFontTx/>
                <a:buNone/>
              </a:pPr>
              <a:t>26</a:t>
            </a:fld>
            <a:endParaRPr lang="en-US" altLang="en-US" sz="1200" smtClean="0"/>
          </a:p>
        </p:txBody>
      </p:sp>
      <p:sp>
        <p:nvSpPr>
          <p:cNvPr id="26628" name="Text Box 2"/>
          <p:cNvSpPr txBox="1">
            <a:spLocks noChangeArrowheads="1"/>
          </p:cNvSpPr>
          <p:nvPr/>
        </p:nvSpPr>
        <p:spPr bwMode="auto">
          <a:xfrm>
            <a:off x="276225" y="241300"/>
            <a:ext cx="6581775" cy="760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defRPr/>
            </a:pPr>
            <a:r>
              <a:rPr lang="en-US" altLang="en-US" sz="2000" b="1" dirty="0" smtClean="0"/>
              <a:t>Annuities (continued)</a:t>
            </a:r>
            <a:endParaRPr lang="en-US" altLang="en-US" sz="2000" u="sng" dirty="0" smtClean="0"/>
          </a:p>
          <a:p>
            <a:pPr>
              <a:spcBef>
                <a:spcPct val="0"/>
              </a:spcBef>
              <a:buFontTx/>
              <a:buNone/>
              <a:defRPr/>
            </a:pPr>
            <a:endParaRPr lang="en-US" altLang="en-US" sz="1800" u="sng" dirty="0" smtClean="0"/>
          </a:p>
          <a:p>
            <a:pPr>
              <a:spcBef>
                <a:spcPct val="0"/>
              </a:spcBef>
              <a:buFontTx/>
              <a:buNone/>
              <a:defRPr/>
            </a:pPr>
            <a:r>
              <a:rPr lang="en-US" altLang="en-US" sz="1800" u="sng" dirty="0" smtClean="0"/>
              <a:t>Calculator Financial Function Solution</a:t>
            </a:r>
            <a:r>
              <a:rPr lang="en-US" altLang="en-US" sz="1800" dirty="0" smtClean="0"/>
              <a:t>:</a:t>
            </a:r>
          </a:p>
          <a:p>
            <a:pPr lvl="1">
              <a:spcBef>
                <a:spcPct val="0"/>
              </a:spcBef>
              <a:buFontTx/>
              <a:buNone/>
              <a:defRPr/>
            </a:pPr>
            <a:r>
              <a:rPr lang="en-US" altLang="en-US" sz="1800" dirty="0" smtClean="0"/>
              <a:t>1) Clear your calculator: [2nd, CLEAR TVM]</a:t>
            </a:r>
          </a:p>
          <a:p>
            <a:pPr lvl="1">
              <a:spcBef>
                <a:spcPct val="0"/>
              </a:spcBef>
              <a:buFontTx/>
              <a:buNone/>
              <a:defRPr/>
            </a:pPr>
            <a:r>
              <a:rPr lang="en-US" altLang="en-US" sz="1800" dirty="0" smtClean="0"/>
              <a:t>2) Set/ensure payments per year = 1: [2nd, P/Y, 1, ENTER, CE/C]</a:t>
            </a:r>
          </a:p>
          <a:p>
            <a:pPr lvl="1">
              <a:spcBef>
                <a:spcPct val="0"/>
              </a:spcBef>
              <a:buFontTx/>
              <a:buNone/>
              <a:defRPr/>
            </a:pPr>
            <a:r>
              <a:rPr lang="en-US" altLang="en-US" sz="1800" dirty="0" smtClean="0"/>
              <a:t>3) Enter parameters:</a:t>
            </a:r>
          </a:p>
          <a:p>
            <a:pPr lvl="2">
              <a:spcBef>
                <a:spcPct val="0"/>
              </a:spcBef>
              <a:buFont typeface="Monotype Sorts" pitchFamily="2" charset="2"/>
              <a:buChar char="ó"/>
              <a:defRPr/>
            </a:pPr>
            <a:r>
              <a:rPr lang="en-US" altLang="en-US" sz="1800" dirty="0" smtClean="0"/>
              <a:t>Enter N [3, N]</a:t>
            </a:r>
          </a:p>
          <a:p>
            <a:pPr lvl="2">
              <a:spcBef>
                <a:spcPct val="0"/>
              </a:spcBef>
              <a:buFont typeface="Monotype Sorts" pitchFamily="2" charset="2"/>
              <a:buChar char="ó"/>
              <a:defRPr/>
            </a:pPr>
            <a:r>
              <a:rPr lang="en-US" altLang="en-US" sz="1800" dirty="0" smtClean="0"/>
              <a:t>Enter I/Y [5, I/Y]</a:t>
            </a:r>
          </a:p>
          <a:p>
            <a:pPr lvl="2">
              <a:spcBef>
                <a:spcPct val="0"/>
              </a:spcBef>
              <a:buFont typeface="Monotype Sorts" pitchFamily="2" charset="2"/>
              <a:buChar char="ó"/>
              <a:defRPr/>
            </a:pPr>
            <a:r>
              <a:rPr lang="en-US" altLang="en-US" sz="1800" dirty="0" smtClean="0"/>
              <a:t>Enter PMT [5000, PMT] </a:t>
            </a:r>
          </a:p>
          <a:p>
            <a:pPr lvl="2">
              <a:spcBef>
                <a:spcPct val="0"/>
              </a:spcBef>
              <a:buFont typeface="Monotype Sorts" pitchFamily="2" charset="2"/>
              <a:buChar char="ó"/>
              <a:defRPr/>
            </a:pPr>
            <a:r>
              <a:rPr lang="en-US" altLang="en-US" sz="1800" dirty="0" smtClean="0"/>
              <a:t>Find PV[CPT, PV] and voila!  PV = (-) </a:t>
            </a:r>
            <a:r>
              <a:rPr lang="en-US" altLang="en-US" sz="1800" b="1" dirty="0" smtClean="0"/>
              <a:t>$13,616.24</a:t>
            </a:r>
            <a:endParaRPr lang="en-US" altLang="en-US" sz="1800" dirty="0" smtClean="0"/>
          </a:p>
          <a:p>
            <a:pPr lvl="2">
              <a:spcBef>
                <a:spcPct val="0"/>
              </a:spcBef>
              <a:buFont typeface="Monotype Sorts" pitchFamily="2" charset="2"/>
              <a:buChar char="ó"/>
              <a:defRPr/>
            </a:pPr>
            <a:endParaRPr lang="en-US" altLang="en-US" sz="1800" dirty="0" smtClean="0"/>
          </a:p>
          <a:p>
            <a:pPr>
              <a:spcBef>
                <a:spcPct val="0"/>
              </a:spcBef>
              <a:buFont typeface="Monotype Sorts" pitchFamily="2" charset="2"/>
              <a:buNone/>
              <a:defRPr/>
            </a:pPr>
            <a:r>
              <a:rPr lang="en-US" altLang="en-US" sz="1800" b="1" dirty="0" smtClean="0"/>
              <a:t>Why did we use 5% to discount the future cash flows?</a:t>
            </a:r>
          </a:p>
          <a:p>
            <a:pPr>
              <a:spcBef>
                <a:spcPct val="0"/>
              </a:spcBef>
              <a:buFont typeface="Monotype Sorts" pitchFamily="2" charset="2"/>
              <a:buNone/>
              <a:defRPr/>
            </a:pPr>
            <a:endParaRPr lang="en-US" altLang="en-US" sz="1800" b="1" dirty="0" smtClean="0"/>
          </a:p>
          <a:p>
            <a:pPr>
              <a:spcBef>
                <a:spcPct val="0"/>
              </a:spcBef>
              <a:buFont typeface="Monotype Sorts" pitchFamily="2" charset="2"/>
              <a:buNone/>
              <a:defRPr/>
            </a:pPr>
            <a:r>
              <a:rPr lang="en-US" altLang="en-US" sz="1800" b="1" dirty="0" smtClean="0"/>
              <a:t>Answer: It is the Opportunity Cost of Capital</a:t>
            </a:r>
          </a:p>
          <a:p>
            <a:pPr lvl="1">
              <a:spcBef>
                <a:spcPct val="0"/>
              </a:spcBef>
              <a:buFont typeface="Monotype Sorts" pitchFamily="2" charset="2"/>
              <a:buNone/>
              <a:defRPr/>
            </a:pPr>
            <a:r>
              <a:rPr lang="en-US" altLang="en-US" sz="1800" dirty="0" smtClean="0">
                <a:sym typeface="Wingdings"/>
              </a:rPr>
              <a:t>  This is the rate we expect our invest to grow (compound)</a:t>
            </a:r>
          </a:p>
          <a:p>
            <a:pPr marL="400050" lvl="1" indent="-285750">
              <a:spcBef>
                <a:spcPct val="0"/>
              </a:spcBef>
              <a:buFont typeface="Wingdings" pitchFamily="2" charset="2"/>
              <a:buChar char="ð"/>
              <a:defRPr/>
            </a:pPr>
            <a:r>
              <a:rPr lang="en-US" altLang="en-US" sz="1800" dirty="0" smtClean="0">
                <a:sym typeface="Wingdings"/>
              </a:rPr>
              <a:t>The opposite of compounding is discounting</a:t>
            </a:r>
          </a:p>
          <a:p>
            <a:pPr marL="400050" lvl="1" indent="-285750">
              <a:spcBef>
                <a:spcPct val="0"/>
              </a:spcBef>
              <a:buFont typeface="Wingdings" pitchFamily="2" charset="2"/>
              <a:buChar char="ð"/>
              <a:defRPr/>
            </a:pPr>
            <a:r>
              <a:rPr lang="en-US" altLang="en-US" sz="1800" smtClean="0">
                <a:sym typeface="Wingdings"/>
              </a:rPr>
              <a:t>We must use the same rate for the discount rate to find PV</a:t>
            </a:r>
            <a:endParaRPr lang="en-US" altLang="en-US" sz="1800" smtClean="0"/>
          </a:p>
          <a:p>
            <a:pPr>
              <a:spcBef>
                <a:spcPct val="0"/>
              </a:spcBef>
              <a:buFont typeface="Monotype Sorts" pitchFamily="2" charset="2"/>
              <a:buNone/>
              <a:defRPr/>
            </a:pPr>
            <a:endParaRPr lang="en-US" altLang="en-US" sz="1800" b="1" dirty="0" smtClean="0"/>
          </a:p>
          <a:p>
            <a:pPr>
              <a:spcBef>
                <a:spcPct val="0"/>
              </a:spcBef>
              <a:buFont typeface="Monotype Sorts" pitchFamily="2" charset="2"/>
              <a:buNone/>
              <a:defRPr/>
            </a:pPr>
            <a:r>
              <a:rPr lang="en-US" altLang="en-US" sz="1800" b="1" dirty="0" smtClean="0"/>
              <a:t>Important Assumption:  </a:t>
            </a:r>
            <a:r>
              <a:rPr lang="en-US" altLang="en-US" sz="1800" dirty="0" smtClean="0"/>
              <a:t>The number of payments per year corresponds to the number of compounding periods per year.  Unless otherwise specified, this is usually the case.  Later we will discuss what to do when this is not the case.</a:t>
            </a:r>
          </a:p>
          <a:p>
            <a:pPr lvl="2">
              <a:spcBef>
                <a:spcPct val="0"/>
              </a:spcBef>
              <a:buFont typeface="Monotype Sorts" pitchFamily="2" charset="2"/>
              <a:buNone/>
              <a:defRPr/>
            </a:pPr>
            <a:endParaRPr lang="en-US" altLang="en-US" sz="1800" dirty="0" smtClean="0"/>
          </a:p>
          <a:p>
            <a:pPr>
              <a:spcBef>
                <a:spcPct val="0"/>
              </a:spcBef>
              <a:buFont typeface="Monotype Sorts" pitchFamily="2" charset="2"/>
              <a:buNone/>
              <a:defRPr/>
            </a:pPr>
            <a:r>
              <a:rPr lang="en-US" altLang="en-US" sz="1800" b="1" dirty="0" smtClean="0"/>
              <a:t>Another Important Assumption:</a:t>
            </a:r>
            <a:r>
              <a:rPr lang="en-US" altLang="en-US" sz="1800" dirty="0" smtClean="0"/>
              <a:t>  Payments are reinvested at the discount rate. Unless otherwise specified, this is usually the case.  Later we will discuss what to do when this is not the case.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286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B4917539-87B4-40B8-8EE4-2848ED28C6B6}" type="slidenum">
              <a:rPr lang="en-US" altLang="en-US" sz="1200" smtClean="0"/>
              <a:pPr>
                <a:spcBef>
                  <a:spcPct val="0"/>
                </a:spcBef>
                <a:buFontTx/>
                <a:buNone/>
              </a:pPr>
              <a:t>27</a:t>
            </a:fld>
            <a:endParaRPr lang="en-US" altLang="en-US" sz="1200" smtClean="0"/>
          </a:p>
        </p:txBody>
      </p:sp>
      <p:sp>
        <p:nvSpPr>
          <p:cNvPr id="28676" name="Text Box 2"/>
          <p:cNvSpPr txBox="1">
            <a:spLocks noChangeArrowheads="1"/>
          </p:cNvSpPr>
          <p:nvPr/>
        </p:nvSpPr>
        <p:spPr bwMode="auto">
          <a:xfrm>
            <a:off x="339725" y="254000"/>
            <a:ext cx="6518275" cy="451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Annuities (continued)</a:t>
            </a:r>
            <a:endParaRPr lang="en-US" altLang="en-US" sz="1800" b="1"/>
          </a:p>
          <a:p>
            <a:pPr>
              <a:spcBef>
                <a:spcPct val="0"/>
              </a:spcBef>
              <a:buFontTx/>
              <a:buNone/>
            </a:pPr>
            <a:endParaRPr lang="en-US" altLang="en-US" sz="1800" u="sng"/>
          </a:p>
          <a:p>
            <a:pPr>
              <a:spcBef>
                <a:spcPct val="0"/>
              </a:spcBef>
              <a:buFontTx/>
              <a:buNone/>
            </a:pPr>
            <a:r>
              <a:rPr lang="en-US" altLang="en-US" sz="1800" u="sng"/>
              <a:t>Annuity Due</a:t>
            </a:r>
          </a:p>
          <a:p>
            <a:pPr>
              <a:spcBef>
                <a:spcPct val="0"/>
              </a:spcBef>
              <a:buFont typeface="Monotype Sorts" pitchFamily="2" charset="2"/>
              <a:buChar char="*"/>
            </a:pPr>
            <a:endParaRPr lang="en-US" altLang="en-US" sz="1800"/>
          </a:p>
          <a:p>
            <a:pPr>
              <a:spcBef>
                <a:spcPct val="0"/>
              </a:spcBef>
              <a:buFont typeface="Wingdings 3" pitchFamily="18" charset="2"/>
              <a:buChar char="_"/>
            </a:pPr>
            <a:r>
              <a:rPr lang="en-US" altLang="en-US" sz="1800"/>
              <a:t>The previous examples were “ordinary” annuities or “annuity in arrears”; all payments occurred at the end of the period (“deferred payments”)</a:t>
            </a:r>
          </a:p>
          <a:p>
            <a:pPr>
              <a:spcBef>
                <a:spcPct val="0"/>
              </a:spcBef>
              <a:buFont typeface="Wingdings 3" pitchFamily="18" charset="2"/>
              <a:buChar char="_"/>
            </a:pPr>
            <a:r>
              <a:rPr lang="en-US" altLang="en-US" sz="1800"/>
              <a:t>An annuity in which payments occur at the beginning of a period is call an “</a:t>
            </a:r>
            <a:r>
              <a:rPr lang="en-US" altLang="en-US" sz="1800" u="sng"/>
              <a:t>annuity due</a:t>
            </a:r>
            <a:r>
              <a:rPr lang="en-US" altLang="en-US" sz="1800"/>
              <a:t>”  </a:t>
            </a:r>
            <a:r>
              <a:rPr lang="en-US" altLang="en-US" sz="1800" b="1"/>
              <a:t>Examples?</a:t>
            </a:r>
            <a:endParaRPr lang="en-US" altLang="en-US" sz="1800"/>
          </a:p>
          <a:p>
            <a:pPr>
              <a:spcBef>
                <a:spcPct val="0"/>
              </a:spcBef>
              <a:buFont typeface="Monotype Sorts" pitchFamily="2" charset="2"/>
              <a:buChar char="*"/>
            </a:pPr>
            <a:endParaRPr lang="en-US" altLang="en-US" sz="1800"/>
          </a:p>
          <a:p>
            <a:pPr>
              <a:spcBef>
                <a:spcPct val="0"/>
              </a:spcBef>
              <a:buFontTx/>
              <a:buNone/>
            </a:pPr>
            <a:endParaRPr lang="en-US" altLang="en-US" sz="1800"/>
          </a:p>
          <a:p>
            <a:pPr>
              <a:spcBef>
                <a:spcPct val="0"/>
              </a:spcBef>
              <a:buFontTx/>
              <a:buNone/>
            </a:pPr>
            <a:r>
              <a:rPr lang="en-US" altLang="en-US" sz="1800" u="sng"/>
              <a:t>Example</a:t>
            </a:r>
            <a:r>
              <a:rPr lang="en-US" altLang="en-US" sz="1800"/>
              <a:t>:  Your company is considering leasing a warehouse for 3 years @ $3,000 per year, paid at the beginning of each year.  What is the PV of the lease if the appropriate opportunity cost is 6%?</a:t>
            </a:r>
          </a:p>
          <a:p>
            <a:pPr>
              <a:spcBef>
                <a:spcPct val="0"/>
              </a:spcBef>
              <a:buFontTx/>
              <a:buNone/>
            </a:pPr>
            <a:endParaRPr lang="en-US" altLang="en-US" sz="1800"/>
          </a:p>
          <a:p>
            <a:pPr>
              <a:spcBef>
                <a:spcPct val="0"/>
              </a:spcBef>
              <a:buFontTx/>
              <a:buNone/>
            </a:pPr>
            <a:r>
              <a:rPr lang="en-US" altLang="en-US" sz="1800"/>
              <a:t>Draw a cash flow diagram</a:t>
            </a:r>
          </a:p>
        </p:txBody>
      </p:sp>
      <p:grpSp>
        <p:nvGrpSpPr>
          <p:cNvPr id="28677" name="Group 3"/>
          <p:cNvGrpSpPr>
            <a:grpSpLocks/>
          </p:cNvGrpSpPr>
          <p:nvPr/>
        </p:nvGrpSpPr>
        <p:grpSpPr bwMode="auto">
          <a:xfrm>
            <a:off x="641350" y="5165725"/>
            <a:ext cx="5727700" cy="474663"/>
            <a:chOff x="368" y="3209"/>
            <a:chExt cx="3608" cy="299"/>
          </a:xfrm>
        </p:grpSpPr>
        <p:grpSp>
          <p:nvGrpSpPr>
            <p:cNvPr id="28689" name="Group 4"/>
            <p:cNvGrpSpPr>
              <a:grpSpLocks/>
            </p:cNvGrpSpPr>
            <p:nvPr/>
          </p:nvGrpSpPr>
          <p:grpSpPr bwMode="auto">
            <a:xfrm>
              <a:off x="438" y="3379"/>
              <a:ext cx="3456" cy="129"/>
              <a:chOff x="432" y="2389"/>
              <a:chExt cx="3456" cy="129"/>
            </a:xfrm>
          </p:grpSpPr>
          <p:sp>
            <p:nvSpPr>
              <p:cNvPr id="28694" name="Line 5"/>
              <p:cNvSpPr>
                <a:spLocks noChangeShapeType="1"/>
              </p:cNvSpPr>
              <p:nvPr/>
            </p:nvSpPr>
            <p:spPr bwMode="auto">
              <a:xfrm flipV="1">
                <a:off x="432" y="2453"/>
                <a:ext cx="3456"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5" name="Line 6"/>
              <p:cNvSpPr>
                <a:spLocks noChangeShapeType="1"/>
              </p:cNvSpPr>
              <p:nvPr/>
            </p:nvSpPr>
            <p:spPr bwMode="auto">
              <a:xfrm flipH="1">
                <a:off x="435"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6" name="Line 7"/>
              <p:cNvSpPr>
                <a:spLocks noChangeShapeType="1"/>
              </p:cNvSpPr>
              <p:nvPr/>
            </p:nvSpPr>
            <p:spPr bwMode="auto">
              <a:xfrm flipH="1">
                <a:off x="15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7" name="Line 8"/>
              <p:cNvSpPr>
                <a:spLocks noChangeShapeType="1"/>
              </p:cNvSpPr>
              <p:nvPr/>
            </p:nvSpPr>
            <p:spPr bwMode="auto">
              <a:xfrm flipH="1">
                <a:off x="2731"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8" name="Line 9"/>
              <p:cNvSpPr>
                <a:spLocks noChangeShapeType="1"/>
              </p:cNvSpPr>
              <p:nvPr/>
            </p:nvSpPr>
            <p:spPr bwMode="auto">
              <a:xfrm flipH="1">
                <a:off x="38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8690" name="Text Box 10"/>
            <p:cNvSpPr txBox="1">
              <a:spLocks noChangeArrowheads="1"/>
            </p:cNvSpPr>
            <p:nvPr/>
          </p:nvSpPr>
          <p:spPr bwMode="auto">
            <a:xfrm>
              <a:off x="368" y="3209"/>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28691" name="Text Box 11"/>
            <p:cNvSpPr txBox="1">
              <a:spLocks noChangeArrowheads="1"/>
            </p:cNvSpPr>
            <p:nvPr/>
          </p:nvSpPr>
          <p:spPr bwMode="auto">
            <a:xfrm>
              <a:off x="1510" y="3227"/>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28692" name="Text Box 12"/>
            <p:cNvSpPr txBox="1">
              <a:spLocks noChangeArrowheads="1"/>
            </p:cNvSpPr>
            <p:nvPr/>
          </p:nvSpPr>
          <p:spPr bwMode="auto">
            <a:xfrm>
              <a:off x="2652" y="321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28693" name="Text Box 13"/>
            <p:cNvSpPr txBox="1">
              <a:spLocks noChangeArrowheads="1"/>
            </p:cNvSpPr>
            <p:nvPr/>
          </p:nvSpPr>
          <p:spPr bwMode="auto">
            <a:xfrm>
              <a:off x="3812" y="321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grpSp>
      <p:sp>
        <p:nvSpPr>
          <p:cNvPr id="28678" name="Line 14"/>
          <p:cNvSpPr>
            <a:spLocks noChangeShapeType="1"/>
          </p:cNvSpPr>
          <p:nvPr/>
        </p:nvSpPr>
        <p:spPr bwMode="auto">
          <a:xfrm>
            <a:off x="2581275" y="5668963"/>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79" name="Line 15"/>
          <p:cNvSpPr>
            <a:spLocks noChangeShapeType="1"/>
          </p:cNvSpPr>
          <p:nvPr/>
        </p:nvSpPr>
        <p:spPr bwMode="auto">
          <a:xfrm>
            <a:off x="4403725" y="5668963"/>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0" name="Line 16"/>
          <p:cNvSpPr>
            <a:spLocks noChangeShapeType="1"/>
          </p:cNvSpPr>
          <p:nvPr/>
        </p:nvSpPr>
        <p:spPr bwMode="auto">
          <a:xfrm>
            <a:off x="758825" y="5668963"/>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1" name="Text Box 17"/>
          <p:cNvSpPr txBox="1">
            <a:spLocks noChangeArrowheads="1"/>
          </p:cNvSpPr>
          <p:nvPr/>
        </p:nvSpPr>
        <p:spPr bwMode="auto">
          <a:xfrm>
            <a:off x="2324100" y="5938838"/>
            <a:ext cx="4889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3000</a:t>
            </a:r>
          </a:p>
        </p:txBody>
      </p:sp>
      <p:sp>
        <p:nvSpPr>
          <p:cNvPr id="28682" name="Text Box 18"/>
          <p:cNvSpPr txBox="1">
            <a:spLocks noChangeArrowheads="1"/>
          </p:cNvSpPr>
          <p:nvPr/>
        </p:nvSpPr>
        <p:spPr bwMode="auto">
          <a:xfrm>
            <a:off x="4121150" y="5938838"/>
            <a:ext cx="4889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3000</a:t>
            </a:r>
          </a:p>
        </p:txBody>
      </p:sp>
      <p:sp>
        <p:nvSpPr>
          <p:cNvPr id="28683" name="Text Box 19"/>
          <p:cNvSpPr txBox="1">
            <a:spLocks noChangeArrowheads="1"/>
          </p:cNvSpPr>
          <p:nvPr/>
        </p:nvSpPr>
        <p:spPr bwMode="auto">
          <a:xfrm>
            <a:off x="527050" y="5938838"/>
            <a:ext cx="4889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3000</a:t>
            </a:r>
          </a:p>
        </p:txBody>
      </p:sp>
      <p:sp>
        <p:nvSpPr>
          <p:cNvPr id="28684" name="Text Box 20"/>
          <p:cNvSpPr txBox="1">
            <a:spLocks noChangeArrowheads="1"/>
          </p:cNvSpPr>
          <p:nvPr/>
        </p:nvSpPr>
        <p:spPr bwMode="auto">
          <a:xfrm>
            <a:off x="1200150" y="5233988"/>
            <a:ext cx="6191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i = 6%</a:t>
            </a:r>
          </a:p>
        </p:txBody>
      </p:sp>
      <p:sp>
        <p:nvSpPr>
          <p:cNvPr id="28685" name="Line 21"/>
          <p:cNvSpPr>
            <a:spLocks noChangeShapeType="1"/>
          </p:cNvSpPr>
          <p:nvPr/>
        </p:nvSpPr>
        <p:spPr bwMode="auto">
          <a:xfrm flipV="1">
            <a:off x="758825" y="4672013"/>
            <a:ext cx="6350" cy="5334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6" name="Text Box 22"/>
          <p:cNvSpPr txBox="1">
            <a:spLocks noChangeArrowheads="1"/>
          </p:cNvSpPr>
          <p:nvPr/>
        </p:nvSpPr>
        <p:spPr bwMode="auto">
          <a:xfrm>
            <a:off x="755650" y="4840288"/>
            <a:ext cx="6270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a:t>
            </a:r>
          </a:p>
        </p:txBody>
      </p:sp>
      <p:sp>
        <p:nvSpPr>
          <p:cNvPr id="28687" name="Text Box 23"/>
          <p:cNvSpPr txBox="1">
            <a:spLocks noChangeArrowheads="1"/>
          </p:cNvSpPr>
          <p:nvPr/>
        </p:nvSpPr>
        <p:spPr bwMode="auto">
          <a:xfrm>
            <a:off x="150813" y="6461125"/>
            <a:ext cx="6503987"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Formula Solution</a:t>
            </a:r>
            <a:r>
              <a:rPr lang="en-US" altLang="en-US" sz="1800"/>
              <a:t>:</a:t>
            </a:r>
          </a:p>
          <a:p>
            <a:pPr>
              <a:spcBef>
                <a:spcPct val="0"/>
              </a:spcBef>
              <a:buFontTx/>
              <a:buNone/>
            </a:pPr>
            <a:r>
              <a:rPr lang="en-US" altLang="en-US" sz="1800"/>
              <a:t>Process: Discount all of the cash flows back to t = 0 and add them up</a:t>
            </a:r>
          </a:p>
          <a:p>
            <a:pPr>
              <a:spcBef>
                <a:spcPct val="0"/>
              </a:spcBef>
              <a:buFontTx/>
              <a:buNone/>
            </a:pPr>
            <a:r>
              <a:rPr lang="en-US" altLang="en-US" sz="1800"/>
              <a:t>PV = CF</a:t>
            </a:r>
            <a:r>
              <a:rPr lang="en-US" altLang="en-US" sz="1800" baseline="-25000"/>
              <a:t>1</a:t>
            </a:r>
            <a:r>
              <a:rPr lang="en-US" altLang="en-US" sz="1800"/>
              <a:t> + CF</a:t>
            </a:r>
            <a:r>
              <a:rPr lang="en-US" altLang="en-US" sz="1800" baseline="-25000"/>
              <a:t>2</a:t>
            </a:r>
            <a:r>
              <a:rPr lang="en-US" altLang="en-US" sz="1800"/>
              <a:t>/(1 + r)</a:t>
            </a:r>
            <a:r>
              <a:rPr lang="en-US" altLang="en-US" sz="1800" baseline="30000"/>
              <a:t>1</a:t>
            </a:r>
            <a:r>
              <a:rPr lang="en-US" altLang="en-US" sz="1800"/>
              <a:t> + CF</a:t>
            </a:r>
            <a:r>
              <a:rPr lang="en-US" altLang="en-US" sz="1800" baseline="-25000"/>
              <a:t>3</a:t>
            </a:r>
            <a:r>
              <a:rPr lang="en-US" altLang="en-US" sz="1800"/>
              <a:t>/(1 + r)</a:t>
            </a:r>
            <a:r>
              <a:rPr lang="en-US" altLang="en-US" sz="1800" baseline="30000"/>
              <a:t>2</a:t>
            </a:r>
            <a:r>
              <a:rPr lang="en-US" altLang="en-US" sz="1800"/>
              <a:t> </a:t>
            </a:r>
          </a:p>
          <a:p>
            <a:pPr>
              <a:spcBef>
                <a:spcPct val="0"/>
              </a:spcBef>
              <a:buFontTx/>
              <a:buNone/>
            </a:pPr>
            <a:r>
              <a:rPr lang="en-US" altLang="en-US" sz="1800"/>
              <a:t>      = 3000 + 3000/(1 + 0.06)</a:t>
            </a:r>
            <a:r>
              <a:rPr lang="en-US" altLang="en-US" sz="1800" baseline="30000"/>
              <a:t>1</a:t>
            </a:r>
            <a:r>
              <a:rPr lang="en-US" altLang="en-US" sz="1800"/>
              <a:t> + 3000/(1 + 0.06)</a:t>
            </a:r>
            <a:r>
              <a:rPr lang="en-US" altLang="en-US" sz="1800" baseline="30000"/>
              <a:t>2</a:t>
            </a:r>
            <a:r>
              <a:rPr lang="en-US" altLang="en-US" sz="1800"/>
              <a:t> </a:t>
            </a:r>
          </a:p>
          <a:p>
            <a:pPr>
              <a:spcBef>
                <a:spcPct val="0"/>
              </a:spcBef>
              <a:buFontTx/>
              <a:buNone/>
            </a:pPr>
            <a:r>
              <a:rPr lang="en-US" altLang="en-US" sz="1800"/>
              <a:t>      = 3000 + 3000/(1.06)</a:t>
            </a:r>
            <a:r>
              <a:rPr lang="en-US" altLang="en-US" sz="1800" baseline="30000"/>
              <a:t>1</a:t>
            </a:r>
            <a:r>
              <a:rPr lang="en-US" altLang="en-US" sz="1800"/>
              <a:t> + 3000/(1.06)</a:t>
            </a:r>
            <a:r>
              <a:rPr lang="en-US" altLang="en-US" sz="1800" baseline="30000"/>
              <a:t>2</a:t>
            </a:r>
            <a:r>
              <a:rPr lang="en-US" altLang="en-US" sz="1800"/>
              <a:t> </a:t>
            </a:r>
          </a:p>
          <a:p>
            <a:pPr>
              <a:spcBef>
                <a:spcPct val="0"/>
              </a:spcBef>
              <a:buFontTx/>
              <a:buNone/>
            </a:pPr>
            <a:r>
              <a:rPr lang="en-US" altLang="en-US" sz="1800"/>
              <a:t>      = 3000 + 3000/1.06 + 3000/1.1236 </a:t>
            </a:r>
          </a:p>
          <a:p>
            <a:pPr>
              <a:spcBef>
                <a:spcPct val="0"/>
              </a:spcBef>
              <a:buFontTx/>
              <a:buNone/>
            </a:pPr>
            <a:r>
              <a:rPr lang="en-US" altLang="en-US" sz="1800"/>
              <a:t>      = 3000 + 2,830.1887 + 2,669.9893</a:t>
            </a:r>
          </a:p>
          <a:p>
            <a:pPr>
              <a:spcBef>
                <a:spcPct val="0"/>
              </a:spcBef>
              <a:buFontTx/>
              <a:buNone/>
            </a:pPr>
            <a:r>
              <a:rPr lang="en-US" altLang="en-US" sz="1800"/>
              <a:t>      = </a:t>
            </a:r>
            <a:r>
              <a:rPr lang="en-US" altLang="en-US" sz="1800" b="1"/>
              <a:t>$8,500.18</a:t>
            </a:r>
            <a:endParaRPr lang="en-US" altLang="en-US" sz="1800"/>
          </a:p>
        </p:txBody>
      </p:sp>
      <p:sp>
        <p:nvSpPr>
          <p:cNvPr id="19480" name="AutoShape 24"/>
          <p:cNvSpPr>
            <a:spLocks noChangeArrowheads="1"/>
          </p:cNvSpPr>
          <p:nvPr/>
        </p:nvSpPr>
        <p:spPr bwMode="auto">
          <a:xfrm>
            <a:off x="0" y="6943725"/>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6BE7118A-B4B5-44D9-8B5A-B8C1B827A6C4}" type="slidenum">
              <a:rPr lang="en-US" altLang="en-US" sz="1200" smtClean="0"/>
              <a:pPr>
                <a:spcBef>
                  <a:spcPct val="0"/>
                </a:spcBef>
                <a:buFontTx/>
                <a:buNone/>
              </a:pPr>
              <a:t>28</a:t>
            </a:fld>
            <a:endParaRPr lang="en-US" altLang="en-US" sz="1200" smtClean="0"/>
          </a:p>
        </p:txBody>
      </p:sp>
      <p:sp>
        <p:nvSpPr>
          <p:cNvPr id="29700" name="Text Box 2"/>
          <p:cNvSpPr txBox="1">
            <a:spLocks noChangeArrowheads="1"/>
          </p:cNvSpPr>
          <p:nvPr/>
        </p:nvSpPr>
        <p:spPr bwMode="auto">
          <a:xfrm>
            <a:off x="200025" y="228600"/>
            <a:ext cx="6657975" cy="455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Annuities (continued)</a:t>
            </a:r>
            <a:endParaRPr lang="en-US" altLang="en-US" sz="1800" b="1"/>
          </a:p>
          <a:p>
            <a:pPr>
              <a:spcBef>
                <a:spcPct val="0"/>
              </a:spcBef>
              <a:buFontTx/>
              <a:buNone/>
            </a:pPr>
            <a:endParaRPr lang="en-US" altLang="en-US" sz="1800" u="sng"/>
          </a:p>
          <a:p>
            <a:pPr>
              <a:spcBef>
                <a:spcPct val="0"/>
              </a:spcBef>
              <a:buFontTx/>
              <a:buNone/>
            </a:pPr>
            <a:r>
              <a:rPr lang="en-US" altLang="en-US" sz="1800" u="sng"/>
              <a:t>Annuity Due</a:t>
            </a:r>
            <a:r>
              <a:rPr lang="en-US" altLang="en-US" sz="1800"/>
              <a:t> (continued)</a:t>
            </a:r>
          </a:p>
          <a:p>
            <a:pPr>
              <a:spcBef>
                <a:spcPct val="0"/>
              </a:spcBef>
              <a:buFontTx/>
              <a:buNone/>
            </a:pPr>
            <a:endParaRPr lang="en-US" altLang="en-US" sz="1800"/>
          </a:p>
          <a:p>
            <a:pPr>
              <a:spcBef>
                <a:spcPct val="0"/>
              </a:spcBef>
              <a:buFontTx/>
              <a:buNone/>
            </a:pPr>
            <a:r>
              <a:rPr lang="en-US" altLang="en-US" sz="1800" u="sng"/>
              <a:t>Example</a:t>
            </a:r>
            <a:r>
              <a:rPr lang="en-US" altLang="en-US" sz="1800"/>
              <a:t> (continued)</a:t>
            </a:r>
          </a:p>
          <a:p>
            <a:pPr>
              <a:spcBef>
                <a:spcPct val="0"/>
              </a:spcBef>
              <a:buFontTx/>
              <a:buNone/>
            </a:pPr>
            <a:endParaRPr lang="en-US" altLang="en-US" sz="1800"/>
          </a:p>
          <a:p>
            <a:pPr>
              <a:spcBef>
                <a:spcPct val="0"/>
              </a:spcBef>
              <a:buFontTx/>
              <a:buNone/>
            </a:pPr>
            <a:r>
              <a:rPr lang="en-US" altLang="en-US" sz="1800" u="sng"/>
              <a:t>Calculator Financial Function Solution</a:t>
            </a:r>
            <a:r>
              <a:rPr lang="en-US" altLang="en-US" sz="1800"/>
              <a:t>:</a:t>
            </a:r>
          </a:p>
          <a:p>
            <a:pPr>
              <a:spcBef>
                <a:spcPct val="0"/>
              </a:spcBef>
              <a:buFontTx/>
              <a:buNone/>
            </a:pPr>
            <a:r>
              <a:rPr lang="en-US" altLang="en-US" sz="1800"/>
              <a:t>1) Clear your calculator: [2nd, CLEAR TVM]</a:t>
            </a:r>
          </a:p>
          <a:p>
            <a:pPr>
              <a:spcBef>
                <a:spcPct val="0"/>
              </a:spcBef>
              <a:buFontTx/>
              <a:buNone/>
            </a:pPr>
            <a:r>
              <a:rPr lang="en-US" altLang="en-US" sz="1800"/>
              <a:t>2) Set/ensure payments per year = 1:</a:t>
            </a:r>
          </a:p>
          <a:p>
            <a:pPr>
              <a:spcBef>
                <a:spcPct val="0"/>
              </a:spcBef>
              <a:buFontTx/>
              <a:buNone/>
            </a:pPr>
            <a:r>
              <a:rPr lang="en-US" altLang="en-US" sz="1800"/>
              <a:t>3) Set payment timing to </a:t>
            </a:r>
            <a:r>
              <a:rPr lang="en-US" altLang="en-US" sz="1800" b="1" u="sng"/>
              <a:t>beginning</a:t>
            </a:r>
            <a:r>
              <a:rPr lang="en-US" altLang="en-US" sz="1800"/>
              <a:t> of year: [2nd, BGN, 2nd, SET, CE/C] (Note: “BGN” </a:t>
            </a:r>
            <a:r>
              <a:rPr lang="en-US" altLang="en-US" sz="1800" b="1" u="sng"/>
              <a:t>should</a:t>
            </a:r>
            <a:r>
              <a:rPr lang="en-US" altLang="en-US" sz="1800"/>
              <a:t> appear in your calculator display)</a:t>
            </a:r>
          </a:p>
          <a:p>
            <a:pPr>
              <a:spcBef>
                <a:spcPct val="0"/>
              </a:spcBef>
              <a:buFontTx/>
              <a:buNone/>
            </a:pPr>
            <a:r>
              <a:rPr lang="en-US" altLang="en-US" sz="1800"/>
              <a:t>4) Enter parameters:</a:t>
            </a:r>
          </a:p>
          <a:p>
            <a:pPr lvl="2">
              <a:spcBef>
                <a:spcPct val="0"/>
              </a:spcBef>
              <a:buFont typeface="Monotype Sorts" pitchFamily="2" charset="2"/>
              <a:buChar char="ó"/>
            </a:pPr>
            <a:r>
              <a:rPr lang="en-US" altLang="en-US" sz="1800"/>
              <a:t>Enter N [3, N]</a:t>
            </a:r>
          </a:p>
          <a:p>
            <a:pPr lvl="2">
              <a:spcBef>
                <a:spcPct val="0"/>
              </a:spcBef>
              <a:buFont typeface="Monotype Sorts" pitchFamily="2" charset="2"/>
              <a:buChar char="ó"/>
            </a:pPr>
            <a:r>
              <a:rPr lang="en-US" altLang="en-US" sz="1800"/>
              <a:t>Enter I/Y [6, I/Y]</a:t>
            </a:r>
          </a:p>
          <a:p>
            <a:pPr lvl="2">
              <a:spcBef>
                <a:spcPct val="0"/>
              </a:spcBef>
              <a:buFont typeface="Monotype Sorts" pitchFamily="2" charset="2"/>
              <a:buChar char="ó"/>
            </a:pPr>
            <a:r>
              <a:rPr lang="en-US" altLang="en-US" sz="1800"/>
              <a:t>Enter Pmt [3000, PMT] </a:t>
            </a:r>
          </a:p>
          <a:p>
            <a:pPr lvl="2">
              <a:spcBef>
                <a:spcPct val="0"/>
              </a:spcBef>
              <a:buFont typeface="Monotype Sorts" pitchFamily="2" charset="2"/>
              <a:buChar char="ó"/>
            </a:pPr>
            <a:r>
              <a:rPr lang="en-US" altLang="en-US" sz="1800"/>
              <a:t>Find PV [CPT, PV] and voila!  PV = </a:t>
            </a:r>
            <a:r>
              <a:rPr lang="en-US" altLang="en-US" sz="1800" b="1"/>
              <a:t>$8,500.18</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826E537A-38CE-43C9-9B07-D43B39E5903A}" type="slidenum">
              <a:rPr lang="en-US" altLang="en-US" sz="1200" smtClean="0"/>
              <a:pPr>
                <a:spcBef>
                  <a:spcPct val="0"/>
                </a:spcBef>
                <a:buFontTx/>
                <a:buNone/>
              </a:pPr>
              <a:t>29</a:t>
            </a:fld>
            <a:endParaRPr lang="en-US" altLang="en-US" sz="1200" smtClean="0"/>
          </a:p>
        </p:txBody>
      </p:sp>
      <p:sp>
        <p:nvSpPr>
          <p:cNvPr id="30724" name="Text Box 2"/>
          <p:cNvSpPr txBox="1">
            <a:spLocks noChangeArrowheads="1"/>
          </p:cNvSpPr>
          <p:nvPr/>
        </p:nvSpPr>
        <p:spPr bwMode="auto">
          <a:xfrm>
            <a:off x="301625" y="3319463"/>
            <a:ext cx="655637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Formula Solution</a:t>
            </a:r>
            <a:r>
              <a:rPr lang="en-US" altLang="en-US" sz="1800"/>
              <a:t>:</a:t>
            </a:r>
          </a:p>
          <a:p>
            <a:pPr>
              <a:spcBef>
                <a:spcPct val="0"/>
              </a:spcBef>
              <a:buFontTx/>
              <a:buNone/>
            </a:pPr>
            <a:r>
              <a:rPr lang="en-US" altLang="en-US" sz="1800"/>
              <a:t>Process: Compound all of the cash flows to t = 3 and add them up</a:t>
            </a:r>
          </a:p>
          <a:p>
            <a:pPr>
              <a:spcBef>
                <a:spcPct val="0"/>
              </a:spcBef>
              <a:buFontTx/>
              <a:buNone/>
            </a:pPr>
            <a:r>
              <a:rPr lang="en-US" altLang="en-US" sz="1800"/>
              <a:t>FV = CF</a:t>
            </a:r>
            <a:r>
              <a:rPr lang="en-US" altLang="en-US" sz="1800" baseline="-25000"/>
              <a:t>1</a:t>
            </a:r>
            <a:r>
              <a:rPr lang="en-US" altLang="en-US" sz="1800"/>
              <a:t>(1 + r)</a:t>
            </a:r>
            <a:r>
              <a:rPr lang="en-US" altLang="en-US" sz="1800" baseline="30000"/>
              <a:t>3</a:t>
            </a:r>
            <a:r>
              <a:rPr lang="en-US" altLang="en-US" sz="1800"/>
              <a:t> + CF</a:t>
            </a:r>
            <a:r>
              <a:rPr lang="en-US" altLang="en-US" sz="1800" baseline="-25000"/>
              <a:t>2</a:t>
            </a:r>
            <a:r>
              <a:rPr lang="en-US" altLang="en-US" sz="1800"/>
              <a:t>(1 + r)</a:t>
            </a:r>
            <a:r>
              <a:rPr lang="en-US" altLang="en-US" sz="1800" baseline="30000"/>
              <a:t>2</a:t>
            </a:r>
            <a:r>
              <a:rPr lang="en-US" altLang="en-US" sz="1800"/>
              <a:t> + CF</a:t>
            </a:r>
            <a:r>
              <a:rPr lang="en-US" altLang="en-US" sz="1800" baseline="-25000"/>
              <a:t>3 </a:t>
            </a:r>
            <a:r>
              <a:rPr lang="en-US" altLang="en-US" sz="1800"/>
              <a:t>(1 + r)</a:t>
            </a:r>
            <a:r>
              <a:rPr lang="en-US" altLang="en-US" sz="1800" baseline="30000"/>
              <a:t>1</a:t>
            </a:r>
            <a:r>
              <a:rPr lang="en-US" altLang="en-US" sz="1800"/>
              <a:t> </a:t>
            </a:r>
          </a:p>
          <a:p>
            <a:pPr>
              <a:spcBef>
                <a:spcPct val="0"/>
              </a:spcBef>
              <a:buFontTx/>
              <a:buNone/>
            </a:pPr>
            <a:r>
              <a:rPr lang="en-US" altLang="en-US" sz="1800"/>
              <a:t>      = 3000(1 + 0.06)</a:t>
            </a:r>
            <a:r>
              <a:rPr lang="en-US" altLang="en-US" sz="1800" baseline="30000"/>
              <a:t>3</a:t>
            </a:r>
            <a:r>
              <a:rPr lang="en-US" altLang="en-US" sz="1800"/>
              <a:t> + 3000(1 + 0.06)</a:t>
            </a:r>
            <a:r>
              <a:rPr lang="en-US" altLang="en-US" sz="1800" baseline="30000"/>
              <a:t>2</a:t>
            </a:r>
            <a:r>
              <a:rPr lang="en-US" altLang="en-US" sz="1800"/>
              <a:t> + 3000(1 + 0.06)</a:t>
            </a:r>
            <a:r>
              <a:rPr lang="en-US" altLang="en-US" sz="1800" baseline="30000"/>
              <a:t>1</a:t>
            </a:r>
            <a:r>
              <a:rPr lang="en-US" altLang="en-US" sz="1800"/>
              <a:t> </a:t>
            </a:r>
          </a:p>
          <a:p>
            <a:pPr>
              <a:spcBef>
                <a:spcPct val="0"/>
              </a:spcBef>
              <a:buFontTx/>
              <a:buNone/>
            </a:pPr>
            <a:r>
              <a:rPr lang="en-US" altLang="en-US" sz="1800"/>
              <a:t>      = 3000(1.06)</a:t>
            </a:r>
            <a:r>
              <a:rPr lang="en-US" altLang="en-US" sz="1800" baseline="30000"/>
              <a:t>3</a:t>
            </a:r>
            <a:r>
              <a:rPr lang="en-US" altLang="en-US" sz="1800"/>
              <a:t> + 3000(1.06)</a:t>
            </a:r>
            <a:r>
              <a:rPr lang="en-US" altLang="en-US" sz="1800" baseline="30000"/>
              <a:t>2</a:t>
            </a:r>
            <a:r>
              <a:rPr lang="en-US" altLang="en-US" sz="1800"/>
              <a:t> + 3000(1.06)</a:t>
            </a:r>
            <a:r>
              <a:rPr lang="en-US" altLang="en-US" sz="1800" baseline="30000"/>
              <a:t>1</a:t>
            </a:r>
            <a:r>
              <a:rPr lang="en-US" altLang="en-US" sz="1800"/>
              <a:t> </a:t>
            </a:r>
          </a:p>
          <a:p>
            <a:pPr>
              <a:spcBef>
                <a:spcPct val="0"/>
              </a:spcBef>
              <a:buFontTx/>
              <a:buNone/>
            </a:pPr>
            <a:r>
              <a:rPr lang="en-US" altLang="en-US" sz="1800"/>
              <a:t>      = 3000(1.1910) + 3000(1.1236) + 3000(1.06) </a:t>
            </a:r>
          </a:p>
          <a:p>
            <a:pPr>
              <a:spcBef>
                <a:spcPct val="0"/>
              </a:spcBef>
              <a:buFontTx/>
              <a:buNone/>
            </a:pPr>
            <a:r>
              <a:rPr lang="en-US" altLang="en-US" sz="1800"/>
              <a:t>      = 3573.0000 + 3,370.8000 + 3,180.000</a:t>
            </a:r>
          </a:p>
          <a:p>
            <a:pPr>
              <a:spcBef>
                <a:spcPct val="0"/>
              </a:spcBef>
              <a:buFontTx/>
              <a:buNone/>
            </a:pPr>
            <a:r>
              <a:rPr lang="en-US" altLang="en-US" sz="1800"/>
              <a:t>      = </a:t>
            </a:r>
            <a:r>
              <a:rPr lang="en-US" altLang="en-US" sz="1800" b="1"/>
              <a:t>$10,123.85</a:t>
            </a:r>
            <a:endParaRPr lang="en-US" altLang="en-US" sz="1800"/>
          </a:p>
        </p:txBody>
      </p:sp>
      <p:sp>
        <p:nvSpPr>
          <p:cNvPr id="21507" name="AutoShape 3"/>
          <p:cNvSpPr>
            <a:spLocks noChangeArrowheads="1"/>
          </p:cNvSpPr>
          <p:nvPr/>
        </p:nvSpPr>
        <p:spPr bwMode="auto">
          <a:xfrm>
            <a:off x="152400" y="3792538"/>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26" name="Rectangle 5"/>
          <p:cNvSpPr>
            <a:spLocks noChangeArrowheads="1"/>
          </p:cNvSpPr>
          <p:nvPr/>
        </p:nvSpPr>
        <p:spPr bwMode="auto">
          <a:xfrm>
            <a:off x="177800" y="212725"/>
            <a:ext cx="668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Annuities (continued)</a:t>
            </a:r>
          </a:p>
          <a:p>
            <a:pPr>
              <a:spcBef>
                <a:spcPct val="0"/>
              </a:spcBef>
              <a:buFontTx/>
              <a:buNone/>
            </a:pPr>
            <a:endParaRPr lang="en-US" altLang="en-US" sz="1800" b="1"/>
          </a:p>
          <a:p>
            <a:pPr>
              <a:spcBef>
                <a:spcPct val="0"/>
              </a:spcBef>
              <a:buFontTx/>
              <a:buNone/>
            </a:pPr>
            <a:r>
              <a:rPr lang="en-US" altLang="en-US" sz="1800" u="sng"/>
              <a:t>Example</a:t>
            </a:r>
            <a:r>
              <a:rPr lang="en-US" altLang="en-US" sz="1800"/>
              <a:t>: What is the FV of the lease in the previous example?</a:t>
            </a:r>
          </a:p>
          <a:p>
            <a:pPr>
              <a:spcBef>
                <a:spcPct val="0"/>
              </a:spcBef>
              <a:buFontTx/>
              <a:buNone/>
            </a:pPr>
            <a:r>
              <a:rPr lang="en-US" altLang="en-US" sz="1800"/>
              <a:t>Draw a cash flow diagram</a:t>
            </a:r>
            <a:endParaRPr lang="en-US" altLang="en-US" sz="1800" b="1"/>
          </a:p>
        </p:txBody>
      </p:sp>
      <p:grpSp>
        <p:nvGrpSpPr>
          <p:cNvPr id="2" name="Group 29"/>
          <p:cNvGrpSpPr>
            <a:grpSpLocks/>
          </p:cNvGrpSpPr>
          <p:nvPr/>
        </p:nvGrpSpPr>
        <p:grpSpPr bwMode="auto">
          <a:xfrm>
            <a:off x="455613" y="1331913"/>
            <a:ext cx="5842000" cy="1579562"/>
            <a:chOff x="287" y="839"/>
            <a:chExt cx="3680" cy="995"/>
          </a:xfrm>
        </p:grpSpPr>
        <p:grpSp>
          <p:nvGrpSpPr>
            <p:cNvPr id="30730" name="Group 3"/>
            <p:cNvGrpSpPr>
              <a:grpSpLocks/>
            </p:cNvGrpSpPr>
            <p:nvPr/>
          </p:nvGrpSpPr>
          <p:grpSpPr bwMode="auto">
            <a:xfrm>
              <a:off x="359" y="1174"/>
              <a:ext cx="3608" cy="299"/>
              <a:chOff x="368" y="3209"/>
              <a:chExt cx="3608" cy="299"/>
            </a:xfrm>
          </p:grpSpPr>
          <p:grpSp>
            <p:nvGrpSpPr>
              <p:cNvPr id="30740" name="Group 4"/>
              <p:cNvGrpSpPr>
                <a:grpSpLocks/>
              </p:cNvGrpSpPr>
              <p:nvPr/>
            </p:nvGrpSpPr>
            <p:grpSpPr bwMode="auto">
              <a:xfrm>
                <a:off x="438" y="3379"/>
                <a:ext cx="3456" cy="129"/>
                <a:chOff x="432" y="2389"/>
                <a:chExt cx="3456" cy="129"/>
              </a:xfrm>
            </p:grpSpPr>
            <p:sp>
              <p:nvSpPr>
                <p:cNvPr id="30745" name="Line 5"/>
                <p:cNvSpPr>
                  <a:spLocks noChangeShapeType="1"/>
                </p:cNvSpPr>
                <p:nvPr/>
              </p:nvSpPr>
              <p:spPr bwMode="auto">
                <a:xfrm flipV="1">
                  <a:off x="432" y="2453"/>
                  <a:ext cx="3456"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6" name="Line 6"/>
                <p:cNvSpPr>
                  <a:spLocks noChangeShapeType="1"/>
                </p:cNvSpPr>
                <p:nvPr/>
              </p:nvSpPr>
              <p:spPr bwMode="auto">
                <a:xfrm flipH="1">
                  <a:off x="435"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7" name="Line 7"/>
                <p:cNvSpPr>
                  <a:spLocks noChangeShapeType="1"/>
                </p:cNvSpPr>
                <p:nvPr/>
              </p:nvSpPr>
              <p:spPr bwMode="auto">
                <a:xfrm flipH="1">
                  <a:off x="15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8" name="Line 8"/>
                <p:cNvSpPr>
                  <a:spLocks noChangeShapeType="1"/>
                </p:cNvSpPr>
                <p:nvPr/>
              </p:nvSpPr>
              <p:spPr bwMode="auto">
                <a:xfrm flipH="1">
                  <a:off x="2731"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9" name="Line 9"/>
                <p:cNvSpPr>
                  <a:spLocks noChangeShapeType="1"/>
                </p:cNvSpPr>
                <p:nvPr/>
              </p:nvSpPr>
              <p:spPr bwMode="auto">
                <a:xfrm flipH="1">
                  <a:off x="38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41" name="Text Box 10"/>
              <p:cNvSpPr txBox="1">
                <a:spLocks noChangeArrowheads="1"/>
              </p:cNvSpPr>
              <p:nvPr/>
            </p:nvSpPr>
            <p:spPr bwMode="auto">
              <a:xfrm>
                <a:off x="368" y="3209"/>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30742" name="Text Box 11"/>
              <p:cNvSpPr txBox="1">
                <a:spLocks noChangeArrowheads="1"/>
              </p:cNvSpPr>
              <p:nvPr/>
            </p:nvSpPr>
            <p:spPr bwMode="auto">
              <a:xfrm>
                <a:off x="1510" y="3227"/>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30743" name="Text Box 12"/>
              <p:cNvSpPr txBox="1">
                <a:spLocks noChangeArrowheads="1"/>
              </p:cNvSpPr>
              <p:nvPr/>
            </p:nvSpPr>
            <p:spPr bwMode="auto">
              <a:xfrm>
                <a:off x="2652" y="321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30744" name="Text Box 13"/>
              <p:cNvSpPr txBox="1">
                <a:spLocks noChangeArrowheads="1"/>
              </p:cNvSpPr>
              <p:nvPr/>
            </p:nvSpPr>
            <p:spPr bwMode="auto">
              <a:xfrm>
                <a:off x="3812" y="321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grpSp>
        <p:sp>
          <p:nvSpPr>
            <p:cNvPr id="30731" name="Line 14"/>
            <p:cNvSpPr>
              <a:spLocks noChangeShapeType="1"/>
            </p:cNvSpPr>
            <p:nvPr/>
          </p:nvSpPr>
          <p:spPr bwMode="auto">
            <a:xfrm>
              <a:off x="1581" y="1483"/>
              <a:ext cx="0" cy="184"/>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2" name="Line 15"/>
            <p:cNvSpPr>
              <a:spLocks noChangeShapeType="1"/>
            </p:cNvSpPr>
            <p:nvPr/>
          </p:nvSpPr>
          <p:spPr bwMode="auto">
            <a:xfrm>
              <a:off x="2729" y="1483"/>
              <a:ext cx="0" cy="184"/>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3" name="Line 16"/>
            <p:cNvSpPr>
              <a:spLocks noChangeShapeType="1"/>
            </p:cNvSpPr>
            <p:nvPr/>
          </p:nvSpPr>
          <p:spPr bwMode="auto">
            <a:xfrm>
              <a:off x="433" y="1483"/>
              <a:ext cx="0" cy="184"/>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4" name="Text Box 17"/>
            <p:cNvSpPr txBox="1">
              <a:spLocks noChangeArrowheads="1"/>
            </p:cNvSpPr>
            <p:nvPr/>
          </p:nvSpPr>
          <p:spPr bwMode="auto">
            <a:xfrm>
              <a:off x="1419" y="1661"/>
              <a:ext cx="3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3000</a:t>
              </a:r>
            </a:p>
          </p:txBody>
        </p:sp>
        <p:sp>
          <p:nvSpPr>
            <p:cNvPr id="30735" name="Text Box 18"/>
            <p:cNvSpPr txBox="1">
              <a:spLocks noChangeArrowheads="1"/>
            </p:cNvSpPr>
            <p:nvPr/>
          </p:nvSpPr>
          <p:spPr bwMode="auto">
            <a:xfrm>
              <a:off x="2551" y="1661"/>
              <a:ext cx="3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3000</a:t>
              </a:r>
            </a:p>
          </p:txBody>
        </p:sp>
        <p:sp>
          <p:nvSpPr>
            <p:cNvPr id="30736" name="Text Box 19"/>
            <p:cNvSpPr txBox="1">
              <a:spLocks noChangeArrowheads="1"/>
            </p:cNvSpPr>
            <p:nvPr/>
          </p:nvSpPr>
          <p:spPr bwMode="auto">
            <a:xfrm>
              <a:off x="287" y="1661"/>
              <a:ext cx="3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3000</a:t>
              </a:r>
            </a:p>
          </p:txBody>
        </p:sp>
        <p:sp>
          <p:nvSpPr>
            <p:cNvPr id="30737" name="Text Box 20"/>
            <p:cNvSpPr txBox="1">
              <a:spLocks noChangeArrowheads="1"/>
            </p:cNvSpPr>
            <p:nvPr/>
          </p:nvSpPr>
          <p:spPr bwMode="auto">
            <a:xfrm>
              <a:off x="711" y="1217"/>
              <a:ext cx="39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i = 6%</a:t>
              </a:r>
            </a:p>
          </p:txBody>
        </p:sp>
        <p:sp>
          <p:nvSpPr>
            <p:cNvPr id="30738" name="Line 21"/>
            <p:cNvSpPr>
              <a:spLocks noChangeShapeType="1"/>
            </p:cNvSpPr>
            <p:nvPr/>
          </p:nvSpPr>
          <p:spPr bwMode="auto">
            <a:xfrm flipV="1">
              <a:off x="3873" y="839"/>
              <a:ext cx="4" cy="336"/>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9" name="Text Box 22"/>
            <p:cNvSpPr txBox="1">
              <a:spLocks noChangeArrowheads="1"/>
            </p:cNvSpPr>
            <p:nvPr/>
          </p:nvSpPr>
          <p:spPr bwMode="auto">
            <a:xfrm>
              <a:off x="3431" y="961"/>
              <a:ext cx="39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grpSp>
      <p:sp>
        <p:nvSpPr>
          <p:cNvPr id="30729" name="Rectangle 2"/>
          <p:cNvSpPr>
            <a:spLocks noChangeArrowheads="1"/>
          </p:cNvSpPr>
          <p:nvPr/>
        </p:nvSpPr>
        <p:spPr bwMode="auto">
          <a:xfrm>
            <a:off x="301625" y="5626100"/>
            <a:ext cx="4252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Calculator Financial Function Solution</a:t>
            </a:r>
            <a:r>
              <a:rPr lang="en-US" altLang="en-US" sz="18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40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211860DB-35C5-40A2-9CD6-9E3C3EA1C44C}" type="slidenum">
              <a:rPr lang="en-US" altLang="en-US" sz="1200" smtClean="0"/>
              <a:pPr>
                <a:spcBef>
                  <a:spcPct val="0"/>
                </a:spcBef>
                <a:buFontTx/>
                <a:buNone/>
              </a:pPr>
              <a:t>3</a:t>
            </a:fld>
            <a:endParaRPr lang="en-US" altLang="en-US" sz="1200" smtClean="0"/>
          </a:p>
        </p:txBody>
      </p:sp>
      <p:sp>
        <p:nvSpPr>
          <p:cNvPr id="4100" name="Text Box 23"/>
          <p:cNvSpPr txBox="1">
            <a:spLocks noChangeArrowheads="1"/>
          </p:cNvSpPr>
          <p:nvPr/>
        </p:nvSpPr>
        <p:spPr bwMode="auto">
          <a:xfrm>
            <a:off x="263525" y="304800"/>
            <a:ext cx="6594475" cy="677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Future Value:</a:t>
            </a:r>
            <a:endParaRPr lang="en-US" altLang="en-US" sz="1800"/>
          </a:p>
          <a:p>
            <a:pPr>
              <a:spcBef>
                <a:spcPct val="0"/>
              </a:spcBef>
              <a:buFontTx/>
              <a:buNone/>
            </a:pPr>
            <a:endParaRPr lang="en-US" altLang="en-US" sz="1800"/>
          </a:p>
          <a:p>
            <a:pPr>
              <a:spcBef>
                <a:spcPct val="0"/>
              </a:spcBef>
              <a:buFont typeface="Wingdings 3" pitchFamily="18" charset="2"/>
              <a:buChar char="_"/>
            </a:pPr>
            <a:r>
              <a:rPr lang="en-US" altLang="en-US" sz="1800" u="sng"/>
              <a:t>Future Value (FV) (a noun):</a:t>
            </a:r>
            <a:r>
              <a:rPr lang="en-US" altLang="en-US" sz="1800"/>
              <a:t> </a:t>
            </a:r>
          </a:p>
          <a:p>
            <a:pPr lvl="1">
              <a:spcBef>
                <a:spcPct val="0"/>
              </a:spcBef>
              <a:buFont typeface="Wingdings 3" pitchFamily="18" charset="2"/>
              <a:buChar char=""/>
            </a:pPr>
            <a:r>
              <a:rPr lang="en-US" altLang="en-US" sz="1800"/>
              <a:t>The amount to which an investment grows when it earns a positive rate of return.</a:t>
            </a:r>
          </a:p>
          <a:p>
            <a:pPr>
              <a:spcBef>
                <a:spcPct val="0"/>
              </a:spcBef>
              <a:buFont typeface="Monotype Sorts" pitchFamily="2" charset="2"/>
              <a:buChar char="*"/>
            </a:pPr>
            <a:endParaRPr lang="en-US" altLang="en-US" sz="1800"/>
          </a:p>
          <a:p>
            <a:pPr>
              <a:spcBef>
                <a:spcPct val="0"/>
              </a:spcBef>
              <a:buFont typeface="Wingdings 3" pitchFamily="18" charset="2"/>
              <a:buChar char="_"/>
            </a:pPr>
            <a:r>
              <a:rPr lang="en-US" altLang="en-US" sz="1800" u="sng"/>
              <a:t>Compounding (a verb):</a:t>
            </a:r>
            <a:r>
              <a:rPr lang="en-US" altLang="en-US" sz="1800"/>
              <a:t> </a:t>
            </a:r>
          </a:p>
          <a:p>
            <a:pPr lvl="1">
              <a:spcBef>
                <a:spcPct val="0"/>
              </a:spcBef>
              <a:buFont typeface="Wingdings 3" pitchFamily="18" charset="2"/>
              <a:buChar char=""/>
            </a:pPr>
            <a:r>
              <a:rPr lang="en-US" altLang="en-US" sz="1800"/>
              <a:t>The process of going from </a:t>
            </a:r>
            <a:r>
              <a:rPr lang="en-US" altLang="en-US" sz="1800" b="1" i="1"/>
              <a:t>today’s values</a:t>
            </a:r>
            <a:r>
              <a:rPr lang="en-US" altLang="en-US" sz="1800"/>
              <a:t> (“present values”) to values at some </a:t>
            </a:r>
            <a:r>
              <a:rPr lang="en-US" altLang="en-US" sz="1800" b="1" i="1"/>
              <a:t>future</a:t>
            </a:r>
            <a:r>
              <a:rPr lang="en-US" altLang="en-US" sz="1800"/>
              <a:t> time (“future values”).  </a:t>
            </a:r>
          </a:p>
          <a:p>
            <a:pPr lvl="1">
              <a:spcBef>
                <a:spcPct val="0"/>
              </a:spcBef>
              <a:buFont typeface="Wingdings 3" pitchFamily="18" charset="2"/>
              <a:buChar char=""/>
            </a:pPr>
            <a:r>
              <a:rPr lang="en-US" altLang="en-US" sz="1800"/>
              <a:t>Applying the effects of TVM</a:t>
            </a:r>
          </a:p>
          <a:p>
            <a:pPr lvl="1">
              <a:spcBef>
                <a:spcPct val="0"/>
              </a:spcBef>
              <a:buFont typeface="Wingdings 3" pitchFamily="18" charset="2"/>
              <a:buChar char=""/>
            </a:pPr>
            <a:r>
              <a:rPr lang="en-US" altLang="en-US" sz="1800"/>
              <a:t>The process of determining the </a:t>
            </a:r>
            <a:r>
              <a:rPr lang="en-US" altLang="en-US" sz="1800" u="sng"/>
              <a:t>Future Value</a:t>
            </a:r>
            <a:r>
              <a:rPr lang="en-US" altLang="en-US" sz="1800"/>
              <a:t> of a cash flow or a series of cash flows.</a:t>
            </a:r>
          </a:p>
          <a:p>
            <a:pPr lvl="1">
              <a:spcBef>
                <a:spcPct val="0"/>
              </a:spcBef>
              <a:buFont typeface="Wingdings 3" pitchFamily="18" charset="2"/>
              <a:buChar char=""/>
            </a:pPr>
            <a:r>
              <a:rPr lang="en-US" altLang="en-US" sz="1800"/>
              <a:t> Converting present/previous/prior values to future values</a:t>
            </a:r>
          </a:p>
          <a:p>
            <a:pPr lvl="1">
              <a:spcBef>
                <a:spcPct val="0"/>
              </a:spcBef>
              <a:buFontTx/>
              <a:buNone/>
            </a:pPr>
            <a:endParaRPr lang="en-US" altLang="en-US" sz="1800"/>
          </a:p>
          <a:p>
            <a:pPr>
              <a:spcBef>
                <a:spcPct val="0"/>
              </a:spcBef>
              <a:buFont typeface="Wingdings" pitchFamily="2" charset="2"/>
              <a:buChar char="ð"/>
            </a:pPr>
            <a:r>
              <a:rPr lang="en-US" altLang="en-US" sz="1800" u="sng"/>
              <a:t>The Interest Rate/Rate of Return is the conversion factor:</a:t>
            </a:r>
            <a:r>
              <a:rPr lang="en-US" altLang="en-US" sz="1800"/>
              <a:t> </a:t>
            </a:r>
          </a:p>
          <a:p>
            <a:pPr>
              <a:spcBef>
                <a:spcPct val="0"/>
              </a:spcBef>
              <a:buFont typeface="Monotype Sorts" pitchFamily="2" charset="2"/>
              <a:buChar char="*"/>
            </a:pPr>
            <a:endParaRPr lang="en-US" altLang="en-US" sz="1800"/>
          </a:p>
          <a:p>
            <a:pPr>
              <a:spcBef>
                <a:spcPct val="0"/>
              </a:spcBef>
              <a:buFont typeface="Monotype Sorts" pitchFamily="2" charset="2"/>
              <a:buNone/>
            </a:pPr>
            <a:r>
              <a:rPr lang="en-US" altLang="en-US" sz="1800" u="sng"/>
              <a:t>Example (Simple Case)</a:t>
            </a:r>
            <a:r>
              <a:rPr lang="en-US" altLang="en-US" sz="1800"/>
              <a:t>: You deposit $100 in a savings account that pays 6% per year (1 compounding period per year).  What amount of money would you have in this account after 1 year? (What is the future value of $100 @ 6% after 1 year?)</a:t>
            </a:r>
          </a:p>
          <a:p>
            <a:pPr>
              <a:spcBef>
                <a:spcPct val="0"/>
              </a:spcBef>
              <a:buFont typeface="Wingdings 3" pitchFamily="18" charset="2"/>
              <a:buChar char="_"/>
            </a:pPr>
            <a:r>
              <a:rPr lang="en-US" altLang="en-US" sz="1800"/>
              <a:t> In this example, there is only one period (1 year); therefore n = 1</a:t>
            </a:r>
          </a:p>
          <a:p>
            <a:pPr>
              <a:spcBef>
                <a:spcPct val="0"/>
              </a:spcBef>
              <a:buFont typeface="Wingdings 3" pitchFamily="18" charset="2"/>
              <a:buChar char="_"/>
            </a:pPr>
            <a:r>
              <a:rPr lang="en-US" altLang="en-US" sz="1800"/>
              <a:t> Interest that is </a:t>
            </a:r>
            <a:r>
              <a:rPr lang="en-US" altLang="en-US" sz="1800" u="sng"/>
              <a:t>paid-out</a:t>
            </a:r>
            <a:r>
              <a:rPr lang="en-US" altLang="en-US" sz="1800"/>
              <a:t> over only one interest earning period is called </a:t>
            </a:r>
            <a:r>
              <a:rPr lang="en-US" altLang="en-US" sz="1800" u="sng"/>
              <a:t>simple interest</a:t>
            </a:r>
            <a:endParaRPr lang="en-US" altLang="en-US" sz="1800"/>
          </a:p>
          <a:p>
            <a:pPr>
              <a:spcBef>
                <a:spcPct val="0"/>
              </a:spcBef>
              <a:buFontTx/>
              <a:buNone/>
            </a:pPr>
            <a:r>
              <a:rPr lang="en-US" altLang="en-US" sz="1800" b="1"/>
              <a:t>Draw a cash flow diagram (a time line with cash flows added)</a:t>
            </a:r>
            <a:r>
              <a:rPr lang="en-US" altLang="en-US" sz="1800"/>
              <a:t>:</a:t>
            </a:r>
          </a:p>
        </p:txBody>
      </p:sp>
      <p:sp>
        <p:nvSpPr>
          <p:cNvPr id="4101" name="Line 37"/>
          <p:cNvSpPr>
            <a:spLocks noChangeShapeType="1"/>
          </p:cNvSpPr>
          <p:nvPr/>
        </p:nvSpPr>
        <p:spPr bwMode="auto">
          <a:xfrm flipV="1">
            <a:off x="1381125" y="8545513"/>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2" name="Line 38"/>
          <p:cNvSpPr>
            <a:spLocks noChangeShapeType="1"/>
          </p:cNvSpPr>
          <p:nvPr/>
        </p:nvSpPr>
        <p:spPr bwMode="auto">
          <a:xfrm flipH="1">
            <a:off x="1385888" y="844391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3" name="Line 39"/>
          <p:cNvSpPr>
            <a:spLocks noChangeShapeType="1"/>
          </p:cNvSpPr>
          <p:nvPr/>
        </p:nvSpPr>
        <p:spPr bwMode="auto">
          <a:xfrm flipH="1">
            <a:off x="5021263" y="844391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4" name="Text Box 40"/>
          <p:cNvSpPr txBox="1">
            <a:spLocks noChangeArrowheads="1"/>
          </p:cNvSpPr>
          <p:nvPr/>
        </p:nvSpPr>
        <p:spPr bwMode="auto">
          <a:xfrm>
            <a:off x="1250950" y="85931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4105" name="Text Box 41"/>
          <p:cNvSpPr txBox="1">
            <a:spLocks noChangeArrowheads="1"/>
          </p:cNvSpPr>
          <p:nvPr/>
        </p:nvSpPr>
        <p:spPr bwMode="auto">
          <a:xfrm>
            <a:off x="4895850" y="85931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4106" name="Line 42"/>
          <p:cNvSpPr>
            <a:spLocks noChangeShapeType="1"/>
          </p:cNvSpPr>
          <p:nvPr/>
        </p:nvSpPr>
        <p:spPr bwMode="auto">
          <a:xfrm flipV="1">
            <a:off x="1389063" y="8115300"/>
            <a:ext cx="0" cy="3111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7" name="Line 43"/>
          <p:cNvSpPr>
            <a:spLocks noChangeShapeType="1"/>
          </p:cNvSpPr>
          <p:nvPr/>
        </p:nvSpPr>
        <p:spPr bwMode="auto">
          <a:xfrm>
            <a:off x="5026025" y="8799513"/>
            <a:ext cx="0" cy="3079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8" name="Text Box 44"/>
          <p:cNvSpPr txBox="1">
            <a:spLocks noChangeArrowheads="1"/>
          </p:cNvSpPr>
          <p:nvPr/>
        </p:nvSpPr>
        <p:spPr bwMode="auto">
          <a:xfrm>
            <a:off x="5013325" y="8867775"/>
            <a:ext cx="628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sp>
        <p:nvSpPr>
          <p:cNvPr id="4109" name="Text Box 45"/>
          <p:cNvSpPr txBox="1">
            <a:spLocks noChangeArrowheads="1"/>
          </p:cNvSpPr>
          <p:nvPr/>
        </p:nvSpPr>
        <p:spPr bwMode="auto">
          <a:xfrm>
            <a:off x="552450" y="8101013"/>
            <a:ext cx="8556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$100</a:t>
            </a:r>
          </a:p>
        </p:txBody>
      </p:sp>
      <p:sp>
        <p:nvSpPr>
          <p:cNvPr id="4110" name="Text Box 46"/>
          <p:cNvSpPr txBox="1">
            <a:spLocks noChangeArrowheads="1"/>
          </p:cNvSpPr>
          <p:nvPr/>
        </p:nvSpPr>
        <p:spPr bwMode="auto">
          <a:xfrm>
            <a:off x="1527175" y="8240713"/>
            <a:ext cx="646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6%</a:t>
            </a:r>
          </a:p>
        </p:txBody>
      </p:sp>
      <p:sp>
        <p:nvSpPr>
          <p:cNvPr id="4111" name="Line 47"/>
          <p:cNvSpPr>
            <a:spLocks noChangeShapeType="1"/>
          </p:cNvSpPr>
          <p:nvPr/>
        </p:nvSpPr>
        <p:spPr bwMode="auto">
          <a:xfrm flipV="1">
            <a:off x="1377950" y="7523163"/>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2" name="Line 48"/>
          <p:cNvSpPr>
            <a:spLocks noChangeShapeType="1"/>
          </p:cNvSpPr>
          <p:nvPr/>
        </p:nvSpPr>
        <p:spPr bwMode="auto">
          <a:xfrm flipH="1">
            <a:off x="1382713" y="742156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3" name="Line 49"/>
          <p:cNvSpPr>
            <a:spLocks noChangeShapeType="1"/>
          </p:cNvSpPr>
          <p:nvPr/>
        </p:nvSpPr>
        <p:spPr bwMode="auto">
          <a:xfrm flipH="1">
            <a:off x="5018088" y="742156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4" name="Text Box 50"/>
          <p:cNvSpPr txBox="1">
            <a:spLocks noChangeArrowheads="1"/>
          </p:cNvSpPr>
          <p:nvPr/>
        </p:nvSpPr>
        <p:spPr bwMode="auto">
          <a:xfrm>
            <a:off x="1247775" y="75707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4115" name="Text Box 51"/>
          <p:cNvSpPr txBox="1">
            <a:spLocks noChangeArrowheads="1"/>
          </p:cNvSpPr>
          <p:nvPr/>
        </p:nvSpPr>
        <p:spPr bwMode="auto">
          <a:xfrm>
            <a:off x="4892675" y="75707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4116" name="Text Box 54"/>
          <p:cNvSpPr txBox="1">
            <a:spLocks noChangeArrowheads="1"/>
          </p:cNvSpPr>
          <p:nvPr/>
        </p:nvSpPr>
        <p:spPr bwMode="auto">
          <a:xfrm>
            <a:off x="4746625" y="7151688"/>
            <a:ext cx="628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sp>
        <p:nvSpPr>
          <p:cNvPr id="4117" name="Text Box 55"/>
          <p:cNvSpPr txBox="1">
            <a:spLocks noChangeArrowheads="1"/>
          </p:cNvSpPr>
          <p:nvPr/>
        </p:nvSpPr>
        <p:spPr bwMode="auto">
          <a:xfrm>
            <a:off x="952500" y="7145338"/>
            <a:ext cx="8556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$100</a:t>
            </a:r>
          </a:p>
        </p:txBody>
      </p:sp>
      <p:sp>
        <p:nvSpPr>
          <p:cNvPr id="4118" name="Text Box 56"/>
          <p:cNvSpPr txBox="1">
            <a:spLocks noChangeArrowheads="1"/>
          </p:cNvSpPr>
          <p:nvPr/>
        </p:nvSpPr>
        <p:spPr bwMode="auto">
          <a:xfrm>
            <a:off x="1485900" y="7256463"/>
            <a:ext cx="646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6%</a:t>
            </a:r>
          </a:p>
        </p:txBody>
      </p:sp>
      <p:sp>
        <p:nvSpPr>
          <p:cNvPr id="4119" name="Text Box 57"/>
          <p:cNvSpPr txBox="1">
            <a:spLocks noChangeArrowheads="1"/>
          </p:cNvSpPr>
          <p:nvPr/>
        </p:nvSpPr>
        <p:spPr bwMode="auto">
          <a:xfrm>
            <a:off x="2692400" y="7702550"/>
            <a:ext cx="1104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or this…..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C5590C78-4E8D-4988-B541-CEB91C896D58}" type="slidenum">
              <a:rPr lang="en-US" altLang="en-US" sz="1200" smtClean="0"/>
              <a:pPr>
                <a:spcBef>
                  <a:spcPct val="0"/>
                </a:spcBef>
                <a:buFontTx/>
                <a:buNone/>
              </a:pPr>
              <a:t>30</a:t>
            </a:fld>
            <a:endParaRPr lang="en-US" altLang="en-US" sz="1200" smtClean="0"/>
          </a:p>
        </p:txBody>
      </p:sp>
      <p:sp>
        <p:nvSpPr>
          <p:cNvPr id="31748" name="Text Box 2"/>
          <p:cNvSpPr txBox="1">
            <a:spLocks noChangeArrowheads="1"/>
          </p:cNvSpPr>
          <p:nvPr/>
        </p:nvSpPr>
        <p:spPr bwMode="auto">
          <a:xfrm>
            <a:off x="136525" y="230188"/>
            <a:ext cx="6721475"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Annuities (continued</a:t>
            </a:r>
            <a:r>
              <a:rPr lang="en-US" altLang="en-US" sz="1800" b="1"/>
              <a:t>)</a:t>
            </a:r>
          </a:p>
          <a:p>
            <a:pPr>
              <a:spcBef>
                <a:spcPct val="0"/>
              </a:spcBef>
              <a:buFontTx/>
              <a:buNone/>
            </a:pPr>
            <a:endParaRPr lang="en-US" altLang="en-US" sz="1800" b="1"/>
          </a:p>
          <a:p>
            <a:pPr>
              <a:spcBef>
                <a:spcPct val="0"/>
              </a:spcBef>
              <a:buFontTx/>
              <a:buNone/>
            </a:pPr>
            <a:r>
              <a:rPr lang="en-US" altLang="en-US" sz="1800" b="1"/>
              <a:t>Finding the Payment of an Annuity (Ordinary or Due)</a:t>
            </a:r>
          </a:p>
          <a:p>
            <a:pPr>
              <a:spcBef>
                <a:spcPct val="0"/>
              </a:spcBef>
              <a:buFontTx/>
              <a:buNone/>
            </a:pPr>
            <a:endParaRPr lang="en-US" altLang="en-US" sz="1800" b="1"/>
          </a:p>
          <a:p>
            <a:pPr>
              <a:spcBef>
                <a:spcPct val="0"/>
              </a:spcBef>
              <a:buFontTx/>
              <a:buNone/>
            </a:pPr>
            <a:r>
              <a:rPr lang="en-US" altLang="en-US" sz="1800" u="sng"/>
              <a:t>Example</a:t>
            </a:r>
            <a:r>
              <a:rPr lang="en-US" altLang="en-US" sz="1800"/>
              <a:t>: You plan to start a savings fund to pay for your child’s college education.  You estimate that you will need $150k, 15 years from now.  Your financial advisor/broker says he can earn your money 7.5%.  You plan to make an annual contribution to this fund at the end of each year.  How large will your contributions be?</a:t>
            </a:r>
          </a:p>
          <a:p>
            <a:pPr>
              <a:spcBef>
                <a:spcPct val="0"/>
              </a:spcBef>
              <a:buFontTx/>
              <a:buNone/>
            </a:pPr>
            <a:endParaRPr lang="en-US" altLang="en-US" sz="1800"/>
          </a:p>
          <a:p>
            <a:pPr>
              <a:spcBef>
                <a:spcPct val="0"/>
              </a:spcBef>
              <a:buFontTx/>
              <a:buNone/>
            </a:pPr>
            <a:r>
              <a:rPr lang="en-US" altLang="en-US" sz="1800"/>
              <a:t>Draw a cash flow diagram</a:t>
            </a:r>
            <a:endParaRPr lang="en-US" altLang="en-US" sz="1800" b="1"/>
          </a:p>
        </p:txBody>
      </p:sp>
      <p:sp>
        <p:nvSpPr>
          <p:cNvPr id="31749" name="Line 3"/>
          <p:cNvSpPr>
            <a:spLocks noChangeShapeType="1"/>
          </p:cNvSpPr>
          <p:nvPr/>
        </p:nvSpPr>
        <p:spPr bwMode="auto">
          <a:xfrm>
            <a:off x="1231900" y="39528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0" name="Line 4"/>
          <p:cNvSpPr>
            <a:spLocks noChangeShapeType="1"/>
          </p:cNvSpPr>
          <p:nvPr/>
        </p:nvSpPr>
        <p:spPr bwMode="auto">
          <a:xfrm flipV="1">
            <a:off x="774700" y="4022725"/>
            <a:ext cx="2587625"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1" name="Line 5"/>
          <p:cNvSpPr>
            <a:spLocks noChangeShapeType="1"/>
          </p:cNvSpPr>
          <p:nvPr/>
        </p:nvSpPr>
        <p:spPr bwMode="auto">
          <a:xfrm>
            <a:off x="774700" y="39528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2" name="Line 6"/>
          <p:cNvSpPr>
            <a:spLocks noChangeShapeType="1"/>
          </p:cNvSpPr>
          <p:nvPr/>
        </p:nvSpPr>
        <p:spPr bwMode="auto">
          <a:xfrm>
            <a:off x="5080000" y="394652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3" name="Line 7"/>
          <p:cNvSpPr>
            <a:spLocks noChangeShapeType="1"/>
          </p:cNvSpPr>
          <p:nvPr/>
        </p:nvSpPr>
        <p:spPr bwMode="auto">
          <a:xfrm>
            <a:off x="1676400" y="39528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4" name="Line 8"/>
          <p:cNvSpPr>
            <a:spLocks noChangeShapeType="1"/>
          </p:cNvSpPr>
          <p:nvPr/>
        </p:nvSpPr>
        <p:spPr bwMode="auto">
          <a:xfrm>
            <a:off x="2146300" y="39528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5" name="Line 9"/>
          <p:cNvSpPr>
            <a:spLocks noChangeShapeType="1"/>
          </p:cNvSpPr>
          <p:nvPr/>
        </p:nvSpPr>
        <p:spPr bwMode="auto">
          <a:xfrm>
            <a:off x="2590800" y="39528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6" name="Line 10"/>
          <p:cNvSpPr>
            <a:spLocks noChangeShapeType="1"/>
          </p:cNvSpPr>
          <p:nvPr/>
        </p:nvSpPr>
        <p:spPr bwMode="auto">
          <a:xfrm>
            <a:off x="3073400" y="39528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7" name="Line 11"/>
          <p:cNvSpPr>
            <a:spLocks noChangeShapeType="1"/>
          </p:cNvSpPr>
          <p:nvPr/>
        </p:nvSpPr>
        <p:spPr bwMode="auto">
          <a:xfrm>
            <a:off x="4616450" y="394652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8" name="Line 12"/>
          <p:cNvSpPr>
            <a:spLocks noChangeShapeType="1"/>
          </p:cNvSpPr>
          <p:nvPr/>
        </p:nvSpPr>
        <p:spPr bwMode="auto">
          <a:xfrm>
            <a:off x="4159250" y="394652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9" name="Text Box 13"/>
          <p:cNvSpPr txBox="1">
            <a:spLocks noChangeArrowheads="1"/>
          </p:cNvSpPr>
          <p:nvPr/>
        </p:nvSpPr>
        <p:spPr bwMode="auto">
          <a:xfrm>
            <a:off x="657225" y="375920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31760" name="Line 14"/>
          <p:cNvSpPr>
            <a:spLocks noChangeShapeType="1"/>
          </p:cNvSpPr>
          <p:nvPr/>
        </p:nvSpPr>
        <p:spPr bwMode="auto">
          <a:xfrm flipH="1">
            <a:off x="1235075" y="412908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1" name="Line 15"/>
          <p:cNvSpPr>
            <a:spLocks noChangeShapeType="1"/>
          </p:cNvSpPr>
          <p:nvPr/>
        </p:nvSpPr>
        <p:spPr bwMode="auto">
          <a:xfrm flipH="1">
            <a:off x="1682750" y="412908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2" name="Line 16"/>
          <p:cNvSpPr>
            <a:spLocks noChangeShapeType="1"/>
          </p:cNvSpPr>
          <p:nvPr/>
        </p:nvSpPr>
        <p:spPr bwMode="auto">
          <a:xfrm flipH="1">
            <a:off x="2149475" y="412908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3" name="Line 17"/>
          <p:cNvSpPr>
            <a:spLocks noChangeShapeType="1"/>
          </p:cNvSpPr>
          <p:nvPr/>
        </p:nvSpPr>
        <p:spPr bwMode="auto">
          <a:xfrm flipH="1">
            <a:off x="2600325" y="412908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4" name="Line 18"/>
          <p:cNvSpPr>
            <a:spLocks noChangeShapeType="1"/>
          </p:cNvSpPr>
          <p:nvPr/>
        </p:nvSpPr>
        <p:spPr bwMode="auto">
          <a:xfrm flipH="1">
            <a:off x="3073400" y="412908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5" name="Line 19"/>
          <p:cNvSpPr>
            <a:spLocks noChangeShapeType="1"/>
          </p:cNvSpPr>
          <p:nvPr/>
        </p:nvSpPr>
        <p:spPr bwMode="auto">
          <a:xfrm flipH="1">
            <a:off x="5083175" y="411638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6" name="Line 20"/>
          <p:cNvSpPr>
            <a:spLocks noChangeShapeType="1"/>
          </p:cNvSpPr>
          <p:nvPr/>
        </p:nvSpPr>
        <p:spPr bwMode="auto">
          <a:xfrm flipH="1">
            <a:off x="4619625" y="412273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7" name="Line 21"/>
          <p:cNvSpPr>
            <a:spLocks noChangeShapeType="1"/>
          </p:cNvSpPr>
          <p:nvPr/>
        </p:nvSpPr>
        <p:spPr bwMode="auto">
          <a:xfrm flipH="1">
            <a:off x="4162425" y="412273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8" name="Line 22"/>
          <p:cNvSpPr>
            <a:spLocks noChangeShapeType="1"/>
          </p:cNvSpPr>
          <p:nvPr/>
        </p:nvSpPr>
        <p:spPr bwMode="auto">
          <a:xfrm flipH="1" flipV="1">
            <a:off x="5070475" y="3175000"/>
            <a:ext cx="0" cy="5810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9" name="Text Box 23"/>
          <p:cNvSpPr txBox="1">
            <a:spLocks noChangeArrowheads="1"/>
          </p:cNvSpPr>
          <p:nvPr/>
        </p:nvSpPr>
        <p:spPr bwMode="auto">
          <a:xfrm>
            <a:off x="2778125" y="4522788"/>
            <a:ext cx="7635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 = ?</a:t>
            </a:r>
          </a:p>
        </p:txBody>
      </p:sp>
      <p:sp>
        <p:nvSpPr>
          <p:cNvPr id="31770" name="Text Box 24"/>
          <p:cNvSpPr txBox="1">
            <a:spLocks noChangeArrowheads="1"/>
          </p:cNvSpPr>
          <p:nvPr/>
        </p:nvSpPr>
        <p:spPr bwMode="auto">
          <a:xfrm>
            <a:off x="1152525" y="3446463"/>
            <a:ext cx="76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7.5%</a:t>
            </a:r>
          </a:p>
        </p:txBody>
      </p:sp>
      <p:sp>
        <p:nvSpPr>
          <p:cNvPr id="31771" name="Line 25"/>
          <p:cNvSpPr>
            <a:spLocks noChangeShapeType="1"/>
          </p:cNvSpPr>
          <p:nvPr/>
        </p:nvSpPr>
        <p:spPr bwMode="auto">
          <a:xfrm>
            <a:off x="3797300" y="4013200"/>
            <a:ext cx="1266825"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1772" name="Group 26"/>
          <p:cNvGrpSpPr>
            <a:grpSpLocks/>
          </p:cNvGrpSpPr>
          <p:nvPr/>
        </p:nvGrpSpPr>
        <p:grpSpPr bwMode="auto">
          <a:xfrm>
            <a:off x="3265488" y="3792538"/>
            <a:ext cx="157162" cy="457200"/>
            <a:chOff x="2229" y="2584"/>
            <a:chExt cx="99" cy="288"/>
          </a:xfrm>
        </p:grpSpPr>
        <p:sp>
          <p:nvSpPr>
            <p:cNvPr id="31789" name="Line 27"/>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90" name="Line 28"/>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91" name="Line 29"/>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1773" name="Group 30"/>
          <p:cNvGrpSpPr>
            <a:grpSpLocks/>
          </p:cNvGrpSpPr>
          <p:nvPr/>
        </p:nvGrpSpPr>
        <p:grpSpPr bwMode="auto">
          <a:xfrm>
            <a:off x="3724275" y="3797300"/>
            <a:ext cx="157163" cy="457200"/>
            <a:chOff x="2229" y="2584"/>
            <a:chExt cx="99" cy="288"/>
          </a:xfrm>
        </p:grpSpPr>
        <p:sp>
          <p:nvSpPr>
            <p:cNvPr id="31786" name="Line 31"/>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87" name="Line 32"/>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88" name="Line 33"/>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774" name="Text Box 34"/>
          <p:cNvSpPr txBox="1">
            <a:spLocks noChangeArrowheads="1"/>
          </p:cNvSpPr>
          <p:nvPr/>
        </p:nvSpPr>
        <p:spPr bwMode="auto">
          <a:xfrm>
            <a:off x="5067300" y="3252788"/>
            <a:ext cx="939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$150k</a:t>
            </a:r>
          </a:p>
        </p:txBody>
      </p:sp>
      <p:sp>
        <p:nvSpPr>
          <p:cNvPr id="31775" name="Text Box 35"/>
          <p:cNvSpPr txBox="1">
            <a:spLocks noChangeArrowheads="1"/>
          </p:cNvSpPr>
          <p:nvPr/>
        </p:nvSpPr>
        <p:spPr bwMode="auto">
          <a:xfrm>
            <a:off x="4918075" y="3729038"/>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15</a:t>
            </a:r>
          </a:p>
        </p:txBody>
      </p:sp>
      <p:sp>
        <p:nvSpPr>
          <p:cNvPr id="31776" name="Text Box 36"/>
          <p:cNvSpPr txBox="1">
            <a:spLocks noChangeArrowheads="1"/>
          </p:cNvSpPr>
          <p:nvPr/>
        </p:nvSpPr>
        <p:spPr bwMode="auto">
          <a:xfrm>
            <a:off x="1089025" y="370681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31777" name="Text Box 37"/>
          <p:cNvSpPr txBox="1">
            <a:spLocks noChangeArrowheads="1"/>
          </p:cNvSpPr>
          <p:nvPr/>
        </p:nvSpPr>
        <p:spPr bwMode="auto">
          <a:xfrm>
            <a:off x="1536700" y="370681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31778" name="Text Box 38"/>
          <p:cNvSpPr txBox="1">
            <a:spLocks noChangeArrowheads="1"/>
          </p:cNvSpPr>
          <p:nvPr/>
        </p:nvSpPr>
        <p:spPr bwMode="auto">
          <a:xfrm>
            <a:off x="2032000" y="370681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3</a:t>
            </a:r>
          </a:p>
        </p:txBody>
      </p:sp>
      <p:sp>
        <p:nvSpPr>
          <p:cNvPr id="31779" name="Text Box 39"/>
          <p:cNvSpPr txBox="1">
            <a:spLocks noChangeArrowheads="1"/>
          </p:cNvSpPr>
          <p:nvPr/>
        </p:nvSpPr>
        <p:spPr bwMode="auto">
          <a:xfrm>
            <a:off x="2470150" y="370681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4</a:t>
            </a:r>
          </a:p>
        </p:txBody>
      </p:sp>
      <p:sp>
        <p:nvSpPr>
          <p:cNvPr id="31780" name="Text Box 40"/>
          <p:cNvSpPr txBox="1">
            <a:spLocks noChangeArrowheads="1"/>
          </p:cNvSpPr>
          <p:nvPr/>
        </p:nvSpPr>
        <p:spPr bwMode="auto">
          <a:xfrm>
            <a:off x="2940050" y="370046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5</a:t>
            </a:r>
          </a:p>
        </p:txBody>
      </p:sp>
      <p:sp>
        <p:nvSpPr>
          <p:cNvPr id="31781" name="Text Box 41"/>
          <p:cNvSpPr txBox="1">
            <a:spLocks noChangeArrowheads="1"/>
          </p:cNvSpPr>
          <p:nvPr/>
        </p:nvSpPr>
        <p:spPr bwMode="auto">
          <a:xfrm>
            <a:off x="4441825" y="3722688"/>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14</a:t>
            </a:r>
          </a:p>
        </p:txBody>
      </p:sp>
      <p:sp>
        <p:nvSpPr>
          <p:cNvPr id="31782" name="Text Box 42"/>
          <p:cNvSpPr txBox="1">
            <a:spLocks noChangeArrowheads="1"/>
          </p:cNvSpPr>
          <p:nvPr/>
        </p:nvSpPr>
        <p:spPr bwMode="auto">
          <a:xfrm>
            <a:off x="3990975" y="3722688"/>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13</a:t>
            </a:r>
          </a:p>
        </p:txBody>
      </p:sp>
      <p:sp>
        <p:nvSpPr>
          <p:cNvPr id="31783" name="Text Box 43"/>
          <p:cNvSpPr txBox="1">
            <a:spLocks noChangeArrowheads="1"/>
          </p:cNvSpPr>
          <p:nvPr/>
        </p:nvSpPr>
        <p:spPr bwMode="auto">
          <a:xfrm>
            <a:off x="263525" y="5432425"/>
            <a:ext cx="65944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Calculator Financial Function Solution</a:t>
            </a:r>
            <a:r>
              <a:rPr lang="en-US" altLang="en-US" sz="1800"/>
              <a:t>:</a:t>
            </a:r>
          </a:p>
          <a:p>
            <a:pPr lvl="1">
              <a:spcBef>
                <a:spcPct val="0"/>
              </a:spcBef>
              <a:buFontTx/>
              <a:buNone/>
            </a:pPr>
            <a:r>
              <a:rPr lang="en-US" altLang="en-US" sz="1800"/>
              <a:t>1) Clear your calculator: [2nd, CLEAR TVM]</a:t>
            </a:r>
          </a:p>
          <a:p>
            <a:pPr lvl="1">
              <a:spcBef>
                <a:spcPct val="0"/>
              </a:spcBef>
              <a:buFontTx/>
              <a:buNone/>
            </a:pPr>
            <a:r>
              <a:rPr lang="en-US" altLang="en-US" sz="1800"/>
              <a:t>2) Set/ensure payments per year = 1</a:t>
            </a:r>
          </a:p>
          <a:p>
            <a:pPr lvl="1">
              <a:spcBef>
                <a:spcPct val="0"/>
              </a:spcBef>
              <a:buFontTx/>
              <a:buNone/>
            </a:pPr>
            <a:r>
              <a:rPr lang="en-US" altLang="en-US" sz="1800"/>
              <a:t>3) Set payment timing to end of year (“BGN” should </a:t>
            </a:r>
            <a:r>
              <a:rPr lang="en-US" altLang="en-US" sz="1800" b="1" u="sng"/>
              <a:t>NOT</a:t>
            </a:r>
            <a:r>
              <a:rPr lang="en-US" altLang="en-US" sz="1800"/>
              <a:t> appear in the display)</a:t>
            </a:r>
          </a:p>
          <a:p>
            <a:pPr lvl="1">
              <a:spcBef>
                <a:spcPct val="0"/>
              </a:spcBef>
              <a:buFontTx/>
              <a:buNone/>
            </a:pPr>
            <a:r>
              <a:rPr lang="en-US" altLang="en-US" sz="1800"/>
              <a:t>3) Enter parameters:</a:t>
            </a:r>
          </a:p>
          <a:p>
            <a:pPr lvl="2">
              <a:spcBef>
                <a:spcPct val="0"/>
              </a:spcBef>
              <a:buFont typeface="Monotype Sorts" pitchFamily="2" charset="2"/>
              <a:buChar char="ó"/>
            </a:pPr>
            <a:r>
              <a:rPr lang="en-US" altLang="en-US" sz="1800"/>
              <a:t>Enter I/Y [7.5, I/Y]</a:t>
            </a:r>
          </a:p>
          <a:p>
            <a:pPr lvl="2">
              <a:spcBef>
                <a:spcPct val="0"/>
              </a:spcBef>
              <a:buFont typeface="Monotype Sorts" pitchFamily="2" charset="2"/>
              <a:buChar char="ó"/>
            </a:pPr>
            <a:r>
              <a:rPr lang="en-US" altLang="en-US" sz="1800"/>
              <a:t>Enter FV [150000, FV]</a:t>
            </a:r>
          </a:p>
          <a:p>
            <a:pPr lvl="2">
              <a:spcBef>
                <a:spcPct val="0"/>
              </a:spcBef>
              <a:buFont typeface="Monotype Sorts" pitchFamily="2" charset="2"/>
              <a:buChar char="ó"/>
            </a:pPr>
            <a:r>
              <a:rPr lang="en-US" altLang="en-US" sz="1800"/>
              <a:t>Enter N [15, N] </a:t>
            </a:r>
          </a:p>
          <a:p>
            <a:pPr lvl="2">
              <a:spcBef>
                <a:spcPct val="0"/>
              </a:spcBef>
              <a:buFont typeface="Monotype Sorts" pitchFamily="2" charset="2"/>
              <a:buChar char="ó"/>
            </a:pPr>
            <a:r>
              <a:rPr lang="en-US" altLang="en-US" sz="1800"/>
              <a:t>Find PMT [CPT, PMT] and voila!  PMT = (</a:t>
            </a:r>
            <a:r>
              <a:rPr lang="en-US" altLang="en-US" sz="1800" b="1"/>
              <a:t>-)$5,743.08</a:t>
            </a:r>
          </a:p>
          <a:p>
            <a:pPr>
              <a:spcBef>
                <a:spcPct val="0"/>
              </a:spcBef>
              <a:buFontTx/>
              <a:buNone/>
            </a:pPr>
            <a:endParaRPr lang="en-US" altLang="en-US" sz="1800"/>
          </a:p>
        </p:txBody>
      </p:sp>
      <p:sp>
        <p:nvSpPr>
          <p:cNvPr id="31784" name="Text Box 44"/>
          <p:cNvSpPr txBox="1">
            <a:spLocks noChangeArrowheads="1"/>
          </p:cNvSpPr>
          <p:nvPr/>
        </p:nvSpPr>
        <p:spPr bwMode="auto">
          <a:xfrm>
            <a:off x="263525" y="5003800"/>
            <a:ext cx="6594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What kind of annuity is this?</a:t>
            </a:r>
          </a:p>
        </p:txBody>
      </p:sp>
      <p:sp>
        <p:nvSpPr>
          <p:cNvPr id="31785" name="Left Brace 46"/>
          <p:cNvSpPr>
            <a:spLocks/>
          </p:cNvSpPr>
          <p:nvPr/>
        </p:nvSpPr>
        <p:spPr bwMode="auto">
          <a:xfrm rot="-5400000">
            <a:off x="3067050" y="2463800"/>
            <a:ext cx="146050" cy="4032250"/>
          </a:xfrm>
          <a:prstGeom prst="leftBrace">
            <a:avLst>
              <a:gd name="adj1" fmla="val 8308"/>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327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465CB640-D97F-48E1-A9C3-9278493786B9}" type="slidenum">
              <a:rPr lang="en-US" altLang="en-US" sz="1200" smtClean="0"/>
              <a:pPr>
                <a:spcBef>
                  <a:spcPct val="0"/>
                </a:spcBef>
                <a:buFontTx/>
                <a:buNone/>
              </a:pPr>
              <a:t>31</a:t>
            </a:fld>
            <a:endParaRPr lang="en-US" altLang="en-US" sz="1200" smtClean="0"/>
          </a:p>
        </p:txBody>
      </p:sp>
      <p:sp>
        <p:nvSpPr>
          <p:cNvPr id="32772" name="Text Box 2"/>
          <p:cNvSpPr txBox="1">
            <a:spLocks noChangeArrowheads="1"/>
          </p:cNvSpPr>
          <p:nvPr/>
        </p:nvSpPr>
        <p:spPr bwMode="auto">
          <a:xfrm>
            <a:off x="111125" y="279400"/>
            <a:ext cx="6746875" cy="616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Annuities (continued</a:t>
            </a:r>
            <a:r>
              <a:rPr lang="en-US" altLang="en-US" sz="1800" b="1"/>
              <a:t>)</a:t>
            </a:r>
          </a:p>
          <a:p>
            <a:pPr>
              <a:spcBef>
                <a:spcPct val="0"/>
              </a:spcBef>
              <a:buFontTx/>
              <a:buNone/>
            </a:pPr>
            <a:endParaRPr lang="en-US" altLang="en-US" sz="1800" b="1"/>
          </a:p>
          <a:p>
            <a:pPr>
              <a:spcBef>
                <a:spcPct val="0"/>
              </a:spcBef>
              <a:buFontTx/>
              <a:buNone/>
            </a:pPr>
            <a:r>
              <a:rPr lang="en-US" altLang="en-US" sz="1800" b="1"/>
              <a:t>Finding the Interest Rate of an Annuity (Ordinary or Due)</a:t>
            </a:r>
            <a:endParaRPr lang="en-US" altLang="en-US" sz="1800"/>
          </a:p>
          <a:p>
            <a:pPr>
              <a:spcBef>
                <a:spcPct val="0"/>
              </a:spcBef>
              <a:buFontTx/>
              <a:buNone/>
            </a:pPr>
            <a:endParaRPr lang="en-US" altLang="en-US" sz="1800"/>
          </a:p>
          <a:p>
            <a:pPr>
              <a:spcBef>
                <a:spcPct val="0"/>
              </a:spcBef>
              <a:buFont typeface="Wingdings 3" pitchFamily="18" charset="2"/>
              <a:buChar char="_"/>
            </a:pPr>
            <a:r>
              <a:rPr lang="en-US" altLang="en-US" sz="1800"/>
              <a:t>Equation Solution</a:t>
            </a:r>
          </a:p>
          <a:p>
            <a:pPr lvl="1">
              <a:spcBef>
                <a:spcPct val="0"/>
              </a:spcBef>
              <a:buFont typeface="Wingdings 3" pitchFamily="18" charset="2"/>
              <a:buChar char=""/>
            </a:pPr>
            <a:r>
              <a:rPr lang="en-US" altLang="en-US" sz="1800"/>
              <a:t> Uses the equations we already covered</a:t>
            </a:r>
          </a:p>
          <a:p>
            <a:pPr lvl="1">
              <a:spcBef>
                <a:spcPct val="0"/>
              </a:spcBef>
              <a:buFont typeface="Wingdings 3" pitchFamily="18" charset="2"/>
              <a:buChar char=""/>
            </a:pPr>
            <a:r>
              <a:rPr lang="en-US" altLang="en-US" sz="1800"/>
              <a:t> Requires trial &amp; error, iterative solution techniques; there is no exact solution</a:t>
            </a:r>
          </a:p>
          <a:p>
            <a:pPr lvl="1">
              <a:spcBef>
                <a:spcPct val="0"/>
              </a:spcBef>
              <a:buFont typeface="Monotype Sorts" pitchFamily="2" charset="2"/>
              <a:buChar char="*"/>
            </a:pPr>
            <a:endParaRPr lang="en-US" altLang="en-US" sz="1800"/>
          </a:p>
          <a:p>
            <a:pPr>
              <a:spcBef>
                <a:spcPct val="0"/>
              </a:spcBef>
              <a:buFont typeface="Wingdings 3" pitchFamily="18" charset="2"/>
              <a:buChar char="_"/>
            </a:pPr>
            <a:r>
              <a:rPr lang="en-US" altLang="en-US" sz="1800"/>
              <a:t>Using Your Calculator: </a:t>
            </a:r>
          </a:p>
          <a:p>
            <a:pPr>
              <a:spcBef>
                <a:spcPct val="0"/>
              </a:spcBef>
              <a:buFont typeface="Monotype Sorts" pitchFamily="2" charset="2"/>
              <a:buChar char="*"/>
            </a:pPr>
            <a:endParaRPr lang="en-US" altLang="en-US" sz="1800"/>
          </a:p>
          <a:p>
            <a:pPr>
              <a:spcBef>
                <a:spcPct val="0"/>
              </a:spcBef>
              <a:buFont typeface="Monotype Sorts" pitchFamily="2" charset="2"/>
              <a:buNone/>
            </a:pPr>
            <a:r>
              <a:rPr lang="en-US" altLang="en-US" sz="1800" u="sng"/>
              <a:t>Example</a:t>
            </a:r>
            <a:r>
              <a:rPr lang="en-US" altLang="en-US" sz="1800"/>
              <a:t>: You are considering either buying a computer or leasing one @ $725 per year (paid at the beginning of the year) for 3 years.  The current value of the computer is $2,000.  You don’t have that much cash but you can get a loan for 8%.  Which would cost less, buying or leasing? Assume the computer is worth $0 at the end of 3 years (0 salvage value).    (Hint: Find what return the leasing company will earn and compare it to the cost of debt)</a:t>
            </a:r>
          </a:p>
          <a:p>
            <a:pPr>
              <a:spcBef>
                <a:spcPct val="0"/>
              </a:spcBef>
              <a:buFont typeface="Monotype Sorts" pitchFamily="2" charset="2"/>
              <a:buNone/>
            </a:pPr>
            <a:endParaRPr lang="en-US" altLang="en-US" sz="1800"/>
          </a:p>
          <a:p>
            <a:pPr>
              <a:spcBef>
                <a:spcPct val="0"/>
              </a:spcBef>
              <a:buFont typeface="Monotype Sorts" pitchFamily="2" charset="2"/>
              <a:buNone/>
            </a:pPr>
            <a:r>
              <a:rPr lang="en-US" altLang="en-US" sz="1800"/>
              <a:t>Draw a cash flow diagram:</a:t>
            </a:r>
          </a:p>
          <a:p>
            <a:pPr>
              <a:spcBef>
                <a:spcPct val="0"/>
              </a:spcBef>
              <a:buFont typeface="Monotype Sorts" pitchFamily="2" charset="2"/>
              <a:buNone/>
            </a:pPr>
            <a:endParaRPr lang="en-US" altLang="en-US" sz="1800"/>
          </a:p>
          <a:p>
            <a:pPr>
              <a:spcBef>
                <a:spcPct val="0"/>
              </a:spcBef>
              <a:buFont typeface="Monotype Sorts" pitchFamily="2" charset="2"/>
              <a:buNone/>
            </a:pPr>
            <a:r>
              <a:rPr lang="en-US" altLang="en-US" sz="1800"/>
              <a:t>		Leasing company’s perspective</a:t>
            </a:r>
          </a:p>
        </p:txBody>
      </p:sp>
      <p:grpSp>
        <p:nvGrpSpPr>
          <p:cNvPr id="32773" name="Group 3"/>
          <p:cNvGrpSpPr>
            <a:grpSpLocks/>
          </p:cNvGrpSpPr>
          <p:nvPr/>
        </p:nvGrpSpPr>
        <p:grpSpPr bwMode="auto">
          <a:xfrm>
            <a:off x="692150" y="6981825"/>
            <a:ext cx="5727700" cy="474663"/>
            <a:chOff x="368" y="3209"/>
            <a:chExt cx="3608" cy="299"/>
          </a:xfrm>
        </p:grpSpPr>
        <p:grpSp>
          <p:nvGrpSpPr>
            <p:cNvPr id="32785" name="Group 4"/>
            <p:cNvGrpSpPr>
              <a:grpSpLocks/>
            </p:cNvGrpSpPr>
            <p:nvPr/>
          </p:nvGrpSpPr>
          <p:grpSpPr bwMode="auto">
            <a:xfrm>
              <a:off x="438" y="3379"/>
              <a:ext cx="3456" cy="129"/>
              <a:chOff x="432" y="2389"/>
              <a:chExt cx="3456" cy="129"/>
            </a:xfrm>
          </p:grpSpPr>
          <p:sp>
            <p:nvSpPr>
              <p:cNvPr id="32790" name="Line 5"/>
              <p:cNvSpPr>
                <a:spLocks noChangeShapeType="1"/>
              </p:cNvSpPr>
              <p:nvPr/>
            </p:nvSpPr>
            <p:spPr bwMode="auto">
              <a:xfrm flipV="1">
                <a:off x="432" y="2453"/>
                <a:ext cx="3456"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1" name="Line 6"/>
              <p:cNvSpPr>
                <a:spLocks noChangeShapeType="1"/>
              </p:cNvSpPr>
              <p:nvPr/>
            </p:nvSpPr>
            <p:spPr bwMode="auto">
              <a:xfrm flipH="1">
                <a:off x="435"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2" name="Line 7"/>
              <p:cNvSpPr>
                <a:spLocks noChangeShapeType="1"/>
              </p:cNvSpPr>
              <p:nvPr/>
            </p:nvSpPr>
            <p:spPr bwMode="auto">
              <a:xfrm flipH="1">
                <a:off x="15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3" name="Line 8"/>
              <p:cNvSpPr>
                <a:spLocks noChangeShapeType="1"/>
              </p:cNvSpPr>
              <p:nvPr/>
            </p:nvSpPr>
            <p:spPr bwMode="auto">
              <a:xfrm flipH="1">
                <a:off x="2731"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4" name="Line 9"/>
              <p:cNvSpPr>
                <a:spLocks noChangeShapeType="1"/>
              </p:cNvSpPr>
              <p:nvPr/>
            </p:nvSpPr>
            <p:spPr bwMode="auto">
              <a:xfrm flipH="1">
                <a:off x="3883" y="2389"/>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2786" name="Text Box 10"/>
            <p:cNvSpPr txBox="1">
              <a:spLocks noChangeArrowheads="1"/>
            </p:cNvSpPr>
            <p:nvPr/>
          </p:nvSpPr>
          <p:spPr bwMode="auto">
            <a:xfrm>
              <a:off x="368" y="3209"/>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32787" name="Text Box 11"/>
            <p:cNvSpPr txBox="1">
              <a:spLocks noChangeArrowheads="1"/>
            </p:cNvSpPr>
            <p:nvPr/>
          </p:nvSpPr>
          <p:spPr bwMode="auto">
            <a:xfrm>
              <a:off x="1510" y="3227"/>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32788" name="Text Box 12"/>
            <p:cNvSpPr txBox="1">
              <a:spLocks noChangeArrowheads="1"/>
            </p:cNvSpPr>
            <p:nvPr/>
          </p:nvSpPr>
          <p:spPr bwMode="auto">
            <a:xfrm>
              <a:off x="2652" y="321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32789" name="Text Box 13"/>
            <p:cNvSpPr txBox="1">
              <a:spLocks noChangeArrowheads="1"/>
            </p:cNvSpPr>
            <p:nvPr/>
          </p:nvSpPr>
          <p:spPr bwMode="auto">
            <a:xfrm>
              <a:off x="3812" y="321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grpSp>
      <p:sp>
        <p:nvSpPr>
          <p:cNvPr id="32774" name="Line 14"/>
          <p:cNvSpPr>
            <a:spLocks noChangeShapeType="1"/>
          </p:cNvSpPr>
          <p:nvPr/>
        </p:nvSpPr>
        <p:spPr bwMode="auto">
          <a:xfrm flipV="1">
            <a:off x="2625725" y="6710363"/>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75" name="Line 15"/>
          <p:cNvSpPr>
            <a:spLocks noChangeShapeType="1"/>
          </p:cNvSpPr>
          <p:nvPr/>
        </p:nvSpPr>
        <p:spPr bwMode="auto">
          <a:xfrm flipV="1">
            <a:off x="4460875" y="6710363"/>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76" name="Line 16"/>
          <p:cNvSpPr>
            <a:spLocks noChangeShapeType="1"/>
          </p:cNvSpPr>
          <p:nvPr/>
        </p:nvSpPr>
        <p:spPr bwMode="auto">
          <a:xfrm flipV="1">
            <a:off x="822325" y="6710363"/>
            <a:ext cx="0" cy="2921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77" name="Text Box 17"/>
          <p:cNvSpPr txBox="1">
            <a:spLocks noChangeArrowheads="1"/>
          </p:cNvSpPr>
          <p:nvPr/>
        </p:nvSpPr>
        <p:spPr bwMode="auto">
          <a:xfrm>
            <a:off x="2425700" y="6484938"/>
            <a:ext cx="412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725</a:t>
            </a:r>
          </a:p>
        </p:txBody>
      </p:sp>
      <p:sp>
        <p:nvSpPr>
          <p:cNvPr id="32778" name="Text Box 18"/>
          <p:cNvSpPr txBox="1">
            <a:spLocks noChangeArrowheads="1"/>
          </p:cNvSpPr>
          <p:nvPr/>
        </p:nvSpPr>
        <p:spPr bwMode="auto">
          <a:xfrm>
            <a:off x="4222750" y="6484938"/>
            <a:ext cx="412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725</a:t>
            </a:r>
          </a:p>
        </p:txBody>
      </p:sp>
      <p:sp>
        <p:nvSpPr>
          <p:cNvPr id="32779" name="Text Box 19"/>
          <p:cNvSpPr txBox="1">
            <a:spLocks noChangeArrowheads="1"/>
          </p:cNvSpPr>
          <p:nvPr/>
        </p:nvSpPr>
        <p:spPr bwMode="auto">
          <a:xfrm>
            <a:off x="628650" y="6484938"/>
            <a:ext cx="412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725</a:t>
            </a:r>
          </a:p>
        </p:txBody>
      </p:sp>
      <p:sp>
        <p:nvSpPr>
          <p:cNvPr id="32780" name="Text Box 20"/>
          <p:cNvSpPr txBox="1">
            <a:spLocks noChangeArrowheads="1"/>
          </p:cNvSpPr>
          <p:nvPr/>
        </p:nvSpPr>
        <p:spPr bwMode="auto">
          <a:xfrm>
            <a:off x="1250950" y="7050088"/>
            <a:ext cx="492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a:t>
            </a:r>
          </a:p>
        </p:txBody>
      </p:sp>
      <p:sp>
        <p:nvSpPr>
          <p:cNvPr id="32781" name="Line 21"/>
          <p:cNvSpPr>
            <a:spLocks noChangeShapeType="1"/>
          </p:cNvSpPr>
          <p:nvPr/>
        </p:nvSpPr>
        <p:spPr bwMode="auto">
          <a:xfrm>
            <a:off x="809625" y="7491413"/>
            <a:ext cx="6350" cy="5334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82" name="Text Box 22"/>
          <p:cNvSpPr txBox="1">
            <a:spLocks noChangeArrowheads="1"/>
          </p:cNvSpPr>
          <p:nvPr/>
        </p:nvSpPr>
        <p:spPr bwMode="auto">
          <a:xfrm>
            <a:off x="806450" y="7659688"/>
            <a:ext cx="8556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2000</a:t>
            </a:r>
          </a:p>
        </p:txBody>
      </p:sp>
      <p:sp>
        <p:nvSpPr>
          <p:cNvPr id="32783" name="Text Box 23"/>
          <p:cNvSpPr txBox="1">
            <a:spLocks noChangeArrowheads="1"/>
          </p:cNvSpPr>
          <p:nvPr/>
        </p:nvSpPr>
        <p:spPr bwMode="auto">
          <a:xfrm>
            <a:off x="263525" y="8128000"/>
            <a:ext cx="6594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What kind of annuity is this?</a:t>
            </a:r>
          </a:p>
        </p:txBody>
      </p:sp>
      <p:sp>
        <p:nvSpPr>
          <p:cNvPr id="28696" name="AutoShape 24"/>
          <p:cNvSpPr>
            <a:spLocks noChangeArrowheads="1"/>
          </p:cNvSpPr>
          <p:nvPr/>
        </p:nvSpPr>
        <p:spPr bwMode="auto">
          <a:xfrm>
            <a:off x="1562100" y="4708525"/>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E93CF0E6-D47C-4A8C-9471-92895ED3ABDC}" type="slidenum">
              <a:rPr lang="en-US" altLang="en-US" sz="1200" smtClean="0"/>
              <a:pPr>
                <a:spcBef>
                  <a:spcPct val="0"/>
                </a:spcBef>
                <a:buFontTx/>
                <a:buNone/>
              </a:pPr>
              <a:t>32</a:t>
            </a:fld>
            <a:endParaRPr lang="en-US" altLang="en-US" sz="1200" smtClean="0"/>
          </a:p>
        </p:txBody>
      </p:sp>
      <p:sp>
        <p:nvSpPr>
          <p:cNvPr id="33796" name="Text Box 2"/>
          <p:cNvSpPr txBox="1">
            <a:spLocks noChangeArrowheads="1"/>
          </p:cNvSpPr>
          <p:nvPr/>
        </p:nvSpPr>
        <p:spPr bwMode="auto">
          <a:xfrm>
            <a:off x="174625" y="166688"/>
            <a:ext cx="6683375" cy="585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2000" b="1"/>
              <a:t>Annuities (continued</a:t>
            </a:r>
            <a:r>
              <a:rPr lang="en-US" altLang="en-US" sz="1800" b="1"/>
              <a:t>)</a:t>
            </a:r>
          </a:p>
          <a:p>
            <a:pPr>
              <a:lnSpc>
                <a:spcPct val="90000"/>
              </a:lnSpc>
              <a:spcBef>
                <a:spcPct val="0"/>
              </a:spcBef>
              <a:buFontTx/>
              <a:buNone/>
            </a:pPr>
            <a:endParaRPr lang="en-US" altLang="en-US" sz="1800" b="1"/>
          </a:p>
          <a:p>
            <a:pPr>
              <a:lnSpc>
                <a:spcPct val="90000"/>
              </a:lnSpc>
              <a:spcBef>
                <a:spcPct val="0"/>
              </a:spcBef>
              <a:buFontTx/>
              <a:buNone/>
            </a:pPr>
            <a:r>
              <a:rPr lang="en-US" altLang="en-US" sz="1800" b="1"/>
              <a:t>Finding the Interest Rate of an Annuity (Ordinary or Due)</a:t>
            </a:r>
            <a:endParaRPr lang="en-US" altLang="en-US" sz="1800"/>
          </a:p>
          <a:p>
            <a:pPr>
              <a:lnSpc>
                <a:spcPct val="90000"/>
              </a:lnSpc>
              <a:spcBef>
                <a:spcPct val="0"/>
              </a:spcBef>
              <a:buFontTx/>
              <a:buNone/>
            </a:pPr>
            <a:endParaRPr lang="en-US" altLang="en-US" sz="1800"/>
          </a:p>
          <a:p>
            <a:pPr>
              <a:lnSpc>
                <a:spcPct val="90000"/>
              </a:lnSpc>
              <a:spcBef>
                <a:spcPct val="0"/>
              </a:spcBef>
              <a:buFontTx/>
              <a:buNone/>
            </a:pPr>
            <a:r>
              <a:rPr lang="en-US" altLang="en-US" sz="1800" u="sng"/>
              <a:t>Example</a:t>
            </a:r>
            <a:r>
              <a:rPr lang="en-US" altLang="en-US" sz="1800"/>
              <a:t> (continued)</a:t>
            </a:r>
          </a:p>
          <a:p>
            <a:pPr>
              <a:lnSpc>
                <a:spcPct val="90000"/>
              </a:lnSpc>
              <a:spcBef>
                <a:spcPct val="0"/>
              </a:spcBef>
              <a:buFontTx/>
              <a:buNone/>
            </a:pPr>
            <a:endParaRPr lang="en-US" altLang="en-US" sz="1800"/>
          </a:p>
          <a:p>
            <a:pPr>
              <a:lnSpc>
                <a:spcPct val="90000"/>
              </a:lnSpc>
              <a:spcBef>
                <a:spcPct val="0"/>
              </a:spcBef>
              <a:buFontTx/>
              <a:buNone/>
            </a:pPr>
            <a:r>
              <a:rPr lang="en-US" altLang="en-US" sz="1800" u="sng"/>
              <a:t>Calculator Financial Function Solution</a:t>
            </a:r>
            <a:r>
              <a:rPr lang="en-US" altLang="en-US" sz="1800"/>
              <a:t>:</a:t>
            </a:r>
          </a:p>
          <a:p>
            <a:pPr lvl="1">
              <a:lnSpc>
                <a:spcPct val="90000"/>
              </a:lnSpc>
              <a:spcBef>
                <a:spcPct val="0"/>
              </a:spcBef>
              <a:buFontTx/>
              <a:buNone/>
            </a:pPr>
            <a:r>
              <a:rPr lang="en-US" altLang="en-US" sz="1800"/>
              <a:t>1) Clear your calculator: [2nd, CLEAR TVM]</a:t>
            </a:r>
          </a:p>
          <a:p>
            <a:pPr lvl="1">
              <a:lnSpc>
                <a:spcPct val="90000"/>
              </a:lnSpc>
              <a:spcBef>
                <a:spcPct val="0"/>
              </a:spcBef>
              <a:buFontTx/>
              <a:buNone/>
            </a:pPr>
            <a:r>
              <a:rPr lang="en-US" altLang="en-US" sz="1800"/>
              <a:t>2) Set/ensure payments per year = 1</a:t>
            </a:r>
          </a:p>
          <a:p>
            <a:pPr lvl="1">
              <a:lnSpc>
                <a:spcPct val="90000"/>
              </a:lnSpc>
              <a:spcBef>
                <a:spcPct val="0"/>
              </a:spcBef>
              <a:buFontTx/>
              <a:buNone/>
            </a:pPr>
            <a:r>
              <a:rPr lang="en-US" altLang="en-US" sz="1800"/>
              <a:t>3) Set payment timing to beginning of year (“BGN” </a:t>
            </a:r>
            <a:r>
              <a:rPr lang="en-US" altLang="en-US" sz="1800" b="1" u="sng"/>
              <a:t>should</a:t>
            </a:r>
            <a:r>
              <a:rPr lang="en-US" altLang="en-US" sz="1800"/>
              <a:t> appear in the display)</a:t>
            </a:r>
          </a:p>
          <a:p>
            <a:pPr lvl="1">
              <a:lnSpc>
                <a:spcPct val="90000"/>
              </a:lnSpc>
              <a:spcBef>
                <a:spcPct val="0"/>
              </a:spcBef>
              <a:buFontTx/>
              <a:buNone/>
            </a:pPr>
            <a:r>
              <a:rPr lang="en-US" altLang="en-US" sz="1800"/>
              <a:t>3) Enter parameters:</a:t>
            </a:r>
          </a:p>
          <a:p>
            <a:pPr lvl="2">
              <a:lnSpc>
                <a:spcPct val="90000"/>
              </a:lnSpc>
              <a:spcBef>
                <a:spcPct val="0"/>
              </a:spcBef>
              <a:buFont typeface="Monotype Sorts" pitchFamily="2" charset="2"/>
              <a:buChar char="ó"/>
            </a:pPr>
            <a:r>
              <a:rPr lang="en-US" altLang="en-US" sz="1800"/>
              <a:t>Enter N [3, N]</a:t>
            </a:r>
          </a:p>
          <a:p>
            <a:pPr lvl="2">
              <a:lnSpc>
                <a:spcPct val="90000"/>
              </a:lnSpc>
              <a:spcBef>
                <a:spcPct val="0"/>
              </a:spcBef>
              <a:buFont typeface="Monotype Sorts" pitchFamily="2" charset="2"/>
              <a:buChar char="ó"/>
            </a:pPr>
            <a:r>
              <a:rPr lang="en-US" altLang="en-US" sz="1800"/>
              <a:t>Enter PV [2000, +/-,  PV]</a:t>
            </a:r>
          </a:p>
          <a:p>
            <a:pPr lvl="2">
              <a:lnSpc>
                <a:spcPct val="90000"/>
              </a:lnSpc>
              <a:spcBef>
                <a:spcPct val="0"/>
              </a:spcBef>
              <a:buFont typeface="Monotype Sorts" pitchFamily="2" charset="2"/>
              <a:buChar char="ó"/>
            </a:pPr>
            <a:r>
              <a:rPr lang="en-US" altLang="en-US" sz="1800"/>
              <a:t>Enter PMT [725, PMT] </a:t>
            </a:r>
          </a:p>
          <a:p>
            <a:pPr lvl="2">
              <a:lnSpc>
                <a:spcPct val="90000"/>
              </a:lnSpc>
              <a:spcBef>
                <a:spcPct val="0"/>
              </a:spcBef>
              <a:buFont typeface="Monotype Sorts" pitchFamily="2" charset="2"/>
              <a:buChar char="ó"/>
            </a:pPr>
            <a:r>
              <a:rPr lang="en-US" altLang="en-US" sz="1800"/>
              <a:t>Find I/Y [CPT, I/Y] and voila!  I/Y = </a:t>
            </a:r>
            <a:r>
              <a:rPr lang="en-US" altLang="en-US" sz="1800" b="1"/>
              <a:t>9.0206%</a:t>
            </a:r>
          </a:p>
          <a:p>
            <a:pPr>
              <a:lnSpc>
                <a:spcPct val="90000"/>
              </a:lnSpc>
              <a:spcBef>
                <a:spcPct val="0"/>
              </a:spcBef>
              <a:buFontTx/>
              <a:buNone/>
            </a:pPr>
            <a:r>
              <a:rPr lang="en-US" altLang="en-US" sz="1800" b="1"/>
              <a:t>Answer:</a:t>
            </a:r>
            <a:r>
              <a:rPr lang="en-US" altLang="en-US" sz="1800"/>
              <a:t> Since you can borrow money @ 8%, purchasing the computer is the better option</a:t>
            </a:r>
          </a:p>
          <a:p>
            <a:pPr>
              <a:lnSpc>
                <a:spcPct val="90000"/>
              </a:lnSpc>
              <a:spcBef>
                <a:spcPct val="0"/>
              </a:spcBef>
              <a:buFontTx/>
              <a:buNone/>
            </a:pPr>
            <a:endParaRPr lang="en-US" altLang="en-US" sz="1800" u="sng"/>
          </a:p>
          <a:p>
            <a:pPr>
              <a:lnSpc>
                <a:spcPct val="90000"/>
              </a:lnSpc>
              <a:spcBef>
                <a:spcPct val="0"/>
              </a:spcBef>
              <a:buFontTx/>
              <a:buNone/>
            </a:pPr>
            <a:r>
              <a:rPr lang="en-US" altLang="en-US" sz="1800" u="sng"/>
              <a:t>Example</a:t>
            </a:r>
            <a:r>
              <a:rPr lang="en-US" altLang="en-US" sz="1800"/>
              <a:t>: (continued) What will your payments be if you borrow money to buy the computer? (Note: loans are usually ordinary annuities)</a:t>
            </a:r>
          </a:p>
          <a:p>
            <a:pPr>
              <a:lnSpc>
                <a:spcPct val="90000"/>
              </a:lnSpc>
              <a:spcBef>
                <a:spcPct val="0"/>
              </a:spcBef>
              <a:buFontTx/>
              <a:buNone/>
            </a:pPr>
            <a:endParaRPr lang="en-US" altLang="en-US" sz="1800"/>
          </a:p>
        </p:txBody>
      </p:sp>
      <p:sp>
        <p:nvSpPr>
          <p:cNvPr id="33798" name="Text Box 26"/>
          <p:cNvSpPr txBox="1">
            <a:spLocks noChangeArrowheads="1"/>
          </p:cNvSpPr>
          <p:nvPr/>
        </p:nvSpPr>
        <p:spPr bwMode="auto">
          <a:xfrm>
            <a:off x="3279775" y="2949575"/>
            <a:ext cx="2800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Note: One of the two cash inputs must be negative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C829C290-36AE-48BA-8045-46FD6D159EFF}" type="slidenum">
              <a:rPr lang="en-US" altLang="en-US" sz="1200" smtClean="0"/>
              <a:pPr>
                <a:spcBef>
                  <a:spcPct val="0"/>
                </a:spcBef>
                <a:buFontTx/>
                <a:buNone/>
              </a:pPr>
              <a:t>33</a:t>
            </a:fld>
            <a:endParaRPr lang="en-US" altLang="en-US" sz="1200" smtClean="0"/>
          </a:p>
        </p:txBody>
      </p:sp>
      <p:sp>
        <p:nvSpPr>
          <p:cNvPr id="34820" name="Text Box 5"/>
          <p:cNvSpPr txBox="1">
            <a:spLocks noChangeArrowheads="1"/>
          </p:cNvSpPr>
          <p:nvPr/>
        </p:nvSpPr>
        <p:spPr bwMode="auto">
          <a:xfrm>
            <a:off x="0" y="3790950"/>
            <a:ext cx="659447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But the annual payment for borrowing is greater than that for leasing.  How can borrowing (in this case) be better than leasing?</a:t>
            </a:r>
          </a:p>
          <a:p>
            <a:pPr>
              <a:spcBef>
                <a:spcPct val="0"/>
              </a:spcBef>
              <a:buFontTx/>
              <a:buNone/>
            </a:pPr>
            <a:endParaRPr lang="en-US" altLang="en-US" sz="1800" b="1"/>
          </a:p>
          <a:p>
            <a:pPr>
              <a:spcBef>
                <a:spcPct val="0"/>
              </a:spcBef>
              <a:buFontTx/>
              <a:buNone/>
            </a:pPr>
            <a:r>
              <a:rPr lang="en-US" altLang="en-US" sz="1800" b="1"/>
              <a:t>Response: Convert the lease from an annuity due to an ordinary annuity and solve for the annual payment using 9.0206% APR then compare to the loan payments</a:t>
            </a:r>
          </a:p>
        </p:txBody>
      </p:sp>
      <p:sp>
        <p:nvSpPr>
          <p:cNvPr id="32774" name="Text Box 6"/>
          <p:cNvSpPr txBox="1">
            <a:spLocks noChangeArrowheads="1"/>
          </p:cNvSpPr>
          <p:nvPr/>
        </p:nvSpPr>
        <p:spPr bwMode="auto">
          <a:xfrm>
            <a:off x="0" y="715963"/>
            <a:ext cx="6597650" cy="261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Calculator Financial Function Solution</a:t>
            </a:r>
            <a:r>
              <a:rPr lang="en-US" altLang="en-US" sz="1800"/>
              <a:t>:</a:t>
            </a:r>
          </a:p>
          <a:p>
            <a:pPr lvl="1">
              <a:lnSpc>
                <a:spcPct val="90000"/>
              </a:lnSpc>
              <a:spcBef>
                <a:spcPct val="0"/>
              </a:spcBef>
              <a:buFontTx/>
              <a:buNone/>
            </a:pPr>
            <a:r>
              <a:rPr lang="en-US" altLang="en-US" sz="1800"/>
              <a:t>1) Clear your calculator: [2nd, CLEAR TVM]</a:t>
            </a:r>
          </a:p>
          <a:p>
            <a:pPr lvl="1">
              <a:lnSpc>
                <a:spcPct val="90000"/>
              </a:lnSpc>
              <a:spcBef>
                <a:spcPct val="0"/>
              </a:spcBef>
              <a:buFontTx/>
              <a:buNone/>
            </a:pPr>
            <a:r>
              <a:rPr lang="en-US" altLang="en-US" sz="1800"/>
              <a:t>2) Set/ensure payments per year = 1</a:t>
            </a:r>
          </a:p>
          <a:p>
            <a:pPr lvl="1">
              <a:lnSpc>
                <a:spcPct val="90000"/>
              </a:lnSpc>
              <a:spcBef>
                <a:spcPct val="0"/>
              </a:spcBef>
              <a:buFontTx/>
              <a:buNone/>
            </a:pPr>
            <a:r>
              <a:rPr lang="en-US" altLang="en-US" sz="1800"/>
              <a:t>3) Set payment timing to end of year (“BGN” </a:t>
            </a:r>
            <a:r>
              <a:rPr lang="en-US" altLang="en-US" sz="1800" b="1" u="sng"/>
              <a:t>should not </a:t>
            </a:r>
            <a:r>
              <a:rPr lang="en-US" altLang="en-US" sz="1800"/>
              <a:t>appear in the display)</a:t>
            </a:r>
          </a:p>
          <a:p>
            <a:pPr lvl="1">
              <a:lnSpc>
                <a:spcPct val="90000"/>
              </a:lnSpc>
              <a:spcBef>
                <a:spcPct val="0"/>
              </a:spcBef>
              <a:buFontTx/>
              <a:buNone/>
            </a:pPr>
            <a:r>
              <a:rPr lang="en-US" altLang="en-US" sz="1800"/>
              <a:t>3) Enter parameters:</a:t>
            </a:r>
          </a:p>
          <a:p>
            <a:pPr lvl="2">
              <a:lnSpc>
                <a:spcPct val="90000"/>
              </a:lnSpc>
              <a:spcBef>
                <a:spcPct val="0"/>
              </a:spcBef>
              <a:buFont typeface="Monotype Sorts" pitchFamily="2" charset="2"/>
              <a:buChar char="ó"/>
            </a:pPr>
            <a:r>
              <a:rPr lang="en-US" altLang="en-US" sz="1800"/>
              <a:t>Enter N [3, N]</a:t>
            </a:r>
          </a:p>
          <a:p>
            <a:pPr lvl="2">
              <a:lnSpc>
                <a:spcPct val="90000"/>
              </a:lnSpc>
              <a:spcBef>
                <a:spcPct val="0"/>
              </a:spcBef>
              <a:buFont typeface="Monotype Sorts" pitchFamily="2" charset="2"/>
              <a:buChar char="ó"/>
            </a:pPr>
            <a:r>
              <a:rPr lang="en-US" altLang="en-US" sz="1800"/>
              <a:t>Enter PV [2000, +/-,  PV]</a:t>
            </a:r>
          </a:p>
          <a:p>
            <a:pPr lvl="2">
              <a:lnSpc>
                <a:spcPct val="90000"/>
              </a:lnSpc>
              <a:spcBef>
                <a:spcPct val="0"/>
              </a:spcBef>
              <a:buFont typeface="Monotype Sorts" pitchFamily="2" charset="2"/>
              <a:buChar char="ó"/>
            </a:pPr>
            <a:r>
              <a:rPr lang="en-US" altLang="en-US" sz="1800"/>
              <a:t>Enter I/Y [8, I/Y] </a:t>
            </a:r>
          </a:p>
          <a:p>
            <a:pPr lvl="2">
              <a:lnSpc>
                <a:spcPct val="90000"/>
              </a:lnSpc>
              <a:spcBef>
                <a:spcPct val="0"/>
              </a:spcBef>
              <a:buFont typeface="Monotype Sorts" pitchFamily="2" charset="2"/>
              <a:buChar char="ó"/>
            </a:pPr>
            <a:r>
              <a:rPr lang="en-US" altLang="en-US" sz="1800"/>
              <a:t>Find PMT [CPT, PMT] and voila!  PMT = </a:t>
            </a:r>
            <a:r>
              <a:rPr lang="en-US" altLang="en-US" sz="1800" b="1"/>
              <a:t>$776.07</a:t>
            </a:r>
          </a:p>
        </p:txBody>
      </p:sp>
      <p:sp>
        <p:nvSpPr>
          <p:cNvPr id="34822" name="Text Box 7"/>
          <p:cNvSpPr txBox="1">
            <a:spLocks noChangeArrowheads="1"/>
          </p:cNvSpPr>
          <p:nvPr/>
        </p:nvSpPr>
        <p:spPr bwMode="auto">
          <a:xfrm>
            <a:off x="219075" y="342900"/>
            <a:ext cx="2171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Example</a:t>
            </a:r>
            <a:r>
              <a:rPr lang="en-US" altLang="en-US" sz="1800"/>
              <a:t>: (continued)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4"/>
                                        </p:tgtEl>
                                        <p:attrNameLst>
                                          <p:attrName>style.visibility</p:attrName>
                                        </p:attrNameLst>
                                      </p:cBhvr>
                                      <p:to>
                                        <p:strVal val="visible"/>
                                      </p:to>
                                    </p:set>
                                    <p:anim calcmode="lin" valueType="num">
                                      <p:cBhvr additive="base">
                                        <p:cTn id="7" dur="500" fill="hold"/>
                                        <p:tgtEl>
                                          <p:spTgt spid="32774"/>
                                        </p:tgtEl>
                                        <p:attrNameLst>
                                          <p:attrName>ppt_x</p:attrName>
                                        </p:attrNameLst>
                                      </p:cBhvr>
                                      <p:tavLst>
                                        <p:tav tm="0">
                                          <p:val>
                                            <p:strVal val="#ppt_x"/>
                                          </p:val>
                                        </p:tav>
                                        <p:tav tm="100000">
                                          <p:val>
                                            <p:strVal val="#ppt_x"/>
                                          </p:val>
                                        </p:tav>
                                      </p:tavLst>
                                    </p:anim>
                                    <p:anim calcmode="lin" valueType="num">
                                      <p:cBhvr additive="base">
                                        <p:cTn id="8" dur="500" fill="hold"/>
                                        <p:tgtEl>
                                          <p:spTgt spid="327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3584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78F4D00C-D262-45C3-A3DA-6420C62815A0}" type="slidenum">
              <a:rPr lang="en-US" altLang="en-US" sz="1200" smtClean="0"/>
              <a:pPr>
                <a:spcBef>
                  <a:spcPct val="0"/>
                </a:spcBef>
                <a:buFontTx/>
                <a:buNone/>
              </a:pPr>
              <a:t>34</a:t>
            </a:fld>
            <a:endParaRPr lang="en-US" altLang="en-US" sz="1200" smtClean="0"/>
          </a:p>
        </p:txBody>
      </p:sp>
      <p:sp>
        <p:nvSpPr>
          <p:cNvPr id="35844" name="Text Box 2"/>
          <p:cNvSpPr txBox="1">
            <a:spLocks noChangeArrowheads="1"/>
          </p:cNvSpPr>
          <p:nvPr/>
        </p:nvSpPr>
        <p:spPr bwMode="auto">
          <a:xfrm>
            <a:off x="123825" y="2808288"/>
            <a:ext cx="67341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u="sng"/>
              <a:t>Example</a:t>
            </a:r>
            <a:r>
              <a:rPr lang="en-US" altLang="en-US" sz="1800"/>
              <a:t>: How long will it take for your savings account to accumulate $1m if it pays 4% interest per year (at the end of the year) and you deposit $10k per year at the end of each year?</a:t>
            </a:r>
          </a:p>
        </p:txBody>
      </p:sp>
      <p:sp>
        <p:nvSpPr>
          <p:cNvPr id="35845" name="Line 3"/>
          <p:cNvSpPr>
            <a:spLocks noChangeShapeType="1"/>
          </p:cNvSpPr>
          <p:nvPr/>
        </p:nvSpPr>
        <p:spPr bwMode="auto">
          <a:xfrm>
            <a:off x="1270000" y="42957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6" name="Line 4"/>
          <p:cNvSpPr>
            <a:spLocks noChangeShapeType="1"/>
          </p:cNvSpPr>
          <p:nvPr/>
        </p:nvSpPr>
        <p:spPr bwMode="auto">
          <a:xfrm flipV="1">
            <a:off x="812800" y="4365625"/>
            <a:ext cx="2587625"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7" name="Line 5"/>
          <p:cNvSpPr>
            <a:spLocks noChangeShapeType="1"/>
          </p:cNvSpPr>
          <p:nvPr/>
        </p:nvSpPr>
        <p:spPr bwMode="auto">
          <a:xfrm>
            <a:off x="812800" y="42957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8" name="Line 6"/>
          <p:cNvSpPr>
            <a:spLocks noChangeShapeType="1"/>
          </p:cNvSpPr>
          <p:nvPr/>
        </p:nvSpPr>
        <p:spPr bwMode="auto">
          <a:xfrm>
            <a:off x="5118100" y="428942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9" name="Line 7"/>
          <p:cNvSpPr>
            <a:spLocks noChangeShapeType="1"/>
          </p:cNvSpPr>
          <p:nvPr/>
        </p:nvSpPr>
        <p:spPr bwMode="auto">
          <a:xfrm>
            <a:off x="1714500" y="42957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0" name="Line 8"/>
          <p:cNvSpPr>
            <a:spLocks noChangeShapeType="1"/>
          </p:cNvSpPr>
          <p:nvPr/>
        </p:nvSpPr>
        <p:spPr bwMode="auto">
          <a:xfrm>
            <a:off x="2184400" y="42957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1" name="Line 9"/>
          <p:cNvSpPr>
            <a:spLocks noChangeShapeType="1"/>
          </p:cNvSpPr>
          <p:nvPr/>
        </p:nvSpPr>
        <p:spPr bwMode="auto">
          <a:xfrm>
            <a:off x="2628900" y="42957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2" name="Line 10"/>
          <p:cNvSpPr>
            <a:spLocks noChangeShapeType="1"/>
          </p:cNvSpPr>
          <p:nvPr/>
        </p:nvSpPr>
        <p:spPr bwMode="auto">
          <a:xfrm>
            <a:off x="3111500" y="42957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3" name="Line 14"/>
          <p:cNvSpPr>
            <a:spLocks noChangeShapeType="1"/>
          </p:cNvSpPr>
          <p:nvPr/>
        </p:nvSpPr>
        <p:spPr bwMode="auto">
          <a:xfrm>
            <a:off x="4654550" y="428942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4" name="Line 15"/>
          <p:cNvSpPr>
            <a:spLocks noChangeShapeType="1"/>
          </p:cNvSpPr>
          <p:nvPr/>
        </p:nvSpPr>
        <p:spPr bwMode="auto">
          <a:xfrm>
            <a:off x="4197350" y="428942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5" name="Text Box 19"/>
          <p:cNvSpPr txBox="1">
            <a:spLocks noChangeArrowheads="1"/>
          </p:cNvSpPr>
          <p:nvPr/>
        </p:nvSpPr>
        <p:spPr bwMode="auto">
          <a:xfrm>
            <a:off x="695325" y="410210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35856" name="Line 20"/>
          <p:cNvSpPr>
            <a:spLocks noChangeShapeType="1"/>
          </p:cNvSpPr>
          <p:nvPr/>
        </p:nvSpPr>
        <p:spPr bwMode="auto">
          <a:xfrm flipH="1">
            <a:off x="1273175" y="447198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7" name="Line 21"/>
          <p:cNvSpPr>
            <a:spLocks noChangeShapeType="1"/>
          </p:cNvSpPr>
          <p:nvPr/>
        </p:nvSpPr>
        <p:spPr bwMode="auto">
          <a:xfrm flipH="1">
            <a:off x="1720850" y="447198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8" name="Line 22"/>
          <p:cNvSpPr>
            <a:spLocks noChangeShapeType="1"/>
          </p:cNvSpPr>
          <p:nvPr/>
        </p:nvSpPr>
        <p:spPr bwMode="auto">
          <a:xfrm flipH="1">
            <a:off x="2187575" y="447198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9" name="Line 23"/>
          <p:cNvSpPr>
            <a:spLocks noChangeShapeType="1"/>
          </p:cNvSpPr>
          <p:nvPr/>
        </p:nvSpPr>
        <p:spPr bwMode="auto">
          <a:xfrm flipH="1">
            <a:off x="2638425" y="447198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0" name="Line 24"/>
          <p:cNvSpPr>
            <a:spLocks noChangeShapeType="1"/>
          </p:cNvSpPr>
          <p:nvPr/>
        </p:nvSpPr>
        <p:spPr bwMode="auto">
          <a:xfrm flipH="1">
            <a:off x="3111500" y="447198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1" name="Line 28"/>
          <p:cNvSpPr>
            <a:spLocks noChangeShapeType="1"/>
          </p:cNvSpPr>
          <p:nvPr/>
        </p:nvSpPr>
        <p:spPr bwMode="auto">
          <a:xfrm flipH="1">
            <a:off x="5114925" y="446563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2" name="Line 29"/>
          <p:cNvSpPr>
            <a:spLocks noChangeShapeType="1"/>
          </p:cNvSpPr>
          <p:nvPr/>
        </p:nvSpPr>
        <p:spPr bwMode="auto">
          <a:xfrm flipH="1">
            <a:off x="4657725" y="446563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3" name="Line 30"/>
          <p:cNvSpPr>
            <a:spLocks noChangeShapeType="1"/>
          </p:cNvSpPr>
          <p:nvPr/>
        </p:nvSpPr>
        <p:spPr bwMode="auto">
          <a:xfrm flipH="1">
            <a:off x="4200525" y="4465638"/>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4" name="Line 31"/>
          <p:cNvSpPr>
            <a:spLocks noChangeShapeType="1"/>
          </p:cNvSpPr>
          <p:nvPr/>
        </p:nvSpPr>
        <p:spPr bwMode="auto">
          <a:xfrm flipH="1" flipV="1">
            <a:off x="5108575" y="3517900"/>
            <a:ext cx="0" cy="5810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5" name="Text Box 32"/>
          <p:cNvSpPr txBox="1">
            <a:spLocks noChangeArrowheads="1"/>
          </p:cNvSpPr>
          <p:nvPr/>
        </p:nvSpPr>
        <p:spPr bwMode="auto">
          <a:xfrm>
            <a:off x="2549525" y="4827588"/>
            <a:ext cx="12588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 = (-)10,000</a:t>
            </a:r>
          </a:p>
        </p:txBody>
      </p:sp>
      <p:sp>
        <p:nvSpPr>
          <p:cNvPr id="35866" name="Text Box 34"/>
          <p:cNvSpPr txBox="1">
            <a:spLocks noChangeArrowheads="1"/>
          </p:cNvSpPr>
          <p:nvPr/>
        </p:nvSpPr>
        <p:spPr bwMode="auto">
          <a:xfrm>
            <a:off x="1190625" y="3789363"/>
            <a:ext cx="646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4%</a:t>
            </a:r>
          </a:p>
        </p:txBody>
      </p:sp>
      <p:sp>
        <p:nvSpPr>
          <p:cNvPr id="35867" name="Line 35"/>
          <p:cNvSpPr>
            <a:spLocks noChangeShapeType="1"/>
          </p:cNvSpPr>
          <p:nvPr/>
        </p:nvSpPr>
        <p:spPr bwMode="auto">
          <a:xfrm>
            <a:off x="3835400" y="4356100"/>
            <a:ext cx="1266825"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5868" name="Group 36"/>
          <p:cNvGrpSpPr>
            <a:grpSpLocks/>
          </p:cNvGrpSpPr>
          <p:nvPr/>
        </p:nvGrpSpPr>
        <p:grpSpPr bwMode="auto">
          <a:xfrm>
            <a:off x="3303588" y="4135438"/>
            <a:ext cx="157162" cy="457200"/>
            <a:chOff x="2229" y="2584"/>
            <a:chExt cx="99" cy="288"/>
          </a:xfrm>
        </p:grpSpPr>
        <p:sp>
          <p:nvSpPr>
            <p:cNvPr id="35887" name="Line 37"/>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88" name="Line 38"/>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89" name="Line 39"/>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5869" name="Group 40"/>
          <p:cNvGrpSpPr>
            <a:grpSpLocks/>
          </p:cNvGrpSpPr>
          <p:nvPr/>
        </p:nvGrpSpPr>
        <p:grpSpPr bwMode="auto">
          <a:xfrm>
            <a:off x="3762375" y="4140200"/>
            <a:ext cx="157163" cy="457200"/>
            <a:chOff x="2229" y="2584"/>
            <a:chExt cx="99" cy="288"/>
          </a:xfrm>
        </p:grpSpPr>
        <p:sp>
          <p:nvSpPr>
            <p:cNvPr id="35884" name="Line 41"/>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85" name="Line 42"/>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86" name="Line 43"/>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870" name="Text Box 45"/>
          <p:cNvSpPr txBox="1">
            <a:spLocks noChangeArrowheads="1"/>
          </p:cNvSpPr>
          <p:nvPr/>
        </p:nvSpPr>
        <p:spPr bwMode="auto">
          <a:xfrm>
            <a:off x="5105400" y="3595688"/>
            <a:ext cx="8302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$1m</a:t>
            </a:r>
          </a:p>
        </p:txBody>
      </p:sp>
      <p:sp>
        <p:nvSpPr>
          <p:cNvPr id="35871" name="Text Box 46"/>
          <p:cNvSpPr txBox="1">
            <a:spLocks noChangeArrowheads="1"/>
          </p:cNvSpPr>
          <p:nvPr/>
        </p:nvSpPr>
        <p:spPr bwMode="auto">
          <a:xfrm>
            <a:off x="4987925" y="4071938"/>
            <a:ext cx="4540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n = ?</a:t>
            </a:r>
          </a:p>
        </p:txBody>
      </p:sp>
      <p:sp>
        <p:nvSpPr>
          <p:cNvPr id="35872" name="Text Box 48"/>
          <p:cNvSpPr txBox="1">
            <a:spLocks noChangeArrowheads="1"/>
          </p:cNvSpPr>
          <p:nvPr/>
        </p:nvSpPr>
        <p:spPr bwMode="auto">
          <a:xfrm>
            <a:off x="1127125" y="404971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35873" name="Text Box 49"/>
          <p:cNvSpPr txBox="1">
            <a:spLocks noChangeArrowheads="1"/>
          </p:cNvSpPr>
          <p:nvPr/>
        </p:nvSpPr>
        <p:spPr bwMode="auto">
          <a:xfrm>
            <a:off x="1574800" y="404971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35874" name="Text Box 50"/>
          <p:cNvSpPr txBox="1">
            <a:spLocks noChangeArrowheads="1"/>
          </p:cNvSpPr>
          <p:nvPr/>
        </p:nvSpPr>
        <p:spPr bwMode="auto">
          <a:xfrm>
            <a:off x="2070100" y="404971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3</a:t>
            </a:r>
          </a:p>
        </p:txBody>
      </p:sp>
      <p:sp>
        <p:nvSpPr>
          <p:cNvPr id="35875" name="Text Box 51"/>
          <p:cNvSpPr txBox="1">
            <a:spLocks noChangeArrowheads="1"/>
          </p:cNvSpPr>
          <p:nvPr/>
        </p:nvSpPr>
        <p:spPr bwMode="auto">
          <a:xfrm>
            <a:off x="2508250" y="404971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4</a:t>
            </a:r>
          </a:p>
        </p:txBody>
      </p:sp>
      <p:sp>
        <p:nvSpPr>
          <p:cNvPr id="35876" name="Text Box 52"/>
          <p:cNvSpPr txBox="1">
            <a:spLocks noChangeArrowheads="1"/>
          </p:cNvSpPr>
          <p:nvPr/>
        </p:nvSpPr>
        <p:spPr bwMode="auto">
          <a:xfrm>
            <a:off x="2978150" y="404336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5</a:t>
            </a:r>
          </a:p>
        </p:txBody>
      </p:sp>
      <p:sp>
        <p:nvSpPr>
          <p:cNvPr id="35877" name="Text Box 53"/>
          <p:cNvSpPr txBox="1">
            <a:spLocks noChangeArrowheads="1"/>
          </p:cNvSpPr>
          <p:nvPr/>
        </p:nvSpPr>
        <p:spPr bwMode="auto">
          <a:xfrm>
            <a:off x="4429125" y="4071938"/>
            <a:ext cx="4238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n - 1</a:t>
            </a:r>
          </a:p>
        </p:txBody>
      </p:sp>
      <p:sp>
        <p:nvSpPr>
          <p:cNvPr id="35878" name="Text Box 54"/>
          <p:cNvSpPr txBox="1">
            <a:spLocks noChangeArrowheads="1"/>
          </p:cNvSpPr>
          <p:nvPr/>
        </p:nvSpPr>
        <p:spPr bwMode="auto">
          <a:xfrm>
            <a:off x="3978275" y="4071938"/>
            <a:ext cx="4238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n - 2</a:t>
            </a:r>
          </a:p>
        </p:txBody>
      </p:sp>
      <p:sp>
        <p:nvSpPr>
          <p:cNvPr id="35879" name="Text Box 55"/>
          <p:cNvSpPr txBox="1">
            <a:spLocks noChangeArrowheads="1"/>
          </p:cNvSpPr>
          <p:nvPr/>
        </p:nvSpPr>
        <p:spPr bwMode="auto">
          <a:xfrm>
            <a:off x="263525" y="5448300"/>
            <a:ext cx="6594475"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u="sng"/>
              <a:t>Calculator Financial Function Solution</a:t>
            </a:r>
            <a:r>
              <a:rPr lang="en-US" altLang="en-US" sz="1800"/>
              <a:t>:</a:t>
            </a:r>
          </a:p>
          <a:p>
            <a:pPr lvl="1">
              <a:lnSpc>
                <a:spcPct val="90000"/>
              </a:lnSpc>
              <a:spcBef>
                <a:spcPct val="0"/>
              </a:spcBef>
              <a:buFontTx/>
              <a:buNone/>
            </a:pPr>
            <a:r>
              <a:rPr lang="en-US" altLang="en-US" sz="1800"/>
              <a:t>1) Clear your calculator: [2nd, CLEAR TVM]</a:t>
            </a:r>
          </a:p>
          <a:p>
            <a:pPr lvl="1">
              <a:lnSpc>
                <a:spcPct val="90000"/>
              </a:lnSpc>
              <a:spcBef>
                <a:spcPct val="0"/>
              </a:spcBef>
              <a:buFontTx/>
              <a:buNone/>
            </a:pPr>
            <a:r>
              <a:rPr lang="en-US" altLang="en-US" sz="1800"/>
              <a:t>2) Set/ensure payments per year = 1</a:t>
            </a:r>
          </a:p>
          <a:p>
            <a:pPr lvl="1">
              <a:lnSpc>
                <a:spcPct val="90000"/>
              </a:lnSpc>
              <a:spcBef>
                <a:spcPct val="0"/>
              </a:spcBef>
              <a:buFontTx/>
              <a:buNone/>
            </a:pPr>
            <a:r>
              <a:rPr lang="en-US" altLang="en-US" sz="1800"/>
              <a:t>3) Set payment timing to </a:t>
            </a:r>
            <a:r>
              <a:rPr lang="en-US" altLang="en-US" sz="1800" b="1" u="sng"/>
              <a:t>end of year</a:t>
            </a:r>
            <a:r>
              <a:rPr lang="en-US" altLang="en-US" sz="1800"/>
              <a:t> (Note: “BGN” should </a:t>
            </a:r>
            <a:r>
              <a:rPr lang="en-US" altLang="en-US" sz="1800" b="1" u="sng"/>
              <a:t>NOT</a:t>
            </a:r>
            <a:r>
              <a:rPr lang="en-US" altLang="en-US" sz="1800"/>
              <a:t> appear in the display)</a:t>
            </a:r>
          </a:p>
          <a:p>
            <a:pPr lvl="1">
              <a:lnSpc>
                <a:spcPct val="90000"/>
              </a:lnSpc>
              <a:spcBef>
                <a:spcPct val="0"/>
              </a:spcBef>
              <a:buFontTx/>
              <a:buNone/>
            </a:pPr>
            <a:r>
              <a:rPr lang="en-US" altLang="en-US" sz="1800"/>
              <a:t>3) Enter parameters:</a:t>
            </a:r>
          </a:p>
          <a:p>
            <a:pPr lvl="2">
              <a:lnSpc>
                <a:spcPct val="90000"/>
              </a:lnSpc>
              <a:spcBef>
                <a:spcPct val="0"/>
              </a:spcBef>
              <a:buFont typeface="Monotype Sorts" pitchFamily="2" charset="2"/>
              <a:buChar char="ó"/>
            </a:pPr>
            <a:r>
              <a:rPr lang="en-US" altLang="en-US" sz="1800"/>
              <a:t>Enter I/Y [4, I/Y]</a:t>
            </a:r>
          </a:p>
          <a:p>
            <a:pPr lvl="2">
              <a:lnSpc>
                <a:spcPct val="90000"/>
              </a:lnSpc>
              <a:spcBef>
                <a:spcPct val="0"/>
              </a:spcBef>
              <a:buFont typeface="Monotype Sorts" pitchFamily="2" charset="2"/>
              <a:buChar char="ó"/>
            </a:pPr>
            <a:r>
              <a:rPr lang="en-US" altLang="en-US" sz="1800"/>
              <a:t>Enter FV [1000000, FV]</a:t>
            </a:r>
          </a:p>
          <a:p>
            <a:pPr lvl="2">
              <a:lnSpc>
                <a:spcPct val="90000"/>
              </a:lnSpc>
              <a:spcBef>
                <a:spcPct val="0"/>
              </a:spcBef>
              <a:buFont typeface="Monotype Sorts" pitchFamily="2" charset="2"/>
              <a:buChar char="ó"/>
            </a:pPr>
            <a:r>
              <a:rPr lang="en-US" altLang="en-US" sz="1800"/>
              <a:t>Enter PMT [10000, +/-, PMT] </a:t>
            </a:r>
          </a:p>
          <a:p>
            <a:pPr lvl="2">
              <a:lnSpc>
                <a:spcPct val="90000"/>
              </a:lnSpc>
              <a:spcBef>
                <a:spcPct val="0"/>
              </a:spcBef>
              <a:buFont typeface="Monotype Sorts" pitchFamily="2" charset="2"/>
              <a:buChar char="ó"/>
            </a:pPr>
            <a:r>
              <a:rPr lang="en-US" altLang="en-US" sz="1800"/>
              <a:t>Press N, and voila!  N = </a:t>
            </a:r>
            <a:r>
              <a:rPr lang="en-US" altLang="en-US" sz="1800" b="1"/>
              <a:t>41.04 years</a:t>
            </a:r>
          </a:p>
          <a:p>
            <a:pPr>
              <a:lnSpc>
                <a:spcPct val="90000"/>
              </a:lnSpc>
              <a:spcBef>
                <a:spcPct val="0"/>
              </a:spcBef>
              <a:buFontTx/>
              <a:buNone/>
            </a:pPr>
            <a:endParaRPr lang="en-US" altLang="en-US" sz="1800"/>
          </a:p>
        </p:txBody>
      </p:sp>
      <p:sp>
        <p:nvSpPr>
          <p:cNvPr id="35880" name="Text Box 56"/>
          <p:cNvSpPr txBox="1">
            <a:spLocks noChangeArrowheads="1"/>
          </p:cNvSpPr>
          <p:nvPr/>
        </p:nvSpPr>
        <p:spPr bwMode="auto">
          <a:xfrm>
            <a:off x="263525" y="5016500"/>
            <a:ext cx="6594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What kind of annuity is this?</a:t>
            </a:r>
          </a:p>
        </p:txBody>
      </p:sp>
      <p:sp>
        <p:nvSpPr>
          <p:cNvPr id="35881" name="Text Box 57"/>
          <p:cNvSpPr txBox="1">
            <a:spLocks noChangeArrowheads="1"/>
          </p:cNvSpPr>
          <p:nvPr/>
        </p:nvSpPr>
        <p:spPr bwMode="auto">
          <a:xfrm>
            <a:off x="174625" y="166688"/>
            <a:ext cx="6683375"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85000"/>
              </a:lnSpc>
              <a:spcBef>
                <a:spcPct val="0"/>
              </a:spcBef>
              <a:buFontTx/>
              <a:buNone/>
            </a:pPr>
            <a:r>
              <a:rPr lang="en-US" altLang="en-US" sz="2000" b="1"/>
              <a:t>Annuities (continued</a:t>
            </a:r>
            <a:r>
              <a:rPr lang="en-US" altLang="en-US" sz="1800" b="1"/>
              <a:t>)</a:t>
            </a:r>
          </a:p>
          <a:p>
            <a:pPr>
              <a:lnSpc>
                <a:spcPct val="85000"/>
              </a:lnSpc>
              <a:spcBef>
                <a:spcPct val="0"/>
              </a:spcBef>
              <a:buFontTx/>
              <a:buNone/>
            </a:pPr>
            <a:endParaRPr lang="en-US" altLang="en-US" sz="1800" b="1"/>
          </a:p>
          <a:p>
            <a:pPr>
              <a:lnSpc>
                <a:spcPct val="85000"/>
              </a:lnSpc>
              <a:spcBef>
                <a:spcPct val="0"/>
              </a:spcBef>
              <a:buFontTx/>
              <a:buNone/>
            </a:pPr>
            <a:r>
              <a:rPr lang="en-US" altLang="en-US" sz="1800" b="1"/>
              <a:t>Finding the Period of an Annuity (Ordinary or Due)</a:t>
            </a:r>
            <a:endParaRPr lang="en-US" altLang="en-US" sz="1800"/>
          </a:p>
          <a:p>
            <a:pPr>
              <a:lnSpc>
                <a:spcPct val="85000"/>
              </a:lnSpc>
              <a:spcBef>
                <a:spcPct val="0"/>
              </a:spcBef>
              <a:buFontTx/>
              <a:buNone/>
            </a:pPr>
            <a:endParaRPr lang="en-US" altLang="en-US" sz="1800"/>
          </a:p>
          <a:p>
            <a:pPr>
              <a:lnSpc>
                <a:spcPct val="85000"/>
              </a:lnSpc>
              <a:spcBef>
                <a:spcPct val="0"/>
              </a:spcBef>
              <a:buFontTx/>
              <a:buNone/>
            </a:pPr>
            <a:r>
              <a:rPr lang="en-US" altLang="en-US" sz="1800"/>
              <a:t>Numerical Solution</a:t>
            </a:r>
          </a:p>
          <a:p>
            <a:pPr lvl="1">
              <a:lnSpc>
                <a:spcPct val="85000"/>
              </a:lnSpc>
              <a:spcBef>
                <a:spcPct val="0"/>
              </a:spcBef>
              <a:buFont typeface="Wingdings 3" pitchFamily="18" charset="2"/>
              <a:buChar char=""/>
            </a:pPr>
            <a:r>
              <a:rPr lang="en-US" altLang="en-US" sz="1800"/>
              <a:t> With the equations we already covered</a:t>
            </a:r>
          </a:p>
          <a:p>
            <a:pPr lvl="1">
              <a:lnSpc>
                <a:spcPct val="85000"/>
              </a:lnSpc>
              <a:spcBef>
                <a:spcPct val="0"/>
              </a:spcBef>
              <a:buFont typeface="Wingdings 3" pitchFamily="18" charset="2"/>
              <a:buChar char=""/>
            </a:pPr>
            <a:r>
              <a:rPr lang="en-US" altLang="en-US" sz="1800"/>
              <a:t> Requires trial &amp; error, iterative solution techniques; there is no exact solution</a:t>
            </a:r>
          </a:p>
          <a:p>
            <a:pPr lvl="1">
              <a:lnSpc>
                <a:spcPct val="85000"/>
              </a:lnSpc>
              <a:spcBef>
                <a:spcPct val="0"/>
              </a:spcBef>
              <a:buFont typeface="Monotype Sorts" pitchFamily="2" charset="2"/>
              <a:buChar char="*"/>
            </a:pPr>
            <a:endParaRPr lang="en-US" altLang="en-US" sz="1800"/>
          </a:p>
          <a:p>
            <a:pPr>
              <a:lnSpc>
                <a:spcPct val="85000"/>
              </a:lnSpc>
              <a:spcBef>
                <a:spcPct val="0"/>
              </a:spcBef>
              <a:buFont typeface="Wingdings 3" pitchFamily="18" charset="2"/>
              <a:buChar char="_"/>
            </a:pPr>
            <a:r>
              <a:rPr lang="en-US" altLang="en-US" sz="1800"/>
              <a:t>Using Your Calculator: </a:t>
            </a:r>
          </a:p>
        </p:txBody>
      </p:sp>
      <p:sp>
        <p:nvSpPr>
          <p:cNvPr id="35882" name="Text Box 49"/>
          <p:cNvSpPr txBox="1">
            <a:spLocks noChangeArrowheads="1"/>
          </p:cNvSpPr>
          <p:nvPr/>
        </p:nvSpPr>
        <p:spPr bwMode="auto">
          <a:xfrm>
            <a:off x="3719513" y="6726238"/>
            <a:ext cx="2800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Note: One of the two cash inputs must be negative</a:t>
            </a:r>
          </a:p>
        </p:txBody>
      </p:sp>
      <p:sp>
        <p:nvSpPr>
          <p:cNvPr id="35883" name="Left Brace 48"/>
          <p:cNvSpPr>
            <a:spLocks/>
          </p:cNvSpPr>
          <p:nvPr/>
        </p:nvSpPr>
        <p:spPr bwMode="auto">
          <a:xfrm rot="-5400000">
            <a:off x="3105150" y="2832100"/>
            <a:ext cx="146050" cy="4032250"/>
          </a:xfrm>
          <a:prstGeom prst="leftBrace">
            <a:avLst>
              <a:gd name="adj1" fmla="val 8308"/>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368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B139669A-6C86-43D9-807B-380173432027}" type="slidenum">
              <a:rPr lang="en-US" altLang="en-US" sz="1200" smtClean="0"/>
              <a:pPr>
                <a:spcBef>
                  <a:spcPct val="0"/>
                </a:spcBef>
                <a:buFontTx/>
                <a:buNone/>
              </a:pPr>
              <a:t>35</a:t>
            </a:fld>
            <a:endParaRPr lang="en-US" altLang="en-US" sz="1200" smtClean="0"/>
          </a:p>
        </p:txBody>
      </p:sp>
      <p:sp>
        <p:nvSpPr>
          <p:cNvPr id="36868" name="Text Box 2"/>
          <p:cNvSpPr txBox="1">
            <a:spLocks noChangeArrowheads="1"/>
          </p:cNvSpPr>
          <p:nvPr/>
        </p:nvSpPr>
        <p:spPr bwMode="auto">
          <a:xfrm>
            <a:off x="225425" y="241300"/>
            <a:ext cx="66167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u="sng"/>
              <a:t>The Opportunity Cost of Capital </a:t>
            </a:r>
            <a:r>
              <a:rPr lang="en-US" altLang="en-US" sz="2000" u="sng"/>
              <a:t>(from Ch 5)</a:t>
            </a:r>
            <a:endParaRPr lang="en-US" altLang="en-US" sz="1800"/>
          </a:p>
          <a:p>
            <a:pPr>
              <a:spcBef>
                <a:spcPct val="0"/>
              </a:spcBef>
              <a:buFontTx/>
              <a:buNone/>
            </a:pPr>
            <a:endParaRPr lang="en-US" altLang="en-US" sz="1800"/>
          </a:p>
          <a:p>
            <a:pPr>
              <a:spcBef>
                <a:spcPct val="0"/>
              </a:spcBef>
              <a:buFont typeface="Wingdings 3" pitchFamily="18" charset="2"/>
              <a:buChar char="_"/>
            </a:pPr>
            <a:r>
              <a:rPr lang="en-US" altLang="en-US" sz="1800"/>
              <a:t>The best available expected return offered in the market on an investment of comparable risk and length (term)</a:t>
            </a:r>
          </a:p>
          <a:p>
            <a:pPr>
              <a:spcBef>
                <a:spcPct val="0"/>
              </a:spcBef>
              <a:buFont typeface="Wingdings 3" pitchFamily="18" charset="2"/>
              <a:buChar char="_"/>
            </a:pPr>
            <a:r>
              <a:rPr lang="en-US" altLang="en-US" sz="1800"/>
              <a:t>The return the investor forgoes on an alternative investment of equivalent risk and term when the investor takes on the alternative investment</a:t>
            </a:r>
          </a:p>
          <a:p>
            <a:pPr>
              <a:spcBef>
                <a:spcPct val="0"/>
              </a:spcBef>
              <a:buFont typeface="Wingdings 3" pitchFamily="18" charset="2"/>
              <a:buChar char="_"/>
            </a:pPr>
            <a:endParaRPr lang="en-US" altLang="en-US" sz="1800"/>
          </a:p>
          <a:p>
            <a:pPr>
              <a:spcBef>
                <a:spcPct val="0"/>
              </a:spcBef>
              <a:buFontTx/>
              <a:buNone/>
            </a:pPr>
            <a:r>
              <a:rPr lang="en-US" altLang="en-US" sz="1800" b="1"/>
              <a:t>Point:</a:t>
            </a:r>
            <a:r>
              <a:rPr lang="en-US" altLang="en-US" sz="1800"/>
              <a:t> one always uses his/her Opportunity Cost of Capital as the discount/compound rate when solving TVM problems, if the rate is not already given</a:t>
            </a:r>
          </a:p>
        </p:txBody>
      </p:sp>
      <p:sp>
        <p:nvSpPr>
          <p:cNvPr id="26673" name="AutoShape 49"/>
          <p:cNvSpPr>
            <a:spLocks noChangeArrowheads="1"/>
          </p:cNvSpPr>
          <p:nvPr/>
        </p:nvSpPr>
        <p:spPr bwMode="auto">
          <a:xfrm>
            <a:off x="114300" y="223838"/>
            <a:ext cx="247650" cy="24130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51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A8923B2D-4B2D-49A0-9900-43EC196FAE04}" type="slidenum">
              <a:rPr lang="en-US" altLang="en-US" sz="1200" smtClean="0"/>
              <a:pPr>
                <a:spcBef>
                  <a:spcPct val="0"/>
                </a:spcBef>
                <a:buFontTx/>
                <a:buNone/>
              </a:pPr>
              <a:t>4</a:t>
            </a:fld>
            <a:endParaRPr lang="en-US" altLang="en-US" sz="1200" smtClean="0"/>
          </a:p>
        </p:txBody>
      </p:sp>
      <p:sp>
        <p:nvSpPr>
          <p:cNvPr id="5124" name="Text Box 2"/>
          <p:cNvSpPr txBox="1">
            <a:spLocks noChangeArrowheads="1"/>
          </p:cNvSpPr>
          <p:nvPr/>
        </p:nvSpPr>
        <p:spPr bwMode="auto">
          <a:xfrm>
            <a:off x="327025" y="279400"/>
            <a:ext cx="653097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Example (continued</a:t>
            </a:r>
            <a:r>
              <a:rPr lang="en-US" altLang="en-US" sz="1800"/>
              <a:t>):</a:t>
            </a:r>
          </a:p>
          <a:p>
            <a:pPr>
              <a:spcBef>
                <a:spcPct val="0"/>
              </a:spcBef>
              <a:buFontTx/>
              <a:buNone/>
            </a:pPr>
            <a:endParaRPr lang="en-US" altLang="en-US" sz="1800"/>
          </a:p>
          <a:p>
            <a:pPr>
              <a:spcBef>
                <a:spcPct val="0"/>
              </a:spcBef>
              <a:buFont typeface="Wingdings 3" pitchFamily="18" charset="2"/>
              <a:buChar char="_"/>
            </a:pPr>
            <a:r>
              <a:rPr lang="en-US" altLang="en-US" sz="1800"/>
              <a:t>The future value includes the principle and the interest</a:t>
            </a:r>
          </a:p>
          <a:p>
            <a:pPr>
              <a:spcBef>
                <a:spcPct val="0"/>
              </a:spcBef>
              <a:buFont typeface="Wingdings 3" pitchFamily="18" charset="2"/>
              <a:buChar char="_"/>
            </a:pPr>
            <a:r>
              <a:rPr lang="en-US" altLang="en-US" sz="1800"/>
              <a:t>How much is the interest?  Answer: Int. = Principle x Int. Rate</a:t>
            </a:r>
          </a:p>
          <a:p>
            <a:pPr lvl="3">
              <a:spcBef>
                <a:spcPct val="0"/>
              </a:spcBef>
              <a:buFont typeface="Wingdings 3" pitchFamily="18" charset="2"/>
              <a:buNone/>
            </a:pPr>
            <a:r>
              <a:rPr lang="en-US" altLang="en-US" sz="1800"/>
              <a:t>                                   = $100 x 0.06  = </a:t>
            </a:r>
            <a:r>
              <a:rPr lang="en-US" altLang="en-US" sz="1800" b="1"/>
              <a:t>$6</a:t>
            </a:r>
            <a:endParaRPr lang="en-US" altLang="en-US" sz="1800"/>
          </a:p>
          <a:p>
            <a:pPr>
              <a:spcBef>
                <a:spcPct val="0"/>
              </a:spcBef>
              <a:buFont typeface="Wingdings 3" pitchFamily="18" charset="2"/>
              <a:buChar char="_"/>
            </a:pPr>
            <a:r>
              <a:rPr lang="en-US" altLang="en-US" sz="1800"/>
              <a:t>How much is the future value? Answer: $100 + $6 = </a:t>
            </a:r>
            <a:r>
              <a:rPr lang="en-US" altLang="en-US" sz="1800" b="1"/>
              <a:t>$106</a:t>
            </a:r>
            <a:endParaRPr lang="en-US" altLang="en-US" sz="1800"/>
          </a:p>
        </p:txBody>
      </p:sp>
      <p:sp>
        <p:nvSpPr>
          <p:cNvPr id="5125" name="Text Box 13"/>
          <p:cNvSpPr txBox="1">
            <a:spLocks noChangeArrowheads="1"/>
          </p:cNvSpPr>
          <p:nvPr/>
        </p:nvSpPr>
        <p:spPr bwMode="auto">
          <a:xfrm>
            <a:off x="454025" y="27051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5126" name="Text Box 14"/>
          <p:cNvSpPr txBox="1">
            <a:spLocks noChangeArrowheads="1"/>
          </p:cNvSpPr>
          <p:nvPr/>
        </p:nvSpPr>
        <p:spPr bwMode="auto">
          <a:xfrm>
            <a:off x="339725" y="2171700"/>
            <a:ext cx="6518275"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 typeface="Wingdings 3" pitchFamily="18" charset="2"/>
              <a:buChar char="_"/>
            </a:pPr>
            <a:r>
              <a:rPr lang="en-US" altLang="en-US" sz="1800" b="1"/>
              <a:t>Basic formula for finding Future Value</a:t>
            </a:r>
            <a:r>
              <a:rPr lang="en-US" altLang="en-US" sz="1800"/>
              <a:t>:  FV = PV(1 + r)</a:t>
            </a:r>
            <a:r>
              <a:rPr lang="en-US" altLang="en-US" sz="1800" baseline="30000"/>
              <a:t>n</a:t>
            </a:r>
            <a:r>
              <a:rPr lang="en-US" altLang="en-US" sz="1800"/>
              <a:t> </a:t>
            </a:r>
          </a:p>
          <a:p>
            <a:pPr lvl="1">
              <a:spcBef>
                <a:spcPct val="0"/>
              </a:spcBef>
              <a:buFont typeface="Monotype Sorts" pitchFamily="2" charset="2"/>
              <a:buNone/>
            </a:pPr>
            <a:r>
              <a:rPr lang="en-US" altLang="en-US" sz="1800" b="1"/>
              <a:t>PV</a:t>
            </a:r>
            <a:r>
              <a:rPr lang="en-US" altLang="en-US" sz="1800"/>
              <a:t>: Present Value of the principle or investment</a:t>
            </a:r>
          </a:p>
          <a:p>
            <a:pPr lvl="1">
              <a:spcBef>
                <a:spcPct val="0"/>
              </a:spcBef>
              <a:buFont typeface="Monotype Sorts" pitchFamily="2" charset="2"/>
              <a:buNone/>
            </a:pPr>
            <a:r>
              <a:rPr lang="en-US" altLang="en-US" sz="1800" b="1"/>
              <a:t>r</a:t>
            </a:r>
            <a:r>
              <a:rPr lang="en-US" altLang="en-US" sz="1800"/>
              <a:t>: interest rate, Yield, ROR (the symbol </a:t>
            </a:r>
            <a:r>
              <a:rPr lang="en-US" altLang="en-US" sz="1800" b="1"/>
              <a:t>k</a:t>
            </a:r>
            <a:r>
              <a:rPr lang="en-US" altLang="en-US" sz="1800"/>
              <a:t> or </a:t>
            </a:r>
            <a:r>
              <a:rPr lang="en-US" altLang="en-US" sz="1800" b="1"/>
              <a:t>i</a:t>
            </a:r>
            <a:r>
              <a:rPr lang="en-US" altLang="en-US" sz="1800"/>
              <a:t> can also be used)</a:t>
            </a:r>
          </a:p>
          <a:p>
            <a:pPr lvl="1">
              <a:spcBef>
                <a:spcPct val="0"/>
              </a:spcBef>
              <a:buFont typeface="Monotype Sorts" pitchFamily="2" charset="2"/>
              <a:buNone/>
            </a:pPr>
            <a:r>
              <a:rPr lang="en-US" altLang="en-US" sz="1800" b="1"/>
              <a:t>n</a:t>
            </a:r>
            <a:r>
              <a:rPr lang="en-US" altLang="en-US" sz="1800"/>
              <a:t>: number of periods</a:t>
            </a:r>
          </a:p>
          <a:p>
            <a:pPr lvl="1">
              <a:spcBef>
                <a:spcPct val="0"/>
              </a:spcBef>
              <a:buFont typeface="Monotype Sorts" pitchFamily="2" charset="2"/>
              <a:buNone/>
            </a:pPr>
            <a:r>
              <a:rPr lang="en-US" altLang="en-US" sz="1800" b="1"/>
              <a:t>FV</a:t>
            </a:r>
            <a:r>
              <a:rPr lang="en-US" altLang="en-US" sz="1800"/>
              <a:t>: Future Value of the investment, </a:t>
            </a:r>
          </a:p>
          <a:p>
            <a:pPr lvl="1">
              <a:spcBef>
                <a:spcPct val="0"/>
              </a:spcBef>
              <a:buFont typeface="Wingdings 3" pitchFamily="18" charset="2"/>
              <a:buChar char=""/>
            </a:pPr>
            <a:r>
              <a:rPr lang="en-US" altLang="en-US" sz="1800"/>
              <a:t>includes the amount invested plus the return/profit</a:t>
            </a:r>
          </a:p>
          <a:p>
            <a:pPr lvl="1">
              <a:spcBef>
                <a:spcPct val="0"/>
              </a:spcBef>
              <a:buFont typeface="Wingdings 3" pitchFamily="18" charset="2"/>
              <a:buChar char=""/>
            </a:pPr>
            <a:r>
              <a:rPr lang="en-US" altLang="en-US" sz="1800"/>
              <a:t>for a loan, this includes the principle plus all accumulated interest</a:t>
            </a:r>
          </a:p>
          <a:p>
            <a:pPr>
              <a:spcBef>
                <a:spcPct val="0"/>
              </a:spcBef>
              <a:buFont typeface="Wingdings 3" pitchFamily="18" charset="2"/>
              <a:buChar char="_"/>
            </a:pPr>
            <a:r>
              <a:rPr lang="en-US" altLang="en-US" sz="1800"/>
              <a:t>The (1 + r)</a:t>
            </a:r>
            <a:r>
              <a:rPr lang="en-US" altLang="en-US" sz="1800" baseline="30000"/>
              <a:t>n</a:t>
            </a:r>
            <a:r>
              <a:rPr lang="en-US" altLang="en-US" sz="1800"/>
              <a:t> portion of the formula is called the “Future Value Interest Factor” (FVIF</a:t>
            </a:r>
            <a:r>
              <a:rPr lang="en-US" altLang="en-US" sz="1800" baseline="-25000"/>
              <a:t>r,n</a:t>
            </a:r>
            <a:r>
              <a:rPr lang="en-US" altLang="en-US" sz="1800"/>
              <a:t>) and can be found on a FVIF table </a:t>
            </a:r>
          </a:p>
          <a:p>
            <a:pPr>
              <a:spcBef>
                <a:spcPct val="0"/>
              </a:spcBef>
              <a:buFont typeface="Wingdings 3" pitchFamily="18" charset="2"/>
              <a:buChar char="_"/>
            </a:pPr>
            <a:r>
              <a:rPr lang="en-US" altLang="en-US" sz="1800"/>
              <a:t> (1 + r)</a:t>
            </a:r>
            <a:r>
              <a:rPr lang="en-US" altLang="en-US" sz="1800" baseline="30000"/>
              <a:t>n</a:t>
            </a:r>
            <a:r>
              <a:rPr lang="en-US" altLang="en-US" sz="1800"/>
              <a:t> is also called the “compounding” factor</a:t>
            </a:r>
          </a:p>
          <a:p>
            <a:pPr>
              <a:spcBef>
                <a:spcPct val="0"/>
              </a:spcBef>
              <a:buFont typeface="Wingdings 3" pitchFamily="18" charset="2"/>
              <a:buChar char="_"/>
            </a:pPr>
            <a:r>
              <a:rPr lang="en-US" altLang="en-US" sz="1800"/>
              <a:t>When “r” is used in compounding, it is referred to as the “compound rate”</a:t>
            </a:r>
          </a:p>
          <a:p>
            <a:pPr>
              <a:spcBef>
                <a:spcPct val="0"/>
              </a:spcBef>
              <a:buFont typeface="Wingdings 3" pitchFamily="18" charset="2"/>
              <a:buChar char="_"/>
            </a:pPr>
            <a:r>
              <a:rPr lang="en-US" altLang="en-US" sz="1800"/>
              <a:t>You can think of r as an “exchange rate” i.e. the rate at which we can exchange money today for money in the future </a:t>
            </a:r>
          </a:p>
          <a:p>
            <a:pPr lvl="1">
              <a:spcBef>
                <a:spcPct val="0"/>
              </a:spcBef>
              <a:buFont typeface="Monotype Sorts" pitchFamily="2" charset="2"/>
              <a:buNone/>
            </a:pPr>
            <a:endParaRPr lang="en-US" altLang="en-US" sz="1800"/>
          </a:p>
          <a:p>
            <a:pPr>
              <a:spcBef>
                <a:spcPct val="0"/>
              </a:spcBef>
              <a:buFont typeface="Monotype Sorts" pitchFamily="2" charset="2"/>
              <a:buNone/>
            </a:pPr>
            <a:r>
              <a:rPr lang="en-US" altLang="en-US" sz="1800" u="sng"/>
              <a:t>Example</a:t>
            </a:r>
            <a:r>
              <a:rPr lang="en-US" altLang="en-US" sz="1800"/>
              <a:t>: Same as before but use the basic formula to find FV.</a:t>
            </a:r>
          </a:p>
          <a:p>
            <a:pPr>
              <a:spcBef>
                <a:spcPct val="0"/>
              </a:spcBef>
              <a:buFont typeface="Monotype Sorts" pitchFamily="2" charset="2"/>
              <a:buNone/>
            </a:pPr>
            <a:r>
              <a:rPr lang="en-US" altLang="en-US" sz="1800"/>
              <a:t>Draw a cash flow diagram:</a:t>
            </a:r>
          </a:p>
        </p:txBody>
      </p:sp>
      <p:sp>
        <p:nvSpPr>
          <p:cNvPr id="5127" name="Line 15"/>
          <p:cNvSpPr>
            <a:spLocks noChangeShapeType="1"/>
          </p:cNvSpPr>
          <p:nvPr/>
        </p:nvSpPr>
        <p:spPr bwMode="auto">
          <a:xfrm flipV="1">
            <a:off x="1258888" y="7613650"/>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8" name="Line 16"/>
          <p:cNvSpPr>
            <a:spLocks noChangeShapeType="1"/>
          </p:cNvSpPr>
          <p:nvPr/>
        </p:nvSpPr>
        <p:spPr bwMode="auto">
          <a:xfrm flipH="1">
            <a:off x="1263650" y="7512050"/>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9" name="Line 17"/>
          <p:cNvSpPr>
            <a:spLocks noChangeShapeType="1"/>
          </p:cNvSpPr>
          <p:nvPr/>
        </p:nvSpPr>
        <p:spPr bwMode="auto">
          <a:xfrm flipH="1">
            <a:off x="4899025" y="7512050"/>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0" name="Text Box 18"/>
          <p:cNvSpPr txBox="1">
            <a:spLocks noChangeArrowheads="1"/>
          </p:cNvSpPr>
          <p:nvPr/>
        </p:nvSpPr>
        <p:spPr bwMode="auto">
          <a:xfrm>
            <a:off x="1128713" y="766127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5131" name="Text Box 19"/>
          <p:cNvSpPr txBox="1">
            <a:spLocks noChangeArrowheads="1"/>
          </p:cNvSpPr>
          <p:nvPr/>
        </p:nvSpPr>
        <p:spPr bwMode="auto">
          <a:xfrm>
            <a:off x="4773613" y="766127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5132" name="Text Box 22"/>
          <p:cNvSpPr txBox="1">
            <a:spLocks noChangeArrowheads="1"/>
          </p:cNvSpPr>
          <p:nvPr/>
        </p:nvSpPr>
        <p:spPr bwMode="auto">
          <a:xfrm>
            <a:off x="4605338" y="7292975"/>
            <a:ext cx="6270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sp>
        <p:nvSpPr>
          <p:cNvPr id="5133" name="Text Box 23"/>
          <p:cNvSpPr txBox="1">
            <a:spLocks noChangeArrowheads="1"/>
          </p:cNvSpPr>
          <p:nvPr/>
        </p:nvSpPr>
        <p:spPr bwMode="auto">
          <a:xfrm>
            <a:off x="841375" y="7242175"/>
            <a:ext cx="8207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=$100</a:t>
            </a:r>
          </a:p>
        </p:txBody>
      </p:sp>
      <p:sp>
        <p:nvSpPr>
          <p:cNvPr id="5134" name="Text Box 24"/>
          <p:cNvSpPr txBox="1">
            <a:spLocks noChangeArrowheads="1"/>
          </p:cNvSpPr>
          <p:nvPr/>
        </p:nvSpPr>
        <p:spPr bwMode="auto">
          <a:xfrm>
            <a:off x="1798638" y="7308850"/>
            <a:ext cx="6461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6%</a:t>
            </a:r>
          </a:p>
        </p:txBody>
      </p:sp>
      <p:sp>
        <p:nvSpPr>
          <p:cNvPr id="5135" name="Text Box 25"/>
          <p:cNvSpPr txBox="1">
            <a:spLocks noChangeArrowheads="1"/>
          </p:cNvSpPr>
          <p:nvPr/>
        </p:nvSpPr>
        <p:spPr bwMode="auto">
          <a:xfrm>
            <a:off x="1508125" y="7678738"/>
            <a:ext cx="5349875"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lvl="1">
              <a:spcBef>
                <a:spcPct val="0"/>
              </a:spcBef>
              <a:buFontTx/>
              <a:buNone/>
            </a:pPr>
            <a:r>
              <a:rPr lang="en-US" altLang="en-US" sz="1800"/>
              <a:t>FV = PV(1 + r)</a:t>
            </a:r>
            <a:r>
              <a:rPr lang="en-US" altLang="en-US" sz="1800" baseline="30000"/>
              <a:t>n</a:t>
            </a:r>
          </a:p>
          <a:p>
            <a:pPr lvl="1">
              <a:spcBef>
                <a:spcPct val="0"/>
              </a:spcBef>
              <a:buFontTx/>
              <a:buNone/>
            </a:pPr>
            <a:r>
              <a:rPr lang="en-US" altLang="en-US" sz="1800" baseline="30000"/>
              <a:t>         </a:t>
            </a:r>
            <a:r>
              <a:rPr lang="en-US" altLang="en-US" sz="1800"/>
              <a:t>= $100(1 + 0.06)</a:t>
            </a:r>
            <a:r>
              <a:rPr lang="en-US" altLang="en-US" sz="1800" baseline="30000"/>
              <a:t>1</a:t>
            </a:r>
            <a:endParaRPr lang="en-US" altLang="en-US" sz="1800"/>
          </a:p>
          <a:p>
            <a:pPr lvl="1">
              <a:spcBef>
                <a:spcPct val="0"/>
              </a:spcBef>
              <a:buFontTx/>
              <a:buNone/>
            </a:pPr>
            <a:r>
              <a:rPr lang="en-US" altLang="en-US" sz="1800"/>
              <a:t>      = $100(1.06)</a:t>
            </a:r>
          </a:p>
          <a:p>
            <a:pPr lvl="1">
              <a:spcBef>
                <a:spcPct val="0"/>
              </a:spcBef>
              <a:buFontTx/>
              <a:buNone/>
            </a:pPr>
            <a:r>
              <a:rPr lang="en-US" altLang="en-US" sz="1800"/>
              <a:t>      = </a:t>
            </a:r>
            <a:r>
              <a:rPr lang="en-US" altLang="en-US" sz="1800" b="1"/>
              <a:t>$106</a:t>
            </a:r>
            <a:endParaRPr lang="en-US" altLang="en-US" sz="1800"/>
          </a:p>
          <a:p>
            <a:pPr>
              <a:spcBef>
                <a:spcPct val="0"/>
              </a:spcBef>
              <a:buFontTx/>
              <a:buNone/>
            </a:pPr>
            <a:endParaRPr lang="en-US" altLang="en-US"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14436A44-2CAC-4981-805C-C4F08A10B076}" type="slidenum">
              <a:rPr lang="en-US" altLang="en-US" sz="1200" smtClean="0"/>
              <a:pPr>
                <a:spcBef>
                  <a:spcPct val="0"/>
                </a:spcBef>
                <a:buFontTx/>
                <a:buNone/>
              </a:pPr>
              <a:t>5</a:t>
            </a:fld>
            <a:endParaRPr lang="en-US" altLang="en-US" sz="1200" smtClean="0"/>
          </a:p>
        </p:txBody>
      </p:sp>
      <p:sp>
        <p:nvSpPr>
          <p:cNvPr id="17412" name="Text Box 13"/>
          <p:cNvSpPr txBox="1">
            <a:spLocks noChangeArrowheads="1"/>
          </p:cNvSpPr>
          <p:nvPr/>
        </p:nvSpPr>
        <p:spPr bwMode="auto">
          <a:xfrm>
            <a:off x="149225" y="228600"/>
            <a:ext cx="6708775" cy="7100888"/>
          </a:xfrm>
          <a:prstGeom prst="rect">
            <a:avLst/>
          </a:prstGeom>
          <a:noFill/>
          <a:ln w="9525">
            <a:noFill/>
            <a:miter lim="800000"/>
            <a:headEnd/>
            <a:tailEnd/>
          </a:ln>
        </p:spPr>
        <p:txBody>
          <a:bodyPr>
            <a:spAutoFit/>
          </a:bodyPr>
          <a:lstStyle/>
          <a:p>
            <a:pPr marL="457200" indent="-457200">
              <a:lnSpc>
                <a:spcPct val="90000"/>
              </a:lnSpc>
              <a:defRPr/>
            </a:pPr>
            <a:r>
              <a:rPr lang="en-US" u="sng" dirty="0"/>
              <a:t>Solution Method 2</a:t>
            </a:r>
            <a:r>
              <a:rPr lang="en-US" dirty="0"/>
              <a:t>: Use your TI BA II Plus financial calculator</a:t>
            </a:r>
          </a:p>
          <a:p>
            <a:pPr marL="571500" lvl="1" indent="-457200">
              <a:lnSpc>
                <a:spcPct val="90000"/>
              </a:lnSpc>
              <a:defRPr/>
            </a:pPr>
            <a:r>
              <a:rPr lang="en-US" dirty="0"/>
              <a:t>1) Clear your calculator: [2nd, QUIT]</a:t>
            </a:r>
          </a:p>
          <a:p>
            <a:pPr marL="571500" lvl="1" indent="-457200">
              <a:lnSpc>
                <a:spcPct val="90000"/>
              </a:lnSpc>
              <a:defRPr/>
            </a:pPr>
            <a:r>
              <a:rPr lang="en-US" dirty="0"/>
              <a:t>2) Clear the TVM memories: [2nd, CLR TVM]</a:t>
            </a:r>
          </a:p>
          <a:p>
            <a:pPr marL="571500" lvl="1" indent="-457200">
              <a:lnSpc>
                <a:spcPct val="90000"/>
              </a:lnSpc>
              <a:defRPr/>
            </a:pPr>
            <a:r>
              <a:rPr lang="en-US" dirty="0"/>
              <a:t>3) Set payments per year to 1: [2nd, P/Y, 1, ENTER, CE/C]</a:t>
            </a:r>
          </a:p>
          <a:p>
            <a:pPr marL="571500" lvl="1" indent="-457200">
              <a:lnSpc>
                <a:spcPct val="90000"/>
              </a:lnSpc>
              <a:defRPr/>
            </a:pPr>
            <a:r>
              <a:rPr lang="en-US" dirty="0"/>
              <a:t>4) Enter parameters:</a:t>
            </a:r>
          </a:p>
          <a:p>
            <a:pPr marL="1371600" lvl="2" indent="-457200">
              <a:lnSpc>
                <a:spcPct val="90000"/>
              </a:lnSpc>
              <a:buFont typeface="Monotype Sorts" pitchFamily="2" charset="2"/>
              <a:buChar char="ó"/>
              <a:defRPr/>
            </a:pPr>
            <a:r>
              <a:rPr lang="en-US" dirty="0"/>
              <a:t>Enter number of periods [1, N]</a:t>
            </a:r>
          </a:p>
          <a:p>
            <a:pPr marL="1371600" lvl="2" indent="-457200">
              <a:lnSpc>
                <a:spcPct val="90000"/>
              </a:lnSpc>
              <a:buFont typeface="Monotype Sorts" pitchFamily="2" charset="2"/>
              <a:buChar char="ó"/>
              <a:defRPr/>
            </a:pPr>
            <a:r>
              <a:rPr lang="en-US" dirty="0"/>
              <a:t>Enter interest rate [6, I/Y] (the calculator assumes you mean it as 6%)</a:t>
            </a:r>
          </a:p>
          <a:p>
            <a:pPr marL="1371600" lvl="2" indent="-457200">
              <a:lnSpc>
                <a:spcPct val="90000"/>
              </a:lnSpc>
              <a:buFont typeface="Monotype Sorts" pitchFamily="2" charset="2"/>
              <a:buChar char="ó"/>
              <a:defRPr/>
            </a:pPr>
            <a:r>
              <a:rPr lang="en-US" dirty="0"/>
              <a:t>Enter PV [100, PV]</a:t>
            </a:r>
          </a:p>
          <a:p>
            <a:pPr marL="1371600" lvl="2" indent="-457200">
              <a:lnSpc>
                <a:spcPct val="90000"/>
              </a:lnSpc>
              <a:buFont typeface="Monotype Sorts" pitchFamily="2" charset="2"/>
              <a:buChar char="ó"/>
              <a:defRPr/>
            </a:pPr>
            <a:r>
              <a:rPr lang="en-US" dirty="0"/>
              <a:t>Find FV [CPT, FV] and voila! FV = (-) </a:t>
            </a:r>
            <a:r>
              <a:rPr lang="en-US" b="1" dirty="0"/>
              <a:t>$106.00 Why is FV negative?</a:t>
            </a:r>
            <a:endParaRPr lang="en-US" dirty="0"/>
          </a:p>
          <a:p>
            <a:pPr marL="1371600" lvl="2" indent="-457200">
              <a:lnSpc>
                <a:spcPct val="90000"/>
              </a:lnSpc>
              <a:buFont typeface="Monotype Sorts" pitchFamily="2" charset="2"/>
              <a:buNone/>
              <a:defRPr/>
            </a:pPr>
            <a:endParaRPr lang="en-US" dirty="0"/>
          </a:p>
          <a:p>
            <a:pPr marL="571500" lvl="1" indent="-457200">
              <a:lnSpc>
                <a:spcPct val="90000"/>
              </a:lnSpc>
              <a:defRPr/>
            </a:pPr>
            <a:r>
              <a:rPr lang="en-US" sz="2000" b="1" dirty="0"/>
              <a:t>Important TVM Concept:</a:t>
            </a:r>
          </a:p>
          <a:p>
            <a:pPr marL="571500" lvl="1" indent="-457200">
              <a:lnSpc>
                <a:spcPct val="90000"/>
              </a:lnSpc>
              <a:defRPr/>
            </a:pPr>
            <a:r>
              <a:rPr lang="en-US" dirty="0"/>
              <a:t>$100 today is </a:t>
            </a:r>
            <a:r>
              <a:rPr lang="en-US" b="1" u="sng" dirty="0"/>
              <a:t>equivalent</a:t>
            </a:r>
            <a:r>
              <a:rPr lang="en-US" dirty="0"/>
              <a:t> to $106 one year from now if the current investment opportunity is 6%</a:t>
            </a:r>
          </a:p>
          <a:p>
            <a:pPr marL="571500" lvl="1" indent="-457200">
              <a:lnSpc>
                <a:spcPct val="90000"/>
              </a:lnSpc>
              <a:defRPr/>
            </a:pPr>
            <a:r>
              <a:rPr lang="en-US" dirty="0"/>
              <a:t>				and</a:t>
            </a:r>
          </a:p>
          <a:p>
            <a:pPr marL="571500" lvl="1" indent="-457200">
              <a:lnSpc>
                <a:spcPct val="90000"/>
              </a:lnSpc>
              <a:defRPr/>
            </a:pPr>
            <a:r>
              <a:rPr lang="en-US" dirty="0"/>
              <a:t>$106 one year from now (@ 6% ROR) is </a:t>
            </a:r>
            <a:r>
              <a:rPr lang="en-US" b="1" u="sng" dirty="0"/>
              <a:t>equivalent</a:t>
            </a:r>
            <a:r>
              <a:rPr lang="en-US" dirty="0"/>
              <a:t> to $100 today</a:t>
            </a:r>
          </a:p>
          <a:p>
            <a:pPr marL="571500" lvl="1" indent="-457200">
              <a:lnSpc>
                <a:spcPct val="90000"/>
              </a:lnSpc>
              <a:defRPr/>
            </a:pPr>
            <a:endParaRPr lang="en-US" b="1" dirty="0"/>
          </a:p>
          <a:p>
            <a:pPr marL="0" lvl="1" indent="-457200">
              <a:lnSpc>
                <a:spcPct val="90000"/>
              </a:lnSpc>
              <a:defRPr/>
            </a:pPr>
            <a:r>
              <a:rPr lang="en-US" b="1" dirty="0"/>
              <a:t>Compound Interest</a:t>
            </a:r>
            <a:endParaRPr lang="en-US" dirty="0"/>
          </a:p>
          <a:p>
            <a:pPr>
              <a:lnSpc>
                <a:spcPct val="90000"/>
              </a:lnSpc>
              <a:buFont typeface="Wingdings" pitchFamily="2" charset="2"/>
              <a:buChar char="ð"/>
              <a:defRPr/>
            </a:pPr>
            <a:r>
              <a:rPr lang="en-US" dirty="0"/>
              <a:t>What happens when money is left in a bank account for more than one interest paying time period (for more than 1 compounding period)? </a:t>
            </a:r>
          </a:p>
          <a:p>
            <a:pPr marL="571500" lvl="1" indent="-457200">
              <a:lnSpc>
                <a:spcPct val="90000"/>
              </a:lnSpc>
              <a:buFont typeface="Monotype Sorts" pitchFamily="2" charset="2"/>
              <a:buNone/>
              <a:defRPr/>
            </a:pPr>
            <a:endParaRPr lang="en-US" u="sng" dirty="0"/>
          </a:p>
          <a:p>
            <a:pPr marL="571500" lvl="1" indent="-457200">
              <a:lnSpc>
                <a:spcPct val="90000"/>
              </a:lnSpc>
              <a:buFont typeface="Monotype Sorts" pitchFamily="2" charset="2"/>
              <a:buNone/>
              <a:defRPr/>
            </a:pPr>
            <a:r>
              <a:rPr lang="en-US" u="sng" dirty="0"/>
              <a:t>Example</a:t>
            </a:r>
            <a:r>
              <a:rPr lang="en-US" dirty="0"/>
              <a:t>: You deposit $100 in a savings account that pays 6% per year.  What amount of money would you have in this account after 2 years? (What is the future value of $100 @ 6% after 2 years?) (Abbreviation notation: FV</a:t>
            </a:r>
            <a:r>
              <a:rPr lang="en-US" baseline="-25000" dirty="0"/>
              <a:t>100,6%,2yr</a:t>
            </a:r>
            <a:r>
              <a:rPr lang="en-US" dirty="0"/>
              <a:t>)</a:t>
            </a:r>
          </a:p>
          <a:p>
            <a:pPr marL="571500" lvl="1" indent="-457200">
              <a:lnSpc>
                <a:spcPct val="90000"/>
              </a:lnSpc>
              <a:buFont typeface="Monotype Sorts" pitchFamily="2" charset="2"/>
              <a:buNone/>
              <a:defRPr/>
            </a:pPr>
            <a:r>
              <a:rPr lang="en-US" dirty="0"/>
              <a:t>Draw a cash flow diagram:</a:t>
            </a:r>
          </a:p>
        </p:txBody>
      </p:sp>
      <p:sp>
        <p:nvSpPr>
          <p:cNvPr id="6149" name="Line 14"/>
          <p:cNvSpPr>
            <a:spLocks noChangeShapeType="1"/>
          </p:cNvSpPr>
          <p:nvPr/>
        </p:nvSpPr>
        <p:spPr bwMode="auto">
          <a:xfrm flipV="1">
            <a:off x="1347788" y="7894638"/>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0" name="Line 15"/>
          <p:cNvSpPr>
            <a:spLocks noChangeShapeType="1"/>
          </p:cNvSpPr>
          <p:nvPr/>
        </p:nvSpPr>
        <p:spPr bwMode="auto">
          <a:xfrm flipH="1">
            <a:off x="1352550" y="7793038"/>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1" name="Line 16"/>
          <p:cNvSpPr>
            <a:spLocks noChangeShapeType="1"/>
          </p:cNvSpPr>
          <p:nvPr/>
        </p:nvSpPr>
        <p:spPr bwMode="auto">
          <a:xfrm flipH="1">
            <a:off x="3175000" y="7793038"/>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2" name="Line 17"/>
          <p:cNvSpPr>
            <a:spLocks noChangeShapeType="1"/>
          </p:cNvSpPr>
          <p:nvPr/>
        </p:nvSpPr>
        <p:spPr bwMode="auto">
          <a:xfrm flipH="1">
            <a:off x="4987925" y="7793038"/>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3" name="Text Box 18"/>
          <p:cNvSpPr txBox="1">
            <a:spLocks noChangeArrowheads="1"/>
          </p:cNvSpPr>
          <p:nvPr/>
        </p:nvSpPr>
        <p:spPr bwMode="auto">
          <a:xfrm>
            <a:off x="1217613" y="794226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6154" name="Text Box 19"/>
          <p:cNvSpPr txBox="1">
            <a:spLocks noChangeArrowheads="1"/>
          </p:cNvSpPr>
          <p:nvPr/>
        </p:nvSpPr>
        <p:spPr bwMode="auto">
          <a:xfrm>
            <a:off x="3049588" y="794226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6155" name="Text Box 20"/>
          <p:cNvSpPr txBox="1">
            <a:spLocks noChangeArrowheads="1"/>
          </p:cNvSpPr>
          <p:nvPr/>
        </p:nvSpPr>
        <p:spPr bwMode="auto">
          <a:xfrm>
            <a:off x="4862513" y="794226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6156" name="Line 21"/>
          <p:cNvSpPr>
            <a:spLocks noChangeShapeType="1"/>
          </p:cNvSpPr>
          <p:nvPr/>
        </p:nvSpPr>
        <p:spPr bwMode="auto">
          <a:xfrm flipH="1" flipV="1">
            <a:off x="1347788" y="7464425"/>
            <a:ext cx="0" cy="2857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57" name="Line 22"/>
          <p:cNvSpPr>
            <a:spLocks noChangeShapeType="1"/>
          </p:cNvSpPr>
          <p:nvPr/>
        </p:nvSpPr>
        <p:spPr bwMode="auto">
          <a:xfrm flipH="1">
            <a:off x="4987925" y="8121650"/>
            <a:ext cx="3175" cy="3841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58" name="Text Box 23"/>
          <p:cNvSpPr txBox="1">
            <a:spLocks noChangeArrowheads="1"/>
          </p:cNvSpPr>
          <p:nvPr/>
        </p:nvSpPr>
        <p:spPr bwMode="auto">
          <a:xfrm>
            <a:off x="4932363" y="8128000"/>
            <a:ext cx="6270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sp>
        <p:nvSpPr>
          <p:cNvPr id="6159" name="Text Box 24"/>
          <p:cNvSpPr txBox="1">
            <a:spLocks noChangeArrowheads="1"/>
          </p:cNvSpPr>
          <p:nvPr/>
        </p:nvSpPr>
        <p:spPr bwMode="auto">
          <a:xfrm>
            <a:off x="481013" y="7497763"/>
            <a:ext cx="8556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$100</a:t>
            </a:r>
          </a:p>
        </p:txBody>
      </p:sp>
      <p:sp>
        <p:nvSpPr>
          <p:cNvPr id="6160" name="Text Box 25"/>
          <p:cNvSpPr txBox="1">
            <a:spLocks noChangeArrowheads="1"/>
          </p:cNvSpPr>
          <p:nvPr/>
        </p:nvSpPr>
        <p:spPr bwMode="auto">
          <a:xfrm>
            <a:off x="1468438" y="7596188"/>
            <a:ext cx="6461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71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4BB5CE8B-F25A-407E-B32F-9DD7042B116A}" type="slidenum">
              <a:rPr lang="en-US" altLang="en-US" sz="1200" smtClean="0"/>
              <a:pPr>
                <a:spcBef>
                  <a:spcPct val="0"/>
                </a:spcBef>
                <a:buFontTx/>
                <a:buNone/>
              </a:pPr>
              <a:t>6</a:t>
            </a:fld>
            <a:endParaRPr lang="en-US" altLang="en-US" sz="1200" smtClean="0"/>
          </a:p>
        </p:txBody>
      </p:sp>
      <p:sp>
        <p:nvSpPr>
          <p:cNvPr id="7172" name="Text Box 2"/>
          <p:cNvSpPr txBox="1">
            <a:spLocks noChangeArrowheads="1"/>
          </p:cNvSpPr>
          <p:nvPr/>
        </p:nvSpPr>
        <p:spPr bwMode="auto">
          <a:xfrm>
            <a:off x="123825" y="152400"/>
            <a:ext cx="6734175" cy="682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b="1"/>
              <a:t>Compound Interest (continued)</a:t>
            </a:r>
          </a:p>
          <a:p>
            <a:pPr>
              <a:lnSpc>
                <a:spcPct val="90000"/>
              </a:lnSpc>
              <a:spcBef>
                <a:spcPct val="0"/>
              </a:spcBef>
              <a:buFontTx/>
              <a:buNone/>
            </a:pPr>
            <a:endParaRPr lang="en-US" altLang="en-US" sz="1800"/>
          </a:p>
          <a:p>
            <a:pPr>
              <a:lnSpc>
                <a:spcPct val="90000"/>
              </a:lnSpc>
              <a:spcBef>
                <a:spcPct val="0"/>
              </a:spcBef>
              <a:buFontTx/>
              <a:buNone/>
            </a:pPr>
            <a:r>
              <a:rPr lang="en-US" altLang="en-US" sz="1800" u="sng"/>
              <a:t>Example</a:t>
            </a:r>
            <a:r>
              <a:rPr lang="en-US" altLang="en-US" sz="1800"/>
              <a:t> (continued)</a:t>
            </a:r>
          </a:p>
          <a:p>
            <a:pPr lvl="1">
              <a:lnSpc>
                <a:spcPct val="90000"/>
              </a:lnSpc>
              <a:spcBef>
                <a:spcPct val="0"/>
              </a:spcBef>
              <a:buFont typeface="Wingdings 3" pitchFamily="18" charset="2"/>
              <a:buChar char=""/>
            </a:pPr>
            <a:r>
              <a:rPr lang="en-US" altLang="en-US" sz="1800"/>
              <a:t> The account collects interest after one year ($6 as per previous example) which results in a balance of $106 (FV</a:t>
            </a:r>
            <a:r>
              <a:rPr lang="en-US" altLang="en-US" sz="1800" baseline="-25000"/>
              <a:t>1</a:t>
            </a:r>
            <a:r>
              <a:rPr lang="en-US" altLang="en-US" sz="1800"/>
              <a:t> = $106)</a:t>
            </a:r>
          </a:p>
          <a:p>
            <a:pPr lvl="1">
              <a:lnSpc>
                <a:spcPct val="90000"/>
              </a:lnSpc>
              <a:spcBef>
                <a:spcPct val="0"/>
              </a:spcBef>
              <a:buFont typeface="Wingdings 3" pitchFamily="18" charset="2"/>
              <a:buChar char=""/>
            </a:pPr>
            <a:r>
              <a:rPr lang="en-US" altLang="en-US" sz="1800"/>
              <a:t> During the second year, interest is paid on the one year balance (i.e. the $106 earns 6% interest)</a:t>
            </a:r>
          </a:p>
          <a:p>
            <a:pPr lvl="1">
              <a:lnSpc>
                <a:spcPct val="90000"/>
              </a:lnSpc>
              <a:spcBef>
                <a:spcPct val="0"/>
              </a:spcBef>
              <a:buFont typeface="Wingdings 3" pitchFamily="18" charset="2"/>
              <a:buChar char=""/>
            </a:pPr>
            <a:r>
              <a:rPr lang="en-US" altLang="en-US" sz="1800"/>
              <a:t> FV</a:t>
            </a:r>
            <a:r>
              <a:rPr lang="en-US" altLang="en-US" sz="1800" baseline="-25000"/>
              <a:t>2</a:t>
            </a:r>
            <a:r>
              <a:rPr lang="en-US" altLang="en-US" sz="1800"/>
              <a:t> = $100(1 + 0.06)(1 + 0.06)</a:t>
            </a:r>
          </a:p>
          <a:p>
            <a:pPr lvl="1">
              <a:lnSpc>
                <a:spcPct val="90000"/>
              </a:lnSpc>
              <a:spcBef>
                <a:spcPct val="0"/>
              </a:spcBef>
              <a:buFont typeface="Wingdings 3" pitchFamily="18" charset="2"/>
              <a:buChar char=""/>
            </a:pPr>
            <a:endParaRPr lang="en-US" altLang="en-US" sz="1800"/>
          </a:p>
          <a:p>
            <a:pPr lvl="1">
              <a:lnSpc>
                <a:spcPct val="90000"/>
              </a:lnSpc>
              <a:spcBef>
                <a:spcPct val="0"/>
              </a:spcBef>
              <a:buFont typeface="Wingdings 3" pitchFamily="18" charset="2"/>
              <a:buNone/>
            </a:pPr>
            <a:r>
              <a:rPr lang="en-US" altLang="en-US" sz="1800"/>
              <a:t>	                FV</a:t>
            </a:r>
            <a:r>
              <a:rPr lang="en-US" altLang="en-US" sz="1800" baseline="-25000"/>
              <a:t>1</a:t>
            </a:r>
            <a:endParaRPr lang="en-US" altLang="en-US" sz="1800"/>
          </a:p>
          <a:p>
            <a:pPr lvl="1">
              <a:lnSpc>
                <a:spcPct val="90000"/>
              </a:lnSpc>
              <a:spcBef>
                <a:spcPct val="0"/>
              </a:spcBef>
              <a:buFont typeface="Wingdings 3" pitchFamily="18" charset="2"/>
              <a:buChar char=""/>
            </a:pPr>
            <a:r>
              <a:rPr lang="en-US" altLang="en-US" sz="1800"/>
              <a:t> FV</a:t>
            </a:r>
            <a:r>
              <a:rPr lang="en-US" altLang="en-US" sz="1800" baseline="-25000"/>
              <a:t>2</a:t>
            </a:r>
            <a:r>
              <a:rPr lang="en-US" altLang="en-US" sz="1800"/>
              <a:t> = $100(1 + 0.06)</a:t>
            </a:r>
            <a:r>
              <a:rPr lang="en-US" altLang="en-US" sz="1800" baseline="30000"/>
              <a:t>2</a:t>
            </a:r>
            <a:r>
              <a:rPr lang="en-US" altLang="en-US" sz="1800"/>
              <a:t> = </a:t>
            </a:r>
            <a:r>
              <a:rPr lang="en-US" altLang="en-US" sz="1800" b="1"/>
              <a:t>$112.36</a:t>
            </a:r>
            <a:endParaRPr lang="en-US" altLang="en-US" sz="1800" baseline="30000"/>
          </a:p>
          <a:p>
            <a:pPr>
              <a:lnSpc>
                <a:spcPct val="90000"/>
              </a:lnSpc>
              <a:spcBef>
                <a:spcPct val="0"/>
              </a:spcBef>
              <a:buFont typeface="Monotype Sorts" pitchFamily="2" charset="2"/>
              <a:buChar char="ó"/>
            </a:pPr>
            <a:endParaRPr lang="en-US" altLang="en-US" sz="1800"/>
          </a:p>
          <a:p>
            <a:pPr>
              <a:lnSpc>
                <a:spcPct val="90000"/>
              </a:lnSpc>
              <a:spcBef>
                <a:spcPct val="0"/>
              </a:spcBef>
              <a:buFont typeface="Wingdings 3" pitchFamily="18" charset="2"/>
              <a:buChar char="_"/>
            </a:pPr>
            <a:r>
              <a:rPr lang="en-US" altLang="en-US" sz="1800"/>
              <a:t>When an investment is held for more than one interest paying period, the interest is “</a:t>
            </a:r>
            <a:r>
              <a:rPr lang="en-US" altLang="en-US" sz="1800" u="sng"/>
              <a:t>compounded</a:t>
            </a:r>
            <a:r>
              <a:rPr lang="en-US" altLang="en-US" sz="1800"/>
              <a:t>” (interest is paid on previously earned interest as well as on the principle)</a:t>
            </a:r>
          </a:p>
          <a:p>
            <a:pPr>
              <a:lnSpc>
                <a:spcPct val="90000"/>
              </a:lnSpc>
              <a:spcBef>
                <a:spcPct val="0"/>
              </a:spcBef>
              <a:buFont typeface="Wingdings 3" pitchFamily="18" charset="2"/>
              <a:buChar char="_"/>
            </a:pPr>
            <a:r>
              <a:rPr lang="en-US" altLang="en-US" sz="1800"/>
              <a:t>Each interest paying period is called a </a:t>
            </a:r>
            <a:r>
              <a:rPr lang="en-US" altLang="en-US" sz="1800" u="sng"/>
              <a:t>“compounding period”</a:t>
            </a:r>
          </a:p>
          <a:p>
            <a:pPr>
              <a:lnSpc>
                <a:spcPct val="90000"/>
              </a:lnSpc>
              <a:spcBef>
                <a:spcPct val="0"/>
              </a:spcBef>
              <a:buFont typeface="Wingdings 3" pitchFamily="18" charset="2"/>
              <a:buChar char="_"/>
            </a:pPr>
            <a:r>
              <a:rPr lang="en-US" altLang="en-US" sz="1800"/>
              <a:t>In this context, “r” is referred to as the “compound rate”</a:t>
            </a:r>
          </a:p>
          <a:p>
            <a:pPr>
              <a:lnSpc>
                <a:spcPct val="90000"/>
              </a:lnSpc>
              <a:spcBef>
                <a:spcPct val="0"/>
              </a:spcBef>
              <a:buFontTx/>
              <a:buNone/>
            </a:pPr>
            <a:endParaRPr lang="en-US" altLang="en-US" sz="1800"/>
          </a:p>
          <a:p>
            <a:pPr>
              <a:lnSpc>
                <a:spcPct val="90000"/>
              </a:lnSpc>
              <a:spcBef>
                <a:spcPct val="0"/>
              </a:spcBef>
              <a:buFontTx/>
              <a:buNone/>
            </a:pPr>
            <a:r>
              <a:rPr lang="en-US" altLang="en-US" sz="1800" u="sng"/>
              <a:t>Solution Method 2</a:t>
            </a:r>
            <a:r>
              <a:rPr lang="en-US" altLang="en-US" sz="1800"/>
              <a:t>: Use the financial functions on your calculator</a:t>
            </a:r>
          </a:p>
          <a:p>
            <a:pPr lvl="1">
              <a:lnSpc>
                <a:spcPct val="90000"/>
              </a:lnSpc>
              <a:spcBef>
                <a:spcPct val="0"/>
              </a:spcBef>
              <a:buFontTx/>
              <a:buNone/>
            </a:pPr>
            <a:r>
              <a:rPr lang="en-US" altLang="en-US" sz="1800"/>
              <a:t>1) Clear TVM Memory: [2nd, CLEAR TVM]</a:t>
            </a:r>
          </a:p>
          <a:p>
            <a:pPr lvl="1">
              <a:lnSpc>
                <a:spcPct val="90000"/>
              </a:lnSpc>
              <a:spcBef>
                <a:spcPct val="0"/>
              </a:spcBef>
              <a:buFontTx/>
              <a:buNone/>
            </a:pPr>
            <a:r>
              <a:rPr lang="en-US" altLang="en-US" sz="1800"/>
              <a:t>2) Set/ensure payments per year = 1: [2nd, P/Y, 1, ENTER, CE/C]</a:t>
            </a:r>
          </a:p>
          <a:p>
            <a:pPr lvl="1">
              <a:lnSpc>
                <a:spcPct val="90000"/>
              </a:lnSpc>
              <a:spcBef>
                <a:spcPct val="0"/>
              </a:spcBef>
              <a:buFontTx/>
              <a:buNone/>
            </a:pPr>
            <a:r>
              <a:rPr lang="en-US" altLang="en-US" sz="1800"/>
              <a:t>3) Enter parameters:</a:t>
            </a:r>
          </a:p>
          <a:p>
            <a:pPr lvl="2">
              <a:lnSpc>
                <a:spcPct val="90000"/>
              </a:lnSpc>
              <a:spcBef>
                <a:spcPct val="0"/>
              </a:spcBef>
              <a:buFont typeface="Monotype Sorts" pitchFamily="2" charset="2"/>
              <a:buChar char="ó"/>
            </a:pPr>
            <a:r>
              <a:rPr lang="en-US" altLang="en-US" sz="1800"/>
              <a:t>Enter number of periods [2, N]</a:t>
            </a:r>
          </a:p>
          <a:p>
            <a:pPr lvl="2">
              <a:lnSpc>
                <a:spcPct val="90000"/>
              </a:lnSpc>
              <a:spcBef>
                <a:spcPct val="0"/>
              </a:spcBef>
              <a:buFont typeface="Monotype Sorts" pitchFamily="2" charset="2"/>
              <a:buChar char="ó"/>
            </a:pPr>
            <a:r>
              <a:rPr lang="en-US" altLang="en-US" sz="1800"/>
              <a:t>Enter interest rate [6, I/Y] (calculator interprets it as 6%)</a:t>
            </a:r>
          </a:p>
          <a:p>
            <a:pPr lvl="2">
              <a:lnSpc>
                <a:spcPct val="90000"/>
              </a:lnSpc>
              <a:spcBef>
                <a:spcPct val="0"/>
              </a:spcBef>
              <a:buFont typeface="Monotype Sorts" pitchFamily="2" charset="2"/>
              <a:buChar char="ó"/>
            </a:pPr>
            <a:r>
              <a:rPr lang="en-US" altLang="en-US" sz="1800"/>
              <a:t>Enter PV (100) [100, PV] </a:t>
            </a:r>
          </a:p>
          <a:p>
            <a:pPr lvl="2">
              <a:lnSpc>
                <a:spcPct val="90000"/>
              </a:lnSpc>
              <a:spcBef>
                <a:spcPct val="0"/>
              </a:spcBef>
              <a:buFont typeface="Monotype Sorts" pitchFamily="2" charset="2"/>
              <a:buChar char="ó"/>
            </a:pPr>
            <a:r>
              <a:rPr lang="en-US" altLang="en-US" sz="1800"/>
              <a:t>Find FV [CPT, FV] and voila!  FV = (-) </a:t>
            </a:r>
            <a:r>
              <a:rPr lang="en-US" altLang="en-US" sz="1800" b="1"/>
              <a:t>$112.36</a:t>
            </a:r>
            <a:endParaRPr lang="en-US" altLang="en-US" sz="1800"/>
          </a:p>
        </p:txBody>
      </p:sp>
      <p:sp>
        <p:nvSpPr>
          <p:cNvPr id="7173" name="AutoShape 3"/>
          <p:cNvSpPr>
            <a:spLocks/>
          </p:cNvSpPr>
          <p:nvPr/>
        </p:nvSpPr>
        <p:spPr bwMode="auto">
          <a:xfrm rot="-5400000">
            <a:off x="2051050" y="1657350"/>
            <a:ext cx="254000" cy="1308100"/>
          </a:xfrm>
          <a:prstGeom prst="leftBrace">
            <a:avLst>
              <a:gd name="adj1" fmla="val 42917"/>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676A5598-5AAF-45EB-8DDD-356F0A3F6A24}" type="slidenum">
              <a:rPr lang="en-US" altLang="en-US" sz="1200" smtClean="0"/>
              <a:pPr>
                <a:spcBef>
                  <a:spcPct val="0"/>
                </a:spcBef>
                <a:buFontTx/>
                <a:buNone/>
              </a:pPr>
              <a:t>7</a:t>
            </a:fld>
            <a:endParaRPr lang="en-US" altLang="en-US" sz="1200" smtClean="0"/>
          </a:p>
        </p:txBody>
      </p:sp>
      <p:sp>
        <p:nvSpPr>
          <p:cNvPr id="8196" name="Text Box 95"/>
          <p:cNvSpPr txBox="1">
            <a:spLocks noChangeArrowheads="1"/>
          </p:cNvSpPr>
          <p:nvPr/>
        </p:nvSpPr>
        <p:spPr bwMode="auto">
          <a:xfrm>
            <a:off x="327025" y="304800"/>
            <a:ext cx="65309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Example</a:t>
            </a:r>
            <a:r>
              <a:rPr lang="en-US" altLang="en-US" sz="1800"/>
              <a:t> (continued)</a:t>
            </a:r>
          </a:p>
          <a:p>
            <a:pPr>
              <a:spcBef>
                <a:spcPct val="0"/>
              </a:spcBef>
              <a:buFontTx/>
              <a:buNone/>
            </a:pPr>
            <a:r>
              <a:rPr lang="en-US" altLang="en-US" sz="1800"/>
              <a:t>Here’s an explanation of what happened at each time period</a:t>
            </a:r>
          </a:p>
        </p:txBody>
      </p:sp>
      <p:sp>
        <p:nvSpPr>
          <p:cNvPr id="8197" name="Line 96"/>
          <p:cNvSpPr>
            <a:spLocks noChangeShapeType="1"/>
          </p:cNvSpPr>
          <p:nvPr/>
        </p:nvSpPr>
        <p:spPr bwMode="auto">
          <a:xfrm flipV="1">
            <a:off x="1762125" y="7218363"/>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8" name="Line 97"/>
          <p:cNvSpPr>
            <a:spLocks noChangeShapeType="1"/>
          </p:cNvSpPr>
          <p:nvPr/>
        </p:nvSpPr>
        <p:spPr bwMode="auto">
          <a:xfrm flipH="1">
            <a:off x="1766888" y="711676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9" name="Line 98"/>
          <p:cNvSpPr>
            <a:spLocks noChangeShapeType="1"/>
          </p:cNvSpPr>
          <p:nvPr/>
        </p:nvSpPr>
        <p:spPr bwMode="auto">
          <a:xfrm flipH="1">
            <a:off x="3589338" y="711676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0" name="Line 99"/>
          <p:cNvSpPr>
            <a:spLocks noChangeShapeType="1"/>
          </p:cNvSpPr>
          <p:nvPr/>
        </p:nvSpPr>
        <p:spPr bwMode="auto">
          <a:xfrm flipH="1">
            <a:off x="5402263" y="711676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1" name="Text Box 100"/>
          <p:cNvSpPr txBox="1">
            <a:spLocks noChangeArrowheads="1"/>
          </p:cNvSpPr>
          <p:nvPr/>
        </p:nvSpPr>
        <p:spPr bwMode="auto">
          <a:xfrm>
            <a:off x="1631950" y="72659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8202" name="Text Box 101"/>
          <p:cNvSpPr txBox="1">
            <a:spLocks noChangeArrowheads="1"/>
          </p:cNvSpPr>
          <p:nvPr/>
        </p:nvSpPr>
        <p:spPr bwMode="auto">
          <a:xfrm>
            <a:off x="3463925" y="72659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8203" name="Text Box 102"/>
          <p:cNvSpPr txBox="1">
            <a:spLocks noChangeArrowheads="1"/>
          </p:cNvSpPr>
          <p:nvPr/>
        </p:nvSpPr>
        <p:spPr bwMode="auto">
          <a:xfrm>
            <a:off x="5276850" y="72659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8204" name="Text Box 104"/>
          <p:cNvSpPr txBox="1">
            <a:spLocks noChangeArrowheads="1"/>
          </p:cNvSpPr>
          <p:nvPr/>
        </p:nvSpPr>
        <p:spPr bwMode="auto">
          <a:xfrm>
            <a:off x="0" y="7469188"/>
            <a:ext cx="570865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Beginning Balance:      $100.00	              $100.00	            $106.00</a:t>
            </a:r>
          </a:p>
          <a:p>
            <a:pPr>
              <a:spcBef>
                <a:spcPct val="0"/>
              </a:spcBef>
              <a:buFontTx/>
              <a:buNone/>
            </a:pPr>
            <a:r>
              <a:rPr lang="en-US" altLang="en-US" sz="1200" b="1"/>
              <a:t>     Interest Earned:     </a:t>
            </a:r>
            <a:r>
              <a:rPr lang="en-US" altLang="en-US" sz="1200" b="1" u="sng"/>
              <a:t>     $0.00</a:t>
            </a:r>
            <a:r>
              <a:rPr lang="en-US" altLang="en-US" sz="1200" b="1"/>
              <a:t>	                 </a:t>
            </a:r>
            <a:r>
              <a:rPr lang="en-US" altLang="en-US" sz="1200" b="1" u="sng"/>
              <a:t> $6.00</a:t>
            </a:r>
            <a:r>
              <a:rPr lang="en-US" altLang="en-US" sz="1200" b="1"/>
              <a:t>	             </a:t>
            </a:r>
            <a:r>
              <a:rPr lang="en-US" altLang="en-US" sz="1200" b="1" u="sng"/>
              <a:t>   $6.36</a:t>
            </a:r>
          </a:p>
          <a:p>
            <a:pPr>
              <a:spcBef>
                <a:spcPct val="0"/>
              </a:spcBef>
              <a:buFontTx/>
              <a:buNone/>
            </a:pPr>
            <a:r>
              <a:rPr lang="en-US" altLang="en-US" sz="1200" b="1"/>
              <a:t>     Ending Balance:      $100.00	              $106.00	            $112.36</a:t>
            </a:r>
          </a:p>
        </p:txBody>
      </p:sp>
      <p:sp>
        <p:nvSpPr>
          <p:cNvPr id="8205" name="Text Box 105"/>
          <p:cNvSpPr txBox="1">
            <a:spLocks noChangeArrowheads="1"/>
          </p:cNvSpPr>
          <p:nvPr/>
        </p:nvSpPr>
        <p:spPr bwMode="auto">
          <a:xfrm>
            <a:off x="1882775" y="6919913"/>
            <a:ext cx="646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6%</a:t>
            </a:r>
          </a:p>
        </p:txBody>
      </p:sp>
      <p:sp>
        <p:nvSpPr>
          <p:cNvPr id="8206" name="Text Box 106"/>
          <p:cNvSpPr txBox="1">
            <a:spLocks noChangeArrowheads="1"/>
          </p:cNvSpPr>
          <p:nvPr/>
        </p:nvSpPr>
        <p:spPr bwMode="auto">
          <a:xfrm>
            <a:off x="1108075" y="7100888"/>
            <a:ext cx="387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a:t>
            </a:r>
          </a:p>
        </p:txBody>
      </p:sp>
      <p:sp>
        <p:nvSpPr>
          <p:cNvPr id="8207" name="Text Box 107"/>
          <p:cNvSpPr txBox="1">
            <a:spLocks noChangeArrowheads="1"/>
          </p:cNvSpPr>
          <p:nvPr/>
        </p:nvSpPr>
        <p:spPr bwMode="auto">
          <a:xfrm>
            <a:off x="5622925" y="8139113"/>
            <a:ext cx="387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a:t>
            </a:r>
          </a:p>
        </p:txBody>
      </p:sp>
      <p:sp>
        <p:nvSpPr>
          <p:cNvPr id="8208" name="Line 108"/>
          <p:cNvSpPr>
            <a:spLocks noChangeShapeType="1"/>
          </p:cNvSpPr>
          <p:nvPr/>
        </p:nvSpPr>
        <p:spPr bwMode="auto">
          <a:xfrm>
            <a:off x="1390650" y="7302500"/>
            <a:ext cx="180975" cy="2190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9" name="Line 109"/>
          <p:cNvSpPr>
            <a:spLocks noChangeShapeType="1"/>
          </p:cNvSpPr>
          <p:nvPr/>
        </p:nvSpPr>
        <p:spPr bwMode="auto">
          <a:xfrm flipH="1" flipV="1">
            <a:off x="5514975" y="8054975"/>
            <a:ext cx="200025" cy="200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0" name="Text Box 110"/>
          <p:cNvSpPr txBox="1">
            <a:spLocks noChangeArrowheads="1"/>
          </p:cNvSpPr>
          <p:nvPr/>
        </p:nvSpPr>
        <p:spPr bwMode="auto">
          <a:xfrm>
            <a:off x="1993900" y="8229600"/>
            <a:ext cx="13477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 $100.00 x (1 + 0.06)</a:t>
            </a:r>
          </a:p>
        </p:txBody>
      </p:sp>
      <p:sp>
        <p:nvSpPr>
          <p:cNvPr id="8211" name="Line 111"/>
          <p:cNvSpPr>
            <a:spLocks noChangeShapeType="1"/>
          </p:cNvSpPr>
          <p:nvPr/>
        </p:nvSpPr>
        <p:spPr bwMode="auto">
          <a:xfrm flipV="1">
            <a:off x="2886075" y="7778750"/>
            <a:ext cx="581025" cy="438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2" name="Text Box 112"/>
          <p:cNvSpPr txBox="1">
            <a:spLocks noChangeArrowheads="1"/>
          </p:cNvSpPr>
          <p:nvPr/>
        </p:nvSpPr>
        <p:spPr bwMode="auto">
          <a:xfrm>
            <a:off x="3975100" y="8239125"/>
            <a:ext cx="13477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 $106.00 x (1 + 0.06)</a:t>
            </a:r>
          </a:p>
        </p:txBody>
      </p:sp>
      <p:sp>
        <p:nvSpPr>
          <p:cNvPr id="8213" name="Line 113"/>
          <p:cNvSpPr>
            <a:spLocks noChangeShapeType="1"/>
          </p:cNvSpPr>
          <p:nvPr/>
        </p:nvSpPr>
        <p:spPr bwMode="auto">
          <a:xfrm flipV="1">
            <a:off x="4657725" y="7797800"/>
            <a:ext cx="552450" cy="447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4" name="Line 96"/>
          <p:cNvSpPr>
            <a:spLocks noChangeShapeType="1"/>
          </p:cNvSpPr>
          <p:nvPr/>
        </p:nvSpPr>
        <p:spPr bwMode="auto">
          <a:xfrm flipV="1">
            <a:off x="1733550" y="4887913"/>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5" name="Line 97"/>
          <p:cNvSpPr>
            <a:spLocks noChangeShapeType="1"/>
          </p:cNvSpPr>
          <p:nvPr/>
        </p:nvSpPr>
        <p:spPr bwMode="auto">
          <a:xfrm flipH="1">
            <a:off x="1738313" y="478631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6" name="Line 98"/>
          <p:cNvSpPr>
            <a:spLocks noChangeShapeType="1"/>
          </p:cNvSpPr>
          <p:nvPr/>
        </p:nvSpPr>
        <p:spPr bwMode="auto">
          <a:xfrm flipH="1">
            <a:off x="3560763" y="478631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7" name="Line 99"/>
          <p:cNvSpPr>
            <a:spLocks noChangeShapeType="1"/>
          </p:cNvSpPr>
          <p:nvPr/>
        </p:nvSpPr>
        <p:spPr bwMode="auto">
          <a:xfrm flipH="1">
            <a:off x="5373688" y="4786313"/>
            <a:ext cx="0" cy="20478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8" name="Text Box 100"/>
          <p:cNvSpPr txBox="1">
            <a:spLocks noChangeArrowheads="1"/>
          </p:cNvSpPr>
          <p:nvPr/>
        </p:nvSpPr>
        <p:spPr bwMode="auto">
          <a:xfrm>
            <a:off x="1617663" y="493077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8219" name="Text Box 101"/>
          <p:cNvSpPr txBox="1">
            <a:spLocks noChangeArrowheads="1"/>
          </p:cNvSpPr>
          <p:nvPr/>
        </p:nvSpPr>
        <p:spPr bwMode="auto">
          <a:xfrm>
            <a:off x="3435350" y="49355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8220" name="Text Box 102"/>
          <p:cNvSpPr txBox="1">
            <a:spLocks noChangeArrowheads="1"/>
          </p:cNvSpPr>
          <p:nvPr/>
        </p:nvSpPr>
        <p:spPr bwMode="auto">
          <a:xfrm>
            <a:off x="5248275" y="49355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cxnSp>
        <p:nvCxnSpPr>
          <p:cNvPr id="8221" name="Straight Arrow Connector 57"/>
          <p:cNvCxnSpPr>
            <a:cxnSpLocks noChangeShapeType="1"/>
          </p:cNvCxnSpPr>
          <p:nvPr/>
        </p:nvCxnSpPr>
        <p:spPr bwMode="auto">
          <a:xfrm rot="-5400000" flipH="1" flipV="1">
            <a:off x="3409156" y="5310982"/>
            <a:ext cx="295275" cy="1588"/>
          </a:xfrm>
          <a:prstGeom prst="straightConnector1">
            <a:avLst/>
          </a:prstGeom>
          <a:noFill/>
          <a:ln w="15875" algn="ctr">
            <a:solidFill>
              <a:schemeClr val="tx1"/>
            </a:solidFill>
            <a:prstDash val="sysDash"/>
            <a:round/>
            <a:headEnd/>
            <a:tailEnd type="triangle" w="sm" len="med"/>
          </a:ln>
          <a:extLst>
            <a:ext uri="{909E8E84-426E-40DD-AFC4-6F175D3DCCD1}">
              <a14:hiddenFill xmlns:a14="http://schemas.microsoft.com/office/drawing/2010/main">
                <a:noFill/>
              </a14:hiddenFill>
            </a:ext>
          </a:extLst>
        </p:spPr>
      </p:cxnSp>
      <p:cxnSp>
        <p:nvCxnSpPr>
          <p:cNvPr id="8222" name="Straight Arrow Connector 62"/>
          <p:cNvCxnSpPr>
            <a:cxnSpLocks noChangeShapeType="1"/>
          </p:cNvCxnSpPr>
          <p:nvPr/>
        </p:nvCxnSpPr>
        <p:spPr bwMode="auto">
          <a:xfrm rot="-5400000" flipH="1" flipV="1">
            <a:off x="5219700" y="5286376"/>
            <a:ext cx="295275" cy="0"/>
          </a:xfrm>
          <a:prstGeom prst="straightConnector1">
            <a:avLst/>
          </a:prstGeom>
          <a:noFill/>
          <a:ln w="15875" algn="ctr">
            <a:solidFill>
              <a:schemeClr val="tx1"/>
            </a:solidFill>
            <a:prstDash val="sysDash"/>
            <a:round/>
            <a:headEnd/>
            <a:tailEnd type="triangle" w="sm" len="med"/>
          </a:ln>
          <a:extLst>
            <a:ext uri="{909E8E84-426E-40DD-AFC4-6F175D3DCCD1}">
              <a14:hiddenFill xmlns:a14="http://schemas.microsoft.com/office/drawing/2010/main">
                <a:noFill/>
              </a14:hiddenFill>
            </a:ext>
          </a:extLst>
        </p:spPr>
      </p:cxnSp>
      <p:sp>
        <p:nvSpPr>
          <p:cNvPr id="8223" name="Text Box 110"/>
          <p:cNvSpPr txBox="1">
            <a:spLocks noChangeArrowheads="1"/>
          </p:cNvSpPr>
          <p:nvPr/>
        </p:nvSpPr>
        <p:spPr bwMode="auto">
          <a:xfrm>
            <a:off x="3740150" y="5387975"/>
            <a:ext cx="1479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000" b="1"/>
              <a:t>Interest Payments</a:t>
            </a:r>
          </a:p>
          <a:p>
            <a:pPr algn="ctr">
              <a:spcBef>
                <a:spcPct val="0"/>
              </a:spcBef>
              <a:buFontTx/>
              <a:buNone/>
            </a:pPr>
            <a:r>
              <a:rPr lang="en-US" altLang="en-US" sz="1000" b="1"/>
              <a:t>(Implied &amp; Not Drawn)</a:t>
            </a:r>
          </a:p>
        </p:txBody>
      </p:sp>
      <p:cxnSp>
        <p:nvCxnSpPr>
          <p:cNvPr id="8224" name="Straight Arrow Connector 67"/>
          <p:cNvCxnSpPr>
            <a:cxnSpLocks noChangeShapeType="1"/>
          </p:cNvCxnSpPr>
          <p:nvPr/>
        </p:nvCxnSpPr>
        <p:spPr bwMode="auto">
          <a:xfrm rot="10800000">
            <a:off x="3578225" y="5324475"/>
            <a:ext cx="331788" cy="223838"/>
          </a:xfrm>
          <a:prstGeom prst="straightConnector1">
            <a:avLst/>
          </a:prstGeom>
          <a:noFill/>
          <a:ln w="6350" algn="ctr">
            <a:solidFill>
              <a:schemeClr val="tx1"/>
            </a:solidFill>
            <a:round/>
            <a:headEnd/>
            <a:tailEnd type="triangle" w="sm" len="med"/>
          </a:ln>
          <a:extLst>
            <a:ext uri="{909E8E84-426E-40DD-AFC4-6F175D3DCCD1}">
              <a14:hiddenFill xmlns:a14="http://schemas.microsoft.com/office/drawing/2010/main">
                <a:noFill/>
              </a14:hiddenFill>
            </a:ext>
          </a:extLst>
        </p:spPr>
      </p:cxnSp>
      <p:cxnSp>
        <p:nvCxnSpPr>
          <p:cNvPr id="8225" name="Straight Arrow Connector 69"/>
          <p:cNvCxnSpPr>
            <a:cxnSpLocks noChangeShapeType="1"/>
          </p:cNvCxnSpPr>
          <p:nvPr/>
        </p:nvCxnSpPr>
        <p:spPr bwMode="auto">
          <a:xfrm flipV="1">
            <a:off x="5014913" y="5316538"/>
            <a:ext cx="346075" cy="227012"/>
          </a:xfrm>
          <a:prstGeom prst="straightConnector1">
            <a:avLst/>
          </a:prstGeom>
          <a:noFill/>
          <a:ln w="6350" algn="ctr">
            <a:solidFill>
              <a:schemeClr val="tx1"/>
            </a:solidFill>
            <a:round/>
            <a:headEnd/>
            <a:tailEnd type="triangle" w="sm" len="med"/>
          </a:ln>
          <a:extLst>
            <a:ext uri="{909E8E84-426E-40DD-AFC4-6F175D3DCCD1}">
              <a14:hiddenFill xmlns:a14="http://schemas.microsoft.com/office/drawing/2010/main">
                <a:noFill/>
              </a14:hiddenFill>
            </a:ext>
          </a:extLst>
        </p:spPr>
      </p:cxnSp>
      <p:sp>
        <p:nvSpPr>
          <p:cNvPr id="8226" name="Line 96"/>
          <p:cNvSpPr>
            <a:spLocks noChangeShapeType="1"/>
          </p:cNvSpPr>
          <p:nvPr/>
        </p:nvSpPr>
        <p:spPr bwMode="auto">
          <a:xfrm flipV="1">
            <a:off x="1708150" y="2203450"/>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7" name="Line 97"/>
          <p:cNvSpPr>
            <a:spLocks noChangeShapeType="1"/>
          </p:cNvSpPr>
          <p:nvPr/>
        </p:nvSpPr>
        <p:spPr bwMode="auto">
          <a:xfrm flipH="1">
            <a:off x="1712913" y="2101850"/>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8" name="Line 98"/>
          <p:cNvSpPr>
            <a:spLocks noChangeShapeType="1"/>
          </p:cNvSpPr>
          <p:nvPr/>
        </p:nvSpPr>
        <p:spPr bwMode="auto">
          <a:xfrm flipH="1">
            <a:off x="3535363" y="2101850"/>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9" name="Line 99"/>
          <p:cNvSpPr>
            <a:spLocks noChangeShapeType="1"/>
          </p:cNvSpPr>
          <p:nvPr/>
        </p:nvSpPr>
        <p:spPr bwMode="auto">
          <a:xfrm flipH="1">
            <a:off x="5348288" y="2101850"/>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0" name="Text Box 100"/>
          <p:cNvSpPr txBox="1">
            <a:spLocks noChangeArrowheads="1"/>
          </p:cNvSpPr>
          <p:nvPr/>
        </p:nvSpPr>
        <p:spPr bwMode="auto">
          <a:xfrm>
            <a:off x="1592263" y="224790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8231" name="Text Box 101"/>
          <p:cNvSpPr txBox="1">
            <a:spLocks noChangeArrowheads="1"/>
          </p:cNvSpPr>
          <p:nvPr/>
        </p:nvSpPr>
        <p:spPr bwMode="auto">
          <a:xfrm>
            <a:off x="3409950" y="225107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8232" name="Text Box 102"/>
          <p:cNvSpPr txBox="1">
            <a:spLocks noChangeArrowheads="1"/>
          </p:cNvSpPr>
          <p:nvPr/>
        </p:nvSpPr>
        <p:spPr bwMode="auto">
          <a:xfrm>
            <a:off x="5222875" y="225107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cxnSp>
        <p:nvCxnSpPr>
          <p:cNvPr id="8233" name="Straight Arrow Connector 79"/>
          <p:cNvCxnSpPr>
            <a:cxnSpLocks noChangeShapeType="1"/>
          </p:cNvCxnSpPr>
          <p:nvPr/>
        </p:nvCxnSpPr>
        <p:spPr bwMode="auto">
          <a:xfrm flipH="1" flipV="1">
            <a:off x="1735138" y="4257675"/>
            <a:ext cx="1587" cy="493713"/>
          </a:xfrm>
          <a:prstGeom prst="straightConnector1">
            <a:avLst/>
          </a:prstGeom>
          <a:noFill/>
          <a:ln w="15875" algn="ctr">
            <a:solidFill>
              <a:schemeClr val="tx1"/>
            </a:solidFill>
            <a:round/>
            <a:headEnd/>
            <a:tailEnd type="triangle" w="sm" len="med"/>
          </a:ln>
          <a:extLst>
            <a:ext uri="{909E8E84-426E-40DD-AFC4-6F175D3DCCD1}">
              <a14:hiddenFill xmlns:a14="http://schemas.microsoft.com/office/drawing/2010/main">
                <a:noFill/>
              </a14:hiddenFill>
            </a:ext>
          </a:extLst>
        </p:spPr>
      </p:cxnSp>
      <p:cxnSp>
        <p:nvCxnSpPr>
          <p:cNvPr id="8234" name="Straight Arrow Connector 80"/>
          <p:cNvCxnSpPr>
            <a:cxnSpLocks noChangeShapeType="1"/>
          </p:cNvCxnSpPr>
          <p:nvPr/>
        </p:nvCxnSpPr>
        <p:spPr bwMode="auto">
          <a:xfrm>
            <a:off x="5346700" y="2446338"/>
            <a:ext cx="0" cy="433387"/>
          </a:xfrm>
          <a:prstGeom prst="straightConnector1">
            <a:avLst/>
          </a:prstGeom>
          <a:noFill/>
          <a:ln w="15875" algn="ctr">
            <a:solidFill>
              <a:schemeClr val="tx1"/>
            </a:solidFill>
            <a:round/>
            <a:headEnd/>
            <a:tailEnd type="triangle" w="sm" len="med"/>
          </a:ln>
          <a:extLst>
            <a:ext uri="{909E8E84-426E-40DD-AFC4-6F175D3DCCD1}">
              <a14:hiddenFill xmlns:a14="http://schemas.microsoft.com/office/drawing/2010/main">
                <a:noFill/>
              </a14:hiddenFill>
            </a:ext>
          </a:extLst>
        </p:spPr>
      </p:cxnSp>
      <p:sp>
        <p:nvSpPr>
          <p:cNvPr id="8235" name="Text Box 107"/>
          <p:cNvSpPr txBox="1">
            <a:spLocks noChangeArrowheads="1"/>
          </p:cNvSpPr>
          <p:nvPr/>
        </p:nvSpPr>
        <p:spPr bwMode="auto">
          <a:xfrm>
            <a:off x="5299075" y="2522538"/>
            <a:ext cx="387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a:t>
            </a:r>
          </a:p>
        </p:txBody>
      </p:sp>
      <p:sp>
        <p:nvSpPr>
          <p:cNvPr id="8236" name="Text Box 106"/>
          <p:cNvSpPr txBox="1">
            <a:spLocks noChangeArrowheads="1"/>
          </p:cNvSpPr>
          <p:nvPr/>
        </p:nvSpPr>
        <p:spPr bwMode="auto">
          <a:xfrm>
            <a:off x="1327150" y="4387850"/>
            <a:ext cx="387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a:t>
            </a:r>
          </a:p>
        </p:txBody>
      </p:sp>
      <p:sp>
        <p:nvSpPr>
          <p:cNvPr id="8237" name="Text Box 95"/>
          <p:cNvSpPr txBox="1">
            <a:spLocks noChangeArrowheads="1"/>
          </p:cNvSpPr>
          <p:nvPr/>
        </p:nvSpPr>
        <p:spPr bwMode="auto">
          <a:xfrm>
            <a:off x="461963" y="1160463"/>
            <a:ext cx="6396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Cash Flow Diagram as Normally Drawn</a:t>
            </a:r>
          </a:p>
        </p:txBody>
      </p:sp>
      <p:sp>
        <p:nvSpPr>
          <p:cNvPr id="8238" name="Text Box 95"/>
          <p:cNvSpPr txBox="1">
            <a:spLocks noChangeArrowheads="1"/>
          </p:cNvSpPr>
          <p:nvPr/>
        </p:nvSpPr>
        <p:spPr bwMode="auto">
          <a:xfrm>
            <a:off x="461963" y="3309938"/>
            <a:ext cx="6396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Cash Flow Diagram Showing Implied Interest Payments</a:t>
            </a:r>
          </a:p>
        </p:txBody>
      </p:sp>
      <p:sp>
        <p:nvSpPr>
          <p:cNvPr id="8239" name="Text Box 95"/>
          <p:cNvSpPr txBox="1">
            <a:spLocks noChangeArrowheads="1"/>
          </p:cNvSpPr>
          <p:nvPr/>
        </p:nvSpPr>
        <p:spPr bwMode="auto">
          <a:xfrm>
            <a:off x="461963" y="6037263"/>
            <a:ext cx="63960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Cash Flow Diagram Showing Period-to-Period Earnings &amp; Balances</a:t>
            </a:r>
          </a:p>
        </p:txBody>
      </p:sp>
      <p:sp>
        <p:nvSpPr>
          <p:cNvPr id="8240" name="Text Box 106"/>
          <p:cNvSpPr txBox="1">
            <a:spLocks noChangeArrowheads="1"/>
          </p:cNvSpPr>
          <p:nvPr/>
        </p:nvSpPr>
        <p:spPr bwMode="auto">
          <a:xfrm>
            <a:off x="5518150" y="4603750"/>
            <a:ext cx="514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a:t>
            </a:r>
          </a:p>
        </p:txBody>
      </p:sp>
      <p:cxnSp>
        <p:nvCxnSpPr>
          <p:cNvPr id="8241" name="Straight Arrow Connector 79"/>
          <p:cNvCxnSpPr>
            <a:cxnSpLocks noChangeShapeType="1"/>
          </p:cNvCxnSpPr>
          <p:nvPr/>
        </p:nvCxnSpPr>
        <p:spPr bwMode="auto">
          <a:xfrm rot="10800000" flipH="1" flipV="1">
            <a:off x="5997575" y="4506913"/>
            <a:ext cx="1588" cy="493712"/>
          </a:xfrm>
          <a:prstGeom prst="straightConnector1">
            <a:avLst/>
          </a:prstGeom>
          <a:noFill/>
          <a:ln w="15875" algn="ctr">
            <a:solidFill>
              <a:schemeClr val="tx1"/>
            </a:solidFill>
            <a:round/>
            <a:headEnd/>
            <a:tailEnd type="triangle" w="sm" len="med"/>
          </a:ln>
          <a:extLst>
            <a:ext uri="{909E8E84-426E-40DD-AFC4-6F175D3DCCD1}">
              <a14:hiddenFill xmlns:a14="http://schemas.microsoft.com/office/drawing/2010/main">
                <a:noFill/>
              </a14:hiddenFill>
            </a:ext>
          </a:extLst>
        </p:spPr>
      </p:cxnSp>
      <p:cxnSp>
        <p:nvCxnSpPr>
          <p:cNvPr id="8242" name="Straight Arrow Connector 62"/>
          <p:cNvCxnSpPr>
            <a:cxnSpLocks noChangeShapeType="1"/>
          </p:cNvCxnSpPr>
          <p:nvPr/>
        </p:nvCxnSpPr>
        <p:spPr bwMode="auto">
          <a:xfrm rot="-5400000" flipH="1" flipV="1">
            <a:off x="6297612" y="4757738"/>
            <a:ext cx="295275" cy="0"/>
          </a:xfrm>
          <a:prstGeom prst="straightConnector1">
            <a:avLst/>
          </a:prstGeom>
          <a:noFill/>
          <a:ln w="15875" algn="ctr">
            <a:solidFill>
              <a:schemeClr val="tx1"/>
            </a:solidFill>
            <a:prstDash val="sysDash"/>
            <a:round/>
            <a:headEnd/>
            <a:tailEnd type="triangle" w="sm" len="med"/>
          </a:ln>
          <a:extLst>
            <a:ext uri="{909E8E84-426E-40DD-AFC4-6F175D3DCCD1}">
              <a14:hiddenFill xmlns:a14="http://schemas.microsoft.com/office/drawing/2010/main">
                <a:noFill/>
              </a14:hiddenFill>
            </a:ext>
          </a:extLst>
        </p:spPr>
      </p:cxnSp>
      <p:cxnSp>
        <p:nvCxnSpPr>
          <p:cNvPr id="8243" name="Straight Arrow Connector 62"/>
          <p:cNvCxnSpPr>
            <a:cxnSpLocks noChangeShapeType="1"/>
          </p:cNvCxnSpPr>
          <p:nvPr/>
        </p:nvCxnSpPr>
        <p:spPr bwMode="auto">
          <a:xfrm rot="-5400000" flipH="1" flipV="1">
            <a:off x="6070600" y="4757738"/>
            <a:ext cx="295275" cy="0"/>
          </a:xfrm>
          <a:prstGeom prst="straightConnector1">
            <a:avLst/>
          </a:prstGeom>
          <a:noFill/>
          <a:ln w="15875" algn="ctr">
            <a:solidFill>
              <a:schemeClr val="tx1"/>
            </a:solidFill>
            <a:prstDash val="sysDash"/>
            <a:round/>
            <a:headEnd/>
            <a:tailEnd type="triangle" w="sm" len="med"/>
          </a:ln>
          <a:extLst>
            <a:ext uri="{909E8E84-426E-40DD-AFC4-6F175D3DCCD1}">
              <a14:hiddenFill xmlns:a14="http://schemas.microsoft.com/office/drawing/2010/main">
                <a:noFill/>
              </a14:hiddenFill>
            </a:ext>
          </a:extLst>
        </p:spPr>
      </p:cxnSp>
      <p:sp>
        <p:nvSpPr>
          <p:cNvPr id="8244" name="Text Box 100"/>
          <p:cNvSpPr txBox="1">
            <a:spLocks noChangeArrowheads="1"/>
          </p:cNvSpPr>
          <p:nvPr/>
        </p:nvSpPr>
        <p:spPr bwMode="auto">
          <a:xfrm rot="10800000">
            <a:off x="6202363" y="4635500"/>
            <a:ext cx="2587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a:t>
            </a:r>
          </a:p>
        </p:txBody>
      </p:sp>
      <p:sp>
        <p:nvSpPr>
          <p:cNvPr id="8245" name="Text Box 100"/>
          <p:cNvSpPr txBox="1">
            <a:spLocks noChangeArrowheads="1"/>
          </p:cNvSpPr>
          <p:nvPr/>
        </p:nvSpPr>
        <p:spPr bwMode="auto">
          <a:xfrm rot="10800000">
            <a:off x="5975350" y="4635500"/>
            <a:ext cx="2587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a:t>
            </a:r>
          </a:p>
        </p:txBody>
      </p:sp>
      <p:cxnSp>
        <p:nvCxnSpPr>
          <p:cNvPr id="8246" name="Straight Arrow Connector 80"/>
          <p:cNvCxnSpPr>
            <a:cxnSpLocks noChangeShapeType="1"/>
          </p:cNvCxnSpPr>
          <p:nvPr/>
        </p:nvCxnSpPr>
        <p:spPr bwMode="auto">
          <a:xfrm>
            <a:off x="5365750" y="5470525"/>
            <a:ext cx="0" cy="433388"/>
          </a:xfrm>
          <a:prstGeom prst="straightConnector1">
            <a:avLst/>
          </a:prstGeom>
          <a:noFill/>
          <a:ln w="15875" algn="ctr">
            <a:solidFill>
              <a:schemeClr val="tx1"/>
            </a:solidFill>
            <a:round/>
            <a:headEnd/>
            <a:tailEnd type="triangle" w="sm" len="med"/>
          </a:ln>
          <a:extLst>
            <a:ext uri="{909E8E84-426E-40DD-AFC4-6F175D3DCCD1}">
              <a14:hiddenFill xmlns:a14="http://schemas.microsoft.com/office/drawing/2010/main">
                <a:noFill/>
              </a14:hiddenFill>
            </a:ext>
          </a:extLst>
        </p:spPr>
      </p:cxnSp>
      <p:sp>
        <p:nvSpPr>
          <p:cNvPr id="8247" name="Text Box 107"/>
          <p:cNvSpPr txBox="1">
            <a:spLocks noChangeArrowheads="1"/>
          </p:cNvSpPr>
          <p:nvPr/>
        </p:nvSpPr>
        <p:spPr bwMode="auto">
          <a:xfrm>
            <a:off x="5313363" y="5551488"/>
            <a:ext cx="387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a:t>
            </a:r>
          </a:p>
        </p:txBody>
      </p:sp>
      <p:cxnSp>
        <p:nvCxnSpPr>
          <p:cNvPr id="8248" name="Straight Arrow Connector 79"/>
          <p:cNvCxnSpPr>
            <a:cxnSpLocks noChangeShapeType="1"/>
          </p:cNvCxnSpPr>
          <p:nvPr/>
        </p:nvCxnSpPr>
        <p:spPr bwMode="auto">
          <a:xfrm flipH="1" flipV="1">
            <a:off x="1709738" y="1577975"/>
            <a:ext cx="1587" cy="493713"/>
          </a:xfrm>
          <a:prstGeom prst="straightConnector1">
            <a:avLst/>
          </a:prstGeom>
          <a:noFill/>
          <a:ln w="15875" algn="ctr">
            <a:solidFill>
              <a:schemeClr val="tx1"/>
            </a:solidFill>
            <a:round/>
            <a:headEnd/>
            <a:tailEnd type="triangle" w="sm" len="med"/>
          </a:ln>
          <a:extLst>
            <a:ext uri="{909E8E84-426E-40DD-AFC4-6F175D3DCCD1}">
              <a14:hiddenFill xmlns:a14="http://schemas.microsoft.com/office/drawing/2010/main">
                <a:noFill/>
              </a14:hiddenFill>
            </a:ext>
          </a:extLst>
        </p:spPr>
      </p:cxnSp>
      <p:sp>
        <p:nvSpPr>
          <p:cNvPr id="8249" name="Text Box 106"/>
          <p:cNvSpPr txBox="1">
            <a:spLocks noChangeArrowheads="1"/>
          </p:cNvSpPr>
          <p:nvPr/>
        </p:nvSpPr>
        <p:spPr bwMode="auto">
          <a:xfrm>
            <a:off x="1301750" y="1708150"/>
            <a:ext cx="387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40C9F0D3-4DF9-4E60-B79A-F8B8EC5F142E}" type="slidenum">
              <a:rPr lang="en-US" altLang="en-US" sz="1200" smtClean="0"/>
              <a:pPr>
                <a:spcBef>
                  <a:spcPct val="0"/>
                </a:spcBef>
                <a:buFontTx/>
                <a:buNone/>
              </a:pPr>
              <a:t>8</a:t>
            </a:fld>
            <a:endParaRPr lang="en-US" altLang="en-US" sz="1200" smtClean="0"/>
          </a:p>
        </p:txBody>
      </p:sp>
      <p:sp>
        <p:nvSpPr>
          <p:cNvPr id="9220" name="Text Box 48"/>
          <p:cNvSpPr txBox="1">
            <a:spLocks noChangeArrowheads="1"/>
          </p:cNvSpPr>
          <p:nvPr/>
        </p:nvSpPr>
        <p:spPr bwMode="auto">
          <a:xfrm>
            <a:off x="360363" y="500063"/>
            <a:ext cx="64976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Example:</a:t>
            </a:r>
            <a:r>
              <a:rPr lang="en-US" altLang="en-US" sz="1800"/>
              <a:t> What is the FV of $5000 @ 6% after 5 years? (Find FV</a:t>
            </a:r>
            <a:r>
              <a:rPr lang="en-US" altLang="en-US" sz="1800" baseline="-25000"/>
              <a:t>5000,6%,5</a:t>
            </a:r>
            <a:r>
              <a:rPr lang="en-US" altLang="en-US" sz="1800"/>
              <a:t>)   </a:t>
            </a:r>
          </a:p>
        </p:txBody>
      </p:sp>
      <p:sp>
        <p:nvSpPr>
          <p:cNvPr id="9235" name="Rectangle 1"/>
          <p:cNvSpPr>
            <a:spLocks noChangeArrowheads="1"/>
          </p:cNvSpPr>
          <p:nvPr/>
        </p:nvSpPr>
        <p:spPr bwMode="auto">
          <a:xfrm>
            <a:off x="242888" y="2462213"/>
            <a:ext cx="1871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Formula Solution</a:t>
            </a:r>
            <a:r>
              <a:rPr lang="en-US" altLang="en-US" sz="1800"/>
              <a:t>:</a:t>
            </a:r>
          </a:p>
        </p:txBody>
      </p:sp>
      <p:sp>
        <p:nvSpPr>
          <p:cNvPr id="9236" name="Rectangle 2"/>
          <p:cNvSpPr>
            <a:spLocks noChangeArrowheads="1"/>
          </p:cNvSpPr>
          <p:nvPr/>
        </p:nvSpPr>
        <p:spPr bwMode="auto">
          <a:xfrm>
            <a:off x="242888" y="4716463"/>
            <a:ext cx="42084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Calculator Financial Function Solution</a:t>
            </a:r>
            <a:r>
              <a:rPr lang="en-US" altLang="en-US" sz="180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4: Time Value of Money (bdh) Part 1 </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890EFC78-44B3-4465-BAE5-F8007378AB63}" type="slidenum">
              <a:rPr lang="en-US" altLang="en-US" sz="1200" smtClean="0"/>
              <a:pPr>
                <a:spcBef>
                  <a:spcPct val="0"/>
                </a:spcBef>
                <a:buFontTx/>
                <a:buNone/>
              </a:pPr>
              <a:t>9</a:t>
            </a:fld>
            <a:endParaRPr lang="en-US" altLang="en-US" sz="1200" smtClean="0"/>
          </a:p>
        </p:txBody>
      </p:sp>
      <p:sp>
        <p:nvSpPr>
          <p:cNvPr id="10244" name="Text Box 2"/>
          <p:cNvSpPr txBox="1">
            <a:spLocks noChangeArrowheads="1"/>
          </p:cNvSpPr>
          <p:nvPr/>
        </p:nvSpPr>
        <p:spPr bwMode="auto">
          <a:xfrm>
            <a:off x="963613" y="2509838"/>
            <a:ext cx="5334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US" altLang="en-US" sz="1000" b="1"/>
              <a:t>$5</a:t>
            </a:r>
          </a:p>
          <a:p>
            <a:pPr>
              <a:spcBef>
                <a:spcPct val="50000"/>
              </a:spcBef>
              <a:buFontTx/>
              <a:buNone/>
            </a:pPr>
            <a:endParaRPr lang="en-US" altLang="en-US" sz="1000" b="1"/>
          </a:p>
          <a:p>
            <a:pPr>
              <a:spcBef>
                <a:spcPct val="50000"/>
              </a:spcBef>
              <a:buFontTx/>
              <a:buNone/>
            </a:pPr>
            <a:endParaRPr lang="en-US" altLang="en-US" sz="1000" b="1"/>
          </a:p>
          <a:p>
            <a:pPr>
              <a:spcBef>
                <a:spcPct val="50000"/>
              </a:spcBef>
              <a:buFontTx/>
              <a:buNone/>
            </a:pPr>
            <a:r>
              <a:rPr lang="en-US" altLang="en-US" sz="1000" b="1"/>
              <a:t>$4</a:t>
            </a:r>
          </a:p>
          <a:p>
            <a:pPr>
              <a:spcBef>
                <a:spcPct val="50000"/>
              </a:spcBef>
              <a:buFontTx/>
              <a:buNone/>
            </a:pPr>
            <a:endParaRPr lang="en-US" altLang="en-US" sz="1000" b="1"/>
          </a:p>
          <a:p>
            <a:pPr>
              <a:spcBef>
                <a:spcPct val="50000"/>
              </a:spcBef>
              <a:buFontTx/>
              <a:buNone/>
            </a:pPr>
            <a:endParaRPr lang="en-US" altLang="en-US" sz="1000" b="1"/>
          </a:p>
          <a:p>
            <a:pPr>
              <a:spcBef>
                <a:spcPct val="50000"/>
              </a:spcBef>
              <a:buFontTx/>
              <a:buNone/>
            </a:pPr>
            <a:r>
              <a:rPr lang="en-US" altLang="en-US" sz="1000" b="1"/>
              <a:t>$3</a:t>
            </a:r>
          </a:p>
          <a:p>
            <a:pPr>
              <a:spcBef>
                <a:spcPct val="50000"/>
              </a:spcBef>
              <a:buFontTx/>
              <a:buNone/>
            </a:pPr>
            <a:endParaRPr lang="en-US" altLang="en-US" sz="1000" b="1"/>
          </a:p>
          <a:p>
            <a:pPr>
              <a:spcBef>
                <a:spcPct val="50000"/>
              </a:spcBef>
              <a:buFontTx/>
              <a:buNone/>
            </a:pPr>
            <a:endParaRPr lang="en-US" altLang="en-US" sz="1000" b="1"/>
          </a:p>
          <a:p>
            <a:pPr>
              <a:spcBef>
                <a:spcPct val="50000"/>
              </a:spcBef>
              <a:buFontTx/>
              <a:buNone/>
            </a:pPr>
            <a:r>
              <a:rPr lang="en-US" altLang="en-US" sz="1000" b="1"/>
              <a:t>$2</a:t>
            </a:r>
          </a:p>
          <a:p>
            <a:pPr>
              <a:spcBef>
                <a:spcPct val="50000"/>
              </a:spcBef>
              <a:buFontTx/>
              <a:buNone/>
            </a:pPr>
            <a:endParaRPr lang="en-US" altLang="en-US" sz="1000" b="1"/>
          </a:p>
          <a:p>
            <a:pPr>
              <a:spcBef>
                <a:spcPct val="50000"/>
              </a:spcBef>
              <a:buFontTx/>
              <a:buNone/>
            </a:pPr>
            <a:endParaRPr lang="en-US" altLang="en-US" sz="1000" b="1"/>
          </a:p>
          <a:p>
            <a:pPr>
              <a:spcBef>
                <a:spcPct val="50000"/>
              </a:spcBef>
              <a:buFontTx/>
              <a:buNone/>
            </a:pPr>
            <a:r>
              <a:rPr lang="en-US" altLang="en-US" sz="1000" b="1"/>
              <a:t>$1</a:t>
            </a:r>
          </a:p>
          <a:p>
            <a:pPr>
              <a:spcBef>
                <a:spcPct val="50000"/>
              </a:spcBef>
              <a:buFontTx/>
              <a:buNone/>
            </a:pPr>
            <a:endParaRPr lang="en-US" altLang="en-US" sz="1000" b="1"/>
          </a:p>
          <a:p>
            <a:pPr>
              <a:spcBef>
                <a:spcPct val="50000"/>
              </a:spcBef>
              <a:buFontTx/>
              <a:buNone/>
            </a:pPr>
            <a:endParaRPr lang="en-US" altLang="en-US" sz="1000" b="1"/>
          </a:p>
          <a:p>
            <a:pPr>
              <a:spcBef>
                <a:spcPct val="50000"/>
              </a:spcBef>
              <a:buFontTx/>
              <a:buNone/>
            </a:pPr>
            <a:r>
              <a:rPr lang="en-US" altLang="en-US" sz="1000" b="1"/>
              <a:t>  0</a:t>
            </a:r>
            <a:endParaRPr lang="en-US" altLang="en-US" sz="2400" b="1"/>
          </a:p>
        </p:txBody>
      </p:sp>
      <p:sp>
        <p:nvSpPr>
          <p:cNvPr id="10245" name="Rectangle 3"/>
          <p:cNvSpPr>
            <a:spLocks noChangeArrowheads="1"/>
          </p:cNvSpPr>
          <p:nvPr/>
        </p:nvSpPr>
        <p:spPr bwMode="auto">
          <a:xfrm rot="-5400000">
            <a:off x="-717550" y="3881438"/>
            <a:ext cx="254158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latin typeface="Arial" charset="0"/>
              </a:rPr>
              <a:t>Future Value of $1</a:t>
            </a:r>
          </a:p>
        </p:txBody>
      </p:sp>
      <p:sp>
        <p:nvSpPr>
          <p:cNvPr id="10246" name="Line 4"/>
          <p:cNvSpPr>
            <a:spLocks noChangeShapeType="1"/>
          </p:cNvSpPr>
          <p:nvPr/>
        </p:nvSpPr>
        <p:spPr bwMode="auto">
          <a:xfrm>
            <a:off x="1585913" y="2355850"/>
            <a:ext cx="0" cy="37433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7" name="Line 5"/>
          <p:cNvSpPr>
            <a:spLocks noChangeShapeType="1"/>
          </p:cNvSpPr>
          <p:nvPr/>
        </p:nvSpPr>
        <p:spPr bwMode="auto">
          <a:xfrm>
            <a:off x="2195513" y="6008688"/>
            <a:ext cx="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8" name="Line 6"/>
          <p:cNvSpPr>
            <a:spLocks noChangeShapeType="1"/>
          </p:cNvSpPr>
          <p:nvPr/>
        </p:nvSpPr>
        <p:spPr bwMode="auto">
          <a:xfrm>
            <a:off x="1462088" y="5384800"/>
            <a:ext cx="228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9" name="Line 7"/>
          <p:cNvSpPr>
            <a:spLocks noChangeShapeType="1"/>
          </p:cNvSpPr>
          <p:nvPr/>
        </p:nvSpPr>
        <p:spPr bwMode="auto">
          <a:xfrm>
            <a:off x="1462088" y="4695825"/>
            <a:ext cx="228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0" name="Line 8"/>
          <p:cNvSpPr>
            <a:spLocks noChangeShapeType="1"/>
          </p:cNvSpPr>
          <p:nvPr/>
        </p:nvSpPr>
        <p:spPr bwMode="auto">
          <a:xfrm>
            <a:off x="1462088" y="4008438"/>
            <a:ext cx="228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1" name="Line 9"/>
          <p:cNvSpPr>
            <a:spLocks noChangeShapeType="1"/>
          </p:cNvSpPr>
          <p:nvPr/>
        </p:nvSpPr>
        <p:spPr bwMode="auto">
          <a:xfrm>
            <a:off x="1462088" y="3319463"/>
            <a:ext cx="228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2" name="Line 10"/>
          <p:cNvSpPr>
            <a:spLocks noChangeShapeType="1"/>
          </p:cNvSpPr>
          <p:nvPr/>
        </p:nvSpPr>
        <p:spPr bwMode="auto">
          <a:xfrm>
            <a:off x="1462088" y="2632075"/>
            <a:ext cx="228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3" name="Line 11"/>
          <p:cNvSpPr>
            <a:spLocks noChangeShapeType="1"/>
          </p:cNvSpPr>
          <p:nvPr/>
        </p:nvSpPr>
        <p:spPr bwMode="auto">
          <a:xfrm>
            <a:off x="2849563" y="6008688"/>
            <a:ext cx="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4" name="Line 12"/>
          <p:cNvSpPr>
            <a:spLocks noChangeShapeType="1"/>
          </p:cNvSpPr>
          <p:nvPr/>
        </p:nvSpPr>
        <p:spPr bwMode="auto">
          <a:xfrm>
            <a:off x="3505200" y="6008688"/>
            <a:ext cx="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5" name="Line 13"/>
          <p:cNvSpPr>
            <a:spLocks noChangeShapeType="1"/>
          </p:cNvSpPr>
          <p:nvPr/>
        </p:nvSpPr>
        <p:spPr bwMode="auto">
          <a:xfrm>
            <a:off x="4159250" y="6008688"/>
            <a:ext cx="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6" name="Line 14"/>
          <p:cNvSpPr>
            <a:spLocks noChangeShapeType="1"/>
          </p:cNvSpPr>
          <p:nvPr/>
        </p:nvSpPr>
        <p:spPr bwMode="auto">
          <a:xfrm>
            <a:off x="4814888" y="6008688"/>
            <a:ext cx="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7" name="Line 15"/>
          <p:cNvSpPr>
            <a:spLocks noChangeShapeType="1"/>
          </p:cNvSpPr>
          <p:nvPr/>
        </p:nvSpPr>
        <p:spPr bwMode="auto">
          <a:xfrm>
            <a:off x="1590675" y="6084888"/>
            <a:ext cx="32194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8" name="Text Box 16"/>
          <p:cNvSpPr txBox="1">
            <a:spLocks noChangeArrowheads="1"/>
          </p:cNvSpPr>
          <p:nvPr/>
        </p:nvSpPr>
        <p:spPr bwMode="auto">
          <a:xfrm>
            <a:off x="2070100" y="6162675"/>
            <a:ext cx="2914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2                   4                   6                  8                  10</a:t>
            </a:r>
          </a:p>
        </p:txBody>
      </p:sp>
      <p:sp>
        <p:nvSpPr>
          <p:cNvPr id="10259" name="Text Box 17"/>
          <p:cNvSpPr txBox="1">
            <a:spLocks noChangeArrowheads="1"/>
          </p:cNvSpPr>
          <p:nvPr/>
        </p:nvSpPr>
        <p:spPr bwMode="auto">
          <a:xfrm>
            <a:off x="2260600" y="6348413"/>
            <a:ext cx="2228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latin typeface="Arial" charset="0"/>
              </a:rPr>
              <a:t>Number of Periods</a:t>
            </a:r>
          </a:p>
        </p:txBody>
      </p:sp>
      <p:sp>
        <p:nvSpPr>
          <p:cNvPr id="10260" name="Line 18"/>
          <p:cNvSpPr>
            <a:spLocks noChangeShapeType="1"/>
          </p:cNvSpPr>
          <p:nvPr/>
        </p:nvSpPr>
        <p:spPr bwMode="auto">
          <a:xfrm>
            <a:off x="1609725" y="5387975"/>
            <a:ext cx="32385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1" name="Freeform 19"/>
          <p:cNvSpPr>
            <a:spLocks/>
          </p:cNvSpPr>
          <p:nvPr/>
        </p:nvSpPr>
        <p:spPr bwMode="auto">
          <a:xfrm>
            <a:off x="1581150" y="4959350"/>
            <a:ext cx="3248025" cy="428625"/>
          </a:xfrm>
          <a:custGeom>
            <a:avLst/>
            <a:gdLst>
              <a:gd name="T0" fmla="*/ 0 w 2040"/>
              <a:gd name="T1" fmla="*/ 2147483647 h 156"/>
              <a:gd name="T2" fmla="*/ 2147483647 w 2040"/>
              <a:gd name="T3" fmla="*/ 2147483647 h 156"/>
              <a:gd name="T4" fmla="*/ 2147483647 w 2040"/>
              <a:gd name="T5" fmla="*/ 0 h 156"/>
              <a:gd name="T6" fmla="*/ 0 60000 65536"/>
              <a:gd name="T7" fmla="*/ 0 60000 65536"/>
              <a:gd name="T8" fmla="*/ 0 60000 65536"/>
              <a:gd name="T9" fmla="*/ 0 w 2040"/>
              <a:gd name="T10" fmla="*/ 0 h 156"/>
              <a:gd name="T11" fmla="*/ 2040 w 2040"/>
              <a:gd name="T12" fmla="*/ 156 h 156"/>
            </a:gdLst>
            <a:ahLst/>
            <a:cxnLst>
              <a:cxn ang="T6">
                <a:pos x="T0" y="T1"/>
              </a:cxn>
              <a:cxn ang="T7">
                <a:pos x="T2" y="T3"/>
              </a:cxn>
              <a:cxn ang="T8">
                <a:pos x="T4" y="T5"/>
              </a:cxn>
            </a:cxnLst>
            <a:rect l="T9" t="T10" r="T11" b="T12"/>
            <a:pathLst>
              <a:path w="2040" h="156">
                <a:moveTo>
                  <a:pt x="0" y="156"/>
                </a:moveTo>
                <a:cubicBezTo>
                  <a:pt x="634" y="115"/>
                  <a:pt x="1268" y="74"/>
                  <a:pt x="1608" y="48"/>
                </a:cubicBezTo>
                <a:cubicBezTo>
                  <a:pt x="1948" y="22"/>
                  <a:pt x="1968" y="8"/>
                  <a:pt x="2040" y="0"/>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62" name="Freeform 20"/>
          <p:cNvSpPr>
            <a:spLocks/>
          </p:cNvSpPr>
          <p:nvPr/>
        </p:nvSpPr>
        <p:spPr bwMode="auto">
          <a:xfrm>
            <a:off x="1590675" y="4264025"/>
            <a:ext cx="3238500" cy="1123950"/>
          </a:xfrm>
          <a:custGeom>
            <a:avLst/>
            <a:gdLst>
              <a:gd name="T0" fmla="*/ 0 w 2046"/>
              <a:gd name="T1" fmla="*/ 2147483647 h 366"/>
              <a:gd name="T2" fmla="*/ 2147483647 w 2046"/>
              <a:gd name="T3" fmla="*/ 2147483647 h 366"/>
              <a:gd name="T4" fmla="*/ 2147483647 w 2046"/>
              <a:gd name="T5" fmla="*/ 2147483647 h 366"/>
              <a:gd name="T6" fmla="*/ 2147483647 w 2046"/>
              <a:gd name="T7" fmla="*/ 0 h 366"/>
              <a:gd name="T8" fmla="*/ 0 60000 65536"/>
              <a:gd name="T9" fmla="*/ 0 60000 65536"/>
              <a:gd name="T10" fmla="*/ 0 60000 65536"/>
              <a:gd name="T11" fmla="*/ 0 60000 65536"/>
              <a:gd name="T12" fmla="*/ 0 w 2046"/>
              <a:gd name="T13" fmla="*/ 0 h 366"/>
              <a:gd name="T14" fmla="*/ 2046 w 2046"/>
              <a:gd name="T15" fmla="*/ 366 h 366"/>
            </a:gdLst>
            <a:ahLst/>
            <a:cxnLst>
              <a:cxn ang="T8">
                <a:pos x="T0" y="T1"/>
              </a:cxn>
              <a:cxn ang="T9">
                <a:pos x="T2" y="T3"/>
              </a:cxn>
              <a:cxn ang="T10">
                <a:pos x="T4" y="T5"/>
              </a:cxn>
              <a:cxn ang="T11">
                <a:pos x="T6" y="T7"/>
              </a:cxn>
            </a:cxnLst>
            <a:rect l="T12" t="T13" r="T14" b="T15"/>
            <a:pathLst>
              <a:path w="2046" h="366">
                <a:moveTo>
                  <a:pt x="0" y="366"/>
                </a:moveTo>
                <a:cubicBezTo>
                  <a:pt x="359" y="319"/>
                  <a:pt x="719" y="273"/>
                  <a:pt x="984" y="234"/>
                </a:cubicBezTo>
                <a:cubicBezTo>
                  <a:pt x="1249" y="195"/>
                  <a:pt x="1413" y="171"/>
                  <a:pt x="1590" y="132"/>
                </a:cubicBezTo>
                <a:cubicBezTo>
                  <a:pt x="1767" y="93"/>
                  <a:pt x="1970" y="22"/>
                  <a:pt x="2046" y="0"/>
                </a:cubicBezTo>
              </a:path>
            </a:pathLst>
          </a:cu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63" name="Freeform 21"/>
          <p:cNvSpPr>
            <a:spLocks/>
          </p:cNvSpPr>
          <p:nvPr/>
        </p:nvSpPr>
        <p:spPr bwMode="auto">
          <a:xfrm>
            <a:off x="1571625" y="3321050"/>
            <a:ext cx="3276600" cy="2057400"/>
          </a:xfrm>
          <a:custGeom>
            <a:avLst/>
            <a:gdLst>
              <a:gd name="T0" fmla="*/ 0 w 2052"/>
              <a:gd name="T1" fmla="*/ 2147483647 h 672"/>
              <a:gd name="T2" fmla="*/ 2147483647 w 2052"/>
              <a:gd name="T3" fmla="*/ 2147483647 h 672"/>
              <a:gd name="T4" fmla="*/ 2147483647 w 2052"/>
              <a:gd name="T5" fmla="*/ 2147483647 h 672"/>
              <a:gd name="T6" fmla="*/ 2147483647 w 2052"/>
              <a:gd name="T7" fmla="*/ 2147483647 h 672"/>
              <a:gd name="T8" fmla="*/ 2147483647 w 2052"/>
              <a:gd name="T9" fmla="*/ 2147483647 h 672"/>
              <a:gd name="T10" fmla="*/ 2147483647 w 2052"/>
              <a:gd name="T11" fmla="*/ 2147483647 h 672"/>
              <a:gd name="T12" fmla="*/ 2147483647 w 2052"/>
              <a:gd name="T13" fmla="*/ 0 h 672"/>
              <a:gd name="T14" fmla="*/ 0 60000 65536"/>
              <a:gd name="T15" fmla="*/ 0 60000 65536"/>
              <a:gd name="T16" fmla="*/ 0 60000 65536"/>
              <a:gd name="T17" fmla="*/ 0 60000 65536"/>
              <a:gd name="T18" fmla="*/ 0 60000 65536"/>
              <a:gd name="T19" fmla="*/ 0 60000 65536"/>
              <a:gd name="T20" fmla="*/ 0 60000 65536"/>
              <a:gd name="T21" fmla="*/ 0 w 2052"/>
              <a:gd name="T22" fmla="*/ 0 h 672"/>
              <a:gd name="T23" fmla="*/ 2052 w 2052"/>
              <a:gd name="T24" fmla="*/ 672 h 6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52" h="672">
                <a:moveTo>
                  <a:pt x="0" y="672"/>
                </a:moveTo>
                <a:cubicBezTo>
                  <a:pt x="289" y="601"/>
                  <a:pt x="578" y="531"/>
                  <a:pt x="798" y="474"/>
                </a:cubicBezTo>
                <a:cubicBezTo>
                  <a:pt x="1018" y="417"/>
                  <a:pt x="1187" y="371"/>
                  <a:pt x="1320" y="330"/>
                </a:cubicBezTo>
                <a:cubicBezTo>
                  <a:pt x="1453" y="289"/>
                  <a:pt x="1512" y="261"/>
                  <a:pt x="1596" y="228"/>
                </a:cubicBezTo>
                <a:cubicBezTo>
                  <a:pt x="1680" y="195"/>
                  <a:pt x="1764" y="160"/>
                  <a:pt x="1824" y="132"/>
                </a:cubicBezTo>
                <a:cubicBezTo>
                  <a:pt x="1884" y="104"/>
                  <a:pt x="1918" y="82"/>
                  <a:pt x="1956" y="60"/>
                </a:cubicBezTo>
                <a:cubicBezTo>
                  <a:pt x="1994" y="38"/>
                  <a:pt x="2036" y="10"/>
                  <a:pt x="2052" y="0"/>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64" name="Text Box 22"/>
          <p:cNvSpPr txBox="1">
            <a:spLocks noChangeArrowheads="1"/>
          </p:cNvSpPr>
          <p:nvPr/>
        </p:nvSpPr>
        <p:spPr bwMode="auto">
          <a:xfrm>
            <a:off x="4918075" y="3189288"/>
            <a:ext cx="635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latin typeface="Arial" charset="0"/>
              </a:rPr>
              <a:t>r = 15%</a:t>
            </a:r>
          </a:p>
        </p:txBody>
      </p:sp>
      <p:sp>
        <p:nvSpPr>
          <p:cNvPr id="10265" name="Text Box 23"/>
          <p:cNvSpPr txBox="1">
            <a:spLocks noChangeArrowheads="1"/>
          </p:cNvSpPr>
          <p:nvPr/>
        </p:nvSpPr>
        <p:spPr bwMode="auto">
          <a:xfrm>
            <a:off x="4908550" y="4122738"/>
            <a:ext cx="6000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latin typeface="Arial" charset="0"/>
              </a:rPr>
              <a:t>r= 10%</a:t>
            </a:r>
          </a:p>
        </p:txBody>
      </p:sp>
      <p:sp>
        <p:nvSpPr>
          <p:cNvPr id="10266" name="Text Box 24"/>
          <p:cNvSpPr txBox="1">
            <a:spLocks noChangeArrowheads="1"/>
          </p:cNvSpPr>
          <p:nvPr/>
        </p:nvSpPr>
        <p:spPr bwMode="auto">
          <a:xfrm>
            <a:off x="4899025" y="4846638"/>
            <a:ext cx="5651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latin typeface="Arial" charset="0"/>
              </a:rPr>
              <a:t>r = 5%</a:t>
            </a:r>
          </a:p>
        </p:txBody>
      </p:sp>
      <p:sp>
        <p:nvSpPr>
          <p:cNvPr id="10267" name="Text Box 25"/>
          <p:cNvSpPr txBox="1">
            <a:spLocks noChangeArrowheads="1"/>
          </p:cNvSpPr>
          <p:nvPr/>
        </p:nvSpPr>
        <p:spPr bwMode="auto">
          <a:xfrm>
            <a:off x="4899025" y="5265738"/>
            <a:ext cx="5651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latin typeface="Arial" charset="0"/>
              </a:rPr>
              <a:t>r = 0%</a:t>
            </a:r>
          </a:p>
        </p:txBody>
      </p:sp>
      <p:sp>
        <p:nvSpPr>
          <p:cNvPr id="10268" name="Text Box 26"/>
          <p:cNvSpPr txBox="1">
            <a:spLocks noChangeArrowheads="1"/>
          </p:cNvSpPr>
          <p:nvPr/>
        </p:nvSpPr>
        <p:spPr bwMode="auto">
          <a:xfrm>
            <a:off x="1470025" y="1295400"/>
            <a:ext cx="4232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2000" b="1">
                <a:latin typeface="Arial" charset="0"/>
              </a:rPr>
              <a:t>Future Value as a Function of Time and Rate of Return</a:t>
            </a:r>
          </a:p>
        </p:txBody>
      </p:sp>
      <p:sp>
        <p:nvSpPr>
          <p:cNvPr id="10269" name="Text Box 27"/>
          <p:cNvSpPr txBox="1">
            <a:spLocks noChangeArrowheads="1"/>
          </p:cNvSpPr>
          <p:nvPr/>
        </p:nvSpPr>
        <p:spPr bwMode="auto">
          <a:xfrm>
            <a:off x="365125" y="6908800"/>
            <a:ext cx="62865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Key Points: </a:t>
            </a:r>
          </a:p>
          <a:p>
            <a:pPr>
              <a:spcBef>
                <a:spcPct val="0"/>
              </a:spcBef>
              <a:buFont typeface="Wingdings 3" pitchFamily="18" charset="2"/>
              <a:buChar char="_"/>
            </a:pPr>
            <a:r>
              <a:rPr lang="en-US" altLang="en-US" sz="1800" b="1"/>
              <a:t>The greater the interest rate/rate of return, the bigger the future value</a:t>
            </a:r>
          </a:p>
          <a:p>
            <a:pPr>
              <a:spcBef>
                <a:spcPct val="0"/>
              </a:spcBef>
              <a:buFont typeface="Wingdings 3" pitchFamily="18" charset="2"/>
              <a:buChar char="_"/>
            </a:pPr>
            <a:r>
              <a:rPr lang="en-US" altLang="en-US" sz="1800" b="1"/>
              <a:t>The longer the investment is held, the bigger the future value</a:t>
            </a:r>
          </a:p>
          <a:p>
            <a:pPr>
              <a:spcBef>
                <a:spcPct val="0"/>
              </a:spcBef>
              <a:buFont typeface="Wingdings 3" pitchFamily="18" charset="2"/>
              <a:buNone/>
            </a:pPr>
            <a:endParaRPr lang="en-US" altLang="en-US" sz="1800" b="1"/>
          </a:p>
          <a:p>
            <a:pPr>
              <a:spcBef>
                <a:spcPct val="0"/>
              </a:spcBef>
              <a:buFont typeface="Wingdings 3" pitchFamily="18" charset="2"/>
              <a:buNone/>
            </a:pPr>
            <a:r>
              <a:rPr lang="en-US" altLang="en-US" sz="1800" b="1"/>
              <a:t>Which factor (r or time) has the greatest influence on FV?</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3994</TotalTime>
  <Words>6274</Words>
  <Application>Microsoft Office PowerPoint</Application>
  <PresentationFormat>On-screen Show (4:3)</PresentationFormat>
  <Paragraphs>871</Paragraphs>
  <Slides>35</Slides>
  <Notes>33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Cormier</dc:creator>
  <cp:lastModifiedBy>Jim</cp:lastModifiedBy>
  <cp:revision>180</cp:revision>
  <cp:lastPrinted>2003-06-18T19:45:32Z</cp:lastPrinted>
  <dcterms:created xsi:type="dcterms:W3CDTF">2003-06-15T03:19:48Z</dcterms:created>
  <dcterms:modified xsi:type="dcterms:W3CDTF">2018-01-16T17:25:00Z</dcterms:modified>
</cp:coreProperties>
</file>