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sldIdLst>
    <p:sldId id="284" r:id="rId2"/>
    <p:sldId id="261" r:id="rId3"/>
    <p:sldId id="259" r:id="rId4"/>
    <p:sldId id="287" r:id="rId5"/>
    <p:sldId id="260" r:id="rId6"/>
    <p:sldId id="262" r:id="rId7"/>
    <p:sldId id="271" r:id="rId8"/>
    <p:sldId id="285" r:id="rId9"/>
    <p:sldId id="272" r:id="rId10"/>
    <p:sldId id="290" r:id="rId11"/>
    <p:sldId id="291" r:id="rId12"/>
    <p:sldId id="292" r:id="rId13"/>
    <p:sldId id="293" r:id="rId14"/>
    <p:sldId id="294" r:id="rId15"/>
    <p:sldId id="296" r:id="rId16"/>
    <p:sldId id="295" r:id="rId17"/>
    <p:sldId id="270" r:id="rId18"/>
    <p:sldId id="286" r:id="rId19"/>
    <p:sldId id="258" r:id="rId20"/>
    <p:sldId id="274" r:id="rId21"/>
    <p:sldId id="282" r:id="rId22"/>
    <p:sldId id="278" r:id="rId23"/>
    <p:sldId id="289" r:id="rId24"/>
    <p:sldId id="279" r:id="rId25"/>
    <p:sldId id="283" r:id="rId26"/>
    <p:sldId id="275" r:id="rId27"/>
  </p:sldIdLst>
  <p:sldSz cx="6858000" cy="9144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80" d="100"/>
          <a:sy n="80" d="100"/>
        </p:scale>
        <p:origin x="-2818" y="-58"/>
      </p:cViewPr>
      <p:guideLst>
        <p:guide orient="horz" pos="3628"/>
        <p:guide/>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8676" name="Rectangle 4"/>
          <p:cNvSpPr>
            <a:spLocks noGrp="1" noRot="1" noChangeAspect="1"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FB61742-4081-48EB-87B3-61E2EB6D96E4}" type="slidenum">
              <a:rPr lang="en-US"/>
              <a:pPr>
                <a:defRPr/>
              </a:pPr>
              <a:t>‹#›</a:t>
            </a:fld>
            <a:endParaRPr lang="en-US"/>
          </a:p>
        </p:txBody>
      </p:sp>
    </p:spTree>
    <p:extLst>
      <p:ext uri="{BB962C8B-B14F-4D97-AF65-F5344CB8AC3E}">
        <p14:creationId xmlns:p14="http://schemas.microsoft.com/office/powerpoint/2010/main" val="33511975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B0663F9F-CBB3-480F-B3F0-476E9C7FEE5A}" type="slidenum">
              <a:rPr lang="en-US" altLang="en-US" smtClean="0"/>
              <a:pPr/>
              <a:t>1</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FBA52B61-BDBF-4924-A40F-C2FACABA736B}" type="slidenum">
              <a:rPr lang="en-US" altLang="en-US" smtClean="0"/>
              <a:pPr/>
              <a:t>10</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4FF77E70-1D58-4F17-B2B0-1A35DF904CCA}" type="slidenum">
              <a:rPr lang="en-US" altLang="en-US" smtClean="0"/>
              <a:pPr/>
              <a:t>11</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A9D2BB52-ADDA-4813-8D68-15E75E3AC2D9}" type="slidenum">
              <a:rPr lang="en-US" altLang="en-US" smtClean="0"/>
              <a:pPr/>
              <a:t>12</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52AAA1E3-8459-4FB0-80FF-BE02117F7C40}" type="slidenum">
              <a:rPr lang="en-US" altLang="en-US" smtClean="0"/>
              <a:pPr/>
              <a:t>13</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C6B2E216-3CC4-48ED-84EE-0AC2810E414A}" type="slidenum">
              <a:rPr lang="en-US" altLang="en-US" smtClean="0"/>
              <a:pPr/>
              <a:t>14</a:t>
            </a:fld>
            <a:endParaRPr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D996948B-F533-4D74-ABE7-74D832364300}" type="slidenum">
              <a:rPr lang="en-US" altLang="en-US" smtClean="0"/>
              <a:pPr/>
              <a:t>15</a:t>
            </a:fld>
            <a:endParaRPr lang="en-US"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2D931889-5F7E-4D57-8DA3-F024ED2F44CA}" type="slidenum">
              <a:rPr lang="en-US" altLang="en-US" smtClean="0"/>
              <a:pPr/>
              <a:t>16</a:t>
            </a:fld>
            <a:endParaRPr lang="en-US" alt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A2ECEDD1-31E4-4506-9D3F-5C7BDB82DC8F}" type="slidenum">
              <a:rPr lang="en-US" altLang="en-US" smtClean="0"/>
              <a:pPr/>
              <a:t>17</a:t>
            </a:fld>
            <a:endParaRPr lang="en-US" alt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F6F5FA04-D87C-4D10-9350-FC4749D7BBE0}" type="slidenum">
              <a:rPr lang="en-US" altLang="en-US" smtClean="0"/>
              <a:pPr/>
              <a:t>18</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064611C3-1699-479E-9E66-A6C6B4AE9006}" type="slidenum">
              <a:rPr lang="en-US" altLang="en-US" smtClean="0"/>
              <a:pPr/>
              <a:t>19</a:t>
            </a:fld>
            <a:endParaRPr lang="en-US" alt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83A833E5-3550-469E-96F8-CCA04D714E61}" type="slidenum">
              <a:rPr lang="en-US" altLang="en-US" smtClean="0"/>
              <a:pPr/>
              <a:t>2</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4EE67DCD-A5D1-4129-9053-F5141D4518B6}" type="slidenum">
              <a:rPr lang="en-US" altLang="en-US" smtClean="0"/>
              <a:pPr/>
              <a:t>20</a:t>
            </a:fld>
            <a:endParaRPr lang="en-US" alt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E8FD805F-1557-47C2-95A7-664D2731F122}" type="slidenum">
              <a:rPr lang="en-US" altLang="en-US" smtClean="0"/>
              <a:pPr/>
              <a:t>21</a:t>
            </a:fld>
            <a:endParaRPr lang="en-US" alt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E30F30FE-74A9-4DD7-A2B8-CE64FB2445EE}" type="slidenum">
              <a:rPr lang="en-US" altLang="en-US" smtClean="0"/>
              <a:pPr/>
              <a:t>22</a:t>
            </a:fld>
            <a:endParaRPr lang="en-US" alt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FF35CB31-EA2C-4072-B5FC-5DB90F1DC4D0}" type="slidenum">
              <a:rPr lang="en-US" altLang="en-US" smtClean="0"/>
              <a:pPr/>
              <a:t>23</a:t>
            </a:fld>
            <a:endParaRPr lang="en-US" alt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0B56DB33-17A4-4E0F-B989-9271440F72CB}" type="slidenum">
              <a:rPr lang="en-US" altLang="en-US" smtClean="0"/>
              <a:pPr/>
              <a:t>24</a:t>
            </a:fld>
            <a:endParaRPr lang="en-US" alt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3FABA9EE-F00A-4308-8FD2-7C950C0A54FF}" type="slidenum">
              <a:rPr lang="en-US" altLang="en-US" smtClean="0"/>
              <a:pPr/>
              <a:t>25</a:t>
            </a:fld>
            <a:endParaRPr lang="en-US" alt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867255D6-827D-4013-8641-678AD3D25848}" type="slidenum">
              <a:rPr lang="en-US" altLang="en-US" smtClean="0"/>
              <a:pPr/>
              <a:t>26</a:t>
            </a:fld>
            <a:endParaRPr lang="en-US" alt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1FA64C69-F173-4DB6-9FC4-21A3A29D674F}" type="slidenum">
              <a:rPr lang="en-US" altLang="en-US" smtClean="0"/>
              <a:pPr/>
              <a:t>3</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5C6FD2E4-B00E-4E2D-9375-0B26423BEF46}" type="slidenum">
              <a:rPr lang="en-US" altLang="en-US" smtClean="0"/>
              <a:pPr/>
              <a:t>4</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1FEF764A-D280-4795-A87A-1FDBC6A85492}" type="slidenum">
              <a:rPr lang="en-US" altLang="en-US" smtClean="0"/>
              <a:pPr/>
              <a:t>5</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6B21943D-397F-4869-B63C-37F31BB707F1}" type="slidenum">
              <a:rPr lang="en-US" altLang="en-US" smtClean="0"/>
              <a:pPr/>
              <a:t>6</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FD914E9A-5DB5-4826-987E-A43490721824}" type="slidenum">
              <a:rPr lang="en-US" altLang="en-US" smtClean="0"/>
              <a:pPr/>
              <a:t>7</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C8B7B930-C362-44F9-A46B-D404420941B4}" type="slidenum">
              <a:rPr lang="en-US" altLang="en-US" smtClean="0"/>
              <a:pPr/>
              <a:t>8</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69A35C36-CAC8-4DDA-8BE8-47A51090DE3F}" type="slidenum">
              <a:rPr lang="en-US" altLang="en-US" smtClean="0"/>
              <a:pPr/>
              <a:t>9</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MGT 326  Ch. 4: Time Value of Money (bdh), Part 2 </a:t>
            </a:r>
          </a:p>
        </p:txBody>
      </p:sp>
      <p:sp>
        <p:nvSpPr>
          <p:cNvPr id="6" name="Rectangle 6"/>
          <p:cNvSpPr>
            <a:spLocks noGrp="1" noChangeArrowheads="1"/>
          </p:cNvSpPr>
          <p:nvPr>
            <p:ph type="sldNum" sz="quarter" idx="12"/>
          </p:nvPr>
        </p:nvSpPr>
        <p:spPr>
          <a:ln/>
        </p:spPr>
        <p:txBody>
          <a:bodyPr/>
          <a:lstStyle>
            <a:lvl1pPr>
              <a:defRPr/>
            </a:lvl1pPr>
          </a:lstStyle>
          <a:p>
            <a:pPr>
              <a:defRPr/>
            </a:pPr>
            <a:fld id="{D4B69455-7838-4EB0-BCF1-83053406088E}" type="slidenum">
              <a:rPr lang="en-US"/>
              <a:pPr>
                <a:defRPr/>
              </a:pPr>
              <a:t>‹#›</a:t>
            </a:fld>
            <a:endParaRPr lang="en-US"/>
          </a:p>
        </p:txBody>
      </p:sp>
    </p:spTree>
    <p:extLst>
      <p:ext uri="{BB962C8B-B14F-4D97-AF65-F5344CB8AC3E}">
        <p14:creationId xmlns:p14="http://schemas.microsoft.com/office/powerpoint/2010/main" val="92492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MGT 326  Ch. 4: Time Value of Money (bdh), Part 2 </a:t>
            </a:r>
          </a:p>
        </p:txBody>
      </p:sp>
      <p:sp>
        <p:nvSpPr>
          <p:cNvPr id="6" name="Rectangle 6"/>
          <p:cNvSpPr>
            <a:spLocks noGrp="1" noChangeArrowheads="1"/>
          </p:cNvSpPr>
          <p:nvPr>
            <p:ph type="sldNum" sz="quarter" idx="12"/>
          </p:nvPr>
        </p:nvSpPr>
        <p:spPr>
          <a:ln/>
        </p:spPr>
        <p:txBody>
          <a:bodyPr/>
          <a:lstStyle>
            <a:lvl1pPr>
              <a:defRPr/>
            </a:lvl1pPr>
          </a:lstStyle>
          <a:p>
            <a:pPr>
              <a:defRPr/>
            </a:pPr>
            <a:fld id="{415292B0-7C39-4960-A636-D841C3E56F5D}" type="slidenum">
              <a:rPr lang="en-US"/>
              <a:pPr>
                <a:defRPr/>
              </a:pPr>
              <a:t>‹#›</a:t>
            </a:fld>
            <a:endParaRPr lang="en-US"/>
          </a:p>
        </p:txBody>
      </p:sp>
    </p:spTree>
    <p:extLst>
      <p:ext uri="{BB962C8B-B14F-4D97-AF65-F5344CB8AC3E}">
        <p14:creationId xmlns:p14="http://schemas.microsoft.com/office/powerpoint/2010/main" val="1519311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MGT 326  Ch. 4: Time Value of Money (bdh), Part 2 </a:t>
            </a:r>
          </a:p>
        </p:txBody>
      </p:sp>
      <p:sp>
        <p:nvSpPr>
          <p:cNvPr id="6" name="Rectangle 6"/>
          <p:cNvSpPr>
            <a:spLocks noGrp="1" noChangeArrowheads="1"/>
          </p:cNvSpPr>
          <p:nvPr>
            <p:ph type="sldNum" sz="quarter" idx="12"/>
          </p:nvPr>
        </p:nvSpPr>
        <p:spPr>
          <a:ln/>
        </p:spPr>
        <p:txBody>
          <a:bodyPr/>
          <a:lstStyle>
            <a:lvl1pPr>
              <a:defRPr/>
            </a:lvl1pPr>
          </a:lstStyle>
          <a:p>
            <a:pPr>
              <a:defRPr/>
            </a:pPr>
            <a:fld id="{7EA00ABE-519A-437A-906E-409DE57ED3B6}" type="slidenum">
              <a:rPr lang="en-US"/>
              <a:pPr>
                <a:defRPr/>
              </a:pPr>
              <a:t>‹#›</a:t>
            </a:fld>
            <a:endParaRPr lang="en-US"/>
          </a:p>
        </p:txBody>
      </p:sp>
    </p:spTree>
    <p:extLst>
      <p:ext uri="{BB962C8B-B14F-4D97-AF65-F5344CB8AC3E}">
        <p14:creationId xmlns:p14="http://schemas.microsoft.com/office/powerpoint/2010/main" val="4250056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 MGT 326  Ch. 4: Time Value of Money (bdh), Part 2 </a:t>
            </a:r>
          </a:p>
        </p:txBody>
      </p:sp>
      <p:sp>
        <p:nvSpPr>
          <p:cNvPr id="4" name="Rectangle 6"/>
          <p:cNvSpPr>
            <a:spLocks noGrp="1" noChangeArrowheads="1"/>
          </p:cNvSpPr>
          <p:nvPr>
            <p:ph type="sldNum" sz="quarter" idx="12"/>
          </p:nvPr>
        </p:nvSpPr>
        <p:spPr>
          <a:ln/>
        </p:spPr>
        <p:txBody>
          <a:bodyPr/>
          <a:lstStyle>
            <a:lvl1pPr>
              <a:defRPr/>
            </a:lvl1pPr>
          </a:lstStyle>
          <a:p>
            <a:pPr>
              <a:defRPr/>
            </a:pPr>
            <a:fld id="{C52E1611-5566-4F95-9217-98469C1005F2}" type="slidenum">
              <a:rPr lang="en-US"/>
              <a:pPr>
                <a:defRPr/>
              </a:pPr>
              <a:t>‹#›</a:t>
            </a:fld>
            <a:endParaRPr lang="en-US"/>
          </a:p>
        </p:txBody>
      </p:sp>
    </p:spTree>
    <p:extLst>
      <p:ext uri="{BB962C8B-B14F-4D97-AF65-F5344CB8AC3E}">
        <p14:creationId xmlns:p14="http://schemas.microsoft.com/office/powerpoint/2010/main" val="449091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MGT 326  Ch. 4: Time Value of Money (bdh), Part 2 </a:t>
            </a:r>
          </a:p>
        </p:txBody>
      </p:sp>
      <p:sp>
        <p:nvSpPr>
          <p:cNvPr id="6" name="Rectangle 6"/>
          <p:cNvSpPr>
            <a:spLocks noGrp="1" noChangeArrowheads="1"/>
          </p:cNvSpPr>
          <p:nvPr>
            <p:ph type="sldNum" sz="quarter" idx="12"/>
          </p:nvPr>
        </p:nvSpPr>
        <p:spPr>
          <a:ln/>
        </p:spPr>
        <p:txBody>
          <a:bodyPr/>
          <a:lstStyle>
            <a:lvl1pPr>
              <a:defRPr/>
            </a:lvl1pPr>
          </a:lstStyle>
          <a:p>
            <a:pPr>
              <a:defRPr/>
            </a:pPr>
            <a:fld id="{6C6C5F3C-B2AC-4651-BB6A-52F07AD7F99C}" type="slidenum">
              <a:rPr lang="en-US"/>
              <a:pPr>
                <a:defRPr/>
              </a:pPr>
              <a:t>‹#›</a:t>
            </a:fld>
            <a:endParaRPr lang="en-US"/>
          </a:p>
        </p:txBody>
      </p:sp>
    </p:spTree>
    <p:extLst>
      <p:ext uri="{BB962C8B-B14F-4D97-AF65-F5344CB8AC3E}">
        <p14:creationId xmlns:p14="http://schemas.microsoft.com/office/powerpoint/2010/main" val="792754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 MGT 326  Ch. 4: Time Value of Money (bdh), Part 2 </a:t>
            </a:r>
          </a:p>
        </p:txBody>
      </p:sp>
      <p:sp>
        <p:nvSpPr>
          <p:cNvPr id="6" name="Rectangle 6"/>
          <p:cNvSpPr>
            <a:spLocks noGrp="1" noChangeArrowheads="1"/>
          </p:cNvSpPr>
          <p:nvPr>
            <p:ph type="sldNum" sz="quarter" idx="12"/>
          </p:nvPr>
        </p:nvSpPr>
        <p:spPr>
          <a:ln/>
        </p:spPr>
        <p:txBody>
          <a:bodyPr/>
          <a:lstStyle>
            <a:lvl1pPr>
              <a:defRPr/>
            </a:lvl1pPr>
          </a:lstStyle>
          <a:p>
            <a:pPr>
              <a:defRPr/>
            </a:pPr>
            <a:fld id="{72F2D383-28CA-41B1-A5BF-81AA91F2BB7A}" type="slidenum">
              <a:rPr lang="en-US"/>
              <a:pPr>
                <a:defRPr/>
              </a:pPr>
              <a:t>‹#›</a:t>
            </a:fld>
            <a:endParaRPr lang="en-US"/>
          </a:p>
        </p:txBody>
      </p:sp>
    </p:spTree>
    <p:extLst>
      <p:ext uri="{BB962C8B-B14F-4D97-AF65-F5344CB8AC3E}">
        <p14:creationId xmlns:p14="http://schemas.microsoft.com/office/powerpoint/2010/main" val="4158431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MGT 326  Ch. 4: Time Value of Money (bdh), Part 2 </a:t>
            </a:r>
          </a:p>
        </p:txBody>
      </p:sp>
      <p:sp>
        <p:nvSpPr>
          <p:cNvPr id="7" name="Rectangle 6"/>
          <p:cNvSpPr>
            <a:spLocks noGrp="1" noChangeArrowheads="1"/>
          </p:cNvSpPr>
          <p:nvPr>
            <p:ph type="sldNum" sz="quarter" idx="12"/>
          </p:nvPr>
        </p:nvSpPr>
        <p:spPr>
          <a:ln/>
        </p:spPr>
        <p:txBody>
          <a:bodyPr/>
          <a:lstStyle>
            <a:lvl1pPr>
              <a:defRPr/>
            </a:lvl1pPr>
          </a:lstStyle>
          <a:p>
            <a:pPr>
              <a:defRPr/>
            </a:pPr>
            <a:fld id="{14CCD7CF-2DB4-4D79-9A98-75517603FCB6}" type="slidenum">
              <a:rPr lang="en-US"/>
              <a:pPr>
                <a:defRPr/>
              </a:pPr>
              <a:t>‹#›</a:t>
            </a:fld>
            <a:endParaRPr lang="en-US"/>
          </a:p>
        </p:txBody>
      </p:sp>
    </p:spTree>
    <p:extLst>
      <p:ext uri="{BB962C8B-B14F-4D97-AF65-F5344CB8AC3E}">
        <p14:creationId xmlns:p14="http://schemas.microsoft.com/office/powerpoint/2010/main" val="1722386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 MGT 326  Ch. 4: Time Value of Money (bdh), Part 2 </a:t>
            </a:r>
          </a:p>
        </p:txBody>
      </p:sp>
      <p:sp>
        <p:nvSpPr>
          <p:cNvPr id="9" name="Rectangle 6"/>
          <p:cNvSpPr>
            <a:spLocks noGrp="1" noChangeArrowheads="1"/>
          </p:cNvSpPr>
          <p:nvPr>
            <p:ph type="sldNum" sz="quarter" idx="12"/>
          </p:nvPr>
        </p:nvSpPr>
        <p:spPr>
          <a:ln/>
        </p:spPr>
        <p:txBody>
          <a:bodyPr/>
          <a:lstStyle>
            <a:lvl1pPr>
              <a:defRPr/>
            </a:lvl1pPr>
          </a:lstStyle>
          <a:p>
            <a:pPr>
              <a:defRPr/>
            </a:pPr>
            <a:fld id="{C29857A8-AB6C-4FAA-AEDF-A317A3332691}" type="slidenum">
              <a:rPr lang="en-US"/>
              <a:pPr>
                <a:defRPr/>
              </a:pPr>
              <a:t>‹#›</a:t>
            </a:fld>
            <a:endParaRPr lang="en-US"/>
          </a:p>
        </p:txBody>
      </p:sp>
    </p:spTree>
    <p:extLst>
      <p:ext uri="{BB962C8B-B14F-4D97-AF65-F5344CB8AC3E}">
        <p14:creationId xmlns:p14="http://schemas.microsoft.com/office/powerpoint/2010/main" val="2805660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 MGT 326  Ch. 4: Time Value of Money (bdh), Part 2 </a:t>
            </a:r>
          </a:p>
        </p:txBody>
      </p:sp>
      <p:sp>
        <p:nvSpPr>
          <p:cNvPr id="5" name="Rectangle 6"/>
          <p:cNvSpPr>
            <a:spLocks noGrp="1" noChangeArrowheads="1"/>
          </p:cNvSpPr>
          <p:nvPr>
            <p:ph type="sldNum" sz="quarter" idx="12"/>
          </p:nvPr>
        </p:nvSpPr>
        <p:spPr>
          <a:ln/>
        </p:spPr>
        <p:txBody>
          <a:bodyPr/>
          <a:lstStyle>
            <a:lvl1pPr>
              <a:defRPr/>
            </a:lvl1pPr>
          </a:lstStyle>
          <a:p>
            <a:pPr>
              <a:defRPr/>
            </a:pPr>
            <a:fld id="{671043F8-70AB-44BB-A0D8-5BBF04ED01F1}" type="slidenum">
              <a:rPr lang="en-US"/>
              <a:pPr>
                <a:defRPr/>
              </a:pPr>
              <a:t>‹#›</a:t>
            </a:fld>
            <a:endParaRPr lang="en-US"/>
          </a:p>
        </p:txBody>
      </p:sp>
    </p:spTree>
    <p:extLst>
      <p:ext uri="{BB962C8B-B14F-4D97-AF65-F5344CB8AC3E}">
        <p14:creationId xmlns:p14="http://schemas.microsoft.com/office/powerpoint/2010/main" val="2855794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 MGT 326  Ch. 4: Time Value of Money (bdh), Part 2 </a:t>
            </a:r>
          </a:p>
        </p:txBody>
      </p:sp>
      <p:sp>
        <p:nvSpPr>
          <p:cNvPr id="4" name="Rectangle 6"/>
          <p:cNvSpPr>
            <a:spLocks noGrp="1" noChangeArrowheads="1"/>
          </p:cNvSpPr>
          <p:nvPr>
            <p:ph type="sldNum" sz="quarter" idx="12"/>
          </p:nvPr>
        </p:nvSpPr>
        <p:spPr>
          <a:ln/>
        </p:spPr>
        <p:txBody>
          <a:bodyPr/>
          <a:lstStyle>
            <a:lvl1pPr>
              <a:defRPr/>
            </a:lvl1pPr>
          </a:lstStyle>
          <a:p>
            <a:pPr>
              <a:defRPr/>
            </a:pPr>
            <a:fld id="{52F239FF-B8D3-41CA-AB74-2D55810825F1}" type="slidenum">
              <a:rPr lang="en-US"/>
              <a:pPr>
                <a:defRPr/>
              </a:pPr>
              <a:t>‹#›</a:t>
            </a:fld>
            <a:endParaRPr lang="en-US"/>
          </a:p>
        </p:txBody>
      </p:sp>
    </p:spTree>
    <p:extLst>
      <p:ext uri="{BB962C8B-B14F-4D97-AF65-F5344CB8AC3E}">
        <p14:creationId xmlns:p14="http://schemas.microsoft.com/office/powerpoint/2010/main" val="1588827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MGT 326  Ch. 4: Time Value of Money (bdh), Part 2 </a:t>
            </a:r>
          </a:p>
        </p:txBody>
      </p:sp>
      <p:sp>
        <p:nvSpPr>
          <p:cNvPr id="7" name="Rectangle 6"/>
          <p:cNvSpPr>
            <a:spLocks noGrp="1" noChangeArrowheads="1"/>
          </p:cNvSpPr>
          <p:nvPr>
            <p:ph type="sldNum" sz="quarter" idx="12"/>
          </p:nvPr>
        </p:nvSpPr>
        <p:spPr>
          <a:ln/>
        </p:spPr>
        <p:txBody>
          <a:bodyPr/>
          <a:lstStyle>
            <a:lvl1pPr>
              <a:defRPr/>
            </a:lvl1pPr>
          </a:lstStyle>
          <a:p>
            <a:pPr>
              <a:defRPr/>
            </a:pPr>
            <a:fld id="{725D029C-1FD5-44FF-B767-CC5300E98732}" type="slidenum">
              <a:rPr lang="en-US"/>
              <a:pPr>
                <a:defRPr/>
              </a:pPr>
              <a:t>‹#›</a:t>
            </a:fld>
            <a:endParaRPr lang="en-US"/>
          </a:p>
        </p:txBody>
      </p:sp>
    </p:spTree>
    <p:extLst>
      <p:ext uri="{BB962C8B-B14F-4D97-AF65-F5344CB8AC3E}">
        <p14:creationId xmlns:p14="http://schemas.microsoft.com/office/powerpoint/2010/main" val="1916551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 MGT 326  Ch. 4: Time Value of Money (bdh), Part 2 </a:t>
            </a:r>
          </a:p>
        </p:txBody>
      </p:sp>
      <p:sp>
        <p:nvSpPr>
          <p:cNvPr id="7" name="Rectangle 6"/>
          <p:cNvSpPr>
            <a:spLocks noGrp="1" noChangeArrowheads="1"/>
          </p:cNvSpPr>
          <p:nvPr>
            <p:ph type="sldNum" sz="quarter" idx="12"/>
          </p:nvPr>
        </p:nvSpPr>
        <p:spPr>
          <a:ln/>
        </p:spPr>
        <p:txBody>
          <a:bodyPr/>
          <a:lstStyle>
            <a:lvl1pPr>
              <a:defRPr/>
            </a:lvl1pPr>
          </a:lstStyle>
          <a:p>
            <a:pPr>
              <a:defRPr/>
            </a:pPr>
            <a:fld id="{CD788527-5D69-4642-B7F5-038A368DAF87}" type="slidenum">
              <a:rPr lang="en-US"/>
              <a:pPr>
                <a:defRPr/>
              </a:pPr>
              <a:t>‹#›</a:t>
            </a:fld>
            <a:endParaRPr lang="en-US"/>
          </a:p>
        </p:txBody>
      </p:sp>
    </p:spTree>
    <p:extLst>
      <p:ext uri="{BB962C8B-B14F-4D97-AF65-F5344CB8AC3E}">
        <p14:creationId xmlns:p14="http://schemas.microsoft.com/office/powerpoint/2010/main" val="188102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14350" y="2641600"/>
            <a:ext cx="58293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0" y="0"/>
            <a:ext cx="3429000"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r>
              <a:rPr lang="en-US"/>
              <a:t> MGT 326  Ch. 4: Time Value of Money (bdh), Part 2 </a:t>
            </a:r>
          </a:p>
        </p:txBody>
      </p:sp>
      <p:sp>
        <p:nvSpPr>
          <p:cNvPr id="1030" name="Rectangle 6"/>
          <p:cNvSpPr>
            <a:spLocks noGrp="1" noChangeArrowheads="1"/>
          </p:cNvSpPr>
          <p:nvPr>
            <p:ph type="sldNum" sz="quarter" idx="4"/>
          </p:nvPr>
        </p:nvSpPr>
        <p:spPr bwMode="auto">
          <a:xfrm>
            <a:off x="2981325" y="8851900"/>
            <a:ext cx="881063" cy="29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pPr>
              <a:defRPr/>
            </a:pPr>
            <a:fld id="{F0A48254-162D-4998-9970-4D9B3D44212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20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DDBEEF3F-6EB9-4282-88FB-1A62C91F8462}" type="slidenum">
              <a:rPr lang="en-US" altLang="en-US" sz="1200" smtClean="0"/>
              <a:pPr>
                <a:spcBef>
                  <a:spcPct val="0"/>
                </a:spcBef>
                <a:buFontTx/>
                <a:buNone/>
              </a:pPr>
              <a:t>1</a:t>
            </a:fld>
            <a:endParaRPr lang="en-US" altLang="en-US" sz="1200" smtClean="0"/>
          </a:p>
        </p:txBody>
      </p:sp>
      <p:sp>
        <p:nvSpPr>
          <p:cNvPr id="2052" name="Text Box 2"/>
          <p:cNvSpPr txBox="1">
            <a:spLocks noChangeArrowheads="1"/>
          </p:cNvSpPr>
          <p:nvPr/>
        </p:nvSpPr>
        <p:spPr bwMode="auto">
          <a:xfrm>
            <a:off x="149225" y="82550"/>
            <a:ext cx="6708775" cy="534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lvl="1">
              <a:spcBef>
                <a:spcPct val="0"/>
              </a:spcBef>
              <a:buFont typeface="Monotype Sorts" pitchFamily="2" charset="2"/>
              <a:buNone/>
            </a:pPr>
            <a:endParaRPr lang="en-US" altLang="en-US" sz="1800"/>
          </a:p>
          <a:p>
            <a:pPr>
              <a:spcBef>
                <a:spcPct val="0"/>
              </a:spcBef>
              <a:buFont typeface="Monotype Sorts" pitchFamily="2" charset="2"/>
              <a:buNone/>
            </a:pPr>
            <a:r>
              <a:rPr lang="en-US" altLang="en-US" sz="2000" b="1"/>
              <a:t>Semiannual &amp; Other Compounding Periods</a:t>
            </a:r>
            <a:endParaRPr lang="en-US" altLang="en-US" sz="1800"/>
          </a:p>
          <a:p>
            <a:pPr>
              <a:spcBef>
                <a:spcPct val="0"/>
              </a:spcBef>
              <a:buFont typeface="Monotype Sorts" pitchFamily="2" charset="2"/>
              <a:buNone/>
            </a:pPr>
            <a:endParaRPr lang="en-US" altLang="en-US" sz="1800"/>
          </a:p>
          <a:p>
            <a:pPr>
              <a:spcBef>
                <a:spcPct val="0"/>
              </a:spcBef>
              <a:buFont typeface="Wingdings 3" pitchFamily="18" charset="2"/>
              <a:buChar char="_"/>
            </a:pPr>
            <a:r>
              <a:rPr lang="en-US" altLang="en-US" sz="1800"/>
              <a:t>What do you do for other than annual compounding?</a:t>
            </a:r>
          </a:p>
          <a:p>
            <a:pPr lvl="1">
              <a:spcBef>
                <a:spcPct val="0"/>
              </a:spcBef>
              <a:buFont typeface="Wingdings 3" pitchFamily="18" charset="2"/>
              <a:buChar char=""/>
            </a:pPr>
            <a:r>
              <a:rPr lang="en-US" altLang="en-US" sz="1800" u="sng"/>
              <a:t>Annual Compounding</a:t>
            </a:r>
            <a:r>
              <a:rPr lang="en-US" altLang="en-US" sz="1800"/>
              <a:t>: Not often used in business/finance world; but it's easier to introduce compounding/discounting with this compounding period</a:t>
            </a:r>
          </a:p>
          <a:p>
            <a:pPr lvl="1">
              <a:spcBef>
                <a:spcPct val="0"/>
              </a:spcBef>
              <a:buFont typeface="Wingdings 3" pitchFamily="18" charset="2"/>
              <a:buChar char=""/>
            </a:pPr>
            <a:r>
              <a:rPr lang="en-US" altLang="en-US" sz="1800" u="sng"/>
              <a:t>Semiannual Compounding</a:t>
            </a:r>
            <a:r>
              <a:rPr lang="en-US" altLang="en-US" sz="1800"/>
              <a:t>:  Used most often in bonds</a:t>
            </a:r>
          </a:p>
          <a:p>
            <a:pPr lvl="1">
              <a:spcBef>
                <a:spcPct val="0"/>
              </a:spcBef>
              <a:buFont typeface="Wingdings 3" pitchFamily="18" charset="2"/>
              <a:buChar char=""/>
            </a:pPr>
            <a:r>
              <a:rPr lang="en-US" altLang="en-US" sz="1800" u="sng"/>
              <a:t>Quarterly Compounding</a:t>
            </a:r>
            <a:r>
              <a:rPr lang="en-US" altLang="en-US" sz="1800"/>
              <a:t>: Often used by banks for business loans. </a:t>
            </a:r>
          </a:p>
          <a:p>
            <a:pPr lvl="1">
              <a:spcBef>
                <a:spcPct val="0"/>
              </a:spcBef>
              <a:buFont typeface="Wingdings 3" pitchFamily="18" charset="2"/>
              <a:buChar char=""/>
            </a:pPr>
            <a:r>
              <a:rPr lang="en-US" altLang="en-US" sz="1800" u="sng"/>
              <a:t>Monthly Compounding</a:t>
            </a:r>
            <a:r>
              <a:rPr lang="en-US" altLang="en-US" sz="1800"/>
              <a:t>:  Used most often by banks for consumer loans and investments (CD's); also used in short-term bonds (</a:t>
            </a:r>
            <a:r>
              <a:rPr lang="en-US" altLang="en-US" sz="1800" u="sng"/>
              <a:t>&lt;</a:t>
            </a:r>
            <a:r>
              <a:rPr lang="en-US" altLang="en-US" sz="1800"/>
              <a:t> 1 yr); very common with leases</a:t>
            </a:r>
          </a:p>
          <a:p>
            <a:pPr lvl="1">
              <a:spcBef>
                <a:spcPct val="0"/>
              </a:spcBef>
              <a:buFont typeface="Wingdings 3" pitchFamily="18" charset="2"/>
              <a:buChar char=""/>
            </a:pPr>
            <a:r>
              <a:rPr lang="en-US" altLang="en-US" sz="1800" u="sng"/>
              <a:t>Daily Compounding</a:t>
            </a:r>
            <a:r>
              <a:rPr lang="en-US" altLang="en-US" sz="1800"/>
              <a:t>: Used by banks to lend/borrow from each other for very short terms (days &amp; weeks)</a:t>
            </a:r>
          </a:p>
          <a:p>
            <a:pPr lvl="1">
              <a:spcBef>
                <a:spcPct val="0"/>
              </a:spcBef>
              <a:buFont typeface="Wingdings 3" pitchFamily="18" charset="2"/>
              <a:buChar char=""/>
            </a:pPr>
            <a:r>
              <a:rPr lang="en-US" altLang="en-US" sz="1800" u="sng"/>
              <a:t>Continuous Compounding</a:t>
            </a:r>
            <a:r>
              <a:rPr lang="en-US" altLang="en-US" sz="1800"/>
              <a:t>: Used in mathematical models of various, really complicated financial concepts (i.e. duration, convexity, pricing an option contract, interest rate options &amp; swaps, etc.)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F238C375-67B7-496D-ABF1-BD3F193F633C}" type="slidenum">
              <a:rPr lang="en-US" altLang="en-US" sz="1200" smtClean="0"/>
              <a:pPr>
                <a:spcBef>
                  <a:spcPct val="0"/>
                </a:spcBef>
                <a:buFontTx/>
                <a:buNone/>
              </a:pPr>
              <a:t>10</a:t>
            </a:fld>
            <a:endParaRPr lang="en-US" altLang="en-US" sz="1200" smtClean="0"/>
          </a:p>
        </p:txBody>
      </p:sp>
      <p:sp>
        <p:nvSpPr>
          <p:cNvPr id="11268" name="Text Box 2"/>
          <p:cNvSpPr txBox="1">
            <a:spLocks noChangeArrowheads="1"/>
          </p:cNvSpPr>
          <p:nvPr/>
        </p:nvSpPr>
        <p:spPr bwMode="auto">
          <a:xfrm>
            <a:off x="149225" y="255588"/>
            <a:ext cx="6708775" cy="859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800" b="1"/>
              <a:t>Effective Annual Rate (EAR)</a:t>
            </a:r>
            <a:r>
              <a:rPr lang="en-US" altLang="en-US" sz="1800"/>
              <a:t> or </a:t>
            </a:r>
            <a:r>
              <a:rPr lang="en-US" altLang="en-US" sz="1800" b="1"/>
              <a:t>EFF%</a:t>
            </a:r>
            <a:r>
              <a:rPr lang="en-US" altLang="en-US" sz="1800"/>
              <a:t> (Calculator Symbol) (From Ch 5)</a:t>
            </a:r>
          </a:p>
          <a:p>
            <a:pPr>
              <a:lnSpc>
                <a:spcPct val="90000"/>
              </a:lnSpc>
              <a:spcBef>
                <a:spcPct val="0"/>
              </a:spcBef>
              <a:buFontTx/>
              <a:buNone/>
            </a:pPr>
            <a:endParaRPr lang="en-US" altLang="en-US" sz="1800"/>
          </a:p>
          <a:p>
            <a:pPr>
              <a:lnSpc>
                <a:spcPct val="90000"/>
              </a:lnSpc>
              <a:spcBef>
                <a:spcPct val="0"/>
              </a:spcBef>
              <a:buFont typeface="Wingdings 3" pitchFamily="18" charset="2"/>
              <a:buChar char="_"/>
            </a:pPr>
            <a:r>
              <a:rPr lang="en-US" altLang="en-US" sz="1800"/>
              <a:t>Financial institutions have to tell us the interest rate they charge for loans or the interest rate they pay when you invest with them</a:t>
            </a:r>
          </a:p>
          <a:p>
            <a:pPr>
              <a:lnSpc>
                <a:spcPct val="90000"/>
              </a:lnSpc>
              <a:spcBef>
                <a:spcPct val="0"/>
              </a:spcBef>
              <a:buFont typeface="Wingdings 3" pitchFamily="18" charset="2"/>
              <a:buChar char="_"/>
            </a:pPr>
            <a:r>
              <a:rPr lang="en-US" altLang="en-US" sz="1800"/>
              <a:t>As stated before, the rate they often tell you is called the </a:t>
            </a:r>
            <a:r>
              <a:rPr lang="en-US" altLang="en-US" sz="1800" u="sng"/>
              <a:t>nominal</a:t>
            </a:r>
            <a:r>
              <a:rPr lang="en-US" altLang="en-US" sz="1800"/>
              <a:t> interest rate or the </a:t>
            </a:r>
            <a:r>
              <a:rPr lang="en-US" altLang="en-US" sz="1800" u="sng"/>
              <a:t>quoted</a:t>
            </a:r>
            <a:r>
              <a:rPr lang="en-US" altLang="en-US" sz="1800"/>
              <a:t> interest rate</a:t>
            </a:r>
          </a:p>
          <a:p>
            <a:pPr lvl="1">
              <a:lnSpc>
                <a:spcPct val="90000"/>
              </a:lnSpc>
              <a:spcBef>
                <a:spcPct val="0"/>
              </a:spcBef>
              <a:buFont typeface="Wingdings 3" pitchFamily="18" charset="2"/>
              <a:buChar char=""/>
            </a:pPr>
            <a:r>
              <a:rPr lang="en-US" altLang="en-US" sz="1800"/>
              <a:t>This is an annual rate (i.e. 12% </a:t>
            </a:r>
            <a:r>
              <a:rPr lang="en-US" altLang="en-US" sz="1800" u="sng"/>
              <a:t>per year</a:t>
            </a:r>
            <a:r>
              <a:rPr lang="en-US" altLang="en-US" sz="1800"/>
              <a:t>)</a:t>
            </a:r>
          </a:p>
          <a:p>
            <a:pPr lvl="1">
              <a:lnSpc>
                <a:spcPct val="90000"/>
              </a:lnSpc>
              <a:spcBef>
                <a:spcPct val="0"/>
              </a:spcBef>
              <a:buFont typeface="Wingdings 3" pitchFamily="18" charset="2"/>
              <a:buChar char=""/>
            </a:pPr>
            <a:r>
              <a:rPr lang="en-US" altLang="en-US" sz="1800"/>
              <a:t>They must also tell you the compounding rate (i.e. daily, weekly, monthly, semiannually, annually, bi-annually, etc.)</a:t>
            </a:r>
          </a:p>
          <a:p>
            <a:pPr>
              <a:lnSpc>
                <a:spcPct val="90000"/>
              </a:lnSpc>
              <a:spcBef>
                <a:spcPct val="0"/>
              </a:spcBef>
              <a:buFont typeface="Monotype Sorts" pitchFamily="2" charset="2"/>
              <a:buChar char="*"/>
            </a:pPr>
            <a:endParaRPr lang="en-US" altLang="en-US" sz="1800"/>
          </a:p>
          <a:p>
            <a:pPr>
              <a:lnSpc>
                <a:spcPct val="90000"/>
              </a:lnSpc>
              <a:spcBef>
                <a:spcPct val="0"/>
              </a:spcBef>
              <a:buFont typeface="Wingdings 3" pitchFamily="18" charset="2"/>
              <a:buChar char="_"/>
            </a:pPr>
            <a:r>
              <a:rPr lang="en-US" altLang="en-US" sz="1800"/>
              <a:t>The examples we previously covered showed us that an investment earns more money when the compounding rate is more frequent</a:t>
            </a:r>
          </a:p>
          <a:p>
            <a:pPr lvl="1">
              <a:lnSpc>
                <a:spcPct val="90000"/>
              </a:lnSpc>
              <a:spcBef>
                <a:spcPct val="0"/>
              </a:spcBef>
              <a:buFont typeface="Wingdings 3" pitchFamily="18" charset="2"/>
              <a:buChar char=""/>
            </a:pPr>
            <a:r>
              <a:rPr lang="en-US" altLang="en-US" sz="1800"/>
              <a:t>FV of $100 @ 8% compounded annually, 2 yrs: $116.64</a:t>
            </a:r>
          </a:p>
          <a:p>
            <a:pPr lvl="1">
              <a:lnSpc>
                <a:spcPct val="90000"/>
              </a:lnSpc>
              <a:spcBef>
                <a:spcPct val="0"/>
              </a:spcBef>
              <a:buFont typeface="Wingdings 3" pitchFamily="18" charset="2"/>
              <a:buChar char=""/>
            </a:pPr>
            <a:r>
              <a:rPr lang="en-US" altLang="en-US" sz="1800"/>
              <a:t>FV of $100 @ 8% compounded semiannually, 2 yrs : $116.98</a:t>
            </a:r>
          </a:p>
          <a:p>
            <a:pPr lvl="1">
              <a:lnSpc>
                <a:spcPct val="90000"/>
              </a:lnSpc>
              <a:spcBef>
                <a:spcPct val="0"/>
              </a:spcBef>
              <a:buFont typeface="Wingdings 3" pitchFamily="18" charset="2"/>
              <a:buChar char=""/>
            </a:pPr>
            <a:r>
              <a:rPr lang="en-US" altLang="en-US" sz="1800"/>
              <a:t>FV of $100 @ 8% compounded quarterly, 2 yrs : $117.17</a:t>
            </a:r>
          </a:p>
          <a:p>
            <a:pPr lvl="1">
              <a:lnSpc>
                <a:spcPct val="90000"/>
              </a:lnSpc>
              <a:spcBef>
                <a:spcPct val="0"/>
              </a:spcBef>
              <a:buFont typeface="Wingdings 3" pitchFamily="18" charset="2"/>
              <a:buChar char=""/>
            </a:pPr>
            <a:r>
              <a:rPr lang="en-US" altLang="en-US" sz="1800"/>
              <a:t>FV of $100 @ 8% compounded monthly, 2 yrs : $117.29</a:t>
            </a:r>
          </a:p>
          <a:p>
            <a:pPr>
              <a:lnSpc>
                <a:spcPct val="90000"/>
              </a:lnSpc>
              <a:spcBef>
                <a:spcPct val="0"/>
              </a:spcBef>
              <a:buFont typeface="Monotype Sorts" pitchFamily="2" charset="2"/>
              <a:buChar char="*"/>
            </a:pPr>
            <a:endParaRPr lang="en-US" altLang="en-US" sz="1800"/>
          </a:p>
          <a:p>
            <a:pPr>
              <a:lnSpc>
                <a:spcPct val="90000"/>
              </a:lnSpc>
              <a:spcBef>
                <a:spcPct val="0"/>
              </a:spcBef>
              <a:buFont typeface="Wingdings 3" pitchFamily="18" charset="2"/>
              <a:buChar char="_"/>
            </a:pPr>
            <a:r>
              <a:rPr lang="en-US" altLang="en-US" sz="1800"/>
              <a:t>The nominal rate is no help in mathematically expressing the power of compounding</a:t>
            </a:r>
          </a:p>
          <a:p>
            <a:pPr>
              <a:lnSpc>
                <a:spcPct val="90000"/>
              </a:lnSpc>
              <a:spcBef>
                <a:spcPct val="0"/>
              </a:spcBef>
              <a:buFont typeface="Wingdings 3" pitchFamily="18" charset="2"/>
              <a:buChar char="_"/>
            </a:pPr>
            <a:endParaRPr lang="en-US" altLang="en-US" sz="1800"/>
          </a:p>
          <a:p>
            <a:pPr>
              <a:lnSpc>
                <a:spcPct val="90000"/>
              </a:lnSpc>
              <a:spcBef>
                <a:spcPct val="0"/>
              </a:spcBef>
              <a:buFont typeface="Wingdings 3" pitchFamily="18" charset="2"/>
              <a:buChar char="_"/>
            </a:pPr>
            <a:r>
              <a:rPr lang="en-US" altLang="en-US" sz="1800"/>
              <a:t>The EAR expresses an interest rate that compounds more than once per year.  This is the actual rate of return being earned or paid </a:t>
            </a:r>
            <a:r>
              <a:rPr lang="en-US" altLang="en-US" sz="1800" u="sng"/>
              <a:t>per year</a:t>
            </a:r>
            <a:r>
              <a:rPr lang="en-US" altLang="en-US" sz="1800"/>
              <a:t>, when compounding is factored in. </a:t>
            </a:r>
          </a:p>
          <a:p>
            <a:pPr>
              <a:lnSpc>
                <a:spcPct val="90000"/>
              </a:lnSpc>
              <a:spcBef>
                <a:spcPct val="0"/>
              </a:spcBef>
              <a:buFont typeface="Monotype Sorts" pitchFamily="2" charset="2"/>
              <a:buChar char="*"/>
            </a:pPr>
            <a:endParaRPr lang="en-US" altLang="en-US" sz="1800"/>
          </a:p>
          <a:p>
            <a:pPr>
              <a:lnSpc>
                <a:spcPct val="90000"/>
              </a:lnSpc>
              <a:spcBef>
                <a:spcPct val="0"/>
              </a:spcBef>
              <a:buFont typeface="Wingdings 3" pitchFamily="18" charset="2"/>
              <a:buChar char="_"/>
            </a:pPr>
            <a:r>
              <a:rPr lang="en-US" altLang="en-US" sz="1800"/>
              <a:t>EAR (EFF%)  =  ( 1 + r</a:t>
            </a:r>
            <a:r>
              <a:rPr lang="en-US" altLang="en-US" sz="1800" baseline="-25000"/>
              <a:t>nominal</a:t>
            </a:r>
            <a:r>
              <a:rPr lang="en-US" altLang="en-US" sz="1800"/>
              <a:t> </a:t>
            </a:r>
            <a:r>
              <a:rPr lang="en-US" altLang="en-US" sz="1800" b="1"/>
              <a:t>/ </a:t>
            </a:r>
            <a:r>
              <a:rPr lang="en-US" altLang="en-US" sz="1800"/>
              <a:t>m )</a:t>
            </a:r>
            <a:r>
              <a:rPr lang="en-US" altLang="en-US" sz="1800" baseline="30000"/>
              <a:t>n</a:t>
            </a:r>
            <a:r>
              <a:rPr lang="en-US" altLang="en-US" sz="1800"/>
              <a:t> - 1</a:t>
            </a:r>
            <a:endParaRPr lang="en-US" altLang="en-US" sz="2000" b="1"/>
          </a:p>
          <a:p>
            <a:pPr>
              <a:lnSpc>
                <a:spcPct val="90000"/>
              </a:lnSpc>
              <a:spcBef>
                <a:spcPct val="0"/>
              </a:spcBef>
              <a:buFontTx/>
              <a:buNone/>
            </a:pPr>
            <a:r>
              <a:rPr lang="en-US" altLang="en-US" sz="1800"/>
              <a:t>	m = number of compounding/discounting periods </a:t>
            </a:r>
            <a:r>
              <a:rPr lang="en-US" altLang="en-US" sz="1800" u="sng"/>
              <a:t>per year</a:t>
            </a:r>
            <a:endParaRPr lang="en-US" altLang="en-US" sz="1800"/>
          </a:p>
          <a:p>
            <a:pPr lvl="1">
              <a:lnSpc>
                <a:spcPct val="90000"/>
              </a:lnSpc>
              <a:spcBef>
                <a:spcPct val="0"/>
              </a:spcBef>
              <a:buFontTx/>
              <a:buNone/>
            </a:pPr>
            <a:r>
              <a:rPr lang="en-US" altLang="en-US" sz="1800"/>
              <a:t>	n = the total number of compounding periods in question; in 	      most cases, this will be the same as “m” since you’re 	   	      usually dealing with an annual return</a:t>
            </a:r>
          </a:p>
          <a:p>
            <a:pPr>
              <a:lnSpc>
                <a:spcPct val="90000"/>
              </a:lnSpc>
              <a:spcBef>
                <a:spcPct val="0"/>
              </a:spcBef>
              <a:buFontTx/>
              <a:buNone/>
            </a:pPr>
            <a:endParaRPr lang="en-US" altLang="en-US" sz="1800"/>
          </a:p>
          <a:p>
            <a:pPr>
              <a:lnSpc>
                <a:spcPct val="90000"/>
              </a:lnSpc>
              <a:spcBef>
                <a:spcPct val="0"/>
              </a:spcBef>
              <a:buFont typeface="Wingdings 3" pitchFamily="18" charset="2"/>
              <a:buChar char="_"/>
            </a:pPr>
            <a:r>
              <a:rPr lang="en-US" altLang="en-US" sz="1800"/>
              <a:t>EAR is also the annual ROR; the profit is recognized once per year at the end of the year</a:t>
            </a:r>
            <a:endParaRPr lang="en-US" altLang="en-US" sz="1800" u="sng"/>
          </a:p>
        </p:txBody>
      </p:sp>
      <p:sp>
        <p:nvSpPr>
          <p:cNvPr id="2" name="AutoShape 4"/>
          <p:cNvSpPr>
            <a:spLocks noChangeArrowheads="1"/>
          </p:cNvSpPr>
          <p:nvPr/>
        </p:nvSpPr>
        <p:spPr bwMode="auto">
          <a:xfrm>
            <a:off x="0" y="5381625"/>
            <a:ext cx="266700" cy="260350"/>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14341" name="AutoShape 5"/>
          <p:cNvSpPr>
            <a:spLocks noChangeArrowheads="1"/>
          </p:cNvSpPr>
          <p:nvPr/>
        </p:nvSpPr>
        <p:spPr bwMode="auto">
          <a:xfrm>
            <a:off x="20638" y="7934325"/>
            <a:ext cx="266700" cy="260350"/>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14342" name="AutoShape 6"/>
          <p:cNvSpPr>
            <a:spLocks noChangeArrowheads="1"/>
          </p:cNvSpPr>
          <p:nvPr/>
        </p:nvSpPr>
        <p:spPr bwMode="auto">
          <a:xfrm>
            <a:off x="0" y="6403975"/>
            <a:ext cx="266700" cy="260350"/>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1229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221478C1-E6DE-408D-9A0F-3D5E7B9D9026}" type="slidenum">
              <a:rPr lang="en-US" altLang="en-US" sz="1200" smtClean="0"/>
              <a:pPr>
                <a:spcBef>
                  <a:spcPct val="0"/>
                </a:spcBef>
                <a:buFontTx/>
                <a:buNone/>
              </a:pPr>
              <a:t>11</a:t>
            </a:fld>
            <a:endParaRPr lang="en-US" altLang="en-US" sz="1200" smtClean="0"/>
          </a:p>
        </p:txBody>
      </p:sp>
      <p:sp>
        <p:nvSpPr>
          <p:cNvPr id="12292" name="Text Box 2"/>
          <p:cNvSpPr txBox="1">
            <a:spLocks noChangeArrowheads="1"/>
          </p:cNvSpPr>
          <p:nvPr/>
        </p:nvSpPr>
        <p:spPr bwMode="auto">
          <a:xfrm>
            <a:off x="149225" y="255588"/>
            <a:ext cx="6708775" cy="877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5000"/>
              </a:lnSpc>
              <a:spcBef>
                <a:spcPct val="0"/>
              </a:spcBef>
              <a:buFontTx/>
              <a:buNone/>
            </a:pPr>
            <a:r>
              <a:rPr lang="en-US" altLang="en-US" sz="1800" b="1"/>
              <a:t>Effective Annual Rate (EAR) or (EFF%) </a:t>
            </a:r>
            <a:r>
              <a:rPr lang="en-US" altLang="en-US" sz="1800"/>
              <a:t>(continued)</a:t>
            </a:r>
          </a:p>
          <a:p>
            <a:pPr>
              <a:lnSpc>
                <a:spcPct val="95000"/>
              </a:lnSpc>
              <a:spcBef>
                <a:spcPct val="0"/>
              </a:spcBef>
              <a:buFontTx/>
              <a:buNone/>
            </a:pPr>
            <a:endParaRPr lang="en-US" altLang="en-US" sz="1800"/>
          </a:p>
          <a:p>
            <a:pPr>
              <a:lnSpc>
                <a:spcPct val="95000"/>
              </a:lnSpc>
              <a:spcBef>
                <a:spcPct val="0"/>
              </a:spcBef>
              <a:buFont typeface="Wingdings 3" pitchFamily="18" charset="2"/>
              <a:buChar char="_"/>
            </a:pPr>
            <a:r>
              <a:rPr lang="en-US" altLang="en-US" sz="1800"/>
              <a:t>The examples we previously covered showed us that an investment earns more money when the compounding rate is more frequent.  This means that the effective rate of return or effective annual rate (EAR) is greater than the nominal rate when there is more than one interest payment (compounding period) per year.</a:t>
            </a:r>
          </a:p>
          <a:p>
            <a:pPr>
              <a:lnSpc>
                <a:spcPct val="95000"/>
              </a:lnSpc>
              <a:spcBef>
                <a:spcPct val="0"/>
              </a:spcBef>
              <a:buFont typeface="Wingdings 3" pitchFamily="18" charset="2"/>
              <a:buChar char="_"/>
            </a:pPr>
            <a:endParaRPr lang="en-US" altLang="en-US" sz="1800"/>
          </a:p>
          <a:p>
            <a:pPr lvl="1">
              <a:lnSpc>
                <a:spcPct val="95000"/>
              </a:lnSpc>
              <a:spcBef>
                <a:spcPct val="0"/>
              </a:spcBef>
              <a:buFont typeface="Wingdings 3" pitchFamily="18" charset="2"/>
              <a:buChar char=""/>
            </a:pPr>
            <a:r>
              <a:rPr lang="en-US" altLang="en-US" sz="1800"/>
              <a:t>FV of $100 @ 8% compounded annually, 2 yrs: $116.64</a:t>
            </a:r>
          </a:p>
          <a:p>
            <a:pPr lvl="1">
              <a:lnSpc>
                <a:spcPct val="95000"/>
              </a:lnSpc>
              <a:spcBef>
                <a:spcPct val="0"/>
              </a:spcBef>
              <a:buFont typeface="Wingdings 3" pitchFamily="18" charset="2"/>
              <a:buNone/>
            </a:pPr>
            <a:r>
              <a:rPr lang="en-US" altLang="en-US" sz="1800"/>
              <a:t>	EAR =  8% </a:t>
            </a:r>
          </a:p>
          <a:p>
            <a:pPr lvl="2">
              <a:lnSpc>
                <a:spcPct val="95000"/>
              </a:lnSpc>
              <a:spcBef>
                <a:spcPct val="0"/>
              </a:spcBef>
              <a:buFontTx/>
              <a:buNone/>
            </a:pPr>
            <a:r>
              <a:rPr lang="en-US" altLang="en-US" sz="1800"/>
              <a:t>Note: EAR for annual compounding = r</a:t>
            </a:r>
            <a:r>
              <a:rPr lang="en-US" altLang="en-US" sz="1800" baseline="-25000"/>
              <a:t>nominal</a:t>
            </a:r>
            <a:r>
              <a:rPr lang="en-US" altLang="en-US" sz="1800"/>
              <a:t> </a:t>
            </a:r>
          </a:p>
          <a:p>
            <a:pPr lvl="1">
              <a:lnSpc>
                <a:spcPct val="95000"/>
              </a:lnSpc>
              <a:spcBef>
                <a:spcPct val="0"/>
              </a:spcBef>
              <a:buFont typeface="Wingdings 3" pitchFamily="18" charset="2"/>
              <a:buNone/>
            </a:pPr>
            <a:endParaRPr lang="en-US" altLang="en-US" sz="1800"/>
          </a:p>
          <a:p>
            <a:pPr lvl="1">
              <a:lnSpc>
                <a:spcPct val="95000"/>
              </a:lnSpc>
              <a:spcBef>
                <a:spcPct val="0"/>
              </a:spcBef>
              <a:buFont typeface="Wingdings 3" pitchFamily="18" charset="2"/>
              <a:buChar char=""/>
            </a:pPr>
            <a:r>
              <a:rPr lang="en-US" altLang="en-US" sz="1800"/>
              <a:t>FV of $100 @ 8% compounded semiannually, 2 yrs : $116.98</a:t>
            </a:r>
          </a:p>
          <a:p>
            <a:pPr lvl="1">
              <a:lnSpc>
                <a:spcPct val="95000"/>
              </a:lnSpc>
              <a:spcBef>
                <a:spcPct val="0"/>
              </a:spcBef>
              <a:buFont typeface="Wingdings 3" pitchFamily="18" charset="2"/>
              <a:buNone/>
            </a:pPr>
            <a:r>
              <a:rPr lang="en-US" altLang="en-US" sz="1800"/>
              <a:t>	EAR = 8.16% </a:t>
            </a:r>
          </a:p>
          <a:p>
            <a:pPr lvl="1">
              <a:lnSpc>
                <a:spcPct val="95000"/>
              </a:lnSpc>
              <a:spcBef>
                <a:spcPct val="0"/>
              </a:spcBef>
              <a:buFont typeface="Wingdings 3" pitchFamily="18" charset="2"/>
              <a:buNone/>
            </a:pPr>
            <a:endParaRPr lang="en-US" altLang="en-US" sz="1800"/>
          </a:p>
          <a:p>
            <a:pPr lvl="1">
              <a:lnSpc>
                <a:spcPct val="95000"/>
              </a:lnSpc>
              <a:spcBef>
                <a:spcPct val="0"/>
              </a:spcBef>
              <a:buFont typeface="Wingdings 3" pitchFamily="18" charset="2"/>
              <a:buChar char=""/>
            </a:pPr>
            <a:r>
              <a:rPr lang="en-US" altLang="en-US" sz="1800"/>
              <a:t>FV of $100 @ 8% compounded quarterly, 2 yrs : $117.17</a:t>
            </a:r>
          </a:p>
          <a:p>
            <a:pPr lvl="1">
              <a:lnSpc>
                <a:spcPct val="95000"/>
              </a:lnSpc>
              <a:spcBef>
                <a:spcPct val="0"/>
              </a:spcBef>
              <a:buFont typeface="Wingdings 3" pitchFamily="18" charset="2"/>
              <a:buNone/>
            </a:pPr>
            <a:r>
              <a:rPr lang="en-US" altLang="en-US" sz="1800"/>
              <a:t>	EAR = 8.24% </a:t>
            </a:r>
          </a:p>
          <a:p>
            <a:pPr lvl="1">
              <a:lnSpc>
                <a:spcPct val="95000"/>
              </a:lnSpc>
              <a:spcBef>
                <a:spcPct val="0"/>
              </a:spcBef>
              <a:buFont typeface="Wingdings 3" pitchFamily="18" charset="2"/>
              <a:buNone/>
            </a:pPr>
            <a:endParaRPr lang="en-US" altLang="en-US" sz="1800"/>
          </a:p>
          <a:p>
            <a:pPr lvl="1">
              <a:lnSpc>
                <a:spcPct val="95000"/>
              </a:lnSpc>
              <a:spcBef>
                <a:spcPct val="0"/>
              </a:spcBef>
              <a:buFont typeface="Wingdings 3" pitchFamily="18" charset="2"/>
              <a:buChar char=""/>
            </a:pPr>
            <a:r>
              <a:rPr lang="en-US" altLang="en-US" sz="1800"/>
              <a:t>FV of $100 @ 8% compounded monthly, 2 yrs : $117.29</a:t>
            </a:r>
          </a:p>
          <a:p>
            <a:pPr lvl="1">
              <a:lnSpc>
                <a:spcPct val="95000"/>
              </a:lnSpc>
              <a:spcBef>
                <a:spcPct val="0"/>
              </a:spcBef>
              <a:buFont typeface="Wingdings 3" pitchFamily="18" charset="2"/>
              <a:buNone/>
            </a:pPr>
            <a:r>
              <a:rPr lang="en-US" altLang="en-US" sz="1800"/>
              <a:t>	EAR = 8.30%</a:t>
            </a:r>
          </a:p>
          <a:p>
            <a:pPr>
              <a:lnSpc>
                <a:spcPct val="95000"/>
              </a:lnSpc>
              <a:spcBef>
                <a:spcPct val="0"/>
              </a:spcBef>
              <a:buFont typeface="Monotype Sorts" pitchFamily="2" charset="2"/>
              <a:buNone/>
            </a:pPr>
            <a:r>
              <a:rPr lang="en-US" altLang="en-US" sz="1800"/>
              <a:t> </a:t>
            </a:r>
          </a:p>
          <a:p>
            <a:pPr>
              <a:lnSpc>
                <a:spcPct val="95000"/>
              </a:lnSpc>
              <a:spcBef>
                <a:spcPct val="0"/>
              </a:spcBef>
              <a:buFont typeface="Monotype Sorts" pitchFamily="2" charset="2"/>
              <a:buNone/>
            </a:pPr>
            <a:r>
              <a:rPr lang="en-US" altLang="en-US" sz="1800"/>
              <a:t>In the last 3 cases, the effective annual rate of return is greater than the quoted/nominal rate of return.  </a:t>
            </a:r>
          </a:p>
          <a:p>
            <a:pPr>
              <a:lnSpc>
                <a:spcPct val="95000"/>
              </a:lnSpc>
              <a:spcBef>
                <a:spcPct val="0"/>
              </a:spcBef>
              <a:buFont typeface="Monotype Sorts" pitchFamily="2" charset="2"/>
              <a:buNone/>
            </a:pPr>
            <a:endParaRPr lang="en-US" altLang="en-US" sz="1800"/>
          </a:p>
          <a:p>
            <a:pPr>
              <a:lnSpc>
                <a:spcPct val="95000"/>
              </a:lnSpc>
              <a:spcBef>
                <a:spcPct val="0"/>
              </a:spcBef>
              <a:buFontTx/>
              <a:buNone/>
            </a:pPr>
            <a:endParaRPr lang="en-US" altLang="en-US" sz="1800"/>
          </a:p>
          <a:p>
            <a:pPr>
              <a:lnSpc>
                <a:spcPct val="95000"/>
              </a:lnSpc>
              <a:spcBef>
                <a:spcPct val="0"/>
              </a:spcBef>
              <a:buFont typeface="Wingdings 3" pitchFamily="18" charset="2"/>
              <a:buChar char="_"/>
            </a:pPr>
            <a:r>
              <a:rPr lang="en-US" altLang="en-US" sz="1800"/>
              <a:t>The  Effective Annual Rate is also referred to as the Annual Percentage Yield (APY) or Effective Annual Yield (EAY) by banks and some investment companies</a:t>
            </a:r>
          </a:p>
          <a:p>
            <a:pPr>
              <a:lnSpc>
                <a:spcPct val="95000"/>
              </a:lnSpc>
              <a:spcBef>
                <a:spcPct val="0"/>
              </a:spcBef>
              <a:buFontTx/>
              <a:buNone/>
            </a:pPr>
            <a:endParaRPr lang="en-US" altLang="en-US" sz="1800"/>
          </a:p>
          <a:p>
            <a:pPr>
              <a:lnSpc>
                <a:spcPct val="95000"/>
              </a:lnSpc>
              <a:spcBef>
                <a:spcPct val="0"/>
              </a:spcBef>
              <a:buFont typeface="Monotype Sorts" pitchFamily="2" charset="2"/>
              <a:buNone/>
            </a:pPr>
            <a:endParaRPr lang="en-US" altLang="en-US" sz="1800"/>
          </a:p>
          <a:p>
            <a:pPr>
              <a:lnSpc>
                <a:spcPct val="95000"/>
              </a:lnSpc>
              <a:spcBef>
                <a:spcPct val="0"/>
              </a:spcBef>
              <a:buFont typeface="Monotype Sorts" pitchFamily="2" charset="2"/>
              <a:buNone/>
            </a:pPr>
            <a:endParaRPr lang="en-US" altLang="en-US" sz="1800"/>
          </a:p>
          <a:p>
            <a:pPr>
              <a:lnSpc>
                <a:spcPct val="95000"/>
              </a:lnSpc>
              <a:spcBef>
                <a:spcPct val="0"/>
              </a:spcBef>
              <a:buFont typeface="Monotype Sorts" pitchFamily="2" charset="2"/>
              <a:buNone/>
            </a:pPr>
            <a:endParaRPr lang="en-US" altLang="en-US" sz="1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1A808718-71B5-48C4-832D-211EBFCCE0B5}" type="slidenum">
              <a:rPr lang="en-US" altLang="en-US" sz="1200" smtClean="0"/>
              <a:pPr>
                <a:spcBef>
                  <a:spcPct val="0"/>
                </a:spcBef>
                <a:buFontTx/>
                <a:buNone/>
              </a:pPr>
              <a:t>12</a:t>
            </a:fld>
            <a:endParaRPr lang="en-US" altLang="en-US" sz="1200" smtClean="0"/>
          </a:p>
        </p:txBody>
      </p:sp>
      <p:sp>
        <p:nvSpPr>
          <p:cNvPr id="13316" name="Text Box 2"/>
          <p:cNvSpPr txBox="1">
            <a:spLocks noChangeArrowheads="1"/>
          </p:cNvSpPr>
          <p:nvPr/>
        </p:nvSpPr>
        <p:spPr bwMode="auto">
          <a:xfrm>
            <a:off x="200025" y="280988"/>
            <a:ext cx="6657975" cy="863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Effective Annual Rate (EAR) or (EFF%)</a:t>
            </a:r>
            <a:r>
              <a:rPr lang="en-US" altLang="en-US" sz="1800"/>
              <a:t> (continued)</a:t>
            </a:r>
          </a:p>
          <a:p>
            <a:pPr>
              <a:spcBef>
                <a:spcPct val="0"/>
              </a:spcBef>
              <a:buFontTx/>
              <a:buNone/>
            </a:pPr>
            <a:endParaRPr lang="en-US" altLang="en-US" sz="1800"/>
          </a:p>
          <a:p>
            <a:pPr>
              <a:spcBef>
                <a:spcPct val="0"/>
              </a:spcBef>
              <a:buFontTx/>
              <a:buNone/>
            </a:pPr>
            <a:r>
              <a:rPr lang="en-US" altLang="en-US" sz="1800" u="sng"/>
              <a:t>Example</a:t>
            </a:r>
            <a:r>
              <a:rPr lang="en-US" altLang="en-US" sz="1800"/>
              <a:t>: $400 dollars is deposited in a checking account that pays 5% interest compounded monthly.  What is the effective annual rate?</a:t>
            </a:r>
          </a:p>
          <a:p>
            <a:pPr>
              <a:spcBef>
                <a:spcPct val="0"/>
              </a:spcBef>
              <a:buFontTx/>
              <a:buNone/>
            </a:pPr>
            <a:r>
              <a:rPr lang="en-US" altLang="en-US" sz="1800" u="sng"/>
              <a:t>Option 1</a:t>
            </a:r>
            <a:r>
              <a:rPr lang="en-US" altLang="en-US" sz="1800"/>
              <a:t>: Formula Solution</a:t>
            </a:r>
          </a:p>
          <a:p>
            <a:pPr lvl="1">
              <a:spcBef>
                <a:spcPct val="0"/>
              </a:spcBef>
              <a:buFontTx/>
              <a:buNone/>
            </a:pPr>
            <a:r>
              <a:rPr lang="en-US" altLang="en-US" sz="1800"/>
              <a:t>EAR (EFF%)  =  ( 1 + r</a:t>
            </a:r>
            <a:r>
              <a:rPr lang="en-US" altLang="en-US" sz="1800" baseline="-25000"/>
              <a:t>nominal</a:t>
            </a:r>
            <a:r>
              <a:rPr lang="en-US" altLang="en-US" sz="1800"/>
              <a:t> </a:t>
            </a:r>
            <a:r>
              <a:rPr lang="en-US" altLang="en-US" sz="1800" b="1"/>
              <a:t>/ </a:t>
            </a:r>
            <a:r>
              <a:rPr lang="en-US" altLang="en-US" sz="1800"/>
              <a:t>m )</a:t>
            </a:r>
            <a:r>
              <a:rPr lang="en-US" altLang="en-US" sz="1800" baseline="30000"/>
              <a:t>n</a:t>
            </a:r>
            <a:r>
              <a:rPr lang="en-US" altLang="en-US" sz="1800"/>
              <a:t> - 1</a:t>
            </a:r>
          </a:p>
          <a:p>
            <a:pPr lvl="1">
              <a:spcBef>
                <a:spcPct val="0"/>
              </a:spcBef>
              <a:buFontTx/>
              <a:buNone/>
            </a:pPr>
            <a:r>
              <a:rPr lang="en-US" altLang="en-US" sz="1800"/>
              <a:t>		=  ( 1 + 0.05/12)</a:t>
            </a:r>
            <a:r>
              <a:rPr lang="en-US" altLang="en-US" sz="1800" baseline="30000"/>
              <a:t>12</a:t>
            </a:r>
            <a:r>
              <a:rPr lang="en-US" altLang="en-US" sz="1800"/>
              <a:t> - 1</a:t>
            </a:r>
          </a:p>
          <a:p>
            <a:pPr lvl="1">
              <a:spcBef>
                <a:spcPct val="0"/>
              </a:spcBef>
              <a:buFontTx/>
              <a:buNone/>
            </a:pPr>
            <a:r>
              <a:rPr lang="en-US" altLang="en-US" sz="1800"/>
              <a:t>		=  ( 1.004167)</a:t>
            </a:r>
            <a:r>
              <a:rPr lang="en-US" altLang="en-US" sz="1800" baseline="30000"/>
              <a:t>12</a:t>
            </a:r>
            <a:r>
              <a:rPr lang="en-US" altLang="en-US" sz="1800"/>
              <a:t> - 1</a:t>
            </a:r>
          </a:p>
          <a:p>
            <a:pPr>
              <a:spcBef>
                <a:spcPct val="0"/>
              </a:spcBef>
              <a:buFontTx/>
              <a:buNone/>
            </a:pPr>
            <a:r>
              <a:rPr lang="en-US" altLang="en-US" sz="1800"/>
              <a:t>		=  1.051162 - 1  =  </a:t>
            </a:r>
            <a:r>
              <a:rPr lang="en-US" altLang="en-US" sz="1800" b="1"/>
              <a:t>5.1162%</a:t>
            </a:r>
          </a:p>
          <a:p>
            <a:pPr>
              <a:spcBef>
                <a:spcPct val="0"/>
              </a:spcBef>
              <a:buFontTx/>
              <a:buNone/>
            </a:pPr>
            <a:r>
              <a:rPr lang="en-US" altLang="en-US" sz="1800" u="sng"/>
              <a:t>Option 2</a:t>
            </a:r>
            <a:r>
              <a:rPr lang="en-US" altLang="en-US" sz="1800"/>
              <a:t>: Calculator Financial Function Solution</a:t>
            </a:r>
          </a:p>
          <a:p>
            <a:pPr>
              <a:spcBef>
                <a:spcPct val="0"/>
              </a:spcBef>
              <a:buFontTx/>
              <a:buNone/>
            </a:pPr>
            <a:r>
              <a:rPr lang="en-US" altLang="en-US" sz="1800"/>
              <a:t>1) Access interest rate conversion worksheet [2nd, ICONV]</a:t>
            </a:r>
          </a:p>
          <a:p>
            <a:pPr>
              <a:spcBef>
                <a:spcPct val="0"/>
              </a:spcBef>
              <a:buFontTx/>
              <a:buNone/>
            </a:pPr>
            <a:r>
              <a:rPr lang="en-US" altLang="en-US" sz="1800"/>
              <a:t>2) Enter r</a:t>
            </a:r>
            <a:r>
              <a:rPr lang="en-US" altLang="en-US" sz="1800" baseline="-25000"/>
              <a:t>nominal</a:t>
            </a:r>
            <a:r>
              <a:rPr lang="en-US" altLang="en-US" sz="1800"/>
              <a:t> [5, ENTER]</a:t>
            </a:r>
          </a:p>
          <a:p>
            <a:pPr>
              <a:spcBef>
                <a:spcPct val="0"/>
              </a:spcBef>
              <a:buFontTx/>
              <a:buNone/>
            </a:pPr>
            <a:r>
              <a:rPr lang="en-US" altLang="en-US" sz="1800"/>
              <a:t>3) Enter # of payments/compounding periods [</a:t>
            </a:r>
            <a:r>
              <a:rPr lang="en-US" altLang="en-US" sz="1800">
                <a:cs typeface="Times New Roman" pitchFamily="18" charset="0"/>
              </a:rPr>
              <a:t>↓, ↓, 12, ENTER]</a:t>
            </a:r>
          </a:p>
          <a:p>
            <a:pPr>
              <a:spcBef>
                <a:spcPct val="0"/>
              </a:spcBef>
              <a:buFontTx/>
              <a:buNone/>
            </a:pPr>
            <a:r>
              <a:rPr lang="en-US" altLang="en-US" sz="1800">
                <a:cs typeface="Times New Roman" pitchFamily="18" charset="0"/>
              </a:rPr>
              <a:t>4) Find EFF [</a:t>
            </a:r>
            <a:r>
              <a:rPr lang="en-US" altLang="en-US" sz="1800"/>
              <a:t>↓, ↓, CPT] and viola! EFF% = </a:t>
            </a:r>
            <a:r>
              <a:rPr lang="en-US" altLang="en-US" sz="1800" b="1"/>
              <a:t>5.1162%</a:t>
            </a:r>
            <a:endParaRPr lang="en-US" altLang="en-US" sz="1800"/>
          </a:p>
          <a:p>
            <a:pPr lvl="1">
              <a:spcBef>
                <a:spcPct val="0"/>
              </a:spcBef>
              <a:buFontTx/>
              <a:buNone/>
            </a:pPr>
            <a:endParaRPr lang="en-US" altLang="en-US" sz="1800"/>
          </a:p>
          <a:p>
            <a:pPr>
              <a:spcBef>
                <a:spcPct val="0"/>
              </a:spcBef>
              <a:buFontTx/>
              <a:buNone/>
            </a:pPr>
            <a:r>
              <a:rPr lang="en-US" altLang="en-US" sz="1800" u="sng"/>
              <a:t>Another way to look at EAR, an Empirical Demonstration</a:t>
            </a:r>
            <a:r>
              <a:rPr lang="en-US" altLang="en-US" sz="1800"/>
              <a:t>:</a:t>
            </a:r>
          </a:p>
          <a:p>
            <a:pPr>
              <a:spcBef>
                <a:spcPct val="0"/>
              </a:spcBef>
              <a:buFontTx/>
              <a:buNone/>
            </a:pPr>
            <a:endParaRPr lang="en-US" altLang="en-US" sz="1800"/>
          </a:p>
          <a:p>
            <a:pPr>
              <a:spcBef>
                <a:spcPct val="0"/>
              </a:spcBef>
              <a:buFontTx/>
              <a:buNone/>
            </a:pPr>
            <a:r>
              <a:rPr lang="en-US" altLang="en-US" sz="1800" u="sng"/>
              <a:t>Example</a:t>
            </a:r>
            <a:r>
              <a:rPr lang="en-US" altLang="en-US" sz="1800"/>
              <a:t>: $400 dollars is deposited in a checking account that pays 5% interest compounded monthly.  Find FV after 1 year using i</a:t>
            </a:r>
            <a:r>
              <a:rPr lang="en-US" altLang="en-US" sz="1800" baseline="-25000"/>
              <a:t>periodic</a:t>
            </a:r>
            <a:r>
              <a:rPr lang="en-US" altLang="en-US" sz="1800"/>
              <a:t> and EAR.</a:t>
            </a:r>
          </a:p>
          <a:p>
            <a:pPr>
              <a:spcBef>
                <a:spcPct val="0"/>
              </a:spcBef>
              <a:buFontTx/>
              <a:buNone/>
            </a:pPr>
            <a:r>
              <a:rPr lang="en-US" altLang="en-US" sz="1800"/>
              <a:t>a. Find FV using r</a:t>
            </a:r>
            <a:r>
              <a:rPr lang="en-US" altLang="en-US" sz="1800" baseline="-25000"/>
              <a:t>periodic</a:t>
            </a:r>
            <a:r>
              <a:rPr lang="en-US" altLang="en-US" sz="1800"/>
              <a:t>:</a:t>
            </a:r>
          </a:p>
          <a:p>
            <a:pPr lvl="1">
              <a:spcBef>
                <a:spcPct val="0"/>
              </a:spcBef>
              <a:buFontTx/>
              <a:buNone/>
            </a:pPr>
            <a:r>
              <a:rPr lang="en-US" altLang="en-US" sz="1800"/>
              <a:t>1) Find r</a:t>
            </a:r>
            <a:r>
              <a:rPr lang="en-US" altLang="en-US" sz="1800" baseline="-25000"/>
              <a:t>periodic</a:t>
            </a:r>
            <a:r>
              <a:rPr lang="en-US" altLang="en-US" sz="1800"/>
              <a:t>: 5% / 12 = 0.4167%</a:t>
            </a:r>
          </a:p>
          <a:p>
            <a:pPr lvl="1">
              <a:spcBef>
                <a:spcPct val="0"/>
              </a:spcBef>
              <a:buFontTx/>
              <a:buNone/>
            </a:pPr>
            <a:r>
              <a:rPr lang="en-US" altLang="en-US" sz="1800"/>
              <a:t>2) Enter parameters:</a:t>
            </a:r>
          </a:p>
          <a:p>
            <a:pPr lvl="2">
              <a:spcBef>
                <a:spcPct val="0"/>
              </a:spcBef>
              <a:buFont typeface="Monotype Sorts" pitchFamily="2" charset="2"/>
              <a:buChar char="ó"/>
            </a:pPr>
            <a:r>
              <a:rPr lang="en-US" altLang="en-US" sz="1800"/>
              <a:t>Enter number of periods [ 12, N]</a:t>
            </a:r>
          </a:p>
          <a:p>
            <a:pPr lvl="2">
              <a:spcBef>
                <a:spcPct val="0"/>
              </a:spcBef>
              <a:buFont typeface="Monotype Sorts" pitchFamily="2" charset="2"/>
              <a:buChar char="ó"/>
            </a:pPr>
            <a:r>
              <a:rPr lang="en-US" altLang="en-US" sz="1800"/>
              <a:t>Enter periodic interest rate [ 0. 4167 , I/YR] </a:t>
            </a:r>
          </a:p>
          <a:p>
            <a:pPr lvl="2">
              <a:spcBef>
                <a:spcPct val="0"/>
              </a:spcBef>
              <a:buFont typeface="Monotype Sorts" pitchFamily="2" charset="2"/>
              <a:buChar char="ó"/>
            </a:pPr>
            <a:r>
              <a:rPr lang="en-US" altLang="en-US" sz="1800"/>
              <a:t>Enter PV [-400,  PV] </a:t>
            </a:r>
          </a:p>
          <a:p>
            <a:pPr lvl="2">
              <a:spcBef>
                <a:spcPct val="0"/>
              </a:spcBef>
              <a:buFont typeface="Monotype Sorts" pitchFamily="2" charset="2"/>
              <a:buChar char="ó"/>
            </a:pPr>
            <a:r>
              <a:rPr lang="en-US" altLang="en-US" sz="1800"/>
              <a:t>Find FV, [CPT,FV] and voila! FV = </a:t>
            </a:r>
            <a:r>
              <a:rPr lang="en-US" altLang="en-US" sz="1800" b="1"/>
              <a:t>$420.47</a:t>
            </a:r>
          </a:p>
          <a:p>
            <a:pPr>
              <a:spcBef>
                <a:spcPct val="0"/>
              </a:spcBef>
              <a:buFont typeface="Monotype Sorts" pitchFamily="2" charset="2"/>
              <a:buNone/>
            </a:pPr>
            <a:r>
              <a:rPr lang="en-US" altLang="en-US" sz="1800"/>
              <a:t>b. Find ROR:</a:t>
            </a:r>
          </a:p>
          <a:p>
            <a:pPr lvl="2">
              <a:spcBef>
                <a:spcPct val="0"/>
              </a:spcBef>
              <a:buFont typeface="Monotype Sorts" pitchFamily="2" charset="2"/>
              <a:buChar char="ó"/>
            </a:pPr>
            <a:r>
              <a:rPr lang="en-US" altLang="en-US" sz="1800"/>
              <a:t>Profit = $420.47 - $400 = $20.47</a:t>
            </a:r>
          </a:p>
          <a:p>
            <a:pPr lvl="2">
              <a:spcBef>
                <a:spcPct val="0"/>
              </a:spcBef>
              <a:buFont typeface="Monotype Sorts" pitchFamily="2" charset="2"/>
              <a:buChar char="ó"/>
            </a:pPr>
            <a:r>
              <a:rPr lang="en-US" altLang="en-US" sz="1800"/>
              <a:t>ROR = $20.47 / $400 = 0.0512 = </a:t>
            </a:r>
            <a:r>
              <a:rPr lang="en-US" altLang="en-US" sz="1800" b="1"/>
              <a:t>5.1162% = EAR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1433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B5FEB2C1-24F5-4A25-9B37-2C393925A75B}" type="slidenum">
              <a:rPr lang="en-US" altLang="en-US" sz="1200" smtClean="0"/>
              <a:pPr>
                <a:spcBef>
                  <a:spcPct val="0"/>
                </a:spcBef>
                <a:buFontTx/>
                <a:buNone/>
              </a:pPr>
              <a:t>13</a:t>
            </a:fld>
            <a:endParaRPr lang="en-US" altLang="en-US" sz="1200" smtClean="0"/>
          </a:p>
        </p:txBody>
      </p:sp>
      <p:sp>
        <p:nvSpPr>
          <p:cNvPr id="14340" name="Text Box 2"/>
          <p:cNvSpPr txBox="1">
            <a:spLocks noChangeArrowheads="1"/>
          </p:cNvSpPr>
          <p:nvPr/>
        </p:nvSpPr>
        <p:spPr bwMode="auto">
          <a:xfrm>
            <a:off x="174625" y="241300"/>
            <a:ext cx="6683375"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Effective Annual Rate (EAR) or (EFF%)</a:t>
            </a:r>
            <a:r>
              <a:rPr lang="en-US" altLang="en-US" sz="1800"/>
              <a:t> (continued)</a:t>
            </a:r>
          </a:p>
          <a:p>
            <a:pPr>
              <a:spcBef>
                <a:spcPct val="0"/>
              </a:spcBef>
              <a:buFontTx/>
              <a:buNone/>
            </a:pPr>
            <a:endParaRPr lang="en-US" altLang="en-US" sz="1800" u="sng"/>
          </a:p>
          <a:p>
            <a:pPr>
              <a:spcBef>
                <a:spcPct val="0"/>
              </a:spcBef>
              <a:buFontTx/>
              <a:buNone/>
            </a:pPr>
            <a:r>
              <a:rPr lang="en-US" altLang="en-US" sz="1800" u="sng"/>
              <a:t>Empirical Demonstration of EAR</a:t>
            </a:r>
            <a:r>
              <a:rPr lang="en-US" altLang="en-US" sz="1800"/>
              <a:t>: (continued)</a:t>
            </a:r>
          </a:p>
          <a:p>
            <a:pPr>
              <a:spcBef>
                <a:spcPct val="0"/>
              </a:spcBef>
              <a:buFontTx/>
              <a:buNone/>
            </a:pPr>
            <a:r>
              <a:rPr lang="en-US" altLang="en-US" sz="1800"/>
              <a:t>Find FV using EAR:</a:t>
            </a:r>
          </a:p>
          <a:p>
            <a:pPr lvl="1">
              <a:spcBef>
                <a:spcPct val="0"/>
              </a:spcBef>
              <a:buFontTx/>
              <a:buNone/>
            </a:pPr>
            <a:r>
              <a:rPr lang="en-US" altLang="en-US" sz="1800"/>
              <a:t>1) Find EAR (EFF%): </a:t>
            </a:r>
            <a:r>
              <a:rPr lang="en-US" altLang="en-US" sz="1800" b="1"/>
              <a:t>5.1162%</a:t>
            </a:r>
            <a:r>
              <a:rPr lang="en-US" altLang="en-US" sz="1800"/>
              <a:t> (as per above example)</a:t>
            </a:r>
          </a:p>
          <a:p>
            <a:pPr lvl="1">
              <a:spcBef>
                <a:spcPct val="0"/>
              </a:spcBef>
              <a:buFontTx/>
              <a:buNone/>
            </a:pPr>
            <a:r>
              <a:rPr lang="en-US" altLang="en-US" sz="1800"/>
              <a:t>2) Enter parameters:</a:t>
            </a:r>
          </a:p>
          <a:p>
            <a:pPr lvl="2">
              <a:spcBef>
                <a:spcPct val="0"/>
              </a:spcBef>
              <a:buFont typeface="Monotype Sorts" pitchFamily="2" charset="2"/>
              <a:buChar char="ó"/>
            </a:pPr>
            <a:r>
              <a:rPr lang="en-US" altLang="en-US" sz="1800"/>
              <a:t>Enter number of periods [2nd, </a:t>
            </a:r>
            <a:r>
              <a:rPr lang="en-US" altLang="en-US" sz="1800" b="1"/>
              <a:t>P/Y, 1</a:t>
            </a:r>
            <a:r>
              <a:rPr lang="en-US" altLang="en-US" sz="1800"/>
              <a:t>, ENTER, CE/C]</a:t>
            </a:r>
          </a:p>
          <a:p>
            <a:pPr lvl="2">
              <a:spcBef>
                <a:spcPct val="0"/>
              </a:spcBef>
              <a:buFont typeface="Monotype Sorts" pitchFamily="2" charset="2"/>
              <a:buChar char="ó"/>
            </a:pPr>
            <a:r>
              <a:rPr lang="en-US" altLang="en-US" sz="1800"/>
              <a:t>Enter N [1, N]</a:t>
            </a:r>
          </a:p>
          <a:p>
            <a:pPr lvl="2">
              <a:spcBef>
                <a:spcPct val="0"/>
              </a:spcBef>
              <a:buFont typeface="Monotype Sorts" pitchFamily="2" charset="2"/>
              <a:buChar char="ó"/>
            </a:pPr>
            <a:r>
              <a:rPr lang="en-US" altLang="en-US" sz="1800"/>
              <a:t>Enter periodic interest rate [</a:t>
            </a:r>
            <a:r>
              <a:rPr lang="en-US" altLang="en-US" sz="2000" b="1" u="sng"/>
              <a:t>5.1162</a:t>
            </a:r>
            <a:r>
              <a:rPr lang="en-US" altLang="en-US" sz="1800"/>
              <a:t>, I/Y] </a:t>
            </a:r>
          </a:p>
          <a:p>
            <a:pPr lvl="2">
              <a:spcBef>
                <a:spcPct val="0"/>
              </a:spcBef>
              <a:buFont typeface="Monotype Sorts" pitchFamily="2" charset="2"/>
              <a:buChar char="ó"/>
            </a:pPr>
            <a:r>
              <a:rPr lang="en-US" altLang="en-US" sz="1800"/>
              <a:t>Enter PV [-400,  PV] </a:t>
            </a:r>
          </a:p>
          <a:p>
            <a:pPr lvl="2">
              <a:spcBef>
                <a:spcPct val="0"/>
              </a:spcBef>
              <a:buFont typeface="Monotype Sorts" pitchFamily="2" charset="2"/>
              <a:buChar char="ó"/>
            </a:pPr>
            <a:r>
              <a:rPr lang="en-US" altLang="en-US" sz="1800"/>
              <a:t>Find FV, [CPT,FV] and voila! FV = </a:t>
            </a:r>
            <a:r>
              <a:rPr lang="en-US" altLang="en-US" sz="1800" b="1"/>
              <a:t>$420.46</a:t>
            </a:r>
            <a:endParaRPr lang="en-US" altLang="en-US" sz="1800"/>
          </a:p>
          <a:p>
            <a:pPr>
              <a:spcBef>
                <a:spcPct val="0"/>
              </a:spcBef>
              <a:buFont typeface="Monotype Sorts" pitchFamily="2" charset="2"/>
              <a:buNone/>
            </a:pPr>
            <a:endParaRPr lang="en-US" altLang="en-US" sz="1800" b="1"/>
          </a:p>
          <a:p>
            <a:pPr>
              <a:spcBef>
                <a:spcPct val="0"/>
              </a:spcBef>
              <a:buFont typeface="Monotype Sorts" pitchFamily="2" charset="2"/>
              <a:buNone/>
            </a:pPr>
            <a:r>
              <a:rPr lang="en-US" altLang="en-US" sz="1800" u="sng"/>
              <a:t>Another Example</a:t>
            </a:r>
            <a:r>
              <a:rPr lang="en-US" altLang="en-US" sz="1800"/>
              <a:t>: If a security earns 6% p.a. with monthly compounding, what would be the total ROR if the security is held for 2 years?</a:t>
            </a:r>
          </a:p>
          <a:p>
            <a:pPr>
              <a:spcBef>
                <a:spcPct val="0"/>
              </a:spcBef>
              <a:buFont typeface="Monotype Sorts" pitchFamily="2" charset="2"/>
              <a:buNone/>
            </a:pPr>
            <a:r>
              <a:rPr lang="en-US" altLang="en-US" sz="1800"/>
              <a:t>  EAR (EFF%)  =  ( 1 + r</a:t>
            </a:r>
            <a:r>
              <a:rPr lang="en-US" altLang="en-US" sz="1800" baseline="-25000"/>
              <a:t>nominal</a:t>
            </a:r>
            <a:r>
              <a:rPr lang="en-US" altLang="en-US" sz="1800"/>
              <a:t> </a:t>
            </a:r>
            <a:r>
              <a:rPr lang="en-US" altLang="en-US" sz="1800" b="1"/>
              <a:t>/ </a:t>
            </a:r>
            <a:r>
              <a:rPr lang="en-US" altLang="en-US" sz="1800"/>
              <a:t>m )</a:t>
            </a:r>
            <a:r>
              <a:rPr lang="en-US" altLang="en-US" sz="1800" baseline="30000"/>
              <a:t>n</a:t>
            </a:r>
            <a:r>
              <a:rPr lang="en-US" altLang="en-US" sz="1800"/>
              <a:t> – 1 </a:t>
            </a:r>
          </a:p>
          <a:p>
            <a:pPr>
              <a:spcBef>
                <a:spcPct val="0"/>
              </a:spcBef>
              <a:buFont typeface="Monotype Sorts" pitchFamily="2" charset="2"/>
              <a:buNone/>
            </a:pPr>
            <a:r>
              <a:rPr lang="en-US" altLang="en-US" sz="1800"/>
              <a:t>  (n = the total # of compounding periods = 2 yrs x 12 per/yr = 24 per.)</a:t>
            </a:r>
          </a:p>
          <a:p>
            <a:pPr lvl="1">
              <a:spcBef>
                <a:spcPct val="0"/>
              </a:spcBef>
              <a:buFontTx/>
              <a:buNone/>
            </a:pPr>
            <a:r>
              <a:rPr lang="en-US" altLang="en-US" sz="1800"/>
              <a:t>		=  ( 1 + 0.06/12)</a:t>
            </a:r>
            <a:r>
              <a:rPr lang="en-US" altLang="en-US" sz="1800" baseline="30000"/>
              <a:t>24</a:t>
            </a:r>
            <a:r>
              <a:rPr lang="en-US" altLang="en-US" sz="1800"/>
              <a:t> - 1</a:t>
            </a:r>
          </a:p>
          <a:p>
            <a:pPr lvl="1">
              <a:spcBef>
                <a:spcPct val="0"/>
              </a:spcBef>
              <a:buFontTx/>
              <a:buNone/>
            </a:pPr>
            <a:r>
              <a:rPr lang="en-US" altLang="en-US" sz="1800"/>
              <a:t>		=  ( 1.0050)</a:t>
            </a:r>
            <a:r>
              <a:rPr lang="en-US" altLang="en-US" sz="1800" baseline="30000"/>
              <a:t>24</a:t>
            </a:r>
            <a:r>
              <a:rPr lang="en-US" altLang="en-US" sz="1800"/>
              <a:t> - 1</a:t>
            </a:r>
          </a:p>
          <a:p>
            <a:pPr>
              <a:spcBef>
                <a:spcPct val="0"/>
              </a:spcBef>
              <a:buFontTx/>
              <a:buNone/>
            </a:pPr>
            <a:r>
              <a:rPr lang="en-US" altLang="en-US" sz="1800"/>
              <a:t>		=  1.127160 - 1  =  </a:t>
            </a:r>
            <a:r>
              <a:rPr lang="en-US" altLang="en-US" sz="1800" b="1"/>
              <a:t>12.7160%</a:t>
            </a:r>
          </a:p>
          <a:p>
            <a:pPr>
              <a:spcBef>
                <a:spcPct val="0"/>
              </a:spcBef>
              <a:buFont typeface="Monotype Sorts" pitchFamily="2" charset="2"/>
              <a:buNone/>
            </a:pPr>
            <a:endParaRPr lang="en-US" altLang="en-US" sz="1800"/>
          </a:p>
          <a:p>
            <a:pPr>
              <a:spcBef>
                <a:spcPct val="0"/>
              </a:spcBef>
              <a:buFont typeface="Monotype Sorts" pitchFamily="2" charset="2"/>
              <a:buNone/>
            </a:pPr>
            <a:endParaRPr lang="en-US" altLang="en-US" sz="1800" u="sng"/>
          </a:p>
          <a:p>
            <a:pPr>
              <a:spcBef>
                <a:spcPct val="0"/>
              </a:spcBef>
              <a:buFont typeface="Monotype Sorts" pitchFamily="2" charset="2"/>
              <a:buNone/>
            </a:pPr>
            <a:endParaRPr lang="en-US" altLang="en-US" sz="1800" u="sng"/>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1536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EF839A62-B79E-47BA-8785-A8A0C110096C}" type="slidenum">
              <a:rPr lang="en-US" altLang="en-US" sz="1200" smtClean="0"/>
              <a:pPr>
                <a:spcBef>
                  <a:spcPct val="0"/>
                </a:spcBef>
                <a:buFontTx/>
                <a:buNone/>
              </a:pPr>
              <a:t>14</a:t>
            </a:fld>
            <a:endParaRPr lang="en-US" altLang="en-US" sz="1200" smtClean="0"/>
          </a:p>
        </p:txBody>
      </p:sp>
      <p:sp>
        <p:nvSpPr>
          <p:cNvPr id="15364" name="Text Box 2"/>
          <p:cNvSpPr txBox="1">
            <a:spLocks noChangeArrowheads="1"/>
          </p:cNvSpPr>
          <p:nvPr/>
        </p:nvSpPr>
        <p:spPr bwMode="auto">
          <a:xfrm>
            <a:off x="257175" y="6097588"/>
            <a:ext cx="6600825"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11430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u="sng"/>
              <a:t>Example Using Ear</a:t>
            </a:r>
            <a:r>
              <a:rPr lang="en-US" altLang="en-US" sz="1600"/>
              <a:t> (continued)</a:t>
            </a:r>
            <a:endParaRPr lang="en-US" altLang="en-US" sz="1600" u="sng"/>
          </a:p>
          <a:p>
            <a:pPr>
              <a:spcBef>
                <a:spcPct val="0"/>
              </a:spcBef>
              <a:buFont typeface="Monotype Sorts" pitchFamily="2" charset="2"/>
              <a:buNone/>
            </a:pPr>
            <a:r>
              <a:rPr lang="en-US" altLang="en-US" sz="1600"/>
              <a:t>2) Find EAR</a:t>
            </a:r>
          </a:p>
          <a:p>
            <a:pPr lvl="1">
              <a:spcBef>
                <a:spcPct val="0"/>
              </a:spcBef>
              <a:buFont typeface="Monotype Sorts" pitchFamily="2" charset="2"/>
              <a:buChar char="ó"/>
            </a:pPr>
            <a:r>
              <a:rPr lang="en-US" altLang="en-US" sz="1600"/>
              <a:t>Access interest rate conversion worksheet [2nd, ICONV]</a:t>
            </a:r>
          </a:p>
          <a:p>
            <a:pPr lvl="1">
              <a:spcBef>
                <a:spcPct val="0"/>
              </a:spcBef>
              <a:buFont typeface="Monotype Sorts" pitchFamily="2" charset="2"/>
              <a:buChar char="ó"/>
            </a:pPr>
            <a:r>
              <a:rPr lang="en-US" altLang="en-US" sz="1600"/>
              <a:t>Enter i</a:t>
            </a:r>
            <a:r>
              <a:rPr lang="en-US" altLang="en-US" sz="1600" baseline="-25000"/>
              <a:t>simple</a:t>
            </a:r>
            <a:r>
              <a:rPr lang="en-US" altLang="en-US" sz="1600"/>
              <a:t> [5, ENTER]</a:t>
            </a:r>
          </a:p>
          <a:p>
            <a:pPr lvl="1">
              <a:spcBef>
                <a:spcPct val="0"/>
              </a:spcBef>
              <a:buFont typeface="Monotype Sorts" pitchFamily="2" charset="2"/>
              <a:buChar char="ó"/>
            </a:pPr>
            <a:r>
              <a:rPr lang="en-US" altLang="en-US" sz="1600"/>
              <a:t>Enter # of payments/compounding periods [↓, ↓, 4, ENTER]</a:t>
            </a:r>
          </a:p>
          <a:p>
            <a:pPr lvl="1">
              <a:spcBef>
                <a:spcPct val="0"/>
              </a:spcBef>
              <a:buFont typeface="Monotype Sorts" pitchFamily="2" charset="2"/>
              <a:buChar char="ó"/>
            </a:pPr>
            <a:r>
              <a:rPr lang="en-US" altLang="en-US" sz="1600"/>
              <a:t>Find EAR (EFF%): [↓, ↓, CPT] and viola! EFF% = </a:t>
            </a:r>
            <a:r>
              <a:rPr lang="en-US" altLang="en-US" sz="1600" b="1"/>
              <a:t>5.0945%</a:t>
            </a:r>
            <a:endParaRPr lang="en-US" altLang="en-US" sz="1600"/>
          </a:p>
          <a:p>
            <a:pPr>
              <a:spcBef>
                <a:spcPct val="0"/>
              </a:spcBef>
              <a:buFontTx/>
              <a:buNone/>
            </a:pPr>
            <a:r>
              <a:rPr lang="en-US" altLang="en-US" sz="1600"/>
              <a:t>3) Find PV</a:t>
            </a:r>
          </a:p>
          <a:p>
            <a:pPr lvl="1">
              <a:spcBef>
                <a:spcPct val="0"/>
              </a:spcBef>
              <a:buFont typeface="Monotype Sorts" pitchFamily="2" charset="2"/>
              <a:buChar char="ó"/>
            </a:pPr>
            <a:r>
              <a:rPr lang="en-US" altLang="en-US" sz="1600"/>
              <a:t>Set payments per year to </a:t>
            </a:r>
            <a:r>
              <a:rPr lang="en-US" altLang="en-US" sz="1600" b="1" u="sng"/>
              <a:t>1</a:t>
            </a:r>
            <a:r>
              <a:rPr lang="en-US" altLang="en-US" sz="1600"/>
              <a:t>: [2nd, P/Y, 1, ENTER, CE/C]</a:t>
            </a:r>
          </a:p>
          <a:p>
            <a:pPr lvl="1">
              <a:spcBef>
                <a:spcPct val="0"/>
              </a:spcBef>
              <a:buFont typeface="Monotype Sorts" pitchFamily="2" charset="2"/>
              <a:buChar char="ó"/>
            </a:pPr>
            <a:r>
              <a:rPr lang="en-US" altLang="en-US" sz="1600"/>
              <a:t>Enter number of periods [</a:t>
            </a:r>
            <a:r>
              <a:rPr lang="en-US" altLang="en-US" sz="1600" b="1" u="sng"/>
              <a:t>2</a:t>
            </a:r>
            <a:r>
              <a:rPr lang="en-US" altLang="en-US" sz="1600"/>
              <a:t>, N]</a:t>
            </a:r>
          </a:p>
          <a:p>
            <a:pPr lvl="1">
              <a:spcBef>
                <a:spcPct val="0"/>
              </a:spcBef>
              <a:buFont typeface="Monotype Sorts" pitchFamily="2" charset="2"/>
              <a:buChar char="ó"/>
            </a:pPr>
            <a:r>
              <a:rPr lang="en-US" altLang="en-US" sz="1600"/>
              <a:t>Enter EFF% [</a:t>
            </a:r>
            <a:r>
              <a:rPr lang="en-US" altLang="en-US" sz="1600" b="1"/>
              <a:t>5.0945</a:t>
            </a:r>
            <a:r>
              <a:rPr lang="en-US" altLang="en-US" sz="1600"/>
              <a:t>, I/Y] </a:t>
            </a:r>
          </a:p>
          <a:p>
            <a:pPr lvl="1">
              <a:spcBef>
                <a:spcPct val="0"/>
              </a:spcBef>
              <a:buFont typeface="Monotype Sorts" pitchFamily="2" charset="2"/>
              <a:buChar char="ó"/>
            </a:pPr>
            <a:r>
              <a:rPr lang="en-US" altLang="en-US" sz="1600"/>
              <a:t>Enter Annualized PMT [</a:t>
            </a:r>
            <a:r>
              <a:rPr lang="en-US" altLang="en-US" sz="1600" b="1"/>
              <a:t>407.56</a:t>
            </a:r>
            <a:r>
              <a:rPr lang="en-US" altLang="en-US" sz="1600"/>
              <a:t>,  PV] </a:t>
            </a:r>
          </a:p>
          <a:p>
            <a:pPr lvl="1">
              <a:spcBef>
                <a:spcPct val="0"/>
              </a:spcBef>
              <a:buFont typeface="Monotype Sorts" pitchFamily="2" charset="2"/>
              <a:buChar char="ó"/>
            </a:pPr>
            <a:r>
              <a:rPr lang="en-US" altLang="en-US" sz="1600"/>
              <a:t>Find PV, [CPT,PV] and voila! FV = -$</a:t>
            </a:r>
            <a:r>
              <a:rPr lang="en-US" altLang="en-US" sz="1600" b="1"/>
              <a:t>756.81</a:t>
            </a:r>
            <a:endParaRPr lang="en-US" altLang="en-US" sz="1600"/>
          </a:p>
        </p:txBody>
      </p:sp>
      <p:sp>
        <p:nvSpPr>
          <p:cNvPr id="15365" name="Line 3"/>
          <p:cNvSpPr>
            <a:spLocks noChangeShapeType="1"/>
          </p:cNvSpPr>
          <p:nvPr/>
        </p:nvSpPr>
        <p:spPr bwMode="auto">
          <a:xfrm>
            <a:off x="3076575" y="52863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6" name="Line 4"/>
          <p:cNvSpPr>
            <a:spLocks noChangeShapeType="1"/>
          </p:cNvSpPr>
          <p:nvPr/>
        </p:nvSpPr>
        <p:spPr bwMode="auto">
          <a:xfrm>
            <a:off x="2619375" y="5359400"/>
            <a:ext cx="3632200" cy="63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7" name="Line 5"/>
          <p:cNvSpPr>
            <a:spLocks noChangeShapeType="1"/>
          </p:cNvSpPr>
          <p:nvPr/>
        </p:nvSpPr>
        <p:spPr bwMode="auto">
          <a:xfrm>
            <a:off x="2619375" y="52863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8" name="Line 6"/>
          <p:cNvSpPr>
            <a:spLocks noChangeShapeType="1"/>
          </p:cNvSpPr>
          <p:nvPr/>
        </p:nvSpPr>
        <p:spPr bwMode="auto">
          <a:xfrm>
            <a:off x="3521075" y="52863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9" name="Line 7"/>
          <p:cNvSpPr>
            <a:spLocks noChangeShapeType="1"/>
          </p:cNvSpPr>
          <p:nvPr/>
        </p:nvSpPr>
        <p:spPr bwMode="auto">
          <a:xfrm>
            <a:off x="3990975" y="52863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0" name="Line 8"/>
          <p:cNvSpPr>
            <a:spLocks noChangeShapeType="1"/>
          </p:cNvSpPr>
          <p:nvPr/>
        </p:nvSpPr>
        <p:spPr bwMode="auto">
          <a:xfrm>
            <a:off x="4435475" y="52863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1" name="Line 9"/>
          <p:cNvSpPr>
            <a:spLocks noChangeShapeType="1"/>
          </p:cNvSpPr>
          <p:nvPr/>
        </p:nvSpPr>
        <p:spPr bwMode="auto">
          <a:xfrm>
            <a:off x="4918075" y="52863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2" name="Line 10"/>
          <p:cNvSpPr>
            <a:spLocks noChangeShapeType="1"/>
          </p:cNvSpPr>
          <p:nvPr/>
        </p:nvSpPr>
        <p:spPr bwMode="auto">
          <a:xfrm>
            <a:off x="6264275" y="52863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3" name="Line 11"/>
          <p:cNvSpPr>
            <a:spLocks noChangeShapeType="1"/>
          </p:cNvSpPr>
          <p:nvPr/>
        </p:nvSpPr>
        <p:spPr bwMode="auto">
          <a:xfrm>
            <a:off x="5362575" y="52863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4" name="Line 12"/>
          <p:cNvSpPr>
            <a:spLocks noChangeShapeType="1"/>
          </p:cNvSpPr>
          <p:nvPr/>
        </p:nvSpPr>
        <p:spPr bwMode="auto">
          <a:xfrm>
            <a:off x="5819775" y="52863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75" name="Text Box 13"/>
          <p:cNvSpPr txBox="1">
            <a:spLocks noChangeArrowheads="1"/>
          </p:cNvSpPr>
          <p:nvPr/>
        </p:nvSpPr>
        <p:spPr bwMode="auto">
          <a:xfrm>
            <a:off x="5692775" y="5399088"/>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7</a:t>
            </a:r>
          </a:p>
        </p:txBody>
      </p:sp>
      <p:sp>
        <p:nvSpPr>
          <p:cNvPr id="15376" name="Text Box 14"/>
          <p:cNvSpPr txBox="1">
            <a:spLocks noChangeArrowheads="1"/>
          </p:cNvSpPr>
          <p:nvPr/>
        </p:nvSpPr>
        <p:spPr bwMode="auto">
          <a:xfrm>
            <a:off x="6137275" y="5399088"/>
            <a:ext cx="43497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8 qtrs</a:t>
            </a:r>
          </a:p>
        </p:txBody>
      </p:sp>
      <p:sp>
        <p:nvSpPr>
          <p:cNvPr id="15377" name="Text Box 15"/>
          <p:cNvSpPr txBox="1">
            <a:spLocks noChangeArrowheads="1"/>
          </p:cNvSpPr>
          <p:nvPr/>
        </p:nvSpPr>
        <p:spPr bwMode="auto">
          <a:xfrm>
            <a:off x="2498725" y="5399088"/>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0</a:t>
            </a:r>
          </a:p>
        </p:txBody>
      </p:sp>
      <p:sp>
        <p:nvSpPr>
          <p:cNvPr id="15378" name="Text Box 16"/>
          <p:cNvSpPr txBox="1">
            <a:spLocks noChangeArrowheads="1"/>
          </p:cNvSpPr>
          <p:nvPr/>
        </p:nvSpPr>
        <p:spPr bwMode="auto">
          <a:xfrm>
            <a:off x="4318000" y="5399088"/>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4</a:t>
            </a:r>
          </a:p>
        </p:txBody>
      </p:sp>
      <p:sp>
        <p:nvSpPr>
          <p:cNvPr id="15379" name="Text Box 17"/>
          <p:cNvSpPr txBox="1">
            <a:spLocks noChangeArrowheads="1"/>
          </p:cNvSpPr>
          <p:nvPr/>
        </p:nvSpPr>
        <p:spPr bwMode="auto">
          <a:xfrm>
            <a:off x="4794250" y="5399088"/>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5</a:t>
            </a:r>
          </a:p>
        </p:txBody>
      </p:sp>
      <p:sp>
        <p:nvSpPr>
          <p:cNvPr id="15380" name="Text Box 18"/>
          <p:cNvSpPr txBox="1">
            <a:spLocks noChangeArrowheads="1"/>
          </p:cNvSpPr>
          <p:nvPr/>
        </p:nvSpPr>
        <p:spPr bwMode="auto">
          <a:xfrm>
            <a:off x="5232400" y="5399088"/>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6</a:t>
            </a:r>
          </a:p>
        </p:txBody>
      </p:sp>
      <p:sp>
        <p:nvSpPr>
          <p:cNvPr id="15381" name="Text Box 19"/>
          <p:cNvSpPr txBox="1">
            <a:spLocks noChangeArrowheads="1"/>
          </p:cNvSpPr>
          <p:nvPr/>
        </p:nvSpPr>
        <p:spPr bwMode="auto">
          <a:xfrm>
            <a:off x="2952750" y="5399088"/>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1</a:t>
            </a:r>
          </a:p>
        </p:txBody>
      </p:sp>
      <p:sp>
        <p:nvSpPr>
          <p:cNvPr id="15382" name="Text Box 20"/>
          <p:cNvSpPr txBox="1">
            <a:spLocks noChangeArrowheads="1"/>
          </p:cNvSpPr>
          <p:nvPr/>
        </p:nvSpPr>
        <p:spPr bwMode="auto">
          <a:xfrm>
            <a:off x="3397250" y="5399088"/>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2</a:t>
            </a:r>
          </a:p>
        </p:txBody>
      </p:sp>
      <p:sp>
        <p:nvSpPr>
          <p:cNvPr id="15383" name="Text Box 21"/>
          <p:cNvSpPr txBox="1">
            <a:spLocks noChangeArrowheads="1"/>
          </p:cNvSpPr>
          <p:nvPr/>
        </p:nvSpPr>
        <p:spPr bwMode="auto">
          <a:xfrm>
            <a:off x="3870325" y="5399088"/>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3</a:t>
            </a:r>
          </a:p>
        </p:txBody>
      </p:sp>
      <p:sp>
        <p:nvSpPr>
          <p:cNvPr id="15384" name="Line 22"/>
          <p:cNvSpPr>
            <a:spLocks noChangeShapeType="1"/>
          </p:cNvSpPr>
          <p:nvPr/>
        </p:nvSpPr>
        <p:spPr bwMode="auto">
          <a:xfrm>
            <a:off x="2606675" y="5588000"/>
            <a:ext cx="1588" cy="3810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85" name="Text Box 23"/>
          <p:cNvSpPr txBox="1">
            <a:spLocks noChangeArrowheads="1"/>
          </p:cNvSpPr>
          <p:nvPr/>
        </p:nvSpPr>
        <p:spPr bwMode="auto">
          <a:xfrm>
            <a:off x="2400300" y="5918200"/>
            <a:ext cx="4175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PV?</a:t>
            </a:r>
          </a:p>
        </p:txBody>
      </p:sp>
      <p:sp>
        <p:nvSpPr>
          <p:cNvPr id="15386" name="Text Box 24"/>
          <p:cNvSpPr txBox="1">
            <a:spLocks noChangeArrowheads="1"/>
          </p:cNvSpPr>
          <p:nvPr/>
        </p:nvSpPr>
        <p:spPr bwMode="auto">
          <a:xfrm>
            <a:off x="1697038" y="5226050"/>
            <a:ext cx="8747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r</a:t>
            </a:r>
            <a:r>
              <a:rPr lang="en-US" altLang="en-US" sz="1000" b="1" baseline="-25000"/>
              <a:t>nominal</a:t>
            </a:r>
            <a:r>
              <a:rPr lang="en-US" altLang="en-US" sz="1000" b="1"/>
              <a:t> = 5%</a:t>
            </a:r>
          </a:p>
          <a:p>
            <a:pPr>
              <a:spcBef>
                <a:spcPct val="0"/>
              </a:spcBef>
              <a:buFontTx/>
              <a:buNone/>
            </a:pPr>
            <a:r>
              <a:rPr lang="en-US" altLang="en-US" sz="1000" b="1"/>
              <a:t>r</a:t>
            </a:r>
            <a:r>
              <a:rPr lang="en-US" altLang="en-US" sz="1000" b="1" baseline="-25000"/>
              <a:t>effective</a:t>
            </a:r>
            <a:r>
              <a:rPr lang="en-US" altLang="en-US" sz="1000" b="1"/>
              <a:t> = ?</a:t>
            </a:r>
          </a:p>
        </p:txBody>
      </p:sp>
      <p:sp>
        <p:nvSpPr>
          <p:cNvPr id="15387" name="Line 27"/>
          <p:cNvSpPr>
            <a:spLocks noChangeShapeType="1"/>
          </p:cNvSpPr>
          <p:nvPr/>
        </p:nvSpPr>
        <p:spPr bwMode="auto">
          <a:xfrm flipH="1" flipV="1">
            <a:off x="6259513" y="4881563"/>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88" name="Line 33"/>
          <p:cNvSpPr>
            <a:spLocks noChangeShapeType="1"/>
          </p:cNvSpPr>
          <p:nvPr/>
        </p:nvSpPr>
        <p:spPr bwMode="auto">
          <a:xfrm flipH="1" flipV="1">
            <a:off x="4441825" y="4881563"/>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89" name="Text Box 34"/>
          <p:cNvSpPr txBox="1">
            <a:spLocks noChangeArrowheads="1"/>
          </p:cNvSpPr>
          <p:nvPr/>
        </p:nvSpPr>
        <p:spPr bwMode="auto">
          <a:xfrm>
            <a:off x="4225925" y="4722813"/>
            <a:ext cx="4635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407.56</a:t>
            </a:r>
          </a:p>
        </p:txBody>
      </p:sp>
      <p:sp>
        <p:nvSpPr>
          <p:cNvPr id="15390" name="Text Box 41"/>
          <p:cNvSpPr txBox="1">
            <a:spLocks noChangeArrowheads="1"/>
          </p:cNvSpPr>
          <p:nvPr/>
        </p:nvSpPr>
        <p:spPr bwMode="auto">
          <a:xfrm>
            <a:off x="4318000" y="5106988"/>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1</a:t>
            </a:r>
          </a:p>
        </p:txBody>
      </p:sp>
      <p:sp>
        <p:nvSpPr>
          <p:cNvPr id="15391" name="Text Box 42"/>
          <p:cNvSpPr txBox="1">
            <a:spLocks noChangeArrowheads="1"/>
          </p:cNvSpPr>
          <p:nvPr/>
        </p:nvSpPr>
        <p:spPr bwMode="auto">
          <a:xfrm>
            <a:off x="6146800" y="5106988"/>
            <a:ext cx="490538"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2 years</a:t>
            </a:r>
          </a:p>
        </p:txBody>
      </p:sp>
      <p:sp>
        <p:nvSpPr>
          <p:cNvPr id="15392" name="Text Box 43"/>
          <p:cNvSpPr txBox="1">
            <a:spLocks noChangeArrowheads="1"/>
          </p:cNvSpPr>
          <p:nvPr/>
        </p:nvSpPr>
        <p:spPr bwMode="auto">
          <a:xfrm>
            <a:off x="6022975" y="4729163"/>
            <a:ext cx="4635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407.56</a:t>
            </a:r>
          </a:p>
        </p:txBody>
      </p:sp>
      <p:sp>
        <p:nvSpPr>
          <p:cNvPr id="15393" name="Text Box 44"/>
          <p:cNvSpPr txBox="1">
            <a:spLocks noChangeArrowheads="1"/>
          </p:cNvSpPr>
          <p:nvPr/>
        </p:nvSpPr>
        <p:spPr bwMode="auto">
          <a:xfrm>
            <a:off x="0" y="4687888"/>
            <a:ext cx="32004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a:t>The CF diagram now looks like this:</a:t>
            </a:r>
          </a:p>
        </p:txBody>
      </p:sp>
      <p:sp>
        <p:nvSpPr>
          <p:cNvPr id="15394" name="Text Box 43"/>
          <p:cNvSpPr txBox="1">
            <a:spLocks noChangeArrowheads="1"/>
          </p:cNvSpPr>
          <p:nvPr/>
        </p:nvSpPr>
        <p:spPr bwMode="auto">
          <a:xfrm>
            <a:off x="95250" y="2693988"/>
            <a:ext cx="6762750"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11430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600"/>
              <a:t>1) Annualize the payments:  Find the FV of 4 payments of $100 @ 5%</a:t>
            </a:r>
          </a:p>
          <a:p>
            <a:pPr>
              <a:spcBef>
                <a:spcPct val="0"/>
              </a:spcBef>
              <a:buFontTx/>
              <a:buNone/>
            </a:pPr>
            <a:r>
              <a:rPr lang="en-US" altLang="en-US" sz="1600"/>
              <a:t>   a) Find r</a:t>
            </a:r>
            <a:r>
              <a:rPr lang="en-US" altLang="en-US" sz="1600" baseline="-25000"/>
              <a:t>periodic</a:t>
            </a:r>
            <a:r>
              <a:rPr lang="en-US" altLang="en-US" sz="1600"/>
              <a:t>: r</a:t>
            </a:r>
            <a:r>
              <a:rPr lang="en-US" altLang="en-US" sz="1600" baseline="-25000"/>
              <a:t>nominal</a:t>
            </a:r>
            <a:r>
              <a:rPr lang="en-US" altLang="en-US" sz="1600"/>
              <a:t> / m = 5%/4 = 1.25%</a:t>
            </a:r>
          </a:p>
          <a:p>
            <a:pPr>
              <a:spcBef>
                <a:spcPct val="0"/>
              </a:spcBef>
              <a:buFontTx/>
              <a:buNone/>
            </a:pPr>
            <a:r>
              <a:rPr lang="en-US" altLang="en-US" sz="1600"/>
              <a:t>   b) Find FV</a:t>
            </a:r>
          </a:p>
          <a:p>
            <a:pPr lvl="1">
              <a:spcBef>
                <a:spcPct val="0"/>
              </a:spcBef>
              <a:buFont typeface="Monotype Sorts" pitchFamily="2" charset="2"/>
              <a:buChar char="ó"/>
            </a:pPr>
            <a:r>
              <a:rPr lang="en-US" altLang="en-US" sz="1600"/>
              <a:t>Enter number of periods [ 4, N]</a:t>
            </a:r>
          </a:p>
          <a:p>
            <a:pPr lvl="1">
              <a:spcBef>
                <a:spcPct val="0"/>
              </a:spcBef>
              <a:buFont typeface="Monotype Sorts" pitchFamily="2" charset="2"/>
              <a:buChar char="ó"/>
            </a:pPr>
            <a:r>
              <a:rPr lang="en-US" altLang="en-US" sz="1600"/>
              <a:t>Enter periodic interest rate [ 1.25 , I/Y] </a:t>
            </a:r>
          </a:p>
          <a:p>
            <a:pPr lvl="1">
              <a:spcBef>
                <a:spcPct val="0"/>
              </a:spcBef>
              <a:buFont typeface="Monotype Sorts" pitchFamily="2" charset="2"/>
              <a:buChar char="ó"/>
            </a:pPr>
            <a:r>
              <a:rPr lang="en-US" altLang="en-US" sz="1600"/>
              <a:t>Enter PMT [100,  PMT] </a:t>
            </a:r>
          </a:p>
          <a:p>
            <a:pPr lvl="1">
              <a:spcBef>
                <a:spcPct val="0"/>
              </a:spcBef>
              <a:buFont typeface="Monotype Sorts" pitchFamily="2" charset="2"/>
              <a:buChar char="ó"/>
            </a:pPr>
            <a:r>
              <a:rPr lang="en-US" altLang="en-US" sz="1600"/>
              <a:t>Press FV, [CPT,FV] and voila! FV = </a:t>
            </a:r>
            <a:r>
              <a:rPr lang="en-US" altLang="en-US" sz="1600" b="1"/>
              <a:t>$407.56</a:t>
            </a:r>
            <a:r>
              <a:rPr lang="en-US" altLang="en-US" sz="1600"/>
              <a:t>, Interpretation: 4 quarterly pymts of $100 @ 5% equal one annual payment of $407.56</a:t>
            </a:r>
            <a:endParaRPr lang="en-US" altLang="en-US" sz="1600" b="1"/>
          </a:p>
        </p:txBody>
      </p:sp>
      <p:sp>
        <p:nvSpPr>
          <p:cNvPr id="15395" name="Line 3"/>
          <p:cNvSpPr>
            <a:spLocks noChangeShapeType="1"/>
          </p:cNvSpPr>
          <p:nvPr/>
        </p:nvSpPr>
        <p:spPr bwMode="auto">
          <a:xfrm>
            <a:off x="1831975" y="18796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6" name="Line 4"/>
          <p:cNvSpPr>
            <a:spLocks noChangeShapeType="1"/>
          </p:cNvSpPr>
          <p:nvPr/>
        </p:nvSpPr>
        <p:spPr bwMode="auto">
          <a:xfrm>
            <a:off x="1374775" y="1952625"/>
            <a:ext cx="3632200" cy="63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7" name="Line 5"/>
          <p:cNvSpPr>
            <a:spLocks noChangeShapeType="1"/>
          </p:cNvSpPr>
          <p:nvPr/>
        </p:nvSpPr>
        <p:spPr bwMode="auto">
          <a:xfrm>
            <a:off x="1374775" y="18796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8" name="Line 6"/>
          <p:cNvSpPr>
            <a:spLocks noChangeShapeType="1"/>
          </p:cNvSpPr>
          <p:nvPr/>
        </p:nvSpPr>
        <p:spPr bwMode="auto">
          <a:xfrm>
            <a:off x="2276475" y="18796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99" name="Line 7"/>
          <p:cNvSpPr>
            <a:spLocks noChangeShapeType="1"/>
          </p:cNvSpPr>
          <p:nvPr/>
        </p:nvSpPr>
        <p:spPr bwMode="auto">
          <a:xfrm>
            <a:off x="2746375" y="18796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0" name="Line 8"/>
          <p:cNvSpPr>
            <a:spLocks noChangeShapeType="1"/>
          </p:cNvSpPr>
          <p:nvPr/>
        </p:nvSpPr>
        <p:spPr bwMode="auto">
          <a:xfrm>
            <a:off x="3190875" y="18796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1" name="Line 9"/>
          <p:cNvSpPr>
            <a:spLocks noChangeShapeType="1"/>
          </p:cNvSpPr>
          <p:nvPr/>
        </p:nvSpPr>
        <p:spPr bwMode="auto">
          <a:xfrm>
            <a:off x="3673475" y="18796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2" name="Line 10"/>
          <p:cNvSpPr>
            <a:spLocks noChangeShapeType="1"/>
          </p:cNvSpPr>
          <p:nvPr/>
        </p:nvSpPr>
        <p:spPr bwMode="auto">
          <a:xfrm>
            <a:off x="5019675" y="18796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3" name="Line 11"/>
          <p:cNvSpPr>
            <a:spLocks noChangeShapeType="1"/>
          </p:cNvSpPr>
          <p:nvPr/>
        </p:nvSpPr>
        <p:spPr bwMode="auto">
          <a:xfrm>
            <a:off x="4117975" y="18796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4" name="Line 12"/>
          <p:cNvSpPr>
            <a:spLocks noChangeShapeType="1"/>
          </p:cNvSpPr>
          <p:nvPr/>
        </p:nvSpPr>
        <p:spPr bwMode="auto">
          <a:xfrm>
            <a:off x="4575175" y="18796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05" name="Text Box 13"/>
          <p:cNvSpPr txBox="1">
            <a:spLocks noChangeArrowheads="1"/>
          </p:cNvSpPr>
          <p:nvPr/>
        </p:nvSpPr>
        <p:spPr bwMode="auto">
          <a:xfrm>
            <a:off x="4448175" y="19923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7</a:t>
            </a:r>
          </a:p>
        </p:txBody>
      </p:sp>
      <p:sp>
        <p:nvSpPr>
          <p:cNvPr id="15406" name="Text Box 14"/>
          <p:cNvSpPr txBox="1">
            <a:spLocks noChangeArrowheads="1"/>
          </p:cNvSpPr>
          <p:nvPr/>
        </p:nvSpPr>
        <p:spPr bwMode="auto">
          <a:xfrm>
            <a:off x="4892675" y="19923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8</a:t>
            </a:r>
          </a:p>
        </p:txBody>
      </p:sp>
      <p:sp>
        <p:nvSpPr>
          <p:cNvPr id="15407" name="Text Box 15"/>
          <p:cNvSpPr txBox="1">
            <a:spLocks noChangeArrowheads="1"/>
          </p:cNvSpPr>
          <p:nvPr/>
        </p:nvSpPr>
        <p:spPr bwMode="auto">
          <a:xfrm>
            <a:off x="1254125" y="19923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0</a:t>
            </a:r>
          </a:p>
        </p:txBody>
      </p:sp>
      <p:sp>
        <p:nvSpPr>
          <p:cNvPr id="15408" name="Text Box 16"/>
          <p:cNvSpPr txBox="1">
            <a:spLocks noChangeArrowheads="1"/>
          </p:cNvSpPr>
          <p:nvPr/>
        </p:nvSpPr>
        <p:spPr bwMode="auto">
          <a:xfrm>
            <a:off x="3073400" y="19923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4</a:t>
            </a:r>
          </a:p>
        </p:txBody>
      </p:sp>
      <p:sp>
        <p:nvSpPr>
          <p:cNvPr id="15409" name="Text Box 17"/>
          <p:cNvSpPr txBox="1">
            <a:spLocks noChangeArrowheads="1"/>
          </p:cNvSpPr>
          <p:nvPr/>
        </p:nvSpPr>
        <p:spPr bwMode="auto">
          <a:xfrm>
            <a:off x="3549650" y="19923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5</a:t>
            </a:r>
          </a:p>
        </p:txBody>
      </p:sp>
      <p:sp>
        <p:nvSpPr>
          <p:cNvPr id="15410" name="Text Box 18"/>
          <p:cNvSpPr txBox="1">
            <a:spLocks noChangeArrowheads="1"/>
          </p:cNvSpPr>
          <p:nvPr/>
        </p:nvSpPr>
        <p:spPr bwMode="auto">
          <a:xfrm>
            <a:off x="3987800" y="19923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6</a:t>
            </a:r>
          </a:p>
        </p:txBody>
      </p:sp>
      <p:sp>
        <p:nvSpPr>
          <p:cNvPr id="15411" name="Text Box 19"/>
          <p:cNvSpPr txBox="1">
            <a:spLocks noChangeArrowheads="1"/>
          </p:cNvSpPr>
          <p:nvPr/>
        </p:nvSpPr>
        <p:spPr bwMode="auto">
          <a:xfrm>
            <a:off x="1708150" y="19923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1</a:t>
            </a:r>
          </a:p>
        </p:txBody>
      </p:sp>
      <p:sp>
        <p:nvSpPr>
          <p:cNvPr id="15412" name="Text Box 20"/>
          <p:cNvSpPr txBox="1">
            <a:spLocks noChangeArrowheads="1"/>
          </p:cNvSpPr>
          <p:nvPr/>
        </p:nvSpPr>
        <p:spPr bwMode="auto">
          <a:xfrm>
            <a:off x="2152650" y="19923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2</a:t>
            </a:r>
          </a:p>
        </p:txBody>
      </p:sp>
      <p:sp>
        <p:nvSpPr>
          <p:cNvPr id="15413" name="Text Box 21"/>
          <p:cNvSpPr txBox="1">
            <a:spLocks noChangeArrowheads="1"/>
          </p:cNvSpPr>
          <p:nvPr/>
        </p:nvSpPr>
        <p:spPr bwMode="auto">
          <a:xfrm>
            <a:off x="2625725" y="19923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3</a:t>
            </a:r>
          </a:p>
        </p:txBody>
      </p:sp>
      <p:sp>
        <p:nvSpPr>
          <p:cNvPr id="15414" name="Line 22"/>
          <p:cNvSpPr>
            <a:spLocks noChangeShapeType="1"/>
          </p:cNvSpPr>
          <p:nvPr/>
        </p:nvSpPr>
        <p:spPr bwMode="auto">
          <a:xfrm>
            <a:off x="1362075" y="2181225"/>
            <a:ext cx="1588" cy="3810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415" name="Text Box 23"/>
          <p:cNvSpPr txBox="1">
            <a:spLocks noChangeArrowheads="1"/>
          </p:cNvSpPr>
          <p:nvPr/>
        </p:nvSpPr>
        <p:spPr bwMode="auto">
          <a:xfrm>
            <a:off x="1155700" y="2511425"/>
            <a:ext cx="4175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PV?</a:t>
            </a:r>
          </a:p>
        </p:txBody>
      </p:sp>
      <p:sp>
        <p:nvSpPr>
          <p:cNvPr id="15416" name="Text Box 24"/>
          <p:cNvSpPr txBox="1">
            <a:spLocks noChangeArrowheads="1"/>
          </p:cNvSpPr>
          <p:nvPr/>
        </p:nvSpPr>
        <p:spPr bwMode="auto">
          <a:xfrm>
            <a:off x="1385888" y="1724025"/>
            <a:ext cx="5730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r = 5%</a:t>
            </a:r>
          </a:p>
        </p:txBody>
      </p:sp>
      <p:sp>
        <p:nvSpPr>
          <p:cNvPr id="15417" name="Line 25"/>
          <p:cNvSpPr>
            <a:spLocks noChangeShapeType="1"/>
          </p:cNvSpPr>
          <p:nvPr/>
        </p:nvSpPr>
        <p:spPr bwMode="auto">
          <a:xfrm flipH="1" flipV="1">
            <a:off x="4567238" y="1557338"/>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418" name="Text Box 26"/>
          <p:cNvSpPr txBox="1">
            <a:spLocks noChangeArrowheads="1"/>
          </p:cNvSpPr>
          <p:nvPr/>
        </p:nvSpPr>
        <p:spPr bwMode="auto">
          <a:xfrm>
            <a:off x="4351338" y="1398588"/>
            <a:ext cx="3365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100</a:t>
            </a:r>
          </a:p>
        </p:txBody>
      </p:sp>
      <p:sp>
        <p:nvSpPr>
          <p:cNvPr id="15419" name="Line 27"/>
          <p:cNvSpPr>
            <a:spLocks noChangeShapeType="1"/>
          </p:cNvSpPr>
          <p:nvPr/>
        </p:nvSpPr>
        <p:spPr bwMode="auto">
          <a:xfrm flipH="1" flipV="1">
            <a:off x="5014913" y="1557338"/>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420" name="Text Box 28"/>
          <p:cNvSpPr txBox="1">
            <a:spLocks noChangeArrowheads="1"/>
          </p:cNvSpPr>
          <p:nvPr/>
        </p:nvSpPr>
        <p:spPr bwMode="auto">
          <a:xfrm>
            <a:off x="4799013" y="1398588"/>
            <a:ext cx="3365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100</a:t>
            </a:r>
          </a:p>
        </p:txBody>
      </p:sp>
      <p:sp>
        <p:nvSpPr>
          <p:cNvPr id="15421" name="Line 29"/>
          <p:cNvSpPr>
            <a:spLocks noChangeShapeType="1"/>
          </p:cNvSpPr>
          <p:nvPr/>
        </p:nvSpPr>
        <p:spPr bwMode="auto">
          <a:xfrm flipH="1" flipV="1">
            <a:off x="4114800" y="1557338"/>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422" name="Text Box 30"/>
          <p:cNvSpPr txBox="1">
            <a:spLocks noChangeArrowheads="1"/>
          </p:cNvSpPr>
          <p:nvPr/>
        </p:nvSpPr>
        <p:spPr bwMode="auto">
          <a:xfrm>
            <a:off x="3898900" y="1398588"/>
            <a:ext cx="3365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100</a:t>
            </a:r>
          </a:p>
        </p:txBody>
      </p:sp>
      <p:sp>
        <p:nvSpPr>
          <p:cNvPr id="15423" name="Line 31"/>
          <p:cNvSpPr>
            <a:spLocks noChangeShapeType="1"/>
          </p:cNvSpPr>
          <p:nvPr/>
        </p:nvSpPr>
        <p:spPr bwMode="auto">
          <a:xfrm flipH="1" flipV="1">
            <a:off x="3671888" y="1557338"/>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424" name="Text Box 32"/>
          <p:cNvSpPr txBox="1">
            <a:spLocks noChangeArrowheads="1"/>
          </p:cNvSpPr>
          <p:nvPr/>
        </p:nvSpPr>
        <p:spPr bwMode="auto">
          <a:xfrm>
            <a:off x="3455988" y="1398588"/>
            <a:ext cx="3365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100</a:t>
            </a:r>
          </a:p>
        </p:txBody>
      </p:sp>
      <p:sp>
        <p:nvSpPr>
          <p:cNvPr id="15425" name="Line 33"/>
          <p:cNvSpPr>
            <a:spLocks noChangeShapeType="1"/>
          </p:cNvSpPr>
          <p:nvPr/>
        </p:nvSpPr>
        <p:spPr bwMode="auto">
          <a:xfrm flipH="1" flipV="1">
            <a:off x="3190875" y="1557338"/>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426" name="Text Box 34"/>
          <p:cNvSpPr txBox="1">
            <a:spLocks noChangeArrowheads="1"/>
          </p:cNvSpPr>
          <p:nvPr/>
        </p:nvSpPr>
        <p:spPr bwMode="auto">
          <a:xfrm>
            <a:off x="2974975" y="1398588"/>
            <a:ext cx="3365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100</a:t>
            </a:r>
          </a:p>
        </p:txBody>
      </p:sp>
      <p:sp>
        <p:nvSpPr>
          <p:cNvPr id="15427" name="Line 35"/>
          <p:cNvSpPr>
            <a:spLocks noChangeShapeType="1"/>
          </p:cNvSpPr>
          <p:nvPr/>
        </p:nvSpPr>
        <p:spPr bwMode="auto">
          <a:xfrm flipH="1" flipV="1">
            <a:off x="2743200" y="1557338"/>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428" name="Text Box 36"/>
          <p:cNvSpPr txBox="1">
            <a:spLocks noChangeArrowheads="1"/>
          </p:cNvSpPr>
          <p:nvPr/>
        </p:nvSpPr>
        <p:spPr bwMode="auto">
          <a:xfrm>
            <a:off x="2527300" y="1398588"/>
            <a:ext cx="3365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100</a:t>
            </a:r>
          </a:p>
        </p:txBody>
      </p:sp>
      <p:sp>
        <p:nvSpPr>
          <p:cNvPr id="15429" name="Line 37"/>
          <p:cNvSpPr>
            <a:spLocks noChangeShapeType="1"/>
          </p:cNvSpPr>
          <p:nvPr/>
        </p:nvSpPr>
        <p:spPr bwMode="auto">
          <a:xfrm flipH="1" flipV="1">
            <a:off x="2271713" y="1557338"/>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430" name="Text Box 38"/>
          <p:cNvSpPr txBox="1">
            <a:spLocks noChangeArrowheads="1"/>
          </p:cNvSpPr>
          <p:nvPr/>
        </p:nvSpPr>
        <p:spPr bwMode="auto">
          <a:xfrm>
            <a:off x="2055813" y="1398588"/>
            <a:ext cx="3365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100</a:t>
            </a:r>
          </a:p>
        </p:txBody>
      </p:sp>
      <p:sp>
        <p:nvSpPr>
          <p:cNvPr id="15431" name="Line 39"/>
          <p:cNvSpPr>
            <a:spLocks noChangeShapeType="1"/>
          </p:cNvSpPr>
          <p:nvPr/>
        </p:nvSpPr>
        <p:spPr bwMode="auto">
          <a:xfrm flipH="1" flipV="1">
            <a:off x="1828800" y="1557338"/>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432" name="Text Box 40"/>
          <p:cNvSpPr txBox="1">
            <a:spLocks noChangeArrowheads="1"/>
          </p:cNvSpPr>
          <p:nvPr/>
        </p:nvSpPr>
        <p:spPr bwMode="auto">
          <a:xfrm>
            <a:off x="1612900" y="1398588"/>
            <a:ext cx="3365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100</a:t>
            </a:r>
          </a:p>
        </p:txBody>
      </p:sp>
      <p:sp>
        <p:nvSpPr>
          <p:cNvPr id="15433" name="Text Box 42"/>
          <p:cNvSpPr txBox="1">
            <a:spLocks noChangeArrowheads="1"/>
          </p:cNvSpPr>
          <p:nvPr/>
        </p:nvSpPr>
        <p:spPr bwMode="auto">
          <a:xfrm>
            <a:off x="3578225" y="2132013"/>
            <a:ext cx="2935288"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T = # of years = 2</a:t>
            </a:r>
          </a:p>
          <a:p>
            <a:pPr>
              <a:spcBef>
                <a:spcPct val="0"/>
              </a:spcBef>
              <a:buFontTx/>
              <a:buNone/>
            </a:pPr>
            <a:r>
              <a:rPr lang="en-US" altLang="en-US" sz="1200" b="1"/>
              <a:t>m = # of discounting per year = 4</a:t>
            </a:r>
          </a:p>
          <a:p>
            <a:pPr>
              <a:spcBef>
                <a:spcPct val="0"/>
              </a:spcBef>
              <a:buFontTx/>
              <a:buNone/>
            </a:pPr>
            <a:r>
              <a:rPr lang="en-US" altLang="en-US" sz="1200" b="1"/>
              <a:t>n = total # of periods = m x T = 4 x 2 = 8</a:t>
            </a:r>
          </a:p>
        </p:txBody>
      </p:sp>
      <p:sp>
        <p:nvSpPr>
          <p:cNvPr id="15434" name="TextBox 73"/>
          <p:cNvSpPr txBox="1">
            <a:spLocks noChangeArrowheads="1"/>
          </p:cNvSpPr>
          <p:nvPr/>
        </p:nvSpPr>
        <p:spPr bwMode="auto">
          <a:xfrm>
            <a:off x="152400" y="279400"/>
            <a:ext cx="6705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 typeface="Monotype Sorts" pitchFamily="2" charset="2"/>
              <a:buNone/>
            </a:pPr>
            <a:r>
              <a:rPr lang="en-US" altLang="en-US" sz="1600" b="1"/>
              <a:t>Note: You can use EAR (EFF%) to solve Annuities but you must “annualize” the payments</a:t>
            </a:r>
          </a:p>
          <a:p>
            <a:pPr>
              <a:spcBef>
                <a:spcPct val="0"/>
              </a:spcBef>
              <a:buFont typeface="Monotype Sorts" pitchFamily="2" charset="2"/>
              <a:buNone/>
            </a:pPr>
            <a:r>
              <a:rPr lang="en-US" altLang="en-US" sz="1600" u="sng"/>
              <a:t>Example Using EAR</a:t>
            </a:r>
            <a:r>
              <a:rPr lang="en-US" altLang="en-US" sz="1600"/>
              <a:t>: An ordinary annuity paying $100 every quarter for 2 years is currently yielding 5%.  What is the fair market value of this security yielding?</a:t>
            </a:r>
          </a:p>
          <a:p>
            <a:pPr>
              <a:spcBef>
                <a:spcPct val="0"/>
              </a:spcBef>
              <a:buFontTx/>
              <a:buNone/>
            </a:pPr>
            <a:endParaRPr lang="en-US" altLang="en-US" sz="16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1638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DDD95243-AF57-40AD-95DA-C92C9C00C23D}" type="slidenum">
              <a:rPr lang="en-US" altLang="en-US" sz="1200" smtClean="0"/>
              <a:pPr>
                <a:spcBef>
                  <a:spcPct val="0"/>
                </a:spcBef>
                <a:buFontTx/>
                <a:buNone/>
              </a:pPr>
              <a:t>15</a:t>
            </a:fld>
            <a:endParaRPr lang="en-US" altLang="en-US" sz="1200" smtClean="0"/>
          </a:p>
        </p:txBody>
      </p:sp>
      <p:sp>
        <p:nvSpPr>
          <p:cNvPr id="16388" name="Text Box 7"/>
          <p:cNvSpPr txBox="1">
            <a:spLocks noChangeArrowheads="1"/>
          </p:cNvSpPr>
          <p:nvPr/>
        </p:nvSpPr>
        <p:spPr bwMode="auto">
          <a:xfrm>
            <a:off x="238125" y="355600"/>
            <a:ext cx="66198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Why should you care about EAR?</a:t>
            </a:r>
            <a:r>
              <a:rPr lang="en-US" altLang="en-US" sz="1800"/>
              <a:t> </a:t>
            </a:r>
          </a:p>
          <a:p>
            <a:pPr>
              <a:spcBef>
                <a:spcPct val="0"/>
              </a:spcBef>
              <a:buFontTx/>
              <a:buNone/>
            </a:pPr>
            <a:r>
              <a:rPr lang="en-US" altLang="en-US" sz="1800" b="1"/>
              <a:t>Answer: </a:t>
            </a:r>
            <a:r>
              <a:rPr lang="en-US" altLang="en-US" sz="1800"/>
              <a:t>It’s used as a basis of comparison to choose the best r</a:t>
            </a:r>
            <a:r>
              <a:rPr lang="en-US" altLang="en-US" sz="1800" baseline="-25000"/>
              <a:t>simple/nominal/quoted</a:t>
            </a:r>
            <a:r>
              <a:rPr lang="en-US" altLang="en-US" sz="1800"/>
              <a:t> between investment/loan options that have different payment frequencies</a:t>
            </a:r>
          </a:p>
        </p:txBody>
      </p:sp>
      <p:graphicFrame>
        <p:nvGraphicFramePr>
          <p:cNvPr id="16389" name="Object 9"/>
          <p:cNvGraphicFramePr>
            <a:graphicFrameLocks noChangeAspect="1"/>
          </p:cNvGraphicFramePr>
          <p:nvPr/>
        </p:nvGraphicFramePr>
        <p:xfrm>
          <a:off x="806450" y="6518275"/>
          <a:ext cx="3695700" cy="2259013"/>
        </p:xfrm>
        <a:graphic>
          <a:graphicData uri="http://schemas.openxmlformats.org/presentationml/2006/ole">
            <mc:AlternateContent xmlns:mc="http://schemas.openxmlformats.org/markup-compatibility/2006">
              <mc:Choice xmlns:v="urn:schemas-microsoft-com:vml" Requires="v">
                <p:oleObj spid="_x0000_s16397" name="Worksheet" r:id="rId4" imgW="2400336" imgH="1466755" progId="Excel.Sheet.8">
                  <p:embed/>
                </p:oleObj>
              </mc:Choice>
              <mc:Fallback>
                <p:oleObj name="Worksheet" r:id="rId4" imgW="2400336" imgH="1466755" progId="Excel.Sheet.8">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6450" y="6518275"/>
                        <a:ext cx="3695700" cy="225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610" name="AutoShape 10"/>
          <p:cNvSpPr>
            <a:spLocks noChangeArrowheads="1"/>
          </p:cNvSpPr>
          <p:nvPr/>
        </p:nvSpPr>
        <p:spPr bwMode="auto">
          <a:xfrm>
            <a:off x="88900" y="295275"/>
            <a:ext cx="266700" cy="260350"/>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16391" name="Text Box 7"/>
          <p:cNvSpPr txBox="1">
            <a:spLocks noChangeArrowheads="1"/>
          </p:cNvSpPr>
          <p:nvPr/>
        </p:nvSpPr>
        <p:spPr bwMode="auto">
          <a:xfrm>
            <a:off x="238125" y="1689100"/>
            <a:ext cx="661987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Example</a:t>
            </a:r>
            <a:r>
              <a:rPr lang="en-US" altLang="en-US" sz="1800"/>
              <a:t>: You are considering two different stock mutual funds in which to invest.  Fund A offers 8.5808% APR rate of return with quarterly reinvestment of profits.  Fund B offers a 8.5410% APR rate of return with monthly reinvestment of profits.  Which fund is more profitable?  </a:t>
            </a:r>
          </a:p>
          <a:p>
            <a:pPr>
              <a:spcBef>
                <a:spcPct val="0"/>
              </a:spcBef>
              <a:buFontTx/>
              <a:buNone/>
            </a:pPr>
            <a:r>
              <a:rPr lang="en-US" altLang="en-US" sz="1800" b="1"/>
              <a:t>Fund A</a:t>
            </a:r>
            <a:r>
              <a:rPr lang="en-US" altLang="en-US" sz="1800"/>
              <a:t>: 2nd, INCONV, 8.5808%, ENTER, ↓, ↓, 4, ENTER, ↓, ↓, CPT: 8.8609%</a:t>
            </a:r>
            <a:endParaRPr lang="en-US" altLang="en-US" sz="1800" b="1"/>
          </a:p>
          <a:p>
            <a:pPr>
              <a:spcBef>
                <a:spcPct val="0"/>
              </a:spcBef>
              <a:buFontTx/>
              <a:buNone/>
            </a:pPr>
            <a:r>
              <a:rPr lang="en-US" altLang="en-US" sz="1800" b="1"/>
              <a:t>Fund B</a:t>
            </a:r>
            <a:r>
              <a:rPr lang="en-US" altLang="en-US" sz="1800"/>
              <a:t>: 2nd, INCONV, 8.5410%, ENTER, ↓, ↓, 12, ENTER, ↓, ↓, CPT: </a:t>
            </a:r>
            <a:r>
              <a:rPr lang="en-US" altLang="en-US" sz="1800" b="1"/>
              <a:t>8.8834%  Fund B is more profitable</a:t>
            </a:r>
            <a:endParaRPr lang="en-US" altLang="en-US" sz="1800"/>
          </a:p>
          <a:p>
            <a:pPr>
              <a:spcBef>
                <a:spcPct val="0"/>
              </a:spcBef>
              <a:buFontTx/>
              <a:buNone/>
            </a:pPr>
            <a:endParaRPr lang="en-US" altLang="en-US" sz="1800" b="1"/>
          </a:p>
          <a:p>
            <a:pPr>
              <a:spcBef>
                <a:spcPct val="0"/>
              </a:spcBef>
              <a:buFontTx/>
              <a:buNone/>
            </a:pPr>
            <a:r>
              <a:rPr lang="en-US" altLang="en-US" sz="1800" u="sng"/>
              <a:t>Example</a:t>
            </a:r>
            <a:r>
              <a:rPr lang="en-US" altLang="en-US" sz="1800"/>
              <a:t>: Your company needs to borrow $100,000.00 for a warehouse modification.  You have received five different quoted rates (rates and compounding periods per year are shown below).  Which one should you choose?</a:t>
            </a:r>
          </a:p>
          <a:p>
            <a:pPr>
              <a:spcBef>
                <a:spcPct val="0"/>
              </a:spcBef>
              <a:buFontTx/>
              <a:buNone/>
            </a:pPr>
            <a:r>
              <a:rPr lang="en-US" altLang="en-US" sz="1800" u="sng"/>
              <a:t>Answer</a:t>
            </a:r>
            <a:r>
              <a:rPr lang="en-US" altLang="en-US" sz="1800"/>
              <a:t>: Compute the EAR for each quoted rate.  The one with the lowest EAR is the lowest annual rate of cost.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174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1B1F9518-EFA2-4438-BB7B-6AF8183F9BA6}" type="slidenum">
              <a:rPr lang="en-US" altLang="en-US" sz="1200" smtClean="0"/>
              <a:pPr>
                <a:spcBef>
                  <a:spcPct val="0"/>
                </a:spcBef>
                <a:buFontTx/>
                <a:buNone/>
              </a:pPr>
              <a:t>16</a:t>
            </a:fld>
            <a:endParaRPr lang="en-US" altLang="en-US" sz="1200" smtClean="0"/>
          </a:p>
        </p:txBody>
      </p:sp>
      <p:sp>
        <p:nvSpPr>
          <p:cNvPr id="17412" name="Text Box 2"/>
          <p:cNvSpPr txBox="1">
            <a:spLocks noChangeArrowheads="1"/>
          </p:cNvSpPr>
          <p:nvPr/>
        </p:nvSpPr>
        <p:spPr bwMode="auto">
          <a:xfrm>
            <a:off x="201613" y="635000"/>
            <a:ext cx="6656387"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Example</a:t>
            </a:r>
            <a:r>
              <a:rPr lang="en-US" altLang="en-US" sz="1800"/>
              <a:t>: Your broker proposes an investment scheme that will pay you $1000 two years from now for an initial cost of $900 today.  The investment promises a total return of 11.11%.  What is the </a:t>
            </a:r>
            <a:r>
              <a:rPr lang="en-US" altLang="en-US" sz="1800" u="sng"/>
              <a:t>annual</a:t>
            </a:r>
            <a:r>
              <a:rPr lang="en-US" altLang="en-US" sz="1800"/>
              <a:t> rate of return on this investment?</a:t>
            </a:r>
          </a:p>
          <a:p>
            <a:pPr>
              <a:spcBef>
                <a:spcPct val="0"/>
              </a:spcBef>
              <a:buFontTx/>
              <a:buNone/>
            </a:pPr>
            <a:endParaRPr lang="en-US" altLang="en-US" sz="1800" b="1"/>
          </a:p>
          <a:p>
            <a:pPr>
              <a:spcBef>
                <a:spcPct val="0"/>
              </a:spcBef>
              <a:buFontTx/>
              <a:buNone/>
            </a:pPr>
            <a:r>
              <a:rPr lang="en-US" altLang="en-US" sz="1800"/>
              <a:t>  </a:t>
            </a:r>
            <a:r>
              <a:rPr lang="en-US" altLang="en-US" sz="1800" b="1"/>
              <a:t>ROR (per annum) </a:t>
            </a:r>
            <a:r>
              <a:rPr lang="en-US" altLang="en-US" sz="1800"/>
              <a:t>= (1 + ROR</a:t>
            </a:r>
            <a:r>
              <a:rPr lang="en-US" altLang="en-US" sz="1800" baseline="-25000"/>
              <a:t>total</a:t>
            </a:r>
            <a:r>
              <a:rPr lang="en-US" altLang="en-US" sz="1800"/>
              <a:t>)</a:t>
            </a:r>
            <a:r>
              <a:rPr lang="en-US" altLang="en-US" sz="1800" baseline="30000"/>
              <a:t>1/n</a:t>
            </a:r>
            <a:r>
              <a:rPr lang="en-US" altLang="en-US" sz="1800"/>
              <a:t> – 1</a:t>
            </a:r>
          </a:p>
          <a:p>
            <a:pPr>
              <a:spcBef>
                <a:spcPct val="0"/>
              </a:spcBef>
              <a:buFontTx/>
              <a:buNone/>
            </a:pPr>
            <a:r>
              <a:rPr lang="en-US" altLang="en-US" sz="1800"/>
              <a:t>		  = (1 + 0.1111)</a:t>
            </a:r>
            <a:r>
              <a:rPr lang="en-US" altLang="en-US" sz="1800" baseline="30000"/>
              <a:t>1/2</a:t>
            </a:r>
            <a:r>
              <a:rPr lang="en-US" altLang="en-US" sz="1800"/>
              <a:t> – 1</a:t>
            </a:r>
          </a:p>
          <a:p>
            <a:pPr>
              <a:spcBef>
                <a:spcPct val="0"/>
              </a:spcBef>
              <a:buFontTx/>
              <a:buNone/>
            </a:pPr>
            <a:r>
              <a:rPr lang="en-US" altLang="en-US" sz="1800"/>
              <a:t>		  = (1.1111)</a:t>
            </a:r>
            <a:r>
              <a:rPr lang="en-US" altLang="en-US" sz="1800" baseline="30000"/>
              <a:t>1/2</a:t>
            </a:r>
            <a:r>
              <a:rPr lang="en-US" altLang="en-US" sz="1800"/>
              <a:t> – 1</a:t>
            </a:r>
          </a:p>
          <a:p>
            <a:pPr>
              <a:spcBef>
                <a:spcPct val="0"/>
              </a:spcBef>
              <a:buFontTx/>
              <a:buNone/>
            </a:pPr>
            <a:r>
              <a:rPr lang="en-US" altLang="en-US" sz="1800"/>
              <a:t>		  = 1.054093 – 1</a:t>
            </a:r>
          </a:p>
          <a:p>
            <a:pPr>
              <a:spcBef>
                <a:spcPct val="0"/>
              </a:spcBef>
              <a:buFontTx/>
              <a:buNone/>
            </a:pPr>
            <a:r>
              <a:rPr lang="en-US" altLang="en-US" sz="1800"/>
              <a:t>		  = 0.054093</a:t>
            </a:r>
          </a:p>
          <a:p>
            <a:pPr>
              <a:spcBef>
                <a:spcPct val="0"/>
              </a:spcBef>
              <a:buFontTx/>
              <a:buNone/>
            </a:pPr>
            <a:r>
              <a:rPr lang="en-US" altLang="en-US" sz="1800"/>
              <a:t>		  = </a:t>
            </a:r>
            <a:r>
              <a:rPr lang="en-US" altLang="en-US" sz="1800" b="1"/>
              <a:t>5.4093%</a:t>
            </a:r>
            <a:r>
              <a:rPr lang="en-US" altLang="en-US" sz="1800"/>
              <a:t> </a:t>
            </a:r>
          </a:p>
          <a:p>
            <a:pPr>
              <a:spcBef>
                <a:spcPct val="0"/>
              </a:spcBef>
              <a:buFontTx/>
              <a:buNone/>
            </a:pPr>
            <a:endParaRPr lang="en-US" altLang="en-US" sz="1800"/>
          </a:p>
          <a:p>
            <a:pPr>
              <a:spcBef>
                <a:spcPct val="0"/>
              </a:spcBef>
              <a:buFontTx/>
              <a:buNone/>
            </a:pPr>
            <a:endParaRPr lang="en-US" altLang="en-US" sz="1800"/>
          </a:p>
          <a:p>
            <a:pPr>
              <a:spcBef>
                <a:spcPct val="0"/>
              </a:spcBef>
              <a:buFontTx/>
              <a:buNone/>
            </a:pPr>
            <a:endParaRPr lang="en-US" altLang="en-US" sz="1800"/>
          </a:p>
          <a:p>
            <a:pPr>
              <a:spcBef>
                <a:spcPct val="0"/>
              </a:spcBef>
              <a:buFontTx/>
              <a:buNone/>
            </a:pPr>
            <a:endParaRPr lang="en-US" altLang="en-US" sz="1800"/>
          </a:p>
        </p:txBody>
      </p:sp>
      <p:sp>
        <p:nvSpPr>
          <p:cNvPr id="17413" name="TextBox 33"/>
          <p:cNvSpPr txBox="1">
            <a:spLocks noChangeArrowheads="1"/>
          </p:cNvSpPr>
          <p:nvPr/>
        </p:nvSpPr>
        <p:spPr bwMode="auto">
          <a:xfrm>
            <a:off x="115888" y="295275"/>
            <a:ext cx="67421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Find the Annual ROR, given a Total Return</a:t>
            </a:r>
          </a:p>
        </p:txBody>
      </p:sp>
      <p:sp>
        <p:nvSpPr>
          <p:cNvPr id="17414" name="Text Box 2"/>
          <p:cNvSpPr txBox="1">
            <a:spLocks noChangeArrowheads="1"/>
          </p:cNvSpPr>
          <p:nvPr/>
        </p:nvSpPr>
        <p:spPr bwMode="auto">
          <a:xfrm>
            <a:off x="257175" y="4552950"/>
            <a:ext cx="6600825" cy="295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11430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lvl="1">
              <a:spcBef>
                <a:spcPct val="0"/>
              </a:spcBef>
              <a:buFont typeface="Monotype Sorts" pitchFamily="2" charset="2"/>
              <a:buChar char="ó"/>
            </a:pPr>
            <a:endParaRPr lang="en-US" altLang="en-US" sz="1800"/>
          </a:p>
          <a:p>
            <a:pPr>
              <a:spcBef>
                <a:spcPct val="0"/>
              </a:spcBef>
              <a:buFontTx/>
              <a:buNone/>
            </a:pPr>
            <a:r>
              <a:rPr lang="en-US" altLang="en-US" sz="2000" b="1"/>
              <a:t>Annual Percentage Rate (APR)</a:t>
            </a:r>
          </a:p>
          <a:p>
            <a:pPr>
              <a:spcBef>
                <a:spcPct val="0"/>
              </a:spcBef>
              <a:buFontTx/>
              <a:buNone/>
            </a:pPr>
            <a:endParaRPr lang="en-US" altLang="en-US" sz="2000" b="1"/>
          </a:p>
          <a:p>
            <a:pPr>
              <a:spcBef>
                <a:spcPct val="0"/>
              </a:spcBef>
              <a:buFont typeface="Wingdings 3" pitchFamily="18" charset="2"/>
              <a:buChar char="_"/>
            </a:pPr>
            <a:r>
              <a:rPr lang="en-US" altLang="en-US" sz="1800"/>
              <a:t>This is the rate reported (as required by law) to borrowers. (Look at your mortgage or auto loan paper work)</a:t>
            </a:r>
          </a:p>
          <a:p>
            <a:pPr>
              <a:spcBef>
                <a:spcPct val="0"/>
              </a:spcBef>
              <a:buFont typeface="Wingdings 3" pitchFamily="18" charset="2"/>
              <a:buChar char="_"/>
            </a:pPr>
            <a:r>
              <a:rPr lang="en-US" altLang="en-US" sz="1800"/>
              <a:t>There are several different formulas to compute APR and they result in different numbers</a:t>
            </a:r>
          </a:p>
          <a:p>
            <a:pPr>
              <a:spcBef>
                <a:spcPct val="0"/>
              </a:spcBef>
              <a:buFont typeface="Wingdings 3" pitchFamily="18" charset="2"/>
              <a:buChar char="_"/>
            </a:pPr>
            <a:r>
              <a:rPr lang="en-US" altLang="en-US" sz="1800"/>
              <a:t>But for all practical purposes, APR = r</a:t>
            </a:r>
            <a:r>
              <a:rPr lang="en-US" altLang="en-US" sz="1800" baseline="-25000"/>
              <a:t>quoted</a:t>
            </a:r>
            <a:r>
              <a:rPr lang="en-US" altLang="en-US" sz="1800"/>
              <a:t> since it is the rate that the financial institution will quote you</a:t>
            </a:r>
          </a:p>
          <a:p>
            <a:pPr>
              <a:spcBef>
                <a:spcPct val="0"/>
              </a:spcBef>
              <a:buFont typeface="Wingdings 3" pitchFamily="18" charset="2"/>
              <a:buChar char="_"/>
            </a:pPr>
            <a:r>
              <a:rPr lang="en-US" altLang="en-US" sz="1800"/>
              <a:t>APR </a:t>
            </a:r>
            <a:r>
              <a:rPr lang="en-US" altLang="en-US" sz="2000">
                <a:sym typeface="Symbol" pitchFamily="18" charset="2"/>
              </a:rPr>
              <a:t></a:t>
            </a:r>
            <a:r>
              <a:rPr lang="en-US" altLang="en-US" sz="1800">
                <a:sym typeface="Symbol" pitchFamily="18" charset="2"/>
              </a:rPr>
              <a:t> EAR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1843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5797CA10-58D8-4163-8F4B-DA0A7F157251}" type="slidenum">
              <a:rPr lang="en-US" altLang="en-US" sz="1200" smtClean="0"/>
              <a:pPr>
                <a:spcBef>
                  <a:spcPct val="0"/>
                </a:spcBef>
                <a:buFontTx/>
                <a:buNone/>
              </a:pPr>
              <a:t>17</a:t>
            </a:fld>
            <a:endParaRPr lang="en-US" altLang="en-US" sz="1200" smtClean="0"/>
          </a:p>
        </p:txBody>
      </p:sp>
      <p:sp>
        <p:nvSpPr>
          <p:cNvPr id="18436" name="Text Box 2"/>
          <p:cNvSpPr txBox="1">
            <a:spLocks noChangeArrowheads="1"/>
          </p:cNvSpPr>
          <p:nvPr/>
        </p:nvSpPr>
        <p:spPr bwMode="auto">
          <a:xfrm>
            <a:off x="152400" y="195263"/>
            <a:ext cx="6705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000" b="1"/>
              <a:t>Uneven Cash Flows</a:t>
            </a:r>
            <a:endParaRPr lang="en-US" altLang="en-US" sz="1800"/>
          </a:p>
        </p:txBody>
      </p:sp>
      <p:sp>
        <p:nvSpPr>
          <p:cNvPr id="18437" name="Line 3"/>
          <p:cNvSpPr>
            <a:spLocks noChangeShapeType="1"/>
          </p:cNvSpPr>
          <p:nvPr/>
        </p:nvSpPr>
        <p:spPr bwMode="auto">
          <a:xfrm flipH="1">
            <a:off x="1108075" y="2047875"/>
            <a:ext cx="0" cy="609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38" name="Line 4"/>
          <p:cNvSpPr>
            <a:spLocks noChangeShapeType="1"/>
          </p:cNvSpPr>
          <p:nvPr/>
        </p:nvSpPr>
        <p:spPr bwMode="auto">
          <a:xfrm flipV="1">
            <a:off x="5680075" y="895350"/>
            <a:ext cx="0" cy="6858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39" name="Text Box 6"/>
          <p:cNvSpPr txBox="1">
            <a:spLocks noChangeArrowheads="1"/>
          </p:cNvSpPr>
          <p:nvPr/>
        </p:nvSpPr>
        <p:spPr bwMode="auto">
          <a:xfrm>
            <a:off x="219075" y="3151188"/>
            <a:ext cx="6638925"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11430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 typeface="Wingdings 3" pitchFamily="18" charset="2"/>
              <a:buChar char="_"/>
            </a:pPr>
            <a:r>
              <a:rPr lang="en-US" altLang="en-US" sz="1800" u="sng"/>
              <a:t>General Equations</a:t>
            </a:r>
            <a:endParaRPr lang="en-US" altLang="en-US" sz="1800" b="1"/>
          </a:p>
          <a:p>
            <a:pPr lvl="1">
              <a:spcBef>
                <a:spcPct val="0"/>
              </a:spcBef>
              <a:buFont typeface="Monotype Sorts" pitchFamily="2" charset="2"/>
              <a:buNone/>
            </a:pPr>
            <a:r>
              <a:rPr lang="en-US" altLang="en-US" sz="1800" b="1"/>
              <a:t>PV = </a:t>
            </a:r>
            <a:r>
              <a:rPr lang="en-US" altLang="en-US" sz="1800"/>
              <a:t>CF</a:t>
            </a:r>
            <a:r>
              <a:rPr lang="en-US" altLang="en-US" sz="1800" baseline="-25000"/>
              <a:t>0 </a:t>
            </a:r>
            <a:r>
              <a:rPr lang="en-US" altLang="en-US" sz="1800"/>
              <a:t>+</a:t>
            </a:r>
            <a:r>
              <a:rPr lang="en-US" altLang="en-US" sz="1800" b="1"/>
              <a:t> </a:t>
            </a:r>
            <a:r>
              <a:rPr lang="en-US" altLang="en-US" sz="1800"/>
              <a:t>CF</a:t>
            </a:r>
            <a:r>
              <a:rPr lang="en-US" altLang="en-US" sz="1800" baseline="-25000"/>
              <a:t>1</a:t>
            </a:r>
            <a:r>
              <a:rPr lang="en-US" altLang="en-US" sz="1800"/>
              <a:t>/(1 + r/m)</a:t>
            </a:r>
            <a:r>
              <a:rPr lang="en-US" altLang="en-US" sz="1800" baseline="30000"/>
              <a:t>1</a:t>
            </a:r>
            <a:r>
              <a:rPr lang="en-US" altLang="en-US" sz="1800"/>
              <a:t>  + CF</a:t>
            </a:r>
            <a:r>
              <a:rPr lang="en-US" altLang="en-US" sz="1800" baseline="-25000"/>
              <a:t>2</a:t>
            </a:r>
            <a:r>
              <a:rPr lang="en-US" altLang="en-US" sz="1800"/>
              <a:t>/(1 + r/m)</a:t>
            </a:r>
            <a:r>
              <a:rPr lang="en-US" altLang="en-US" sz="1800" baseline="30000"/>
              <a:t>2</a:t>
            </a:r>
            <a:r>
              <a:rPr lang="en-US" altLang="en-US" sz="1800"/>
              <a:t>…+ CF</a:t>
            </a:r>
            <a:r>
              <a:rPr lang="en-US" altLang="en-US" sz="1800" baseline="-25000"/>
              <a:t>n</a:t>
            </a:r>
            <a:r>
              <a:rPr lang="en-US" altLang="en-US" sz="1800"/>
              <a:t>/(1 + r/m)</a:t>
            </a:r>
            <a:r>
              <a:rPr lang="en-US" altLang="en-US" sz="1800" baseline="30000"/>
              <a:t>n</a:t>
            </a:r>
            <a:r>
              <a:rPr lang="en-US" altLang="en-US" sz="1800"/>
              <a:t> </a:t>
            </a:r>
          </a:p>
          <a:p>
            <a:pPr lvl="1">
              <a:spcBef>
                <a:spcPct val="0"/>
              </a:spcBef>
              <a:buFont typeface="Monotype Sorts" pitchFamily="2" charset="2"/>
              <a:buNone/>
            </a:pPr>
            <a:r>
              <a:rPr lang="en-US" altLang="en-US" sz="1800" b="1"/>
              <a:t>FV = </a:t>
            </a:r>
            <a:r>
              <a:rPr lang="en-US" altLang="en-US" sz="1800"/>
              <a:t>CF</a:t>
            </a:r>
            <a:r>
              <a:rPr lang="en-US" altLang="en-US" sz="1800" baseline="-25000"/>
              <a:t>0</a:t>
            </a:r>
            <a:r>
              <a:rPr lang="en-US" altLang="en-US" sz="1800"/>
              <a:t>(1 + r/m)</a:t>
            </a:r>
            <a:r>
              <a:rPr lang="en-US" altLang="en-US" sz="1800" baseline="30000"/>
              <a:t>n</a:t>
            </a:r>
            <a:r>
              <a:rPr lang="en-US" altLang="en-US" sz="1800"/>
              <a:t> + CF</a:t>
            </a:r>
            <a:r>
              <a:rPr lang="en-US" altLang="en-US" sz="1800" baseline="-25000"/>
              <a:t>1</a:t>
            </a:r>
            <a:r>
              <a:rPr lang="en-US" altLang="en-US" sz="1800"/>
              <a:t>(1 + r/m)</a:t>
            </a:r>
            <a:r>
              <a:rPr lang="en-US" altLang="en-US" sz="1800" baseline="30000"/>
              <a:t>n-1 </a:t>
            </a:r>
            <a:r>
              <a:rPr lang="en-US" altLang="en-US" sz="1800"/>
              <a:t>+ CF</a:t>
            </a:r>
            <a:r>
              <a:rPr lang="en-US" altLang="en-US" sz="1800" baseline="-25000"/>
              <a:t>2</a:t>
            </a:r>
            <a:r>
              <a:rPr lang="en-US" altLang="en-US" sz="1800"/>
              <a:t>(1 + r/m)</a:t>
            </a:r>
            <a:r>
              <a:rPr lang="en-US" altLang="en-US" sz="1800" baseline="30000"/>
              <a:t>n-2 </a:t>
            </a:r>
            <a:r>
              <a:rPr lang="en-US" altLang="en-US" sz="1800"/>
              <a:t>….+ CF</a:t>
            </a:r>
            <a:r>
              <a:rPr lang="en-US" altLang="en-US" sz="1800" baseline="-25000"/>
              <a:t>n</a:t>
            </a:r>
            <a:endParaRPr lang="en-US" altLang="en-US" sz="1800"/>
          </a:p>
          <a:p>
            <a:pPr>
              <a:spcBef>
                <a:spcPct val="0"/>
              </a:spcBef>
              <a:buFontTx/>
              <a:buNone/>
            </a:pPr>
            <a:endParaRPr lang="en-US" altLang="en-US" sz="1800"/>
          </a:p>
          <a:p>
            <a:pPr>
              <a:spcBef>
                <a:spcPct val="0"/>
              </a:spcBef>
              <a:buFont typeface="Wingdings 3" pitchFamily="18" charset="2"/>
              <a:buChar char="_"/>
            </a:pPr>
            <a:r>
              <a:rPr lang="en-US" altLang="en-US" sz="1800" u="sng"/>
              <a:t>Formula Solution</a:t>
            </a:r>
            <a:endParaRPr lang="en-US" altLang="en-US" sz="1800"/>
          </a:p>
          <a:p>
            <a:pPr>
              <a:spcBef>
                <a:spcPct val="0"/>
              </a:spcBef>
              <a:buFont typeface="Monotype Sorts" pitchFamily="2" charset="2"/>
              <a:buNone/>
            </a:pPr>
            <a:r>
              <a:rPr lang="en-US" altLang="en-US" sz="1800"/>
              <a:t>PV = -450 + 300/(1.04) + 250/(1.04)</a:t>
            </a:r>
            <a:r>
              <a:rPr lang="en-US" altLang="en-US" sz="1800" baseline="30000"/>
              <a:t>2</a:t>
            </a:r>
            <a:r>
              <a:rPr lang="en-US" altLang="en-US" sz="1800"/>
              <a:t> + -150/(1.04)</a:t>
            </a:r>
            <a:r>
              <a:rPr lang="en-US" altLang="en-US" sz="1800" baseline="30000"/>
              <a:t>3</a:t>
            </a:r>
            <a:r>
              <a:rPr lang="en-US" altLang="en-US" sz="1800"/>
              <a:t> + 200/(1.04)</a:t>
            </a:r>
            <a:r>
              <a:rPr lang="en-US" altLang="en-US" sz="1800" baseline="30000"/>
              <a:t>4</a:t>
            </a:r>
            <a:r>
              <a:rPr lang="en-US" altLang="en-US" sz="1800"/>
              <a:t> +</a:t>
            </a:r>
          </a:p>
          <a:p>
            <a:pPr>
              <a:spcBef>
                <a:spcPct val="0"/>
              </a:spcBef>
              <a:buFont typeface="Monotype Sorts" pitchFamily="2" charset="2"/>
              <a:buNone/>
            </a:pPr>
            <a:r>
              <a:rPr lang="en-US" altLang="en-US" sz="1800"/>
              <a:t>          500/(1.04)</a:t>
            </a:r>
            <a:r>
              <a:rPr lang="en-US" altLang="en-US" sz="1800" baseline="30000"/>
              <a:t>5</a:t>
            </a:r>
            <a:endParaRPr lang="en-US" altLang="en-US" sz="1800"/>
          </a:p>
          <a:p>
            <a:pPr>
              <a:spcBef>
                <a:spcPct val="0"/>
              </a:spcBef>
              <a:buFont typeface="Monotype Sorts" pitchFamily="2" charset="2"/>
              <a:buNone/>
            </a:pPr>
            <a:r>
              <a:rPr lang="en-US" altLang="en-US" sz="1800"/>
              <a:t>      = -450 + 300/(1.04) + 250/(1.08499) + -150/(1.1248)</a:t>
            </a:r>
          </a:p>
          <a:p>
            <a:pPr>
              <a:spcBef>
                <a:spcPct val="0"/>
              </a:spcBef>
              <a:buFont typeface="Monotype Sorts" pitchFamily="2" charset="2"/>
              <a:buNone/>
            </a:pPr>
            <a:r>
              <a:rPr lang="en-US" altLang="en-US" sz="1800"/>
              <a:t>         +200/(1.1698) + 500/(1.2166)</a:t>
            </a:r>
          </a:p>
          <a:p>
            <a:pPr>
              <a:spcBef>
                <a:spcPct val="0"/>
              </a:spcBef>
              <a:buFont typeface="Monotype Sorts" pitchFamily="2" charset="2"/>
              <a:buNone/>
            </a:pPr>
            <a:r>
              <a:rPr lang="en-US" altLang="en-US" sz="1800"/>
              <a:t>      = -450 + 288.4615 + 230.4169 - 133.3570 + 170.9694 + 410.9814</a:t>
            </a:r>
          </a:p>
          <a:p>
            <a:pPr>
              <a:spcBef>
                <a:spcPct val="0"/>
              </a:spcBef>
              <a:buFont typeface="Monotype Sorts" pitchFamily="2" charset="2"/>
              <a:buNone/>
            </a:pPr>
            <a:r>
              <a:rPr lang="en-US" altLang="en-US" sz="1800"/>
              <a:t>      = </a:t>
            </a:r>
            <a:r>
              <a:rPr lang="en-US" altLang="en-US" sz="1800" b="1"/>
              <a:t>$517.47</a:t>
            </a:r>
            <a:endParaRPr lang="en-US" altLang="en-US" sz="1800"/>
          </a:p>
          <a:p>
            <a:pPr>
              <a:spcBef>
                <a:spcPct val="0"/>
              </a:spcBef>
              <a:buFont typeface="Monotype Sorts" pitchFamily="2" charset="2"/>
              <a:buNone/>
            </a:pPr>
            <a:r>
              <a:rPr lang="en-US" altLang="en-US" sz="1800"/>
              <a:t>FV = Left as an exercise for the student</a:t>
            </a:r>
            <a:endParaRPr lang="en-US" altLang="en-US" sz="1600"/>
          </a:p>
        </p:txBody>
      </p:sp>
      <p:grpSp>
        <p:nvGrpSpPr>
          <p:cNvPr id="18440" name="Group 7"/>
          <p:cNvGrpSpPr>
            <a:grpSpLocks/>
          </p:cNvGrpSpPr>
          <p:nvPr/>
        </p:nvGrpSpPr>
        <p:grpSpPr bwMode="auto">
          <a:xfrm>
            <a:off x="1006475" y="1574800"/>
            <a:ext cx="4813300" cy="428625"/>
            <a:chOff x="362" y="2203"/>
            <a:chExt cx="3032" cy="270"/>
          </a:xfrm>
        </p:grpSpPr>
        <p:sp>
          <p:nvSpPr>
            <p:cNvPr id="18456" name="Text Box 8"/>
            <p:cNvSpPr txBox="1">
              <a:spLocks noChangeArrowheads="1"/>
            </p:cNvSpPr>
            <p:nvPr/>
          </p:nvSpPr>
          <p:spPr bwMode="auto">
            <a:xfrm>
              <a:off x="362" y="2203"/>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0</a:t>
              </a:r>
            </a:p>
          </p:txBody>
        </p:sp>
        <p:sp>
          <p:nvSpPr>
            <p:cNvPr id="18457" name="Text Box 9"/>
            <p:cNvSpPr txBox="1">
              <a:spLocks noChangeArrowheads="1"/>
            </p:cNvSpPr>
            <p:nvPr/>
          </p:nvSpPr>
          <p:spPr bwMode="auto">
            <a:xfrm>
              <a:off x="934" y="2203"/>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1</a:t>
              </a:r>
            </a:p>
          </p:txBody>
        </p:sp>
        <p:sp>
          <p:nvSpPr>
            <p:cNvPr id="18458" name="Text Box 10"/>
            <p:cNvSpPr txBox="1">
              <a:spLocks noChangeArrowheads="1"/>
            </p:cNvSpPr>
            <p:nvPr/>
          </p:nvSpPr>
          <p:spPr bwMode="auto">
            <a:xfrm>
              <a:off x="1506" y="2203"/>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2</a:t>
              </a:r>
            </a:p>
          </p:txBody>
        </p:sp>
        <p:sp>
          <p:nvSpPr>
            <p:cNvPr id="18459" name="Text Box 11"/>
            <p:cNvSpPr txBox="1">
              <a:spLocks noChangeArrowheads="1"/>
            </p:cNvSpPr>
            <p:nvPr/>
          </p:nvSpPr>
          <p:spPr bwMode="auto">
            <a:xfrm>
              <a:off x="3230" y="2203"/>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a:t>
              </a:r>
            </a:p>
          </p:txBody>
        </p:sp>
        <p:sp>
          <p:nvSpPr>
            <p:cNvPr id="18460" name="Text Box 12"/>
            <p:cNvSpPr txBox="1">
              <a:spLocks noChangeArrowheads="1"/>
            </p:cNvSpPr>
            <p:nvPr/>
          </p:nvSpPr>
          <p:spPr bwMode="auto">
            <a:xfrm>
              <a:off x="2079" y="2203"/>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a:t>
              </a:r>
            </a:p>
          </p:txBody>
        </p:sp>
        <p:sp>
          <p:nvSpPr>
            <p:cNvPr id="18461" name="Text Box 13"/>
            <p:cNvSpPr txBox="1">
              <a:spLocks noChangeArrowheads="1"/>
            </p:cNvSpPr>
            <p:nvPr/>
          </p:nvSpPr>
          <p:spPr bwMode="auto">
            <a:xfrm>
              <a:off x="2633" y="2203"/>
              <a:ext cx="16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4</a:t>
              </a:r>
            </a:p>
          </p:txBody>
        </p:sp>
        <p:grpSp>
          <p:nvGrpSpPr>
            <p:cNvPr id="18462" name="Group 14"/>
            <p:cNvGrpSpPr>
              <a:grpSpLocks/>
            </p:cNvGrpSpPr>
            <p:nvPr/>
          </p:nvGrpSpPr>
          <p:grpSpPr bwMode="auto">
            <a:xfrm>
              <a:off x="420" y="2344"/>
              <a:ext cx="2898" cy="129"/>
              <a:chOff x="420" y="2344"/>
              <a:chExt cx="2898" cy="129"/>
            </a:xfrm>
          </p:grpSpPr>
          <p:sp>
            <p:nvSpPr>
              <p:cNvPr id="18463" name="Line 15"/>
              <p:cNvSpPr>
                <a:spLocks noChangeShapeType="1"/>
              </p:cNvSpPr>
              <p:nvPr/>
            </p:nvSpPr>
            <p:spPr bwMode="auto">
              <a:xfrm flipV="1">
                <a:off x="420" y="2408"/>
                <a:ext cx="2898"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4" name="Line 16"/>
              <p:cNvSpPr>
                <a:spLocks noChangeShapeType="1"/>
              </p:cNvSpPr>
              <p:nvPr/>
            </p:nvSpPr>
            <p:spPr bwMode="auto">
              <a:xfrm flipH="1">
                <a:off x="423" y="2344"/>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5" name="Line 17"/>
              <p:cNvSpPr>
                <a:spLocks noChangeShapeType="1"/>
              </p:cNvSpPr>
              <p:nvPr/>
            </p:nvSpPr>
            <p:spPr bwMode="auto">
              <a:xfrm flipH="1">
                <a:off x="1007" y="2344"/>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6" name="Line 18"/>
              <p:cNvSpPr>
                <a:spLocks noChangeShapeType="1"/>
              </p:cNvSpPr>
              <p:nvPr/>
            </p:nvSpPr>
            <p:spPr bwMode="auto">
              <a:xfrm flipH="1">
                <a:off x="2719" y="2344"/>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7" name="Line 19"/>
              <p:cNvSpPr>
                <a:spLocks noChangeShapeType="1"/>
              </p:cNvSpPr>
              <p:nvPr/>
            </p:nvSpPr>
            <p:spPr bwMode="auto">
              <a:xfrm flipH="1">
                <a:off x="3311" y="2344"/>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8" name="Line 20"/>
              <p:cNvSpPr>
                <a:spLocks noChangeShapeType="1"/>
              </p:cNvSpPr>
              <p:nvPr/>
            </p:nvSpPr>
            <p:spPr bwMode="auto">
              <a:xfrm flipH="1">
                <a:off x="2159" y="2344"/>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469" name="Line 21"/>
              <p:cNvSpPr>
                <a:spLocks noChangeShapeType="1"/>
              </p:cNvSpPr>
              <p:nvPr/>
            </p:nvSpPr>
            <p:spPr bwMode="auto">
              <a:xfrm flipH="1">
                <a:off x="1583" y="2344"/>
                <a:ext cx="0" cy="12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18441" name="Line 22"/>
          <p:cNvSpPr>
            <a:spLocks noChangeShapeType="1"/>
          </p:cNvSpPr>
          <p:nvPr/>
        </p:nvSpPr>
        <p:spPr bwMode="auto">
          <a:xfrm flipV="1">
            <a:off x="4756150" y="1362075"/>
            <a:ext cx="0" cy="25717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2" name="Line 23"/>
          <p:cNvSpPr>
            <a:spLocks noChangeShapeType="1"/>
          </p:cNvSpPr>
          <p:nvPr/>
        </p:nvSpPr>
        <p:spPr bwMode="auto">
          <a:xfrm flipV="1">
            <a:off x="2955925" y="1257300"/>
            <a:ext cx="0" cy="3619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3" name="Line 24"/>
          <p:cNvSpPr>
            <a:spLocks noChangeShapeType="1"/>
          </p:cNvSpPr>
          <p:nvPr/>
        </p:nvSpPr>
        <p:spPr bwMode="auto">
          <a:xfrm flipV="1">
            <a:off x="2032000" y="1095375"/>
            <a:ext cx="0" cy="52387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4" name="Line 25"/>
          <p:cNvSpPr>
            <a:spLocks noChangeShapeType="1"/>
          </p:cNvSpPr>
          <p:nvPr/>
        </p:nvSpPr>
        <p:spPr bwMode="auto">
          <a:xfrm>
            <a:off x="3860800" y="2038350"/>
            <a:ext cx="0" cy="2095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5" name="Text Box 26"/>
          <p:cNvSpPr txBox="1">
            <a:spLocks noChangeArrowheads="1"/>
          </p:cNvSpPr>
          <p:nvPr/>
        </p:nvSpPr>
        <p:spPr bwMode="auto">
          <a:xfrm>
            <a:off x="1778000" y="876300"/>
            <a:ext cx="4889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$300</a:t>
            </a:r>
          </a:p>
        </p:txBody>
      </p:sp>
      <p:sp>
        <p:nvSpPr>
          <p:cNvPr id="18446" name="Text Box 27"/>
          <p:cNvSpPr txBox="1">
            <a:spLocks noChangeArrowheads="1"/>
          </p:cNvSpPr>
          <p:nvPr/>
        </p:nvSpPr>
        <p:spPr bwMode="auto">
          <a:xfrm>
            <a:off x="2673350" y="1057275"/>
            <a:ext cx="4889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$250</a:t>
            </a:r>
          </a:p>
        </p:txBody>
      </p:sp>
      <p:sp>
        <p:nvSpPr>
          <p:cNvPr id="18447" name="Text Box 28"/>
          <p:cNvSpPr txBox="1">
            <a:spLocks noChangeArrowheads="1"/>
          </p:cNvSpPr>
          <p:nvPr/>
        </p:nvSpPr>
        <p:spPr bwMode="auto">
          <a:xfrm>
            <a:off x="4492625" y="1133475"/>
            <a:ext cx="4889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$200</a:t>
            </a:r>
          </a:p>
        </p:txBody>
      </p:sp>
      <p:sp>
        <p:nvSpPr>
          <p:cNvPr id="18448" name="Text Box 29"/>
          <p:cNvSpPr txBox="1">
            <a:spLocks noChangeArrowheads="1"/>
          </p:cNvSpPr>
          <p:nvPr/>
        </p:nvSpPr>
        <p:spPr bwMode="auto">
          <a:xfrm>
            <a:off x="3511550" y="2260600"/>
            <a:ext cx="6794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 $150</a:t>
            </a:r>
          </a:p>
        </p:txBody>
      </p:sp>
      <p:sp>
        <p:nvSpPr>
          <p:cNvPr id="18449" name="Text Box 30"/>
          <p:cNvSpPr txBox="1">
            <a:spLocks noChangeArrowheads="1"/>
          </p:cNvSpPr>
          <p:nvPr/>
        </p:nvSpPr>
        <p:spPr bwMode="auto">
          <a:xfrm>
            <a:off x="5416550" y="685800"/>
            <a:ext cx="4889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$500</a:t>
            </a:r>
          </a:p>
        </p:txBody>
      </p:sp>
      <p:sp>
        <p:nvSpPr>
          <p:cNvPr id="18450" name="Text Box 31"/>
          <p:cNvSpPr txBox="1">
            <a:spLocks noChangeArrowheads="1"/>
          </p:cNvSpPr>
          <p:nvPr/>
        </p:nvSpPr>
        <p:spPr bwMode="auto">
          <a:xfrm>
            <a:off x="733425" y="2762250"/>
            <a:ext cx="6794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 $450</a:t>
            </a:r>
          </a:p>
        </p:txBody>
      </p:sp>
      <p:sp>
        <p:nvSpPr>
          <p:cNvPr id="18451" name="Text Box 32"/>
          <p:cNvSpPr txBox="1">
            <a:spLocks noChangeArrowheads="1"/>
          </p:cNvSpPr>
          <p:nvPr/>
        </p:nvSpPr>
        <p:spPr bwMode="auto">
          <a:xfrm>
            <a:off x="1266825" y="1593850"/>
            <a:ext cx="6461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 = 4%</a:t>
            </a:r>
          </a:p>
        </p:txBody>
      </p:sp>
      <p:sp>
        <p:nvSpPr>
          <p:cNvPr id="18452" name="Text Box 35"/>
          <p:cNvSpPr txBox="1">
            <a:spLocks noChangeArrowheads="1"/>
          </p:cNvSpPr>
          <p:nvPr/>
        </p:nvSpPr>
        <p:spPr bwMode="auto">
          <a:xfrm>
            <a:off x="5826125" y="1758950"/>
            <a:ext cx="6270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 = ?</a:t>
            </a:r>
          </a:p>
        </p:txBody>
      </p:sp>
      <p:sp>
        <p:nvSpPr>
          <p:cNvPr id="18453" name="Text Box 36"/>
          <p:cNvSpPr txBox="1">
            <a:spLocks noChangeArrowheads="1"/>
          </p:cNvSpPr>
          <p:nvPr/>
        </p:nvSpPr>
        <p:spPr bwMode="auto">
          <a:xfrm>
            <a:off x="352425" y="1746250"/>
            <a:ext cx="6270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PV = ?</a:t>
            </a:r>
          </a:p>
        </p:txBody>
      </p:sp>
      <p:sp>
        <p:nvSpPr>
          <p:cNvPr id="60" name="AutoShape 37"/>
          <p:cNvSpPr>
            <a:spLocks noChangeArrowheads="1"/>
          </p:cNvSpPr>
          <p:nvPr/>
        </p:nvSpPr>
        <p:spPr bwMode="auto">
          <a:xfrm>
            <a:off x="76200" y="3198813"/>
            <a:ext cx="266700" cy="260350"/>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18455" name="Text Box 36"/>
          <p:cNvSpPr txBox="1">
            <a:spLocks noChangeArrowheads="1"/>
          </p:cNvSpPr>
          <p:nvPr/>
        </p:nvSpPr>
        <p:spPr bwMode="auto">
          <a:xfrm>
            <a:off x="665163" y="876300"/>
            <a:ext cx="555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m = 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2"/>
          </p:nvPr>
        </p:nvSpPr>
        <p:spPr>
          <a:xfrm>
            <a:off x="5257800" y="8658225"/>
            <a:ext cx="1600200" cy="485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59D6E11D-7FC4-4A66-A644-7011AD094EA3}" type="slidenum">
              <a:rPr lang="en-US" altLang="en-US" sz="1200" smtClean="0"/>
              <a:pPr>
                <a:spcBef>
                  <a:spcPct val="0"/>
                </a:spcBef>
                <a:buFontTx/>
                <a:buNone/>
              </a:pPr>
              <a:t>18</a:t>
            </a:fld>
            <a:endParaRPr lang="en-US" altLang="en-US" sz="1200" smtClean="0"/>
          </a:p>
        </p:txBody>
      </p:sp>
      <p:sp>
        <p:nvSpPr>
          <p:cNvPr id="14" name="TextBox 3"/>
          <p:cNvSpPr txBox="1">
            <a:spLocks noChangeArrowheads="1"/>
          </p:cNvSpPr>
          <p:nvPr/>
        </p:nvSpPr>
        <p:spPr bwMode="auto">
          <a:xfrm>
            <a:off x="177800" y="177800"/>
            <a:ext cx="6680200" cy="1754188"/>
          </a:xfrm>
          <a:prstGeom prst="rect">
            <a:avLst/>
          </a:prstGeom>
          <a:noFill/>
          <a:ln w="9525">
            <a:noFill/>
            <a:miter lim="800000"/>
            <a:headEnd/>
            <a:tailEnd/>
          </a:ln>
        </p:spPr>
        <p:txBody>
          <a:bodyPr>
            <a:spAutoFit/>
          </a:bodyPr>
          <a:lstStyle/>
          <a:p>
            <a:pPr>
              <a:defRPr/>
            </a:pPr>
            <a:r>
              <a:rPr lang="en-US" b="1" dirty="0">
                <a:latin typeface="+mn-lt"/>
              </a:rPr>
              <a:t>Present Value of Uneven Cash Flows </a:t>
            </a:r>
            <a:endParaRPr lang="en-US" dirty="0">
              <a:latin typeface="+mn-lt"/>
            </a:endParaRPr>
          </a:p>
          <a:p>
            <a:pPr>
              <a:defRPr/>
            </a:pPr>
            <a:r>
              <a:rPr lang="en-US" u="sng" dirty="0">
                <a:latin typeface="+mn-lt"/>
              </a:rPr>
              <a:t>Example</a:t>
            </a:r>
            <a:r>
              <a:rPr lang="en-US" dirty="0">
                <a:latin typeface="+mn-lt"/>
              </a:rPr>
              <a:t>: You are tasked with estimating the fair market value of a security that promises uneven future payments.  The table below shows the </a:t>
            </a:r>
            <a:r>
              <a:rPr lang="en-US" b="1" u="sng" dirty="0">
                <a:latin typeface="+mn-lt"/>
              </a:rPr>
              <a:t>quarterly</a:t>
            </a:r>
            <a:r>
              <a:rPr lang="en-US" dirty="0">
                <a:latin typeface="+mn-lt"/>
              </a:rPr>
              <a:t> payment schedule (each cash flow occurs at the end of the </a:t>
            </a:r>
            <a:r>
              <a:rPr lang="en-US" b="1" u="sng" dirty="0">
                <a:latin typeface="+mn-lt"/>
              </a:rPr>
              <a:t>quarter</a:t>
            </a:r>
            <a:r>
              <a:rPr lang="en-US" dirty="0">
                <a:latin typeface="+mn-lt"/>
              </a:rPr>
              <a:t>).  You consider 7.2000% APR to be the appropriate opportunity cost.  What is the theoretical value of this security? </a:t>
            </a:r>
          </a:p>
        </p:txBody>
      </p:sp>
      <p:sp>
        <p:nvSpPr>
          <p:cNvPr id="19460" name="Line 88"/>
          <p:cNvSpPr>
            <a:spLocks noChangeShapeType="1"/>
          </p:cNvSpPr>
          <p:nvPr/>
        </p:nvSpPr>
        <p:spPr bwMode="auto">
          <a:xfrm>
            <a:off x="1755775" y="2905125"/>
            <a:ext cx="0" cy="88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1" name="Line 89"/>
          <p:cNvSpPr>
            <a:spLocks noChangeShapeType="1"/>
          </p:cNvSpPr>
          <p:nvPr/>
        </p:nvSpPr>
        <p:spPr bwMode="auto">
          <a:xfrm>
            <a:off x="2527300" y="2905125"/>
            <a:ext cx="0" cy="88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2" name="Line 90"/>
          <p:cNvSpPr>
            <a:spLocks noChangeShapeType="1"/>
          </p:cNvSpPr>
          <p:nvPr/>
        </p:nvSpPr>
        <p:spPr bwMode="auto">
          <a:xfrm>
            <a:off x="3302000" y="2905125"/>
            <a:ext cx="0" cy="88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3" name="Line 91"/>
          <p:cNvSpPr>
            <a:spLocks noChangeShapeType="1"/>
          </p:cNvSpPr>
          <p:nvPr/>
        </p:nvSpPr>
        <p:spPr bwMode="auto">
          <a:xfrm>
            <a:off x="4073525" y="2905125"/>
            <a:ext cx="0" cy="88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4" name="Line 92"/>
          <p:cNvSpPr>
            <a:spLocks noChangeShapeType="1"/>
          </p:cNvSpPr>
          <p:nvPr/>
        </p:nvSpPr>
        <p:spPr bwMode="auto">
          <a:xfrm>
            <a:off x="4848225" y="2905125"/>
            <a:ext cx="0" cy="88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5" name="Line 93"/>
          <p:cNvSpPr>
            <a:spLocks noChangeShapeType="1"/>
          </p:cNvSpPr>
          <p:nvPr/>
        </p:nvSpPr>
        <p:spPr bwMode="auto">
          <a:xfrm>
            <a:off x="1755775" y="2949575"/>
            <a:ext cx="30924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6" name="Text Box 95"/>
          <p:cNvSpPr txBox="1">
            <a:spLocks noChangeArrowheads="1"/>
          </p:cNvSpPr>
          <p:nvPr/>
        </p:nvSpPr>
        <p:spPr bwMode="auto">
          <a:xfrm>
            <a:off x="1620838" y="2974975"/>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a:t>0</a:t>
            </a:r>
          </a:p>
        </p:txBody>
      </p:sp>
      <p:sp>
        <p:nvSpPr>
          <p:cNvPr id="19467" name="Text Box 96"/>
          <p:cNvSpPr txBox="1">
            <a:spLocks noChangeArrowheads="1"/>
          </p:cNvSpPr>
          <p:nvPr/>
        </p:nvSpPr>
        <p:spPr bwMode="auto">
          <a:xfrm>
            <a:off x="3175000" y="2974975"/>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a:t>2</a:t>
            </a:r>
          </a:p>
        </p:txBody>
      </p:sp>
      <p:sp>
        <p:nvSpPr>
          <p:cNvPr id="19468" name="Text Box 97"/>
          <p:cNvSpPr txBox="1">
            <a:spLocks noChangeArrowheads="1"/>
          </p:cNvSpPr>
          <p:nvPr/>
        </p:nvSpPr>
        <p:spPr bwMode="auto">
          <a:xfrm>
            <a:off x="3940175" y="2967038"/>
            <a:ext cx="2698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a:t>3</a:t>
            </a:r>
          </a:p>
        </p:txBody>
      </p:sp>
      <p:sp>
        <p:nvSpPr>
          <p:cNvPr id="19469" name="Text Box 98"/>
          <p:cNvSpPr txBox="1">
            <a:spLocks noChangeArrowheads="1"/>
          </p:cNvSpPr>
          <p:nvPr/>
        </p:nvSpPr>
        <p:spPr bwMode="auto">
          <a:xfrm>
            <a:off x="4706938" y="2982913"/>
            <a:ext cx="26828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a:t>4</a:t>
            </a:r>
          </a:p>
        </p:txBody>
      </p:sp>
      <p:sp>
        <p:nvSpPr>
          <p:cNvPr id="19470" name="Text Box 99"/>
          <p:cNvSpPr txBox="1">
            <a:spLocks noChangeArrowheads="1"/>
          </p:cNvSpPr>
          <p:nvPr/>
        </p:nvSpPr>
        <p:spPr bwMode="auto">
          <a:xfrm>
            <a:off x="2393950" y="2974975"/>
            <a:ext cx="2698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a:t>1</a:t>
            </a:r>
          </a:p>
        </p:txBody>
      </p:sp>
      <p:sp>
        <p:nvSpPr>
          <p:cNvPr id="19471" name="Line 101"/>
          <p:cNvSpPr>
            <a:spLocks noChangeShapeType="1"/>
          </p:cNvSpPr>
          <p:nvPr/>
        </p:nvSpPr>
        <p:spPr bwMode="auto">
          <a:xfrm flipH="1" flipV="1">
            <a:off x="2532063" y="2438400"/>
            <a:ext cx="0" cy="417513"/>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19472" name="Line 102"/>
          <p:cNvSpPr>
            <a:spLocks noChangeShapeType="1"/>
          </p:cNvSpPr>
          <p:nvPr/>
        </p:nvSpPr>
        <p:spPr bwMode="auto">
          <a:xfrm flipH="1" flipV="1">
            <a:off x="3308350" y="2290763"/>
            <a:ext cx="0" cy="574675"/>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19473" name="Line 103"/>
          <p:cNvSpPr>
            <a:spLocks noChangeShapeType="1"/>
          </p:cNvSpPr>
          <p:nvPr/>
        </p:nvSpPr>
        <p:spPr bwMode="auto">
          <a:xfrm flipV="1">
            <a:off x="4849813" y="2085975"/>
            <a:ext cx="0" cy="779463"/>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19474" name="Text Box 105"/>
          <p:cNvSpPr txBox="1">
            <a:spLocks noChangeArrowheads="1"/>
          </p:cNvSpPr>
          <p:nvPr/>
        </p:nvSpPr>
        <p:spPr bwMode="auto">
          <a:xfrm flipH="1">
            <a:off x="2308225" y="2206625"/>
            <a:ext cx="4397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a:t>300</a:t>
            </a:r>
          </a:p>
        </p:txBody>
      </p:sp>
      <p:sp>
        <p:nvSpPr>
          <p:cNvPr id="19475" name="Text Box 106"/>
          <p:cNvSpPr txBox="1">
            <a:spLocks noChangeArrowheads="1"/>
          </p:cNvSpPr>
          <p:nvPr/>
        </p:nvSpPr>
        <p:spPr bwMode="auto">
          <a:xfrm flipH="1">
            <a:off x="3081338" y="2087563"/>
            <a:ext cx="4397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a:t>400</a:t>
            </a:r>
          </a:p>
        </p:txBody>
      </p:sp>
      <p:sp>
        <p:nvSpPr>
          <p:cNvPr id="19476" name="Text Box 107"/>
          <p:cNvSpPr txBox="1">
            <a:spLocks noChangeArrowheads="1"/>
          </p:cNvSpPr>
          <p:nvPr/>
        </p:nvSpPr>
        <p:spPr bwMode="auto">
          <a:xfrm flipH="1">
            <a:off x="3852863" y="3551238"/>
            <a:ext cx="4397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a:t>500</a:t>
            </a:r>
          </a:p>
        </p:txBody>
      </p:sp>
      <p:sp>
        <p:nvSpPr>
          <p:cNvPr id="19477" name="Text Box 108"/>
          <p:cNvSpPr txBox="1">
            <a:spLocks noChangeArrowheads="1"/>
          </p:cNvSpPr>
          <p:nvPr/>
        </p:nvSpPr>
        <p:spPr bwMode="auto">
          <a:xfrm flipH="1">
            <a:off x="4622800" y="1831975"/>
            <a:ext cx="4397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a:t>700</a:t>
            </a:r>
          </a:p>
        </p:txBody>
      </p:sp>
      <p:sp>
        <p:nvSpPr>
          <p:cNvPr id="19478" name="Text Box 109"/>
          <p:cNvSpPr txBox="1">
            <a:spLocks noChangeArrowheads="1"/>
          </p:cNvSpPr>
          <p:nvPr/>
        </p:nvSpPr>
        <p:spPr bwMode="auto">
          <a:xfrm>
            <a:off x="4906963" y="2682875"/>
            <a:ext cx="441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a:t>1 yr</a:t>
            </a:r>
          </a:p>
        </p:txBody>
      </p:sp>
      <p:sp>
        <p:nvSpPr>
          <p:cNvPr id="103" name="Rectangle 102"/>
          <p:cNvSpPr/>
          <p:nvPr/>
        </p:nvSpPr>
        <p:spPr>
          <a:xfrm>
            <a:off x="215900" y="3521075"/>
            <a:ext cx="6642100" cy="2085975"/>
          </a:xfrm>
          <a:prstGeom prst="rect">
            <a:avLst/>
          </a:prstGeom>
        </p:spPr>
        <p:txBody>
          <a:bodyPr>
            <a:spAutoFit/>
          </a:bodyPr>
          <a:lstStyle/>
          <a:p>
            <a:pPr>
              <a:lnSpc>
                <a:spcPct val="90000"/>
              </a:lnSpc>
              <a:defRPr/>
            </a:pPr>
            <a:r>
              <a:rPr lang="en-US" sz="1600" dirty="0">
                <a:latin typeface="+mn-lt"/>
              </a:rPr>
              <a:t>Formula Solution:</a:t>
            </a:r>
          </a:p>
          <a:p>
            <a:pPr>
              <a:lnSpc>
                <a:spcPct val="90000"/>
              </a:lnSpc>
              <a:defRPr/>
            </a:pPr>
            <a:r>
              <a:rPr lang="en-US" sz="1600" dirty="0">
                <a:latin typeface="+mn-lt"/>
              </a:rPr>
              <a:t>PV = CF</a:t>
            </a:r>
            <a:r>
              <a:rPr lang="en-US" sz="1600" baseline="-25000" dirty="0">
                <a:latin typeface="+mn-lt"/>
              </a:rPr>
              <a:t>1</a:t>
            </a:r>
            <a:r>
              <a:rPr lang="en-US" sz="1600" dirty="0">
                <a:latin typeface="+mn-lt"/>
              </a:rPr>
              <a:t>/(1 + r/m)</a:t>
            </a:r>
            <a:r>
              <a:rPr lang="en-US" sz="1600" baseline="30000" dirty="0">
                <a:latin typeface="+mn-lt"/>
              </a:rPr>
              <a:t>1</a:t>
            </a:r>
            <a:r>
              <a:rPr lang="en-US" sz="1600" dirty="0">
                <a:latin typeface="+mn-lt"/>
              </a:rPr>
              <a:t> + CF</a:t>
            </a:r>
            <a:r>
              <a:rPr lang="en-US" sz="1600" baseline="-25000" dirty="0">
                <a:latin typeface="+mn-lt"/>
              </a:rPr>
              <a:t>2</a:t>
            </a:r>
            <a:r>
              <a:rPr lang="en-US" sz="1600" dirty="0">
                <a:latin typeface="+mn-lt"/>
              </a:rPr>
              <a:t>/(1 + r/m)</a:t>
            </a:r>
            <a:r>
              <a:rPr lang="en-US" sz="1600" baseline="30000" dirty="0">
                <a:latin typeface="+mn-lt"/>
              </a:rPr>
              <a:t>2</a:t>
            </a:r>
            <a:r>
              <a:rPr lang="en-US" sz="1600" dirty="0">
                <a:latin typeface="+mn-lt"/>
              </a:rPr>
              <a:t> + CF</a:t>
            </a:r>
            <a:r>
              <a:rPr lang="en-US" sz="1600" baseline="-25000" dirty="0">
                <a:latin typeface="+mn-lt"/>
              </a:rPr>
              <a:t>3</a:t>
            </a:r>
            <a:r>
              <a:rPr lang="en-US" sz="1600" dirty="0">
                <a:latin typeface="+mn-lt"/>
              </a:rPr>
              <a:t>/(1 + r/m)</a:t>
            </a:r>
            <a:r>
              <a:rPr lang="en-US" sz="1600" baseline="30000" dirty="0">
                <a:latin typeface="+mn-lt"/>
              </a:rPr>
              <a:t>3</a:t>
            </a:r>
            <a:r>
              <a:rPr lang="en-US" sz="1600" dirty="0">
                <a:latin typeface="+mn-lt"/>
              </a:rPr>
              <a:t> + CF</a:t>
            </a:r>
            <a:r>
              <a:rPr lang="en-US" sz="1600" baseline="-25000" dirty="0">
                <a:latin typeface="+mn-lt"/>
              </a:rPr>
              <a:t>4</a:t>
            </a:r>
            <a:r>
              <a:rPr lang="en-US" sz="1600" dirty="0">
                <a:latin typeface="+mn-lt"/>
              </a:rPr>
              <a:t>(1 + r/m)</a:t>
            </a:r>
            <a:r>
              <a:rPr lang="en-US" sz="1600" baseline="30000" dirty="0">
                <a:latin typeface="+mn-lt"/>
              </a:rPr>
              <a:t>4</a:t>
            </a:r>
          </a:p>
          <a:p>
            <a:pPr>
              <a:lnSpc>
                <a:spcPct val="90000"/>
              </a:lnSpc>
              <a:defRPr/>
            </a:pPr>
            <a:r>
              <a:rPr lang="en-US" sz="1600" dirty="0">
                <a:latin typeface="+mn-lt"/>
              </a:rPr>
              <a:t>      = 300/(1 + 0.072/4)</a:t>
            </a:r>
            <a:r>
              <a:rPr lang="en-US" sz="1600" baseline="30000" dirty="0">
                <a:latin typeface="+mn-lt"/>
              </a:rPr>
              <a:t>1</a:t>
            </a:r>
            <a:r>
              <a:rPr lang="en-US" sz="1600" dirty="0">
                <a:latin typeface="+mn-lt"/>
              </a:rPr>
              <a:t> + 400/(1 + 0.072/4)</a:t>
            </a:r>
            <a:r>
              <a:rPr lang="en-US" sz="1600" baseline="30000" dirty="0">
                <a:latin typeface="+mn-lt"/>
              </a:rPr>
              <a:t>2</a:t>
            </a:r>
            <a:r>
              <a:rPr lang="en-US" sz="1600" dirty="0">
                <a:latin typeface="+mn-lt"/>
              </a:rPr>
              <a:t> - 500/(1 + 0.072/4)</a:t>
            </a:r>
            <a:r>
              <a:rPr lang="en-US" sz="1600" baseline="30000" dirty="0">
                <a:latin typeface="+mn-lt"/>
              </a:rPr>
              <a:t>3</a:t>
            </a:r>
            <a:r>
              <a:rPr lang="en-US" sz="1600" dirty="0">
                <a:latin typeface="+mn-lt"/>
              </a:rPr>
              <a:t> + </a:t>
            </a:r>
          </a:p>
          <a:p>
            <a:pPr>
              <a:lnSpc>
                <a:spcPct val="90000"/>
              </a:lnSpc>
              <a:defRPr/>
            </a:pPr>
            <a:r>
              <a:rPr lang="en-US" sz="1600" dirty="0">
                <a:latin typeface="+mn-lt"/>
              </a:rPr>
              <a:t>         700/(1 +0.072/4)</a:t>
            </a:r>
            <a:r>
              <a:rPr lang="en-US" sz="1600" baseline="30000" dirty="0">
                <a:latin typeface="+mn-lt"/>
              </a:rPr>
              <a:t>4</a:t>
            </a:r>
            <a:r>
              <a:rPr lang="en-US" sz="1600" dirty="0">
                <a:latin typeface="+mn-lt"/>
              </a:rPr>
              <a:t> </a:t>
            </a:r>
          </a:p>
          <a:p>
            <a:pPr>
              <a:lnSpc>
                <a:spcPct val="90000"/>
              </a:lnSpc>
              <a:defRPr/>
            </a:pPr>
            <a:r>
              <a:rPr lang="en-US" sz="1600" dirty="0">
                <a:latin typeface="+mn-lt"/>
              </a:rPr>
              <a:t>      = 300/(1.018)</a:t>
            </a:r>
            <a:r>
              <a:rPr lang="en-US" sz="1600" baseline="30000" dirty="0">
                <a:latin typeface="+mn-lt"/>
              </a:rPr>
              <a:t>1</a:t>
            </a:r>
            <a:r>
              <a:rPr lang="en-US" sz="1600" dirty="0">
                <a:latin typeface="+mn-lt"/>
              </a:rPr>
              <a:t> + 400/(1.018)</a:t>
            </a:r>
            <a:r>
              <a:rPr lang="en-US" sz="1600" baseline="30000" dirty="0">
                <a:latin typeface="+mn-lt"/>
              </a:rPr>
              <a:t>2</a:t>
            </a:r>
            <a:r>
              <a:rPr lang="en-US" sz="1600" dirty="0">
                <a:latin typeface="+mn-lt"/>
              </a:rPr>
              <a:t> + 500/(1.018)</a:t>
            </a:r>
            <a:r>
              <a:rPr lang="en-US" sz="1600" baseline="30000" dirty="0">
                <a:latin typeface="+mn-lt"/>
              </a:rPr>
              <a:t>3</a:t>
            </a:r>
            <a:r>
              <a:rPr lang="en-US" sz="1600" dirty="0">
                <a:latin typeface="+mn-lt"/>
              </a:rPr>
              <a:t> + 700(1.018)</a:t>
            </a:r>
            <a:r>
              <a:rPr lang="en-US" sz="1600" baseline="30000" dirty="0">
                <a:latin typeface="+mn-lt"/>
              </a:rPr>
              <a:t>4</a:t>
            </a:r>
          </a:p>
          <a:p>
            <a:pPr>
              <a:lnSpc>
                <a:spcPct val="90000"/>
              </a:lnSpc>
              <a:defRPr/>
            </a:pPr>
            <a:r>
              <a:rPr lang="en-US" sz="1600" dirty="0">
                <a:latin typeface="+mn-lt"/>
              </a:rPr>
              <a:t>      = 300/1.018 0+ 400/1.03632 - 500/1.05498 + 700/1.07397</a:t>
            </a:r>
          </a:p>
          <a:p>
            <a:pPr>
              <a:lnSpc>
                <a:spcPct val="90000"/>
              </a:lnSpc>
              <a:defRPr/>
            </a:pPr>
            <a:r>
              <a:rPr lang="en-US" sz="1600" dirty="0">
                <a:latin typeface="+mn-lt"/>
              </a:rPr>
              <a:t>      = 294.6955 + 385.9797 - 473.9426 + 651.7889</a:t>
            </a:r>
          </a:p>
          <a:p>
            <a:pPr>
              <a:lnSpc>
                <a:spcPct val="90000"/>
              </a:lnSpc>
              <a:defRPr/>
            </a:pPr>
            <a:r>
              <a:rPr lang="en-US" sz="1600" dirty="0">
                <a:latin typeface="+mn-lt"/>
              </a:rPr>
              <a:t>      = </a:t>
            </a:r>
            <a:r>
              <a:rPr lang="en-US" sz="1600" b="1" dirty="0">
                <a:latin typeface="+mn-lt"/>
              </a:rPr>
              <a:t>$858.52</a:t>
            </a:r>
          </a:p>
          <a:p>
            <a:pPr>
              <a:lnSpc>
                <a:spcPct val="90000"/>
              </a:lnSpc>
              <a:defRPr/>
            </a:pPr>
            <a:r>
              <a:rPr lang="en-US" sz="1600" dirty="0">
                <a:latin typeface="+mn-lt"/>
              </a:rPr>
              <a:t> </a:t>
            </a:r>
          </a:p>
        </p:txBody>
      </p:sp>
      <p:sp>
        <p:nvSpPr>
          <p:cNvPr id="19480" name="Line 101"/>
          <p:cNvSpPr>
            <a:spLocks noChangeShapeType="1"/>
          </p:cNvSpPr>
          <p:nvPr/>
        </p:nvSpPr>
        <p:spPr bwMode="auto">
          <a:xfrm flipH="1">
            <a:off x="4065588" y="3192463"/>
            <a:ext cx="0" cy="417512"/>
          </a:xfrm>
          <a:prstGeom prst="line">
            <a:avLst/>
          </a:prstGeom>
          <a:noFill/>
          <a:ln w="9525">
            <a:solidFill>
              <a:schemeClr val="tx1"/>
            </a:solidFill>
            <a:round/>
            <a:headEnd/>
            <a:tailEnd type="stealth" w="sm" len="sm"/>
          </a:ln>
          <a:extLst>
            <a:ext uri="{909E8E84-426E-40DD-AFC4-6F175D3DCCD1}">
              <a14:hiddenFill xmlns:a14="http://schemas.microsoft.com/office/drawing/2010/main">
                <a:noFill/>
              </a14:hiddenFill>
            </a:ext>
          </a:extLst>
        </p:spPr>
        <p:txBody>
          <a:bodyPr/>
          <a:lstStyle/>
          <a:p>
            <a:endParaRPr lang="en-US"/>
          </a:p>
        </p:txBody>
      </p:sp>
      <p:sp>
        <p:nvSpPr>
          <p:cNvPr id="19482" name="Footer Placeholder 3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2048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E71CA305-CD95-41CE-A316-7D0899812744}" type="slidenum">
              <a:rPr lang="en-US" altLang="en-US" sz="1200" smtClean="0"/>
              <a:pPr>
                <a:spcBef>
                  <a:spcPct val="0"/>
                </a:spcBef>
                <a:buFontTx/>
                <a:buNone/>
              </a:pPr>
              <a:t>19</a:t>
            </a:fld>
            <a:endParaRPr lang="en-US" altLang="en-US" sz="1200" smtClean="0"/>
          </a:p>
        </p:txBody>
      </p:sp>
      <p:sp>
        <p:nvSpPr>
          <p:cNvPr id="20484" name="Text Box 2"/>
          <p:cNvSpPr txBox="1">
            <a:spLocks noChangeArrowheads="1"/>
          </p:cNvSpPr>
          <p:nvPr/>
        </p:nvSpPr>
        <p:spPr bwMode="auto">
          <a:xfrm>
            <a:off x="149225" y="285750"/>
            <a:ext cx="6708775"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000" b="1"/>
              <a:t>Uneven Cash Flows</a:t>
            </a:r>
            <a:r>
              <a:rPr lang="en-US" altLang="en-US" sz="2000"/>
              <a:t> (continued)</a:t>
            </a:r>
          </a:p>
          <a:p>
            <a:pPr lvl="2">
              <a:spcBef>
                <a:spcPct val="0"/>
              </a:spcBef>
              <a:buFont typeface="Monotype Sorts" pitchFamily="2" charset="2"/>
              <a:buNone/>
            </a:pPr>
            <a:r>
              <a:rPr lang="en-US" altLang="en-US" sz="1400" b="1"/>
              <a:t>       </a:t>
            </a:r>
            <a:endParaRPr lang="en-US" altLang="en-US" sz="1800" b="1"/>
          </a:p>
          <a:p>
            <a:pPr>
              <a:spcBef>
                <a:spcPct val="0"/>
              </a:spcBef>
              <a:buFont typeface="Wingdings 3" pitchFamily="18" charset="2"/>
              <a:buChar char="_"/>
            </a:pPr>
            <a:r>
              <a:rPr lang="en-US" altLang="en-US" sz="1800"/>
              <a:t>FV </a:t>
            </a:r>
            <a:r>
              <a:rPr lang="en-US" altLang="en-US" sz="1800" u="sng"/>
              <a:t>Calculator Solution</a:t>
            </a:r>
            <a:endParaRPr lang="en-US" altLang="en-US" sz="1800"/>
          </a:p>
          <a:p>
            <a:pPr lvl="1">
              <a:spcBef>
                <a:spcPct val="0"/>
              </a:spcBef>
              <a:buFont typeface="Wingdings 3" pitchFamily="18" charset="2"/>
              <a:buChar char=""/>
            </a:pPr>
            <a:r>
              <a:rPr lang="en-US" altLang="en-US" sz="1800"/>
              <a:t>If your calculator has a “NFV” (Net Future Value) key, you’re in luck! (TI BA II Plus Professional has this function)</a:t>
            </a:r>
          </a:p>
          <a:p>
            <a:pPr lvl="1">
              <a:spcBef>
                <a:spcPct val="0"/>
              </a:spcBef>
              <a:buFont typeface="Wingdings 3" pitchFamily="18" charset="2"/>
              <a:buChar char=""/>
            </a:pPr>
            <a:r>
              <a:rPr lang="en-US" altLang="en-US" sz="1800"/>
              <a:t>If there’s no NFV key, you have to compound each CF to the last (terminal) time period</a:t>
            </a:r>
          </a:p>
        </p:txBody>
      </p:sp>
      <p:sp>
        <p:nvSpPr>
          <p:cNvPr id="20485" name="Text Box 2"/>
          <p:cNvSpPr txBox="1">
            <a:spLocks noChangeArrowheads="1"/>
          </p:cNvSpPr>
          <p:nvPr/>
        </p:nvSpPr>
        <p:spPr bwMode="auto">
          <a:xfrm>
            <a:off x="101600" y="2706688"/>
            <a:ext cx="67564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000" b="1"/>
              <a:t>Fractional Time Periods</a:t>
            </a:r>
            <a:endParaRPr lang="en-US" altLang="en-US" sz="1800" b="1"/>
          </a:p>
          <a:p>
            <a:pPr>
              <a:spcBef>
                <a:spcPct val="0"/>
              </a:spcBef>
              <a:buFont typeface="Wingdings" pitchFamily="2" charset="2"/>
              <a:buNone/>
            </a:pPr>
            <a:r>
              <a:rPr lang="en-US" altLang="en-US" sz="1800" u="sng"/>
              <a:t>Example</a:t>
            </a:r>
            <a:r>
              <a:rPr lang="en-US" altLang="en-US" sz="1800"/>
              <a:t>: Calculate the FV of $100 invested for 18 months in a bank account that pays a </a:t>
            </a:r>
            <a:r>
              <a:rPr lang="en-US" altLang="en-US" sz="1800" b="1"/>
              <a:t>quoted rate</a:t>
            </a:r>
            <a:r>
              <a:rPr lang="en-US" altLang="en-US" sz="1800"/>
              <a:t> of 10%, compounded annually.</a:t>
            </a:r>
            <a:endParaRPr lang="en-US" altLang="en-US" sz="1800" b="1"/>
          </a:p>
        </p:txBody>
      </p:sp>
      <p:sp>
        <p:nvSpPr>
          <p:cNvPr id="20486" name="Line 3"/>
          <p:cNvSpPr>
            <a:spLocks noChangeShapeType="1"/>
          </p:cNvSpPr>
          <p:nvPr/>
        </p:nvSpPr>
        <p:spPr bwMode="auto">
          <a:xfrm>
            <a:off x="1504950" y="4389438"/>
            <a:ext cx="2743200"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7" name="Line 4"/>
          <p:cNvSpPr>
            <a:spLocks noChangeShapeType="1"/>
          </p:cNvSpPr>
          <p:nvPr/>
        </p:nvSpPr>
        <p:spPr bwMode="auto">
          <a:xfrm>
            <a:off x="1504950" y="4316413"/>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8" name="Line 5"/>
          <p:cNvSpPr>
            <a:spLocks noChangeShapeType="1"/>
          </p:cNvSpPr>
          <p:nvPr/>
        </p:nvSpPr>
        <p:spPr bwMode="auto">
          <a:xfrm>
            <a:off x="2898775" y="4313238"/>
            <a:ext cx="0" cy="1524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9" name="Line 6"/>
          <p:cNvSpPr>
            <a:spLocks noChangeShapeType="1"/>
          </p:cNvSpPr>
          <p:nvPr/>
        </p:nvSpPr>
        <p:spPr bwMode="auto">
          <a:xfrm>
            <a:off x="4260850" y="4313238"/>
            <a:ext cx="0" cy="1524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90" name="Text Box 7"/>
          <p:cNvSpPr txBox="1">
            <a:spLocks noChangeArrowheads="1"/>
          </p:cNvSpPr>
          <p:nvPr/>
        </p:nvSpPr>
        <p:spPr bwMode="auto">
          <a:xfrm>
            <a:off x="1400175" y="442595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20491" name="Line 10"/>
          <p:cNvSpPr>
            <a:spLocks noChangeShapeType="1"/>
          </p:cNvSpPr>
          <p:nvPr/>
        </p:nvSpPr>
        <p:spPr bwMode="auto">
          <a:xfrm flipH="1">
            <a:off x="1508125" y="4648200"/>
            <a:ext cx="0" cy="4762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2" name="Text Box 11"/>
          <p:cNvSpPr txBox="1">
            <a:spLocks noChangeArrowheads="1"/>
          </p:cNvSpPr>
          <p:nvPr/>
        </p:nvSpPr>
        <p:spPr bwMode="auto">
          <a:xfrm>
            <a:off x="649288" y="4678363"/>
            <a:ext cx="8556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PV = $100</a:t>
            </a:r>
          </a:p>
        </p:txBody>
      </p:sp>
      <p:sp>
        <p:nvSpPr>
          <p:cNvPr id="20493" name="Text Box 12"/>
          <p:cNvSpPr txBox="1">
            <a:spLocks noChangeArrowheads="1"/>
          </p:cNvSpPr>
          <p:nvPr/>
        </p:nvSpPr>
        <p:spPr bwMode="auto">
          <a:xfrm>
            <a:off x="1679575" y="4106863"/>
            <a:ext cx="854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a:t>
            </a:r>
            <a:r>
              <a:rPr lang="en-US" altLang="en-US" sz="1200" b="1" baseline="-25000"/>
              <a:t>periodic</a:t>
            </a:r>
            <a:r>
              <a:rPr lang="en-US" altLang="en-US" sz="1200" b="1"/>
              <a:t> = ?</a:t>
            </a:r>
          </a:p>
        </p:txBody>
      </p:sp>
      <p:sp>
        <p:nvSpPr>
          <p:cNvPr id="20494" name="Text Box 13"/>
          <p:cNvSpPr txBox="1">
            <a:spLocks noChangeArrowheads="1"/>
          </p:cNvSpPr>
          <p:nvPr/>
        </p:nvSpPr>
        <p:spPr bwMode="auto">
          <a:xfrm>
            <a:off x="1679575" y="3890963"/>
            <a:ext cx="11271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a:t>
            </a:r>
            <a:r>
              <a:rPr lang="en-US" altLang="en-US" sz="1200" b="1" baseline="-25000"/>
              <a:t>nominal</a:t>
            </a:r>
            <a:r>
              <a:rPr lang="en-US" altLang="en-US" sz="1200" b="1"/>
              <a:t> = 10%</a:t>
            </a:r>
          </a:p>
        </p:txBody>
      </p:sp>
      <p:sp>
        <p:nvSpPr>
          <p:cNvPr id="20495" name="Text Box 14"/>
          <p:cNvSpPr txBox="1">
            <a:spLocks noChangeArrowheads="1"/>
          </p:cNvSpPr>
          <p:nvPr/>
        </p:nvSpPr>
        <p:spPr bwMode="auto">
          <a:xfrm>
            <a:off x="4130675" y="4418013"/>
            <a:ext cx="2619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2</a:t>
            </a:r>
          </a:p>
        </p:txBody>
      </p:sp>
      <p:sp>
        <p:nvSpPr>
          <p:cNvPr id="20496" name="Line 15"/>
          <p:cNvSpPr>
            <a:spLocks noChangeShapeType="1"/>
          </p:cNvSpPr>
          <p:nvPr/>
        </p:nvSpPr>
        <p:spPr bwMode="auto">
          <a:xfrm flipH="1" flipV="1">
            <a:off x="3578225" y="3797300"/>
            <a:ext cx="0" cy="5810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497" name="Text Box 16"/>
          <p:cNvSpPr txBox="1">
            <a:spLocks noChangeArrowheads="1"/>
          </p:cNvSpPr>
          <p:nvPr/>
        </p:nvSpPr>
        <p:spPr bwMode="auto">
          <a:xfrm>
            <a:off x="3559175" y="3798888"/>
            <a:ext cx="6270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 = ?</a:t>
            </a:r>
          </a:p>
        </p:txBody>
      </p:sp>
      <p:sp>
        <p:nvSpPr>
          <p:cNvPr id="20498" name="Line 17"/>
          <p:cNvSpPr>
            <a:spLocks noChangeShapeType="1"/>
          </p:cNvSpPr>
          <p:nvPr/>
        </p:nvSpPr>
        <p:spPr bwMode="auto">
          <a:xfrm>
            <a:off x="3575050" y="4445000"/>
            <a:ext cx="0" cy="4762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499" name="Line 18"/>
          <p:cNvSpPr>
            <a:spLocks noChangeShapeType="1"/>
          </p:cNvSpPr>
          <p:nvPr/>
        </p:nvSpPr>
        <p:spPr bwMode="auto">
          <a:xfrm flipH="1">
            <a:off x="1504950" y="4762500"/>
            <a:ext cx="717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500" name="Line 19"/>
          <p:cNvSpPr>
            <a:spLocks noChangeShapeType="1"/>
          </p:cNvSpPr>
          <p:nvPr/>
        </p:nvSpPr>
        <p:spPr bwMode="auto">
          <a:xfrm>
            <a:off x="2857500" y="4760913"/>
            <a:ext cx="7175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501" name="Text Box 20"/>
          <p:cNvSpPr txBox="1">
            <a:spLocks noChangeArrowheads="1"/>
          </p:cNvSpPr>
          <p:nvPr/>
        </p:nvSpPr>
        <p:spPr bwMode="auto">
          <a:xfrm>
            <a:off x="2263775" y="4624388"/>
            <a:ext cx="6413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18 mos</a:t>
            </a:r>
          </a:p>
        </p:txBody>
      </p:sp>
      <p:sp>
        <p:nvSpPr>
          <p:cNvPr id="20502" name="Text Box 23"/>
          <p:cNvSpPr txBox="1">
            <a:spLocks noChangeArrowheads="1"/>
          </p:cNvSpPr>
          <p:nvPr/>
        </p:nvSpPr>
        <p:spPr bwMode="auto">
          <a:xfrm>
            <a:off x="168275" y="4192588"/>
            <a:ext cx="550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m = 1</a:t>
            </a:r>
          </a:p>
          <a:p>
            <a:pPr>
              <a:spcBef>
                <a:spcPct val="0"/>
              </a:spcBef>
              <a:buFontTx/>
              <a:buNone/>
            </a:pPr>
            <a:r>
              <a:rPr lang="en-US" altLang="en-US" sz="1200" b="1"/>
              <a:t>n = ?</a:t>
            </a:r>
          </a:p>
        </p:txBody>
      </p:sp>
      <p:sp>
        <p:nvSpPr>
          <p:cNvPr id="20503" name="Text Box 24"/>
          <p:cNvSpPr txBox="1">
            <a:spLocks noChangeArrowheads="1"/>
          </p:cNvSpPr>
          <p:nvPr/>
        </p:nvSpPr>
        <p:spPr bwMode="auto">
          <a:xfrm>
            <a:off x="374650" y="5207000"/>
            <a:ext cx="6483350"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Numerical Solution</a:t>
            </a:r>
          </a:p>
          <a:p>
            <a:pPr>
              <a:spcBef>
                <a:spcPct val="0"/>
              </a:spcBef>
              <a:buFontTx/>
              <a:buNone/>
            </a:pPr>
            <a:r>
              <a:rPr lang="en-US" altLang="en-US" sz="1800"/>
              <a:t>1) Find n: 18 mos / 12 mos per period  =  1.5 periods</a:t>
            </a:r>
          </a:p>
          <a:p>
            <a:pPr>
              <a:spcBef>
                <a:spcPct val="0"/>
              </a:spcBef>
              <a:buFontTx/>
              <a:buNone/>
            </a:pPr>
            <a:r>
              <a:rPr lang="en-US" altLang="en-US" sz="1800"/>
              <a:t>2) FV</a:t>
            </a:r>
            <a:r>
              <a:rPr lang="en-US" altLang="en-US" sz="1800" baseline="-25000"/>
              <a:t>0.75</a:t>
            </a:r>
            <a:r>
              <a:rPr lang="en-US" altLang="en-US" sz="1800"/>
              <a:t> = PV(1 + r/m)</a:t>
            </a:r>
            <a:r>
              <a:rPr lang="en-US" altLang="en-US" sz="1800" baseline="30000"/>
              <a:t>n</a:t>
            </a:r>
            <a:r>
              <a:rPr lang="en-US" altLang="en-US" sz="1800"/>
              <a:t>  =  100(1 + 0.10/1)</a:t>
            </a:r>
            <a:r>
              <a:rPr lang="en-US" altLang="en-US" sz="1800" baseline="30000"/>
              <a:t>1.5</a:t>
            </a:r>
            <a:r>
              <a:rPr lang="en-US" altLang="en-US" sz="1800"/>
              <a:t>  =  100(1.10)</a:t>
            </a:r>
            <a:r>
              <a:rPr lang="en-US" altLang="en-US" sz="1800" baseline="30000"/>
              <a:t>1.5</a:t>
            </a:r>
            <a:endParaRPr lang="en-US" altLang="en-US" sz="1800"/>
          </a:p>
          <a:p>
            <a:pPr>
              <a:spcBef>
                <a:spcPct val="0"/>
              </a:spcBef>
              <a:buFontTx/>
              <a:buNone/>
            </a:pPr>
            <a:r>
              <a:rPr lang="en-US" altLang="en-US" sz="1800"/>
              <a:t>               = </a:t>
            </a:r>
            <a:r>
              <a:rPr lang="en-US" altLang="en-US" sz="1800" b="1"/>
              <a:t>$115.37</a:t>
            </a:r>
            <a:endParaRPr lang="en-US" altLang="en-US" sz="1800"/>
          </a:p>
          <a:p>
            <a:pPr>
              <a:spcBef>
                <a:spcPct val="0"/>
              </a:spcBef>
              <a:buFontTx/>
              <a:buNone/>
            </a:pPr>
            <a:endParaRPr lang="en-US" altLang="en-US" sz="1800"/>
          </a:p>
          <a:p>
            <a:pPr>
              <a:spcBef>
                <a:spcPct val="0"/>
              </a:spcBef>
              <a:buFontTx/>
              <a:buNone/>
            </a:pPr>
            <a:r>
              <a:rPr lang="en-US" altLang="en-US" sz="1800" u="sng"/>
              <a:t>Calculator Solution</a:t>
            </a:r>
            <a:r>
              <a:rPr lang="en-US" altLang="en-US" sz="1800"/>
              <a:t>:</a:t>
            </a:r>
          </a:p>
          <a:p>
            <a:pPr lvl="1">
              <a:spcBef>
                <a:spcPct val="0"/>
              </a:spcBef>
              <a:buFontTx/>
              <a:buNone/>
            </a:pPr>
            <a:r>
              <a:rPr lang="en-US" altLang="en-US" sz="1800"/>
              <a:t>1) Find r</a:t>
            </a:r>
            <a:r>
              <a:rPr lang="en-US" altLang="en-US" sz="1800" baseline="-25000"/>
              <a:t>periodic</a:t>
            </a:r>
            <a:r>
              <a:rPr lang="en-US" altLang="en-US" sz="1800"/>
              <a:t>: 10% / 1 = 10</a:t>
            </a:r>
            <a:r>
              <a:rPr lang="en-US" altLang="en-US" sz="1800" b="1"/>
              <a:t>%</a:t>
            </a:r>
          </a:p>
          <a:p>
            <a:pPr lvl="1">
              <a:spcBef>
                <a:spcPct val="0"/>
              </a:spcBef>
              <a:buFontTx/>
              <a:buNone/>
            </a:pPr>
            <a:r>
              <a:rPr lang="en-US" altLang="en-US" sz="1800"/>
              <a:t>2) Find n: 18 mos / 12 mos per period  =  1.5 periods</a:t>
            </a:r>
          </a:p>
          <a:p>
            <a:pPr lvl="1">
              <a:spcBef>
                <a:spcPct val="0"/>
              </a:spcBef>
              <a:buFontTx/>
              <a:buNone/>
            </a:pPr>
            <a:r>
              <a:rPr lang="en-US" altLang="en-US" sz="1800"/>
              <a:t>3) Enter parameters:</a:t>
            </a:r>
          </a:p>
          <a:p>
            <a:pPr lvl="2">
              <a:spcBef>
                <a:spcPct val="0"/>
              </a:spcBef>
              <a:buFont typeface="Monotype Sorts" pitchFamily="2" charset="2"/>
              <a:buChar char="ó"/>
            </a:pPr>
            <a:r>
              <a:rPr lang="en-US" altLang="en-US" sz="1800"/>
              <a:t>Enter number of periods [ 1.5, N]</a:t>
            </a:r>
          </a:p>
          <a:p>
            <a:pPr lvl="2">
              <a:spcBef>
                <a:spcPct val="0"/>
              </a:spcBef>
              <a:buFont typeface="Monotype Sorts" pitchFamily="2" charset="2"/>
              <a:buChar char="ó"/>
            </a:pPr>
            <a:r>
              <a:rPr lang="en-US" altLang="en-US" sz="1800"/>
              <a:t>Enter periodic interest rate [ 10 , I/YR] </a:t>
            </a:r>
          </a:p>
          <a:p>
            <a:pPr lvl="2">
              <a:spcBef>
                <a:spcPct val="0"/>
              </a:spcBef>
              <a:buFont typeface="Monotype Sorts" pitchFamily="2" charset="2"/>
              <a:buChar char="ó"/>
            </a:pPr>
            <a:r>
              <a:rPr lang="en-US" altLang="en-US" sz="1800"/>
              <a:t>Enter PV [100, PV]</a:t>
            </a:r>
          </a:p>
          <a:p>
            <a:pPr lvl="2">
              <a:spcBef>
                <a:spcPct val="0"/>
              </a:spcBef>
              <a:buFont typeface="Monotype Sorts" pitchFamily="2" charset="2"/>
              <a:buChar char="ó"/>
            </a:pPr>
            <a:r>
              <a:rPr lang="en-US" altLang="en-US" sz="1800"/>
              <a:t>Find FV, [CPT,FV] and viola!  FV = </a:t>
            </a:r>
            <a:r>
              <a:rPr lang="en-US" altLang="en-US" sz="1800" b="1"/>
              <a:t>(-)$115.37</a:t>
            </a:r>
            <a:endParaRPr lang="en-US" altLang="en-US" sz="1800"/>
          </a:p>
          <a:p>
            <a:pPr>
              <a:spcBef>
                <a:spcPct val="0"/>
              </a:spcBef>
              <a:buFontTx/>
              <a:buNone/>
            </a:pPr>
            <a:endParaRPr lang="en-US" altLang="en-US" sz="1800"/>
          </a:p>
        </p:txBody>
      </p:sp>
      <p:sp>
        <p:nvSpPr>
          <p:cNvPr id="20504" name="Text Box 25"/>
          <p:cNvSpPr txBox="1">
            <a:spLocks noChangeArrowheads="1"/>
          </p:cNvSpPr>
          <p:nvPr/>
        </p:nvSpPr>
        <p:spPr bwMode="auto">
          <a:xfrm>
            <a:off x="3541713" y="4799013"/>
            <a:ext cx="3316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T = # of years = 18mos/12mos per yr = 1.5</a:t>
            </a:r>
          </a:p>
          <a:p>
            <a:pPr>
              <a:spcBef>
                <a:spcPct val="0"/>
              </a:spcBef>
              <a:buFontTx/>
              <a:buNone/>
            </a:pPr>
            <a:r>
              <a:rPr lang="en-US" altLang="en-US" sz="1200" b="1"/>
              <a:t>m = # of discounting per year = 1</a:t>
            </a:r>
          </a:p>
          <a:p>
            <a:pPr>
              <a:spcBef>
                <a:spcPct val="0"/>
              </a:spcBef>
              <a:buFontTx/>
              <a:buNone/>
            </a:pPr>
            <a:r>
              <a:rPr lang="en-US" altLang="en-US" sz="1200" b="1"/>
              <a:t>n = total # of periods = m x T = 1 x  1.5= 1.5</a:t>
            </a:r>
          </a:p>
        </p:txBody>
      </p:sp>
      <p:sp>
        <p:nvSpPr>
          <p:cNvPr id="20505" name="Text Box 14"/>
          <p:cNvSpPr txBox="1">
            <a:spLocks noChangeArrowheads="1"/>
          </p:cNvSpPr>
          <p:nvPr/>
        </p:nvSpPr>
        <p:spPr bwMode="auto">
          <a:xfrm>
            <a:off x="2784475" y="4418013"/>
            <a:ext cx="2619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307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6D1E0EF8-1090-4316-93B7-5D1C57E3A883}" type="slidenum">
              <a:rPr lang="en-US" altLang="en-US" sz="1200" smtClean="0"/>
              <a:pPr>
                <a:spcBef>
                  <a:spcPct val="0"/>
                </a:spcBef>
                <a:buFontTx/>
                <a:buNone/>
              </a:pPr>
              <a:t>2</a:t>
            </a:fld>
            <a:endParaRPr lang="en-US" altLang="en-US" sz="1200" smtClean="0"/>
          </a:p>
        </p:txBody>
      </p:sp>
      <p:sp>
        <p:nvSpPr>
          <p:cNvPr id="3076" name="Text Box 2"/>
          <p:cNvSpPr txBox="1">
            <a:spLocks noChangeArrowheads="1"/>
          </p:cNvSpPr>
          <p:nvPr/>
        </p:nvSpPr>
        <p:spPr bwMode="auto">
          <a:xfrm>
            <a:off x="123825" y="496888"/>
            <a:ext cx="6734175" cy="888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Example</a:t>
            </a:r>
            <a:r>
              <a:rPr lang="en-US" altLang="en-US" sz="1800"/>
              <a:t>: Calculate the FV of $100 invested for 2 years at 8% if interest is compounded </a:t>
            </a:r>
            <a:r>
              <a:rPr lang="en-US" altLang="en-US" sz="1800" b="1" i="1"/>
              <a:t>annually</a:t>
            </a:r>
            <a:r>
              <a:rPr lang="en-US" altLang="en-US" sz="1800" i="1"/>
              <a:t> </a:t>
            </a:r>
            <a:r>
              <a:rPr lang="en-US" altLang="en-US" sz="1800"/>
              <a:t>and</a:t>
            </a:r>
            <a:r>
              <a:rPr lang="en-US" altLang="en-US" sz="1800" i="1"/>
              <a:t> </a:t>
            </a:r>
            <a:r>
              <a:rPr lang="en-US" altLang="en-US" sz="1800" b="1" i="1"/>
              <a:t>semiannually</a:t>
            </a:r>
            <a:endParaRPr lang="en-US" altLang="en-US" sz="1800" u="sng"/>
          </a:p>
          <a:p>
            <a:pPr>
              <a:spcBef>
                <a:spcPct val="0"/>
              </a:spcBef>
              <a:buFontTx/>
              <a:buNone/>
            </a:pPr>
            <a:endParaRPr lang="en-US" altLang="en-US" sz="1800" b="1"/>
          </a:p>
          <a:p>
            <a:pPr>
              <a:spcBef>
                <a:spcPct val="0"/>
              </a:spcBef>
              <a:buFont typeface="Wingdings 3" pitchFamily="18" charset="2"/>
              <a:buChar char="_"/>
            </a:pPr>
            <a:r>
              <a:rPr lang="en-US" altLang="en-US" sz="1800" u="sng"/>
              <a:t>Nominal Interest Rate</a:t>
            </a:r>
            <a:r>
              <a:rPr lang="en-US" altLang="en-US" sz="1800"/>
              <a:t> ( r</a:t>
            </a:r>
            <a:r>
              <a:rPr lang="en-US" altLang="en-US" sz="1800" baseline="-25000"/>
              <a:t>nominal </a:t>
            </a:r>
            <a:r>
              <a:rPr lang="en-US" altLang="en-US" sz="1800"/>
              <a:t>):</a:t>
            </a:r>
            <a:r>
              <a:rPr lang="en-US" altLang="en-US" sz="1800" b="1"/>
              <a:t> </a:t>
            </a:r>
          </a:p>
          <a:p>
            <a:pPr lvl="1">
              <a:spcBef>
                <a:spcPct val="0"/>
              </a:spcBef>
              <a:buFont typeface="Wingdings 3" pitchFamily="18" charset="2"/>
              <a:buChar char=""/>
            </a:pPr>
            <a:r>
              <a:rPr lang="en-US" altLang="en-US" sz="1800"/>
              <a:t>This is often what people quote as your interest rate for loans and bank accounts and credit cards and bonds. </a:t>
            </a:r>
            <a:endParaRPr lang="en-US" altLang="en-US" sz="1800" b="1"/>
          </a:p>
          <a:p>
            <a:pPr lvl="1">
              <a:spcBef>
                <a:spcPct val="0"/>
              </a:spcBef>
              <a:buFont typeface="Wingdings 3" pitchFamily="18" charset="2"/>
              <a:buChar char=""/>
            </a:pPr>
            <a:r>
              <a:rPr lang="en-US" altLang="en-US" sz="1800"/>
              <a:t>It is also called the </a:t>
            </a:r>
            <a:r>
              <a:rPr lang="en-US" altLang="en-US" sz="1800" b="1"/>
              <a:t>quoted rate </a:t>
            </a:r>
            <a:endParaRPr lang="en-US" altLang="en-US" sz="1800"/>
          </a:p>
          <a:p>
            <a:pPr lvl="1">
              <a:spcBef>
                <a:spcPct val="0"/>
              </a:spcBef>
              <a:buFont typeface="Wingdings 3" pitchFamily="18" charset="2"/>
              <a:buChar char=""/>
            </a:pPr>
            <a:r>
              <a:rPr lang="en-US" altLang="en-US" sz="1800"/>
              <a:t>It must also be accompanied by a statement indicating the compounding frequency</a:t>
            </a:r>
          </a:p>
          <a:p>
            <a:pPr lvl="1">
              <a:spcBef>
                <a:spcPct val="0"/>
              </a:spcBef>
              <a:buFont typeface="Wingdings 3" pitchFamily="18" charset="2"/>
              <a:buChar char=""/>
            </a:pPr>
            <a:r>
              <a:rPr lang="en-US" altLang="en-US" sz="1800"/>
              <a:t>In the example above the nominal or quoted interest rate is 8% </a:t>
            </a:r>
            <a:endParaRPr lang="en-US" altLang="en-US" sz="1800" b="1"/>
          </a:p>
          <a:p>
            <a:pPr lvl="2">
              <a:spcBef>
                <a:spcPct val="0"/>
              </a:spcBef>
              <a:buFont typeface="Wingdings 3" pitchFamily="18" charset="2"/>
              <a:buChar char="¦"/>
            </a:pPr>
            <a:r>
              <a:rPr lang="en-US" altLang="en-US" sz="1800"/>
              <a:t>Annual: r</a:t>
            </a:r>
            <a:r>
              <a:rPr lang="en-US" altLang="en-US" sz="1800" b="1" baseline="-25000"/>
              <a:t>nominal</a:t>
            </a:r>
            <a:r>
              <a:rPr lang="en-US" altLang="en-US" sz="1800"/>
              <a:t>= 8%, compounded annually</a:t>
            </a:r>
            <a:endParaRPr lang="en-US" altLang="en-US" sz="1800" b="1"/>
          </a:p>
          <a:p>
            <a:pPr lvl="2">
              <a:spcBef>
                <a:spcPct val="0"/>
              </a:spcBef>
              <a:buFont typeface="Wingdings 3" pitchFamily="18" charset="2"/>
              <a:buChar char="¦"/>
            </a:pPr>
            <a:r>
              <a:rPr lang="en-US" altLang="en-US" sz="1800"/>
              <a:t>Semiannual:  r</a:t>
            </a:r>
            <a:r>
              <a:rPr lang="en-US" altLang="en-US" sz="1800" b="1" baseline="-25000"/>
              <a:t>nominal </a:t>
            </a:r>
            <a:r>
              <a:rPr lang="en-US" altLang="en-US" sz="1800"/>
              <a:t>= 8%, compounded semiannually</a:t>
            </a:r>
          </a:p>
          <a:p>
            <a:pPr>
              <a:spcBef>
                <a:spcPct val="0"/>
              </a:spcBef>
              <a:buFont typeface="Wingdings 3" pitchFamily="18" charset="2"/>
              <a:buChar char="_"/>
            </a:pPr>
            <a:r>
              <a:rPr lang="en-US" altLang="en-US" sz="1800"/>
              <a:t>Periodic Rate:</a:t>
            </a:r>
            <a:r>
              <a:rPr lang="en-US" altLang="en-US" sz="1800" b="1"/>
              <a:t>  </a:t>
            </a:r>
          </a:p>
          <a:p>
            <a:pPr lvl="1">
              <a:spcBef>
                <a:spcPct val="0"/>
              </a:spcBef>
              <a:buFont typeface="Wingdings 3" pitchFamily="18" charset="2"/>
              <a:buChar char=""/>
            </a:pPr>
            <a:r>
              <a:rPr lang="en-US" altLang="en-US" sz="1800"/>
              <a:t>this is the rate charged per compounding period.</a:t>
            </a:r>
          </a:p>
          <a:p>
            <a:pPr lvl="1">
              <a:spcBef>
                <a:spcPct val="0"/>
              </a:spcBef>
              <a:buFont typeface="Wingdings 3" pitchFamily="18" charset="2"/>
              <a:buChar char=""/>
            </a:pPr>
            <a:r>
              <a:rPr lang="en-US" altLang="en-US" sz="1800"/>
              <a:t>periodic Rate = </a:t>
            </a:r>
            <a:r>
              <a:rPr lang="en-US" altLang="en-US" sz="1800" b="1"/>
              <a:t>r</a:t>
            </a:r>
            <a:r>
              <a:rPr lang="en-US" altLang="en-US" sz="1800" b="1" baseline="-25000"/>
              <a:t>periodic</a:t>
            </a:r>
            <a:r>
              <a:rPr lang="en-US" altLang="en-US" sz="1800" b="1"/>
              <a:t> = r</a:t>
            </a:r>
            <a:r>
              <a:rPr lang="en-US" altLang="en-US" sz="1800" b="1" baseline="-25000"/>
              <a:t>nominal </a:t>
            </a:r>
            <a:r>
              <a:rPr lang="en-US" altLang="en-US" sz="1800" b="1"/>
              <a:t>/ m</a:t>
            </a:r>
            <a:r>
              <a:rPr lang="en-US" altLang="en-US" sz="1800"/>
              <a:t>  </a:t>
            </a:r>
            <a:r>
              <a:rPr lang="en-US" altLang="en-US" sz="1800" b="1"/>
              <a:t>(Learn &amp; know this!)</a:t>
            </a:r>
            <a:endParaRPr lang="en-US" altLang="en-US" sz="1800"/>
          </a:p>
          <a:p>
            <a:pPr lvl="1">
              <a:spcBef>
                <a:spcPct val="0"/>
              </a:spcBef>
              <a:buFont typeface="Wingdings 3" pitchFamily="18" charset="2"/>
              <a:buChar char=""/>
            </a:pPr>
            <a:r>
              <a:rPr lang="en-US" altLang="en-US" sz="1800" b="1"/>
              <a:t>m</a:t>
            </a:r>
            <a:r>
              <a:rPr lang="en-US" altLang="en-US" sz="1800"/>
              <a:t> is the number of compounding/payment periods per year</a:t>
            </a:r>
          </a:p>
          <a:p>
            <a:pPr lvl="1">
              <a:spcBef>
                <a:spcPct val="0"/>
              </a:spcBef>
              <a:buFont typeface="Wingdings 3" pitchFamily="18" charset="2"/>
              <a:buChar char=""/>
            </a:pPr>
            <a:r>
              <a:rPr lang="en-US" altLang="en-US" sz="1800"/>
              <a:t>in the example above……</a:t>
            </a:r>
          </a:p>
          <a:p>
            <a:pPr lvl="2">
              <a:spcBef>
                <a:spcPct val="0"/>
              </a:spcBef>
              <a:buFont typeface="Symbol" pitchFamily="18" charset="2"/>
              <a:buChar char="®"/>
            </a:pPr>
            <a:r>
              <a:rPr lang="en-US" altLang="en-US" sz="1800"/>
              <a:t> m = 1 for the annual case</a:t>
            </a:r>
          </a:p>
          <a:p>
            <a:pPr lvl="2">
              <a:spcBef>
                <a:spcPct val="0"/>
              </a:spcBef>
              <a:buFont typeface="Symbol" pitchFamily="18" charset="2"/>
              <a:buChar char="®"/>
            </a:pPr>
            <a:r>
              <a:rPr lang="en-US" altLang="en-US" sz="1800"/>
              <a:t> m = 2 for the semiannual case</a:t>
            </a:r>
          </a:p>
          <a:p>
            <a:pPr lvl="1">
              <a:spcBef>
                <a:spcPct val="0"/>
              </a:spcBef>
              <a:buFont typeface="Wingdings 3" pitchFamily="18" charset="2"/>
              <a:buChar char=""/>
            </a:pPr>
            <a:r>
              <a:rPr lang="en-US" altLang="en-US" sz="1800"/>
              <a:t>In the above example, the periodic rates are:</a:t>
            </a:r>
            <a:endParaRPr lang="en-US" altLang="en-US" sz="1800" b="1"/>
          </a:p>
          <a:p>
            <a:pPr lvl="2">
              <a:spcBef>
                <a:spcPct val="0"/>
              </a:spcBef>
              <a:buFont typeface="Symbol" pitchFamily="18" charset="2"/>
              <a:buChar char="®"/>
            </a:pPr>
            <a:r>
              <a:rPr lang="en-US" altLang="en-US" sz="1800"/>
              <a:t>Annual: 8%</a:t>
            </a:r>
            <a:endParaRPr lang="en-US" altLang="en-US" sz="1800" b="1"/>
          </a:p>
          <a:p>
            <a:pPr lvl="2">
              <a:spcBef>
                <a:spcPct val="0"/>
              </a:spcBef>
              <a:buFont typeface="Symbol" pitchFamily="18" charset="2"/>
              <a:buChar char="®"/>
            </a:pPr>
            <a:r>
              <a:rPr lang="en-US" altLang="en-US" sz="1800"/>
              <a:t>Semiannual:  4%</a:t>
            </a:r>
          </a:p>
          <a:p>
            <a:pPr>
              <a:spcBef>
                <a:spcPct val="0"/>
              </a:spcBef>
              <a:buFontTx/>
              <a:buNone/>
            </a:pPr>
            <a:r>
              <a:rPr lang="en-US" altLang="en-US" sz="1800" u="sng"/>
              <a:t>Example</a:t>
            </a:r>
            <a:r>
              <a:rPr lang="en-US" altLang="en-US" sz="1800"/>
              <a:t>: A $1,000 face value bond has a coupon rate of 6.0000% per year but it pays interest semiannually.  How much interest is earned each interest paying period?</a:t>
            </a:r>
          </a:p>
          <a:p>
            <a:pPr>
              <a:spcBef>
                <a:spcPct val="0"/>
              </a:spcBef>
              <a:buFontTx/>
              <a:buNone/>
            </a:pPr>
            <a:r>
              <a:rPr lang="en-US" altLang="en-US" sz="1800"/>
              <a:t>1) Compute the periodic rate: </a:t>
            </a:r>
          </a:p>
          <a:p>
            <a:pPr>
              <a:spcBef>
                <a:spcPct val="0"/>
              </a:spcBef>
              <a:buFontTx/>
              <a:buNone/>
            </a:pPr>
            <a:r>
              <a:rPr lang="en-US" altLang="en-US" sz="1800"/>
              <a:t>	r</a:t>
            </a:r>
            <a:r>
              <a:rPr lang="en-US" altLang="en-US" sz="1800" baseline="-25000"/>
              <a:t>periodic</a:t>
            </a:r>
            <a:r>
              <a:rPr lang="en-US" altLang="en-US" sz="1800"/>
              <a:t> = r</a:t>
            </a:r>
            <a:r>
              <a:rPr lang="en-US" altLang="en-US" sz="1800" baseline="-25000"/>
              <a:t>nominal </a:t>
            </a:r>
            <a:r>
              <a:rPr lang="en-US" altLang="en-US" sz="1800"/>
              <a:t>/ m = 6.0000%/2 = 3.0000%</a:t>
            </a:r>
          </a:p>
          <a:p>
            <a:pPr>
              <a:spcBef>
                <a:spcPct val="0"/>
              </a:spcBef>
              <a:buFontTx/>
              <a:buNone/>
            </a:pPr>
            <a:r>
              <a:rPr lang="en-US" altLang="en-US" sz="1800"/>
              <a:t>2) Compute the interest payment:</a:t>
            </a:r>
          </a:p>
          <a:p>
            <a:pPr>
              <a:spcBef>
                <a:spcPct val="0"/>
              </a:spcBef>
              <a:buFontTx/>
              <a:buNone/>
            </a:pPr>
            <a:r>
              <a:rPr lang="en-US" altLang="en-US" sz="1800"/>
              <a:t>	PMT = Principle x Interest rate = $1000 (0.03) = </a:t>
            </a:r>
            <a:r>
              <a:rPr lang="en-US" altLang="en-US" sz="1800" b="1"/>
              <a:t>$30.00</a:t>
            </a:r>
          </a:p>
          <a:p>
            <a:pPr>
              <a:spcBef>
                <a:spcPct val="0"/>
              </a:spcBef>
              <a:buFontTx/>
              <a:buNone/>
            </a:pPr>
            <a:r>
              <a:rPr lang="en-US" altLang="en-US" sz="1800"/>
              <a:t>These two steps can be combined:</a:t>
            </a:r>
          </a:p>
          <a:p>
            <a:pPr>
              <a:spcBef>
                <a:spcPct val="0"/>
              </a:spcBef>
              <a:buFontTx/>
              <a:buNone/>
            </a:pPr>
            <a:r>
              <a:rPr lang="en-US" altLang="en-US" sz="1800"/>
              <a:t>	PMT = Principle(Interest Rate / m)</a:t>
            </a:r>
          </a:p>
          <a:p>
            <a:pPr>
              <a:spcBef>
                <a:spcPct val="0"/>
              </a:spcBef>
              <a:buFontTx/>
              <a:buNone/>
            </a:pPr>
            <a:endParaRPr lang="en-US" altLang="en-US" sz="1800"/>
          </a:p>
        </p:txBody>
      </p:sp>
      <p:sp>
        <p:nvSpPr>
          <p:cNvPr id="9219" name="AutoShape 3"/>
          <p:cNvSpPr>
            <a:spLocks noChangeArrowheads="1"/>
          </p:cNvSpPr>
          <p:nvPr/>
        </p:nvSpPr>
        <p:spPr bwMode="auto">
          <a:xfrm>
            <a:off x="0" y="3738563"/>
            <a:ext cx="266700" cy="260350"/>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sp>
        <p:nvSpPr>
          <p:cNvPr id="3078" name="Rectangle 6"/>
          <p:cNvSpPr>
            <a:spLocks noChangeArrowheads="1"/>
          </p:cNvSpPr>
          <p:nvPr/>
        </p:nvSpPr>
        <p:spPr bwMode="auto">
          <a:xfrm>
            <a:off x="165100" y="169863"/>
            <a:ext cx="6692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Semiannual &amp; Other Compounding Periods (continued)</a:t>
            </a:r>
            <a:endParaRPr lang="en-US" altLang="en-US" sz="18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05B4B3AF-267F-46D8-A680-BF2597448396}" type="slidenum">
              <a:rPr lang="en-US" altLang="en-US" sz="1200" smtClean="0"/>
              <a:pPr>
                <a:spcBef>
                  <a:spcPct val="0"/>
                </a:spcBef>
                <a:buFontTx/>
                <a:buNone/>
              </a:pPr>
              <a:t>20</a:t>
            </a:fld>
            <a:endParaRPr lang="en-US" altLang="en-US" sz="1200" smtClean="0"/>
          </a:p>
        </p:txBody>
      </p:sp>
      <p:sp>
        <p:nvSpPr>
          <p:cNvPr id="21508" name="Text Box 113"/>
          <p:cNvSpPr txBox="1">
            <a:spLocks noChangeArrowheads="1"/>
          </p:cNvSpPr>
          <p:nvPr/>
        </p:nvSpPr>
        <p:spPr bwMode="auto">
          <a:xfrm>
            <a:off x="225425" y="203200"/>
            <a:ext cx="663257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dirty="0"/>
              <a:t>Fractional Time Periods (continued)</a:t>
            </a:r>
          </a:p>
          <a:p>
            <a:pPr>
              <a:spcBef>
                <a:spcPct val="0"/>
              </a:spcBef>
              <a:buFontTx/>
              <a:buNone/>
            </a:pPr>
            <a:endParaRPr lang="en-US" altLang="en-US" sz="1800" u="sng" dirty="0"/>
          </a:p>
          <a:p>
            <a:pPr>
              <a:spcBef>
                <a:spcPct val="0"/>
              </a:spcBef>
              <a:buFontTx/>
              <a:buNone/>
            </a:pPr>
            <a:r>
              <a:rPr lang="en-US" altLang="en-US" sz="1800" u="sng" dirty="0"/>
              <a:t>Example</a:t>
            </a:r>
            <a:r>
              <a:rPr lang="en-US" altLang="en-US" sz="1800" dirty="0"/>
              <a:t>: Today you deposit $2000 in a bank account that pays 3.6% APR compounded </a:t>
            </a:r>
            <a:r>
              <a:rPr lang="en-US" altLang="en-US" sz="1800" u="sng" dirty="0"/>
              <a:t>quarterly</a:t>
            </a:r>
            <a:r>
              <a:rPr lang="en-US" altLang="en-US" sz="1800" dirty="0"/>
              <a:t>.  How much money would you have in that account </a:t>
            </a:r>
            <a:r>
              <a:rPr lang="en-US" altLang="en-US" sz="1800" dirty="0" smtClean="0"/>
              <a:t>17 </a:t>
            </a:r>
            <a:r>
              <a:rPr lang="en-US" altLang="en-US" sz="1800" dirty="0"/>
              <a:t>months from now.</a:t>
            </a:r>
          </a:p>
        </p:txBody>
      </p:sp>
      <p:sp>
        <p:nvSpPr>
          <p:cNvPr id="44" name="TextBox 3"/>
          <p:cNvSpPr txBox="1">
            <a:spLocks noChangeArrowheads="1"/>
          </p:cNvSpPr>
          <p:nvPr/>
        </p:nvSpPr>
        <p:spPr bwMode="auto">
          <a:xfrm>
            <a:off x="177800" y="5449888"/>
            <a:ext cx="6680200" cy="3478212"/>
          </a:xfrm>
          <a:prstGeom prst="rect">
            <a:avLst/>
          </a:prstGeom>
          <a:noFill/>
          <a:ln w="9525">
            <a:noFill/>
            <a:miter lim="800000"/>
            <a:headEnd/>
            <a:tailEnd/>
          </a:ln>
        </p:spPr>
        <p:txBody>
          <a:bodyPr>
            <a:spAutoFit/>
          </a:bodyPr>
          <a:lstStyle/>
          <a:p>
            <a:pPr>
              <a:defRPr/>
            </a:pPr>
            <a:r>
              <a:rPr lang="en-US" sz="2000" b="1" dirty="0">
                <a:latin typeface="+mn-lt"/>
              </a:rPr>
              <a:t>Continuous Compounding</a:t>
            </a:r>
          </a:p>
          <a:p>
            <a:pPr>
              <a:defRPr/>
            </a:pPr>
            <a:endParaRPr lang="en-US" sz="2000" dirty="0">
              <a:latin typeface="+mn-lt"/>
            </a:endParaRPr>
          </a:p>
          <a:p>
            <a:pPr>
              <a:buFont typeface="Wingdings" pitchFamily="2" charset="2"/>
              <a:buChar char="ð"/>
              <a:defRPr/>
            </a:pPr>
            <a:r>
              <a:rPr lang="en-US" dirty="0">
                <a:latin typeface="+mn-lt"/>
              </a:rPr>
              <a:t>Used in mathematical models of various more complicated financial concepts (i.e. duration, convexity, pricing an option contract, interest rate options &amp; swaps, etc.)</a:t>
            </a:r>
          </a:p>
          <a:p>
            <a:pPr>
              <a:buFont typeface="Wingdings" pitchFamily="2" charset="2"/>
              <a:buChar char="ð"/>
              <a:defRPr/>
            </a:pPr>
            <a:r>
              <a:rPr lang="en-US" dirty="0">
                <a:latin typeface="+mn-lt"/>
              </a:rPr>
              <a:t>Formula: FV = </a:t>
            </a:r>
            <a:r>
              <a:rPr lang="en-US" dirty="0" err="1">
                <a:latin typeface="+mn-lt"/>
              </a:rPr>
              <a:t>PV</a:t>
            </a:r>
            <a:r>
              <a:rPr lang="en-US" i="1" dirty="0" err="1">
                <a:latin typeface="+mn-lt"/>
              </a:rPr>
              <a:t>e</a:t>
            </a:r>
            <a:r>
              <a:rPr lang="en-US" baseline="30000" dirty="0" err="1">
                <a:latin typeface="+mn-lt"/>
              </a:rPr>
              <a:t>rT</a:t>
            </a:r>
            <a:r>
              <a:rPr lang="en-US" dirty="0">
                <a:latin typeface="+mn-lt"/>
              </a:rPr>
              <a:t> where is an annual rate and T is time in years</a:t>
            </a:r>
            <a:endParaRPr lang="en-US" baseline="30000" dirty="0">
              <a:latin typeface="+mn-lt"/>
            </a:endParaRPr>
          </a:p>
          <a:p>
            <a:pPr>
              <a:defRPr/>
            </a:pPr>
            <a:r>
              <a:rPr lang="en-US" u="sng" dirty="0">
                <a:latin typeface="+mn-lt"/>
              </a:rPr>
              <a:t>Example</a:t>
            </a:r>
            <a:r>
              <a:rPr lang="en-US" dirty="0">
                <a:latin typeface="+mn-lt"/>
              </a:rPr>
              <a:t>: If today you deposit $1,000 in to an account that pays 7.2000% per annum with continuous compounding, how much will you have in the account three years from now?</a:t>
            </a:r>
          </a:p>
          <a:p>
            <a:pPr>
              <a:defRPr/>
            </a:pPr>
            <a:endParaRPr lang="en-US" dirty="0">
              <a:latin typeface="+mn-lt"/>
            </a:endParaRPr>
          </a:p>
          <a:p>
            <a:pPr>
              <a:defRPr/>
            </a:pPr>
            <a:r>
              <a:rPr lang="en-US" dirty="0">
                <a:latin typeface="+mn-lt"/>
              </a:rPr>
              <a:t>FV = </a:t>
            </a:r>
            <a:r>
              <a:rPr lang="en-US" dirty="0" err="1">
                <a:latin typeface="+mn-lt"/>
              </a:rPr>
              <a:t>PV</a:t>
            </a:r>
            <a:r>
              <a:rPr lang="en-US" i="1" dirty="0" err="1">
                <a:latin typeface="+mn-lt"/>
              </a:rPr>
              <a:t>e</a:t>
            </a:r>
            <a:r>
              <a:rPr lang="en-US" baseline="30000" dirty="0" err="1">
                <a:latin typeface="+mn-lt"/>
              </a:rPr>
              <a:t>rT</a:t>
            </a:r>
            <a:r>
              <a:rPr lang="en-US" dirty="0">
                <a:latin typeface="+mn-lt"/>
              </a:rPr>
              <a:t> = $1,000</a:t>
            </a:r>
            <a:r>
              <a:rPr lang="en-US" i="1" dirty="0">
                <a:latin typeface="+mn-lt"/>
              </a:rPr>
              <a:t>e</a:t>
            </a:r>
            <a:r>
              <a:rPr lang="en-US" baseline="30000" dirty="0">
                <a:latin typeface="+mn-lt"/>
              </a:rPr>
              <a:t>(0.072)(3) </a:t>
            </a:r>
            <a:r>
              <a:rPr lang="en-US" dirty="0">
                <a:latin typeface="+mn-lt"/>
              </a:rPr>
              <a:t>= $1,000</a:t>
            </a:r>
            <a:r>
              <a:rPr lang="en-US" i="1" dirty="0">
                <a:latin typeface="+mn-lt"/>
              </a:rPr>
              <a:t>e</a:t>
            </a:r>
            <a:r>
              <a:rPr lang="en-US" baseline="30000" dirty="0">
                <a:latin typeface="+mn-lt"/>
              </a:rPr>
              <a:t>(0.216) </a:t>
            </a:r>
            <a:r>
              <a:rPr lang="en-US" dirty="0">
                <a:latin typeface="+mn-lt"/>
              </a:rPr>
              <a:t>= $1,000(1.2411) = </a:t>
            </a:r>
            <a:r>
              <a:rPr lang="en-US" b="1" dirty="0">
                <a:latin typeface="+mn-lt"/>
              </a:rPr>
              <a:t>$1,241.10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2253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D96E0247-E5EB-4394-BEFA-6A25D774832A}" type="slidenum">
              <a:rPr lang="en-US" altLang="en-US" sz="1200" smtClean="0"/>
              <a:pPr>
                <a:spcBef>
                  <a:spcPct val="0"/>
                </a:spcBef>
                <a:buFontTx/>
                <a:buNone/>
              </a:pPr>
              <a:t>21</a:t>
            </a:fld>
            <a:endParaRPr lang="en-US" altLang="en-US" sz="1200" smtClean="0"/>
          </a:p>
        </p:txBody>
      </p:sp>
      <p:sp>
        <p:nvSpPr>
          <p:cNvPr id="22532" name="Text Box 2"/>
          <p:cNvSpPr txBox="1">
            <a:spLocks noChangeArrowheads="1"/>
          </p:cNvSpPr>
          <p:nvPr/>
        </p:nvSpPr>
        <p:spPr bwMode="auto">
          <a:xfrm>
            <a:off x="161925" y="411163"/>
            <a:ext cx="6696075" cy="360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2000" b="1"/>
              <a:t>Continuous Compounding (continued)</a:t>
            </a:r>
          </a:p>
          <a:p>
            <a:pPr>
              <a:lnSpc>
                <a:spcPct val="90000"/>
              </a:lnSpc>
              <a:spcBef>
                <a:spcPct val="0"/>
              </a:spcBef>
              <a:buFontTx/>
              <a:buNone/>
            </a:pPr>
            <a:endParaRPr lang="en-US" altLang="en-US" sz="2000"/>
          </a:p>
          <a:p>
            <a:pPr>
              <a:lnSpc>
                <a:spcPct val="90000"/>
              </a:lnSpc>
              <a:spcBef>
                <a:spcPct val="0"/>
              </a:spcBef>
              <a:buFont typeface="Wingdings" pitchFamily="2" charset="2"/>
              <a:buChar char="ð"/>
            </a:pPr>
            <a:r>
              <a:rPr lang="en-US" altLang="en-US" sz="2000"/>
              <a:t>EAR with continuous compounding</a:t>
            </a:r>
          </a:p>
          <a:p>
            <a:pPr>
              <a:lnSpc>
                <a:spcPct val="90000"/>
              </a:lnSpc>
              <a:spcBef>
                <a:spcPct val="0"/>
              </a:spcBef>
              <a:buFontTx/>
              <a:buNone/>
            </a:pPr>
            <a:r>
              <a:rPr lang="en-US" altLang="en-US" sz="2000" u="sng"/>
              <a:t>Example</a:t>
            </a:r>
            <a:r>
              <a:rPr lang="en-US" altLang="en-US" sz="2000"/>
              <a:t>: If  r</a:t>
            </a:r>
            <a:r>
              <a:rPr lang="en-US" altLang="en-US" sz="2000" baseline="-25000"/>
              <a:t>nominal</a:t>
            </a:r>
            <a:r>
              <a:rPr lang="en-US" altLang="en-US" sz="2000"/>
              <a:t> is 6% what is the EAR with continuous compounding?</a:t>
            </a:r>
          </a:p>
          <a:p>
            <a:pPr>
              <a:lnSpc>
                <a:spcPct val="90000"/>
              </a:lnSpc>
              <a:spcBef>
                <a:spcPct val="0"/>
              </a:spcBef>
              <a:buFontTx/>
              <a:buNone/>
            </a:pPr>
            <a:endParaRPr lang="en-US" altLang="en-US" sz="2000"/>
          </a:p>
          <a:p>
            <a:pPr>
              <a:lnSpc>
                <a:spcPct val="90000"/>
              </a:lnSpc>
              <a:spcBef>
                <a:spcPct val="0"/>
              </a:spcBef>
              <a:buFontTx/>
              <a:buNone/>
            </a:pPr>
            <a:r>
              <a:rPr lang="en-US" altLang="en-US" sz="2000"/>
              <a:t>EAR</a:t>
            </a:r>
            <a:r>
              <a:rPr lang="en-US" altLang="en-US" sz="2000" baseline="-25000"/>
              <a:t>continuous</a:t>
            </a:r>
            <a:r>
              <a:rPr lang="en-US" altLang="en-US" sz="2000"/>
              <a:t> = e</a:t>
            </a:r>
            <a:r>
              <a:rPr lang="en-US" altLang="en-US" sz="2000" baseline="30000"/>
              <a:t>r</a:t>
            </a:r>
            <a:r>
              <a:rPr lang="en-US" altLang="en-US" sz="2000"/>
              <a:t> – 1</a:t>
            </a:r>
          </a:p>
          <a:p>
            <a:pPr>
              <a:lnSpc>
                <a:spcPct val="90000"/>
              </a:lnSpc>
              <a:spcBef>
                <a:spcPct val="0"/>
              </a:spcBef>
              <a:buFontTx/>
              <a:buNone/>
            </a:pPr>
            <a:r>
              <a:rPr lang="en-US" altLang="en-US" sz="2000"/>
              <a:t>	      = e</a:t>
            </a:r>
            <a:r>
              <a:rPr lang="en-US" altLang="en-US" sz="1800" baseline="30000"/>
              <a:t>(0.06)</a:t>
            </a:r>
            <a:r>
              <a:rPr lang="en-US" altLang="en-US" sz="1800"/>
              <a:t> – 1 = 1.061837 = 0.061837 = </a:t>
            </a:r>
            <a:r>
              <a:rPr lang="en-US" altLang="en-US" sz="1800" b="1"/>
              <a:t>6.1837%</a:t>
            </a:r>
          </a:p>
          <a:p>
            <a:pPr>
              <a:lnSpc>
                <a:spcPct val="90000"/>
              </a:lnSpc>
              <a:spcBef>
                <a:spcPct val="0"/>
              </a:spcBef>
              <a:buFontTx/>
              <a:buNone/>
            </a:pPr>
            <a:endParaRPr lang="en-US" altLang="en-US" sz="2000" b="1"/>
          </a:p>
          <a:p>
            <a:pPr>
              <a:lnSpc>
                <a:spcPct val="90000"/>
              </a:lnSpc>
              <a:spcBef>
                <a:spcPct val="0"/>
              </a:spcBef>
              <a:buFontTx/>
              <a:buNone/>
            </a:pPr>
            <a:r>
              <a:rPr lang="en-US" altLang="en-US" sz="2000" b="1"/>
              <a:t>Perpetuities</a:t>
            </a:r>
            <a:endParaRPr lang="en-US" altLang="en-US" sz="1800"/>
          </a:p>
          <a:p>
            <a:pPr>
              <a:lnSpc>
                <a:spcPct val="90000"/>
              </a:lnSpc>
              <a:spcBef>
                <a:spcPct val="0"/>
              </a:spcBef>
              <a:buFontTx/>
              <a:buNone/>
            </a:pPr>
            <a:endParaRPr lang="en-US" altLang="en-US" sz="1800"/>
          </a:p>
          <a:p>
            <a:pPr>
              <a:lnSpc>
                <a:spcPct val="90000"/>
              </a:lnSpc>
              <a:spcBef>
                <a:spcPct val="0"/>
              </a:spcBef>
              <a:buFont typeface="Wingdings 3" pitchFamily="18" charset="2"/>
              <a:buChar char="_"/>
            </a:pPr>
            <a:r>
              <a:rPr lang="en-US" altLang="en-US" sz="1800"/>
              <a:t>A type of annuity</a:t>
            </a:r>
          </a:p>
          <a:p>
            <a:pPr>
              <a:lnSpc>
                <a:spcPct val="90000"/>
              </a:lnSpc>
              <a:spcBef>
                <a:spcPct val="0"/>
              </a:spcBef>
              <a:buFont typeface="Wingdings 3" pitchFamily="18" charset="2"/>
              <a:buChar char="_"/>
            </a:pPr>
            <a:r>
              <a:rPr lang="en-US" altLang="en-US" sz="1800"/>
              <a:t>The uniform payments go on indefinitely </a:t>
            </a:r>
          </a:p>
        </p:txBody>
      </p:sp>
      <p:sp>
        <p:nvSpPr>
          <p:cNvPr id="22533" name="Line 3"/>
          <p:cNvSpPr>
            <a:spLocks noChangeShapeType="1"/>
          </p:cNvSpPr>
          <p:nvPr/>
        </p:nvSpPr>
        <p:spPr bwMode="auto">
          <a:xfrm>
            <a:off x="2235200" y="47021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4" name="Line 4"/>
          <p:cNvSpPr>
            <a:spLocks noChangeShapeType="1"/>
          </p:cNvSpPr>
          <p:nvPr/>
        </p:nvSpPr>
        <p:spPr bwMode="auto">
          <a:xfrm flipV="1">
            <a:off x="1778000" y="4772025"/>
            <a:ext cx="2587625" cy="317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5" name="Line 5"/>
          <p:cNvSpPr>
            <a:spLocks noChangeShapeType="1"/>
          </p:cNvSpPr>
          <p:nvPr/>
        </p:nvSpPr>
        <p:spPr bwMode="auto">
          <a:xfrm>
            <a:off x="1778000" y="47021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6" name="Line 6"/>
          <p:cNvSpPr>
            <a:spLocks noChangeShapeType="1"/>
          </p:cNvSpPr>
          <p:nvPr/>
        </p:nvSpPr>
        <p:spPr bwMode="auto">
          <a:xfrm>
            <a:off x="2679700" y="47021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7" name="Line 7"/>
          <p:cNvSpPr>
            <a:spLocks noChangeShapeType="1"/>
          </p:cNvSpPr>
          <p:nvPr/>
        </p:nvSpPr>
        <p:spPr bwMode="auto">
          <a:xfrm>
            <a:off x="3149600" y="47021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8" name="Line 8"/>
          <p:cNvSpPr>
            <a:spLocks noChangeShapeType="1"/>
          </p:cNvSpPr>
          <p:nvPr/>
        </p:nvSpPr>
        <p:spPr bwMode="auto">
          <a:xfrm>
            <a:off x="3594100" y="47021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9" name="Line 9"/>
          <p:cNvSpPr>
            <a:spLocks noChangeShapeType="1"/>
          </p:cNvSpPr>
          <p:nvPr/>
        </p:nvSpPr>
        <p:spPr bwMode="auto">
          <a:xfrm>
            <a:off x="4076700" y="470217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40" name="Text Box 10"/>
          <p:cNvSpPr txBox="1">
            <a:spLocks noChangeArrowheads="1"/>
          </p:cNvSpPr>
          <p:nvPr/>
        </p:nvSpPr>
        <p:spPr bwMode="auto">
          <a:xfrm>
            <a:off x="1660525" y="4521200"/>
            <a:ext cx="2476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000" b="1"/>
              <a:t>0</a:t>
            </a:r>
          </a:p>
        </p:txBody>
      </p:sp>
      <p:sp>
        <p:nvSpPr>
          <p:cNvPr id="22541" name="Line 11"/>
          <p:cNvSpPr>
            <a:spLocks noChangeShapeType="1"/>
          </p:cNvSpPr>
          <p:nvPr/>
        </p:nvSpPr>
        <p:spPr bwMode="auto">
          <a:xfrm flipH="1" flipV="1">
            <a:off x="2228850" y="4335463"/>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2" name="Line 12"/>
          <p:cNvSpPr>
            <a:spLocks noChangeShapeType="1"/>
          </p:cNvSpPr>
          <p:nvPr/>
        </p:nvSpPr>
        <p:spPr bwMode="auto">
          <a:xfrm flipH="1" flipV="1">
            <a:off x="2676525" y="4335463"/>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3" name="Line 13"/>
          <p:cNvSpPr>
            <a:spLocks noChangeShapeType="1"/>
          </p:cNvSpPr>
          <p:nvPr/>
        </p:nvSpPr>
        <p:spPr bwMode="auto">
          <a:xfrm flipH="1" flipV="1">
            <a:off x="3143250" y="4335463"/>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4" name="Line 14"/>
          <p:cNvSpPr>
            <a:spLocks noChangeShapeType="1"/>
          </p:cNvSpPr>
          <p:nvPr/>
        </p:nvSpPr>
        <p:spPr bwMode="auto">
          <a:xfrm flipH="1" flipV="1">
            <a:off x="3594100" y="4335463"/>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5" name="Line 15"/>
          <p:cNvSpPr>
            <a:spLocks noChangeShapeType="1"/>
          </p:cNvSpPr>
          <p:nvPr/>
        </p:nvSpPr>
        <p:spPr bwMode="auto">
          <a:xfrm flipH="1" flipV="1">
            <a:off x="4067175" y="4335463"/>
            <a:ext cx="0" cy="3238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6" name="Line 16"/>
          <p:cNvSpPr>
            <a:spLocks noChangeShapeType="1"/>
          </p:cNvSpPr>
          <p:nvPr/>
        </p:nvSpPr>
        <p:spPr bwMode="auto">
          <a:xfrm flipH="1">
            <a:off x="1781175" y="4864100"/>
            <a:ext cx="0" cy="5810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47" name="Text Box 17"/>
          <p:cNvSpPr txBox="1">
            <a:spLocks noChangeArrowheads="1"/>
          </p:cNvSpPr>
          <p:nvPr/>
        </p:nvSpPr>
        <p:spPr bwMode="auto">
          <a:xfrm>
            <a:off x="1257300" y="4337050"/>
            <a:ext cx="519113"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200" b="1"/>
              <a:t>r</a:t>
            </a:r>
            <a:r>
              <a:rPr lang="en-US" altLang="en-US" sz="1200" b="1" baseline="-25000"/>
              <a:t> </a:t>
            </a:r>
            <a:r>
              <a:rPr lang="en-US" altLang="en-US" sz="1200" b="1"/>
              <a:t> = ?</a:t>
            </a:r>
          </a:p>
        </p:txBody>
      </p:sp>
      <p:sp>
        <p:nvSpPr>
          <p:cNvPr id="22548" name="Text Box 18"/>
          <p:cNvSpPr txBox="1">
            <a:spLocks noChangeArrowheads="1"/>
          </p:cNvSpPr>
          <p:nvPr/>
        </p:nvSpPr>
        <p:spPr bwMode="auto">
          <a:xfrm>
            <a:off x="1409700" y="5032375"/>
            <a:ext cx="3873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200" b="1"/>
              <a:t>PV</a:t>
            </a:r>
          </a:p>
        </p:txBody>
      </p:sp>
      <p:sp>
        <p:nvSpPr>
          <p:cNvPr id="22549" name="Text Box 19"/>
          <p:cNvSpPr txBox="1">
            <a:spLocks noChangeArrowheads="1"/>
          </p:cNvSpPr>
          <p:nvPr/>
        </p:nvSpPr>
        <p:spPr bwMode="auto">
          <a:xfrm>
            <a:off x="2108200" y="4856163"/>
            <a:ext cx="2476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000" b="1"/>
              <a:t>1</a:t>
            </a:r>
          </a:p>
        </p:txBody>
      </p:sp>
      <p:sp>
        <p:nvSpPr>
          <p:cNvPr id="22550" name="Text Box 20"/>
          <p:cNvSpPr txBox="1">
            <a:spLocks noChangeArrowheads="1"/>
          </p:cNvSpPr>
          <p:nvPr/>
        </p:nvSpPr>
        <p:spPr bwMode="auto">
          <a:xfrm>
            <a:off x="2559050" y="4856163"/>
            <a:ext cx="2476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000" b="1"/>
              <a:t>2</a:t>
            </a:r>
          </a:p>
        </p:txBody>
      </p:sp>
      <p:sp>
        <p:nvSpPr>
          <p:cNvPr id="22551" name="Text Box 21"/>
          <p:cNvSpPr txBox="1">
            <a:spLocks noChangeArrowheads="1"/>
          </p:cNvSpPr>
          <p:nvPr/>
        </p:nvSpPr>
        <p:spPr bwMode="auto">
          <a:xfrm>
            <a:off x="3016250" y="4856163"/>
            <a:ext cx="2476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000" b="1"/>
              <a:t>3</a:t>
            </a:r>
          </a:p>
        </p:txBody>
      </p:sp>
      <p:sp>
        <p:nvSpPr>
          <p:cNvPr id="22552" name="Text Box 22"/>
          <p:cNvSpPr txBox="1">
            <a:spLocks noChangeArrowheads="1"/>
          </p:cNvSpPr>
          <p:nvPr/>
        </p:nvSpPr>
        <p:spPr bwMode="auto">
          <a:xfrm>
            <a:off x="3473450" y="4856163"/>
            <a:ext cx="2476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000" b="1"/>
              <a:t>4</a:t>
            </a:r>
          </a:p>
        </p:txBody>
      </p:sp>
      <p:sp>
        <p:nvSpPr>
          <p:cNvPr id="22553" name="Text Box 23"/>
          <p:cNvSpPr txBox="1">
            <a:spLocks noChangeArrowheads="1"/>
          </p:cNvSpPr>
          <p:nvPr/>
        </p:nvSpPr>
        <p:spPr bwMode="auto">
          <a:xfrm>
            <a:off x="3940175" y="4856163"/>
            <a:ext cx="24765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000" b="1"/>
              <a:t>5</a:t>
            </a:r>
          </a:p>
        </p:txBody>
      </p:sp>
      <p:sp>
        <p:nvSpPr>
          <p:cNvPr id="22554" name="Text Box 24"/>
          <p:cNvSpPr txBox="1">
            <a:spLocks noChangeArrowheads="1"/>
          </p:cNvSpPr>
          <p:nvPr/>
        </p:nvSpPr>
        <p:spPr bwMode="auto">
          <a:xfrm>
            <a:off x="4295775" y="4598988"/>
            <a:ext cx="3651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2000" b="1">
                <a:latin typeface="Palatino Linotype" pitchFamily="18" charset="0"/>
                <a:sym typeface="Symbol" pitchFamily="18" charset="2"/>
              </a:rPr>
              <a:t>∞</a:t>
            </a:r>
            <a:endParaRPr lang="en-US" altLang="en-US" sz="2000" b="1">
              <a:latin typeface="Palatino Linotype" pitchFamily="18" charset="0"/>
            </a:endParaRPr>
          </a:p>
        </p:txBody>
      </p:sp>
      <p:sp>
        <p:nvSpPr>
          <p:cNvPr id="22555" name="Text Box 25"/>
          <p:cNvSpPr txBox="1">
            <a:spLocks noChangeArrowheads="1"/>
          </p:cNvSpPr>
          <p:nvPr/>
        </p:nvSpPr>
        <p:spPr bwMode="auto">
          <a:xfrm>
            <a:off x="2908300" y="4003675"/>
            <a:ext cx="52387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200" b="1"/>
              <a:t>PMT</a:t>
            </a:r>
          </a:p>
        </p:txBody>
      </p:sp>
      <p:sp>
        <p:nvSpPr>
          <p:cNvPr id="22556" name="Text Box 26"/>
          <p:cNvSpPr txBox="1">
            <a:spLocks noChangeArrowheads="1"/>
          </p:cNvSpPr>
          <p:nvPr/>
        </p:nvSpPr>
        <p:spPr bwMode="auto">
          <a:xfrm>
            <a:off x="260350" y="7089775"/>
            <a:ext cx="6597650"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800" b="1"/>
              <a:t>PV</a:t>
            </a:r>
            <a:r>
              <a:rPr lang="en-US" altLang="en-US" sz="1800" b="1" baseline="-25000"/>
              <a:t>perpetuity</a:t>
            </a:r>
            <a:r>
              <a:rPr lang="en-US" altLang="en-US" sz="1800" b="1"/>
              <a:t>  =  PMT / (r/m) = PMT / r</a:t>
            </a:r>
            <a:r>
              <a:rPr lang="en-US" altLang="en-US" sz="1800" b="1" baseline="-25000"/>
              <a:t>periodic</a:t>
            </a:r>
            <a:endParaRPr lang="en-US" altLang="en-US" sz="1800" b="1"/>
          </a:p>
          <a:p>
            <a:pPr>
              <a:lnSpc>
                <a:spcPct val="90000"/>
              </a:lnSpc>
              <a:spcBef>
                <a:spcPct val="0"/>
              </a:spcBef>
              <a:buFontTx/>
              <a:buNone/>
            </a:pPr>
            <a:endParaRPr lang="en-US" altLang="en-US" sz="1800"/>
          </a:p>
          <a:p>
            <a:pPr>
              <a:lnSpc>
                <a:spcPct val="90000"/>
              </a:lnSpc>
              <a:spcBef>
                <a:spcPct val="0"/>
              </a:spcBef>
              <a:buFontTx/>
              <a:buNone/>
            </a:pPr>
            <a:r>
              <a:rPr lang="en-US" altLang="en-US" sz="1800" u="sng"/>
              <a:t>Example</a:t>
            </a:r>
            <a:r>
              <a:rPr lang="en-US" altLang="en-US" sz="1800"/>
              <a:t>: What is the PV of a perpetuity that pays $500 per year @ 8 % APR?</a:t>
            </a:r>
          </a:p>
          <a:p>
            <a:pPr>
              <a:lnSpc>
                <a:spcPct val="90000"/>
              </a:lnSpc>
              <a:spcBef>
                <a:spcPct val="0"/>
              </a:spcBef>
              <a:buFontTx/>
              <a:buNone/>
            </a:pPr>
            <a:endParaRPr lang="en-US" altLang="en-US" sz="1800"/>
          </a:p>
          <a:p>
            <a:pPr>
              <a:lnSpc>
                <a:spcPct val="90000"/>
              </a:lnSpc>
              <a:spcBef>
                <a:spcPct val="0"/>
              </a:spcBef>
              <a:buFontTx/>
              <a:buNone/>
            </a:pPr>
            <a:r>
              <a:rPr lang="en-US" altLang="en-US" sz="1800"/>
              <a:t>PV  = PMT / r</a:t>
            </a:r>
            <a:r>
              <a:rPr lang="en-US" altLang="en-US" sz="1800" baseline="-25000"/>
              <a:t>periodic</a:t>
            </a:r>
            <a:r>
              <a:rPr lang="en-US" altLang="en-US" sz="1800"/>
              <a:t> =  500/0.08  =  </a:t>
            </a:r>
            <a:r>
              <a:rPr lang="en-US" altLang="en-US" sz="1800" b="1"/>
              <a:t>$6,250.00</a:t>
            </a:r>
            <a:endParaRPr lang="en-US" altLang="en-US" sz="1800"/>
          </a:p>
        </p:txBody>
      </p:sp>
      <p:grpSp>
        <p:nvGrpSpPr>
          <p:cNvPr id="22557" name="Group 27"/>
          <p:cNvGrpSpPr>
            <a:grpSpLocks/>
          </p:cNvGrpSpPr>
          <p:nvPr/>
        </p:nvGrpSpPr>
        <p:grpSpPr bwMode="auto">
          <a:xfrm>
            <a:off x="1527175" y="5438775"/>
            <a:ext cx="1096963" cy="646113"/>
            <a:chOff x="670" y="2064"/>
            <a:chExt cx="691" cy="407"/>
          </a:xfrm>
        </p:grpSpPr>
        <p:sp>
          <p:nvSpPr>
            <p:cNvPr id="22576" name="Text Box 28"/>
            <p:cNvSpPr txBox="1">
              <a:spLocks noChangeArrowheads="1"/>
            </p:cNvSpPr>
            <p:nvPr/>
          </p:nvSpPr>
          <p:spPr bwMode="auto">
            <a:xfrm>
              <a:off x="670" y="2064"/>
              <a:ext cx="691"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   PMT</a:t>
              </a:r>
            </a:p>
            <a:p>
              <a:pPr>
                <a:spcBef>
                  <a:spcPct val="0"/>
                </a:spcBef>
                <a:buFontTx/>
                <a:buNone/>
              </a:pPr>
              <a:r>
                <a:rPr lang="en-US" altLang="en-US" sz="1800"/>
                <a:t>(1 + r/m)</a:t>
              </a:r>
              <a:r>
                <a:rPr lang="en-US" altLang="en-US" sz="1800" baseline="30000"/>
                <a:t>1</a:t>
              </a:r>
            </a:p>
          </p:txBody>
        </p:sp>
        <p:sp>
          <p:nvSpPr>
            <p:cNvPr id="22577" name="Line 29"/>
            <p:cNvSpPr>
              <a:spLocks noChangeShapeType="1"/>
            </p:cNvSpPr>
            <p:nvPr/>
          </p:nvSpPr>
          <p:spPr bwMode="auto">
            <a:xfrm>
              <a:off x="672" y="2274"/>
              <a:ext cx="618"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2558" name="Group 30"/>
          <p:cNvGrpSpPr>
            <a:grpSpLocks/>
          </p:cNvGrpSpPr>
          <p:nvPr/>
        </p:nvGrpSpPr>
        <p:grpSpPr bwMode="auto">
          <a:xfrm>
            <a:off x="2955925" y="5438775"/>
            <a:ext cx="1096963" cy="646113"/>
            <a:chOff x="670" y="2064"/>
            <a:chExt cx="691" cy="407"/>
          </a:xfrm>
        </p:grpSpPr>
        <p:sp>
          <p:nvSpPr>
            <p:cNvPr id="22574" name="Text Box 31"/>
            <p:cNvSpPr txBox="1">
              <a:spLocks noChangeArrowheads="1"/>
            </p:cNvSpPr>
            <p:nvPr/>
          </p:nvSpPr>
          <p:spPr bwMode="auto">
            <a:xfrm>
              <a:off x="670" y="2064"/>
              <a:ext cx="691"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   PMT</a:t>
              </a:r>
            </a:p>
            <a:p>
              <a:pPr>
                <a:spcBef>
                  <a:spcPct val="0"/>
                </a:spcBef>
                <a:buFontTx/>
                <a:buNone/>
              </a:pPr>
              <a:r>
                <a:rPr lang="en-US" altLang="en-US" sz="1800"/>
                <a:t>(1 + r/m)</a:t>
              </a:r>
              <a:r>
                <a:rPr lang="en-US" altLang="en-US" sz="1800" baseline="30000"/>
                <a:t>2</a:t>
              </a:r>
            </a:p>
          </p:txBody>
        </p:sp>
        <p:sp>
          <p:nvSpPr>
            <p:cNvPr id="22575" name="Line 32"/>
            <p:cNvSpPr>
              <a:spLocks noChangeShapeType="1"/>
            </p:cNvSpPr>
            <p:nvPr/>
          </p:nvSpPr>
          <p:spPr bwMode="auto">
            <a:xfrm>
              <a:off x="672" y="2274"/>
              <a:ext cx="618"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2559" name="Group 33"/>
          <p:cNvGrpSpPr>
            <a:grpSpLocks/>
          </p:cNvGrpSpPr>
          <p:nvPr/>
        </p:nvGrpSpPr>
        <p:grpSpPr bwMode="auto">
          <a:xfrm>
            <a:off x="4841875" y="5438775"/>
            <a:ext cx="1165225" cy="646113"/>
            <a:chOff x="670" y="2064"/>
            <a:chExt cx="734" cy="407"/>
          </a:xfrm>
        </p:grpSpPr>
        <p:sp>
          <p:nvSpPr>
            <p:cNvPr id="22572" name="Text Box 34"/>
            <p:cNvSpPr txBox="1">
              <a:spLocks noChangeArrowheads="1"/>
            </p:cNvSpPr>
            <p:nvPr/>
          </p:nvSpPr>
          <p:spPr bwMode="auto">
            <a:xfrm>
              <a:off x="670" y="2064"/>
              <a:ext cx="734"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   PMT</a:t>
              </a:r>
            </a:p>
            <a:p>
              <a:pPr>
                <a:spcBef>
                  <a:spcPct val="0"/>
                </a:spcBef>
                <a:buFontTx/>
                <a:buNone/>
              </a:pPr>
              <a:r>
                <a:rPr lang="en-US" altLang="en-US" sz="1800"/>
                <a:t>(1 + r/m)</a:t>
              </a:r>
              <a:r>
                <a:rPr lang="en-US" altLang="en-US" sz="2400" b="1" baseline="30000">
                  <a:latin typeface="Palatino Linotype" pitchFamily="18" charset="0"/>
                </a:rPr>
                <a:t>∞</a:t>
              </a:r>
            </a:p>
          </p:txBody>
        </p:sp>
        <p:sp>
          <p:nvSpPr>
            <p:cNvPr id="22573" name="Line 35"/>
            <p:cNvSpPr>
              <a:spLocks noChangeShapeType="1"/>
            </p:cNvSpPr>
            <p:nvPr/>
          </p:nvSpPr>
          <p:spPr bwMode="auto">
            <a:xfrm>
              <a:off x="672" y="2274"/>
              <a:ext cx="618"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2560" name="Text Box 36"/>
          <p:cNvSpPr txBox="1">
            <a:spLocks noChangeArrowheads="1"/>
          </p:cNvSpPr>
          <p:nvPr/>
        </p:nvSpPr>
        <p:spPr bwMode="auto">
          <a:xfrm>
            <a:off x="2581275" y="5581650"/>
            <a:ext cx="3127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a:t>
            </a:r>
          </a:p>
        </p:txBody>
      </p:sp>
      <p:sp>
        <p:nvSpPr>
          <p:cNvPr id="22561" name="Text Box 37"/>
          <p:cNvSpPr txBox="1">
            <a:spLocks noChangeArrowheads="1"/>
          </p:cNvSpPr>
          <p:nvPr/>
        </p:nvSpPr>
        <p:spPr bwMode="auto">
          <a:xfrm>
            <a:off x="3933825" y="5572125"/>
            <a:ext cx="955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 ……+</a:t>
            </a:r>
          </a:p>
        </p:txBody>
      </p:sp>
      <p:sp>
        <p:nvSpPr>
          <p:cNvPr id="22562" name="Text Box 38"/>
          <p:cNvSpPr txBox="1">
            <a:spLocks noChangeArrowheads="1"/>
          </p:cNvSpPr>
          <p:nvPr/>
        </p:nvSpPr>
        <p:spPr bwMode="auto">
          <a:xfrm>
            <a:off x="771525" y="5572125"/>
            <a:ext cx="7191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PV = </a:t>
            </a:r>
          </a:p>
        </p:txBody>
      </p:sp>
      <p:sp>
        <p:nvSpPr>
          <p:cNvPr id="22563" name="Text Box 39"/>
          <p:cNvSpPr txBox="1">
            <a:spLocks noChangeArrowheads="1"/>
          </p:cNvSpPr>
          <p:nvPr/>
        </p:nvSpPr>
        <p:spPr bwMode="auto">
          <a:xfrm>
            <a:off x="1063625" y="6391275"/>
            <a:ext cx="4270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 = </a:t>
            </a:r>
          </a:p>
        </p:txBody>
      </p:sp>
      <p:grpSp>
        <p:nvGrpSpPr>
          <p:cNvPr id="22564" name="Group 40"/>
          <p:cNvGrpSpPr>
            <a:grpSpLocks/>
          </p:cNvGrpSpPr>
          <p:nvPr/>
        </p:nvGrpSpPr>
        <p:grpSpPr bwMode="auto">
          <a:xfrm>
            <a:off x="1571625" y="6162675"/>
            <a:ext cx="1566863" cy="882650"/>
            <a:chOff x="998" y="2520"/>
            <a:chExt cx="987" cy="556"/>
          </a:xfrm>
        </p:grpSpPr>
        <p:sp>
          <p:nvSpPr>
            <p:cNvPr id="22566" name="Text Box 41"/>
            <p:cNvSpPr txBox="1">
              <a:spLocks noChangeArrowheads="1"/>
            </p:cNvSpPr>
            <p:nvPr/>
          </p:nvSpPr>
          <p:spPr bwMode="auto">
            <a:xfrm>
              <a:off x="998" y="2520"/>
              <a:ext cx="343"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4800">
                  <a:latin typeface="Symbol" pitchFamily="18" charset="2"/>
                </a:rPr>
                <a:t>S</a:t>
              </a:r>
            </a:p>
          </p:txBody>
        </p:sp>
        <p:sp>
          <p:nvSpPr>
            <p:cNvPr id="22567" name="Text Box 42"/>
            <p:cNvSpPr txBox="1">
              <a:spLocks noChangeArrowheads="1"/>
            </p:cNvSpPr>
            <p:nvPr/>
          </p:nvSpPr>
          <p:spPr bwMode="auto">
            <a:xfrm>
              <a:off x="1058" y="2524"/>
              <a:ext cx="219"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latin typeface="Palatino Linotype" pitchFamily="18" charset="0"/>
                </a:rPr>
                <a:t>∞</a:t>
              </a:r>
            </a:p>
          </p:txBody>
        </p:sp>
        <p:sp>
          <p:nvSpPr>
            <p:cNvPr id="22568" name="Text Box 43"/>
            <p:cNvSpPr txBox="1">
              <a:spLocks noChangeArrowheads="1"/>
            </p:cNvSpPr>
            <p:nvPr/>
          </p:nvSpPr>
          <p:spPr bwMode="auto">
            <a:xfrm>
              <a:off x="1010" y="2903"/>
              <a:ext cx="32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n = 1</a:t>
              </a:r>
            </a:p>
          </p:txBody>
        </p:sp>
        <p:grpSp>
          <p:nvGrpSpPr>
            <p:cNvPr id="22569" name="Group 44"/>
            <p:cNvGrpSpPr>
              <a:grpSpLocks/>
            </p:cNvGrpSpPr>
            <p:nvPr/>
          </p:nvGrpSpPr>
          <p:grpSpPr bwMode="auto">
            <a:xfrm>
              <a:off x="1294" y="2586"/>
              <a:ext cx="691" cy="407"/>
              <a:chOff x="670" y="2064"/>
              <a:chExt cx="691" cy="407"/>
            </a:xfrm>
          </p:grpSpPr>
          <p:sp>
            <p:nvSpPr>
              <p:cNvPr id="22570" name="Text Box 45"/>
              <p:cNvSpPr txBox="1">
                <a:spLocks noChangeArrowheads="1"/>
              </p:cNvSpPr>
              <p:nvPr/>
            </p:nvSpPr>
            <p:spPr bwMode="auto">
              <a:xfrm>
                <a:off x="670" y="2064"/>
                <a:ext cx="691"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   PMT</a:t>
                </a:r>
              </a:p>
              <a:p>
                <a:pPr>
                  <a:spcBef>
                    <a:spcPct val="0"/>
                  </a:spcBef>
                  <a:buFontTx/>
                  <a:buNone/>
                </a:pPr>
                <a:r>
                  <a:rPr lang="en-US" altLang="en-US" sz="1800"/>
                  <a:t>(1 + r/m)</a:t>
                </a:r>
                <a:r>
                  <a:rPr lang="en-US" altLang="en-US" sz="1800" baseline="30000"/>
                  <a:t>n</a:t>
                </a:r>
              </a:p>
            </p:txBody>
          </p:sp>
          <p:sp>
            <p:nvSpPr>
              <p:cNvPr id="22571" name="Line 46"/>
              <p:cNvSpPr>
                <a:spLocks noChangeShapeType="1"/>
              </p:cNvSpPr>
              <p:nvPr/>
            </p:nvSpPr>
            <p:spPr bwMode="auto">
              <a:xfrm>
                <a:off x="672" y="2274"/>
                <a:ext cx="618"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22565" name="AutoShape 47"/>
          <p:cNvSpPr>
            <a:spLocks/>
          </p:cNvSpPr>
          <p:nvPr/>
        </p:nvSpPr>
        <p:spPr bwMode="auto">
          <a:xfrm rot="-5400000">
            <a:off x="3119438" y="3259137"/>
            <a:ext cx="133350" cy="2028825"/>
          </a:xfrm>
          <a:prstGeom prst="rightBrace">
            <a:avLst>
              <a:gd name="adj1" fmla="val 12678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235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7DB9622C-F352-4BF0-8AF7-7ACD8FA95ABE}" type="slidenum">
              <a:rPr lang="en-US" altLang="en-US" sz="1200" smtClean="0"/>
              <a:pPr>
                <a:spcBef>
                  <a:spcPct val="0"/>
                </a:spcBef>
                <a:buFontTx/>
                <a:buNone/>
              </a:pPr>
              <a:t>22</a:t>
            </a:fld>
            <a:endParaRPr lang="en-US" altLang="en-US" sz="1200" smtClean="0"/>
          </a:p>
        </p:txBody>
      </p:sp>
      <p:sp>
        <p:nvSpPr>
          <p:cNvPr id="23556" name="Text Box 26"/>
          <p:cNvSpPr txBox="1">
            <a:spLocks noChangeArrowheads="1"/>
          </p:cNvSpPr>
          <p:nvPr/>
        </p:nvSpPr>
        <p:spPr bwMode="auto">
          <a:xfrm>
            <a:off x="260350" y="266700"/>
            <a:ext cx="6597650" cy="907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Perpetuities (continued)</a:t>
            </a:r>
          </a:p>
          <a:p>
            <a:pPr>
              <a:spcBef>
                <a:spcPct val="0"/>
              </a:spcBef>
              <a:buFontTx/>
              <a:buNone/>
            </a:pPr>
            <a:r>
              <a:rPr lang="en-US" altLang="en-US" sz="1800" u="sng"/>
              <a:t>Example</a:t>
            </a:r>
            <a:r>
              <a:rPr lang="en-US" altLang="en-US" sz="1800"/>
              <a:t>:  An endowment is established with an initial deposit of $1m.  How much can be drawn out each month @ 6% APR?</a:t>
            </a:r>
          </a:p>
          <a:p>
            <a:pPr>
              <a:spcBef>
                <a:spcPct val="0"/>
              </a:spcBef>
              <a:buFontTx/>
              <a:buNone/>
            </a:pPr>
            <a:endParaRPr lang="en-US" altLang="en-US" sz="1800"/>
          </a:p>
          <a:p>
            <a:pPr>
              <a:spcBef>
                <a:spcPct val="0"/>
              </a:spcBef>
              <a:buFontTx/>
              <a:buNone/>
            </a:pPr>
            <a:r>
              <a:rPr lang="en-US" altLang="en-US" sz="1800"/>
              <a:t>1) Find r</a:t>
            </a:r>
            <a:r>
              <a:rPr lang="en-US" altLang="en-US" sz="1800" baseline="-25000"/>
              <a:t>periodic</a:t>
            </a:r>
            <a:r>
              <a:rPr lang="en-US" altLang="en-US" sz="1800"/>
              <a:t>: 6% / 12  = 0.5%</a:t>
            </a:r>
          </a:p>
          <a:p>
            <a:pPr>
              <a:spcBef>
                <a:spcPct val="0"/>
              </a:spcBef>
              <a:buFontTx/>
              <a:buNone/>
            </a:pPr>
            <a:r>
              <a:rPr lang="en-US" altLang="en-US" sz="1800"/>
              <a:t>2) Find PMT: PMT = PV(r</a:t>
            </a:r>
            <a:r>
              <a:rPr lang="en-US" altLang="en-US" sz="1800" baseline="-25000"/>
              <a:t>periodic</a:t>
            </a:r>
            <a:r>
              <a:rPr lang="en-US" altLang="en-US" sz="1800"/>
              <a:t>)  = $1m(0.005)  =  </a:t>
            </a:r>
            <a:r>
              <a:rPr lang="en-US" altLang="en-US" sz="1800" b="1"/>
              <a:t>$5,000</a:t>
            </a:r>
            <a:endParaRPr lang="en-US" altLang="en-US" sz="1800"/>
          </a:p>
          <a:p>
            <a:pPr>
              <a:spcBef>
                <a:spcPct val="0"/>
              </a:spcBef>
              <a:buFontTx/>
              <a:buNone/>
            </a:pPr>
            <a:endParaRPr lang="en-US" altLang="en-US" sz="1800"/>
          </a:p>
          <a:p>
            <a:pPr>
              <a:spcBef>
                <a:spcPct val="0"/>
              </a:spcBef>
              <a:buFontTx/>
              <a:buNone/>
            </a:pPr>
            <a:r>
              <a:rPr lang="en-US" altLang="en-US" sz="1800" b="1"/>
              <a:t>Why worry about Perpetuities?</a:t>
            </a:r>
          </a:p>
          <a:p>
            <a:pPr>
              <a:spcBef>
                <a:spcPct val="0"/>
              </a:spcBef>
              <a:buFontTx/>
              <a:buNone/>
            </a:pPr>
            <a:r>
              <a:rPr lang="en-US" altLang="en-US" sz="1800" u="sng"/>
              <a:t>Answer</a:t>
            </a:r>
            <a:r>
              <a:rPr lang="en-US" altLang="en-US" sz="1800"/>
              <a:t>:</a:t>
            </a:r>
          </a:p>
          <a:p>
            <a:pPr>
              <a:spcBef>
                <a:spcPct val="0"/>
              </a:spcBef>
              <a:buFont typeface="Wingdings 3" pitchFamily="18" charset="2"/>
              <a:buChar char="_"/>
            </a:pPr>
            <a:r>
              <a:rPr lang="en-US" altLang="en-US" sz="1800"/>
              <a:t>Many pensions are perpetuities</a:t>
            </a:r>
          </a:p>
          <a:p>
            <a:pPr>
              <a:spcBef>
                <a:spcPct val="0"/>
              </a:spcBef>
              <a:buFont typeface="Wingdings 3" pitchFamily="18" charset="2"/>
              <a:buChar char="_"/>
            </a:pPr>
            <a:r>
              <a:rPr lang="en-US" altLang="en-US" sz="1800"/>
              <a:t>We will use the perpetuity model to find stock values</a:t>
            </a:r>
          </a:p>
          <a:p>
            <a:pPr>
              <a:spcBef>
                <a:spcPct val="0"/>
              </a:spcBef>
              <a:buFont typeface="Wingdings 3" pitchFamily="18" charset="2"/>
              <a:buNone/>
            </a:pPr>
            <a:r>
              <a:rPr lang="en-US" altLang="en-US" sz="1800"/>
              <a:t>		    and:</a:t>
            </a:r>
          </a:p>
          <a:p>
            <a:pPr>
              <a:spcBef>
                <a:spcPct val="0"/>
              </a:spcBef>
              <a:buFont typeface="Wingdings" pitchFamily="2" charset="2"/>
              <a:buChar char="ð"/>
            </a:pPr>
            <a:r>
              <a:rPr lang="en-US" altLang="en-US" sz="1800"/>
              <a:t>Capitalize (Capitalization)</a:t>
            </a:r>
          </a:p>
          <a:p>
            <a:pPr>
              <a:spcBef>
                <a:spcPct val="0"/>
              </a:spcBef>
              <a:buFont typeface="Wingdings 3" pitchFamily="18" charset="2"/>
              <a:buNone/>
            </a:pPr>
            <a:r>
              <a:rPr lang="en-US" altLang="en-US" sz="1800" u="sng"/>
              <a:t>Example</a:t>
            </a:r>
            <a:r>
              <a:rPr lang="en-US" altLang="en-US" sz="1800"/>
              <a:t>: What is the value of a firm that earns $100m per year and its cost of debt is 10%? (Assume this firm is totally financed by debt.)</a:t>
            </a:r>
          </a:p>
          <a:p>
            <a:pPr>
              <a:spcBef>
                <a:spcPct val="0"/>
              </a:spcBef>
              <a:buFont typeface="Wingdings 3" pitchFamily="18" charset="2"/>
              <a:buNone/>
            </a:pPr>
            <a:r>
              <a:rPr lang="en-US" altLang="en-US" sz="1800"/>
              <a:t>             V</a:t>
            </a:r>
            <a:r>
              <a:rPr lang="en-US" altLang="en-US" sz="1800" baseline="-25000"/>
              <a:t>Firm</a:t>
            </a:r>
            <a:r>
              <a:rPr lang="en-US" altLang="en-US" sz="1800"/>
              <a:t> = $100m / 0.10 = $1 billion</a:t>
            </a:r>
          </a:p>
          <a:p>
            <a:pPr>
              <a:spcBef>
                <a:spcPct val="0"/>
              </a:spcBef>
              <a:buFont typeface="Wingdings 3" pitchFamily="18" charset="2"/>
              <a:buNone/>
            </a:pPr>
            <a:endParaRPr lang="en-US" altLang="en-US" sz="1800" b="1"/>
          </a:p>
          <a:p>
            <a:pPr>
              <a:spcBef>
                <a:spcPct val="0"/>
              </a:spcBef>
              <a:buFont typeface="Wingdings 3" pitchFamily="18" charset="2"/>
              <a:buNone/>
            </a:pPr>
            <a:r>
              <a:rPr lang="en-US" altLang="en-US" sz="1800" b="1"/>
              <a:t>Growing Perpetuity: </a:t>
            </a:r>
            <a:r>
              <a:rPr lang="en-US" altLang="en-US" sz="1800"/>
              <a:t>A perpetuity in which the cash flows are not constant; they grow at a particular rate indefinitely</a:t>
            </a:r>
          </a:p>
          <a:p>
            <a:pPr>
              <a:spcBef>
                <a:spcPct val="0"/>
              </a:spcBef>
              <a:buFont typeface="Wingdings 3" pitchFamily="18" charset="2"/>
              <a:buNone/>
            </a:pPr>
            <a:endParaRPr lang="en-US" altLang="en-US" sz="1800" b="1"/>
          </a:p>
          <a:p>
            <a:pPr>
              <a:spcBef>
                <a:spcPct val="0"/>
              </a:spcBef>
              <a:buFont typeface="Wingdings 3" pitchFamily="18" charset="2"/>
              <a:buNone/>
            </a:pPr>
            <a:r>
              <a:rPr lang="en-US" altLang="en-US" sz="1800" u="sng"/>
              <a:t>Example</a:t>
            </a:r>
            <a:r>
              <a:rPr lang="en-US" altLang="en-US" sz="1800"/>
              <a:t>: A wealthy businessman wishes to establish a scholarship endowment for a local university business school.  The donator wants to initially provide $6,000 per semester but he wants that amount to grow to compensate for inflation.  He estimates that inflation is likely to be 3.5% per year.  The endowment account pays 6.5% p.a.  How large must the endowment be?</a:t>
            </a:r>
          </a:p>
          <a:p>
            <a:pPr>
              <a:spcBef>
                <a:spcPct val="0"/>
              </a:spcBef>
              <a:buFont typeface="Wingdings 3" pitchFamily="18" charset="2"/>
              <a:buNone/>
            </a:pPr>
            <a:endParaRPr lang="en-US" altLang="en-US" sz="1800"/>
          </a:p>
          <a:p>
            <a:pPr>
              <a:spcBef>
                <a:spcPct val="0"/>
              </a:spcBef>
              <a:buFont typeface="Wingdings 3" pitchFamily="18" charset="2"/>
              <a:buNone/>
            </a:pPr>
            <a:r>
              <a:rPr lang="en-US" altLang="en-US" sz="1600" b="1"/>
              <a:t>PV(Growing Perp.) = Initial PMT / (r/m – g/m) </a:t>
            </a:r>
            <a:r>
              <a:rPr lang="en-US" altLang="en-US" sz="1600"/>
              <a:t>(</a:t>
            </a:r>
            <a:r>
              <a:rPr lang="en-US" altLang="en-US" sz="1600" b="1"/>
              <a:t>g</a:t>
            </a:r>
            <a:r>
              <a:rPr lang="en-US" altLang="en-US" sz="1600"/>
              <a:t> is the growth rate)</a:t>
            </a:r>
          </a:p>
          <a:p>
            <a:pPr>
              <a:spcBef>
                <a:spcPct val="0"/>
              </a:spcBef>
              <a:buFont typeface="Wingdings 3" pitchFamily="18" charset="2"/>
              <a:buNone/>
            </a:pPr>
            <a:r>
              <a:rPr lang="en-US" altLang="en-US" sz="1600"/>
              <a:t>	              = $6,000 / (0.065/2 – 0.035/2)</a:t>
            </a:r>
          </a:p>
          <a:p>
            <a:pPr>
              <a:spcBef>
                <a:spcPct val="0"/>
              </a:spcBef>
              <a:buFont typeface="Wingdings 3" pitchFamily="18" charset="2"/>
              <a:buNone/>
            </a:pPr>
            <a:r>
              <a:rPr lang="en-US" altLang="en-US" sz="1600"/>
              <a:t>	              = $6,000 / (0.03/2)</a:t>
            </a:r>
          </a:p>
          <a:p>
            <a:pPr>
              <a:spcBef>
                <a:spcPct val="0"/>
              </a:spcBef>
              <a:buFont typeface="Wingdings 3" pitchFamily="18" charset="2"/>
              <a:buNone/>
            </a:pPr>
            <a:r>
              <a:rPr lang="en-US" altLang="en-US" sz="1600"/>
              <a:t>	              = $6,000 / 0.015</a:t>
            </a:r>
          </a:p>
          <a:p>
            <a:pPr>
              <a:spcBef>
                <a:spcPct val="0"/>
              </a:spcBef>
              <a:buFont typeface="Wingdings 3" pitchFamily="18" charset="2"/>
              <a:buNone/>
            </a:pPr>
            <a:r>
              <a:rPr lang="en-US" altLang="en-US" sz="1600"/>
              <a:t>	              = </a:t>
            </a:r>
            <a:r>
              <a:rPr lang="en-US" altLang="en-US" sz="1600" b="1"/>
              <a:t>$400,000.00</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2457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B513202A-4CB9-460E-A021-C6DAE50B1C9C}" type="slidenum">
              <a:rPr lang="en-US" altLang="en-US" sz="1200" smtClean="0"/>
              <a:pPr>
                <a:spcBef>
                  <a:spcPct val="0"/>
                </a:spcBef>
                <a:buFontTx/>
                <a:buNone/>
              </a:pPr>
              <a:t>23</a:t>
            </a:fld>
            <a:endParaRPr lang="en-US" altLang="en-US" sz="1200" smtClean="0"/>
          </a:p>
        </p:txBody>
      </p:sp>
      <p:sp>
        <p:nvSpPr>
          <p:cNvPr id="24580" name="Text Box 2"/>
          <p:cNvSpPr txBox="1">
            <a:spLocks noChangeArrowheads="1"/>
          </p:cNvSpPr>
          <p:nvPr/>
        </p:nvSpPr>
        <p:spPr bwMode="auto">
          <a:xfrm>
            <a:off x="174625" y="322263"/>
            <a:ext cx="6683375" cy="424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000" b="1"/>
              <a:t>Amortized Loan</a:t>
            </a:r>
            <a:r>
              <a:rPr lang="en-US" altLang="en-US" sz="1800" b="1"/>
              <a:t>:</a:t>
            </a:r>
            <a:endParaRPr lang="en-US" altLang="en-US" sz="1800"/>
          </a:p>
          <a:p>
            <a:pPr>
              <a:spcBef>
                <a:spcPct val="0"/>
              </a:spcBef>
              <a:buFontTx/>
              <a:buNone/>
            </a:pPr>
            <a:endParaRPr lang="en-US" altLang="en-US" sz="1800"/>
          </a:p>
          <a:p>
            <a:pPr>
              <a:spcBef>
                <a:spcPct val="0"/>
              </a:spcBef>
              <a:buFont typeface="Wingdings 3" pitchFamily="18" charset="2"/>
              <a:buChar char="_"/>
            </a:pPr>
            <a:r>
              <a:rPr lang="en-US" altLang="en-US" sz="1800"/>
              <a:t>Definition: a loan in which portions of the principle are combined with periodic interest payments to form a series of uniform payments</a:t>
            </a:r>
          </a:p>
          <a:p>
            <a:pPr lvl="1">
              <a:spcBef>
                <a:spcPct val="0"/>
              </a:spcBef>
              <a:buFont typeface="Wingdings 3" pitchFamily="18" charset="2"/>
              <a:buChar char=""/>
            </a:pPr>
            <a:r>
              <a:rPr lang="en-US" altLang="en-US" sz="1800"/>
              <a:t>the entire principle is paid back to the lender by the end of the loan term</a:t>
            </a:r>
          </a:p>
          <a:p>
            <a:pPr lvl="1">
              <a:spcBef>
                <a:spcPct val="0"/>
              </a:spcBef>
              <a:buFont typeface="Wingdings 3" pitchFamily="18" charset="2"/>
              <a:buChar char=""/>
            </a:pPr>
            <a:r>
              <a:rPr lang="en-US" altLang="en-US" sz="1800"/>
              <a:t>most consumer loans (mortgages, auto loans, etc.) are amortized</a:t>
            </a:r>
          </a:p>
          <a:p>
            <a:pPr>
              <a:spcBef>
                <a:spcPct val="0"/>
              </a:spcBef>
              <a:buFont typeface="Wingdings 3" pitchFamily="18" charset="2"/>
              <a:buChar char="_"/>
            </a:pPr>
            <a:r>
              <a:rPr lang="en-US" altLang="en-US" sz="1800"/>
              <a:t>Each successive payment contains a little less interest and a little more balance but the total amount of each payment is the same</a:t>
            </a:r>
          </a:p>
          <a:p>
            <a:pPr>
              <a:spcBef>
                <a:spcPct val="0"/>
              </a:spcBef>
              <a:buFont typeface="Monotype Sorts" pitchFamily="2" charset="2"/>
              <a:buNone/>
            </a:pPr>
            <a:endParaRPr lang="en-US" altLang="en-US" sz="1800" u="sng"/>
          </a:p>
          <a:p>
            <a:pPr>
              <a:spcBef>
                <a:spcPct val="0"/>
              </a:spcBef>
              <a:buFont typeface="Monotype Sorts" pitchFamily="2" charset="2"/>
              <a:buNone/>
            </a:pPr>
            <a:r>
              <a:rPr lang="en-US" altLang="en-US" sz="1800" u="sng"/>
              <a:t>Example</a:t>
            </a:r>
            <a:r>
              <a:rPr lang="en-US" altLang="en-US" sz="1800"/>
              <a:t>: You finance the entire $16,785 cost of a new car @ 8% APR for 3 years.  You have managed to convince your bank to allow you to make quarterly payments. What is the amount of each quarterly payment?</a:t>
            </a:r>
          </a:p>
        </p:txBody>
      </p:sp>
      <p:sp>
        <p:nvSpPr>
          <p:cNvPr id="24581" name="Text Box 3"/>
          <p:cNvSpPr txBox="1">
            <a:spLocks noChangeArrowheads="1"/>
          </p:cNvSpPr>
          <p:nvPr/>
        </p:nvSpPr>
        <p:spPr bwMode="auto">
          <a:xfrm>
            <a:off x="60325" y="7213600"/>
            <a:ext cx="67976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 typeface="Monotype Sorts" pitchFamily="2" charset="2"/>
              <a:buChar char="*"/>
            </a:pPr>
            <a:endParaRPr lang="en-US" altLang="en-US" sz="1800"/>
          </a:p>
          <a:p>
            <a:pPr>
              <a:spcBef>
                <a:spcPct val="0"/>
              </a:spcBef>
              <a:buFontTx/>
              <a:buNone/>
            </a:pPr>
            <a:endParaRPr lang="en-US" altLang="en-US" sz="1800"/>
          </a:p>
        </p:txBody>
      </p:sp>
      <p:sp>
        <p:nvSpPr>
          <p:cNvPr id="24582" name="Line 4"/>
          <p:cNvSpPr>
            <a:spLocks noChangeShapeType="1"/>
          </p:cNvSpPr>
          <p:nvPr/>
        </p:nvSpPr>
        <p:spPr bwMode="auto">
          <a:xfrm>
            <a:off x="1666875" y="55626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3" name="Line 5"/>
          <p:cNvSpPr>
            <a:spLocks noChangeShapeType="1"/>
          </p:cNvSpPr>
          <p:nvPr/>
        </p:nvSpPr>
        <p:spPr bwMode="auto">
          <a:xfrm flipV="1">
            <a:off x="1152525" y="5634038"/>
            <a:ext cx="2644775" cy="317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4" name="Line 6"/>
          <p:cNvSpPr>
            <a:spLocks noChangeShapeType="1"/>
          </p:cNvSpPr>
          <p:nvPr/>
        </p:nvSpPr>
        <p:spPr bwMode="auto">
          <a:xfrm>
            <a:off x="1143000" y="55626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5" name="Line 7"/>
          <p:cNvSpPr>
            <a:spLocks noChangeShapeType="1"/>
          </p:cNvSpPr>
          <p:nvPr/>
        </p:nvSpPr>
        <p:spPr bwMode="auto">
          <a:xfrm>
            <a:off x="5759450" y="553402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6" name="Line 8"/>
          <p:cNvSpPr>
            <a:spLocks noChangeShapeType="1"/>
          </p:cNvSpPr>
          <p:nvPr/>
        </p:nvSpPr>
        <p:spPr bwMode="auto">
          <a:xfrm>
            <a:off x="2297113" y="55626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7" name="Line 9"/>
          <p:cNvSpPr>
            <a:spLocks noChangeShapeType="1"/>
          </p:cNvSpPr>
          <p:nvPr/>
        </p:nvSpPr>
        <p:spPr bwMode="auto">
          <a:xfrm>
            <a:off x="2927350" y="55626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8" name="Line 10"/>
          <p:cNvSpPr>
            <a:spLocks noChangeShapeType="1"/>
          </p:cNvSpPr>
          <p:nvPr/>
        </p:nvSpPr>
        <p:spPr bwMode="auto">
          <a:xfrm>
            <a:off x="3559175" y="5534025"/>
            <a:ext cx="0" cy="2032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9" name="Line 15"/>
          <p:cNvSpPr>
            <a:spLocks noChangeShapeType="1"/>
          </p:cNvSpPr>
          <p:nvPr/>
        </p:nvSpPr>
        <p:spPr bwMode="auto">
          <a:xfrm>
            <a:off x="5227638" y="554355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0" name="Line 16"/>
          <p:cNvSpPr>
            <a:spLocks noChangeShapeType="1"/>
          </p:cNvSpPr>
          <p:nvPr/>
        </p:nvSpPr>
        <p:spPr bwMode="auto">
          <a:xfrm>
            <a:off x="4695825" y="5534025"/>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91" name="Text Box 17"/>
          <p:cNvSpPr txBox="1">
            <a:spLocks noChangeArrowheads="1"/>
          </p:cNvSpPr>
          <p:nvPr/>
        </p:nvSpPr>
        <p:spPr bwMode="auto">
          <a:xfrm>
            <a:off x="3416300" y="5246688"/>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1</a:t>
            </a:r>
          </a:p>
        </p:txBody>
      </p:sp>
      <p:sp>
        <p:nvSpPr>
          <p:cNvPr id="24592" name="Text Box 18"/>
          <p:cNvSpPr txBox="1">
            <a:spLocks noChangeArrowheads="1"/>
          </p:cNvSpPr>
          <p:nvPr/>
        </p:nvSpPr>
        <p:spPr bwMode="auto">
          <a:xfrm>
            <a:off x="5622925" y="5246688"/>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3</a:t>
            </a:r>
          </a:p>
        </p:txBody>
      </p:sp>
      <p:sp>
        <p:nvSpPr>
          <p:cNvPr id="24593" name="Text Box 20"/>
          <p:cNvSpPr txBox="1">
            <a:spLocks noChangeArrowheads="1"/>
          </p:cNvSpPr>
          <p:nvPr/>
        </p:nvSpPr>
        <p:spPr bwMode="auto">
          <a:xfrm>
            <a:off x="1025525" y="5368925"/>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24594" name="Line 32"/>
          <p:cNvSpPr>
            <a:spLocks noChangeShapeType="1"/>
          </p:cNvSpPr>
          <p:nvPr/>
        </p:nvSpPr>
        <p:spPr bwMode="auto">
          <a:xfrm flipH="1" flipV="1">
            <a:off x="1133475" y="4835525"/>
            <a:ext cx="0" cy="5810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4595" name="Text Box 33"/>
          <p:cNvSpPr txBox="1">
            <a:spLocks noChangeArrowheads="1"/>
          </p:cNvSpPr>
          <p:nvPr/>
        </p:nvSpPr>
        <p:spPr bwMode="auto">
          <a:xfrm>
            <a:off x="835025" y="6059488"/>
            <a:ext cx="7635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PMT = ?</a:t>
            </a:r>
          </a:p>
        </p:txBody>
      </p:sp>
      <p:sp>
        <p:nvSpPr>
          <p:cNvPr id="24596" name="Text Box 35"/>
          <p:cNvSpPr txBox="1">
            <a:spLocks noChangeArrowheads="1"/>
          </p:cNvSpPr>
          <p:nvPr/>
        </p:nvSpPr>
        <p:spPr bwMode="auto">
          <a:xfrm>
            <a:off x="1317625" y="5049838"/>
            <a:ext cx="901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i</a:t>
            </a:r>
            <a:r>
              <a:rPr lang="en-US" altLang="en-US" sz="1200" b="1" baseline="-25000"/>
              <a:t>simple</a:t>
            </a:r>
            <a:r>
              <a:rPr lang="en-US" altLang="en-US" sz="1200" b="1"/>
              <a:t> = 8%</a:t>
            </a:r>
          </a:p>
          <a:p>
            <a:pPr>
              <a:spcBef>
                <a:spcPct val="0"/>
              </a:spcBef>
              <a:buFontTx/>
              <a:buNone/>
            </a:pPr>
            <a:r>
              <a:rPr lang="en-US" altLang="en-US" sz="1200" b="1"/>
              <a:t>i</a:t>
            </a:r>
            <a:r>
              <a:rPr lang="en-US" altLang="en-US" sz="1200" b="1" baseline="-25000"/>
              <a:t>periodic</a:t>
            </a:r>
            <a:r>
              <a:rPr lang="en-US" altLang="en-US" sz="1200" b="1"/>
              <a:t> = ?</a:t>
            </a:r>
          </a:p>
        </p:txBody>
      </p:sp>
      <p:sp>
        <p:nvSpPr>
          <p:cNvPr id="24597" name="Line 36"/>
          <p:cNvSpPr>
            <a:spLocks noChangeShapeType="1"/>
          </p:cNvSpPr>
          <p:nvPr/>
        </p:nvSpPr>
        <p:spPr bwMode="auto">
          <a:xfrm flipV="1">
            <a:off x="4321175" y="5603875"/>
            <a:ext cx="1428750" cy="317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4598" name="Group 37"/>
          <p:cNvGrpSpPr>
            <a:grpSpLocks/>
          </p:cNvGrpSpPr>
          <p:nvPr/>
        </p:nvGrpSpPr>
        <p:grpSpPr bwMode="auto">
          <a:xfrm>
            <a:off x="3738563" y="5411788"/>
            <a:ext cx="157162" cy="457200"/>
            <a:chOff x="2229" y="2584"/>
            <a:chExt cx="99" cy="288"/>
          </a:xfrm>
        </p:grpSpPr>
        <p:sp>
          <p:nvSpPr>
            <p:cNvPr id="24642" name="Line 38"/>
            <p:cNvSpPr>
              <a:spLocks noChangeShapeType="1"/>
            </p:cNvSpPr>
            <p:nvPr/>
          </p:nvSpPr>
          <p:spPr bwMode="auto">
            <a:xfrm flipH="1">
              <a:off x="2229" y="2584"/>
              <a:ext cx="79" cy="8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43" name="Line 39"/>
            <p:cNvSpPr>
              <a:spLocks noChangeShapeType="1"/>
            </p:cNvSpPr>
            <p:nvPr/>
          </p:nvSpPr>
          <p:spPr bwMode="auto">
            <a:xfrm>
              <a:off x="2229" y="2670"/>
              <a:ext cx="99" cy="10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44" name="Line 40"/>
            <p:cNvSpPr>
              <a:spLocks noChangeShapeType="1"/>
            </p:cNvSpPr>
            <p:nvPr/>
          </p:nvSpPr>
          <p:spPr bwMode="auto">
            <a:xfrm flipV="1">
              <a:off x="2248" y="2772"/>
              <a:ext cx="80" cy="1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4599" name="Group 41"/>
          <p:cNvGrpSpPr>
            <a:grpSpLocks/>
          </p:cNvGrpSpPr>
          <p:nvPr/>
        </p:nvGrpSpPr>
        <p:grpSpPr bwMode="auto">
          <a:xfrm>
            <a:off x="4257675" y="5403850"/>
            <a:ext cx="157163" cy="457200"/>
            <a:chOff x="2229" y="2584"/>
            <a:chExt cx="99" cy="288"/>
          </a:xfrm>
        </p:grpSpPr>
        <p:sp>
          <p:nvSpPr>
            <p:cNvPr id="24639" name="Line 42"/>
            <p:cNvSpPr>
              <a:spLocks noChangeShapeType="1"/>
            </p:cNvSpPr>
            <p:nvPr/>
          </p:nvSpPr>
          <p:spPr bwMode="auto">
            <a:xfrm flipH="1">
              <a:off x="2229" y="2584"/>
              <a:ext cx="79" cy="8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40" name="Line 43"/>
            <p:cNvSpPr>
              <a:spLocks noChangeShapeType="1"/>
            </p:cNvSpPr>
            <p:nvPr/>
          </p:nvSpPr>
          <p:spPr bwMode="auto">
            <a:xfrm>
              <a:off x="2229" y="2670"/>
              <a:ext cx="99" cy="10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641" name="Line 44"/>
            <p:cNvSpPr>
              <a:spLocks noChangeShapeType="1"/>
            </p:cNvSpPr>
            <p:nvPr/>
          </p:nvSpPr>
          <p:spPr bwMode="auto">
            <a:xfrm flipV="1">
              <a:off x="2248" y="2772"/>
              <a:ext cx="80" cy="1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4600" name="Text Box 45"/>
          <p:cNvSpPr txBox="1">
            <a:spLocks noChangeArrowheads="1"/>
          </p:cNvSpPr>
          <p:nvPr/>
        </p:nvSpPr>
        <p:spPr bwMode="auto">
          <a:xfrm>
            <a:off x="339725" y="5383213"/>
            <a:ext cx="938213"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T = 3</a:t>
            </a:r>
          </a:p>
          <a:p>
            <a:pPr>
              <a:spcBef>
                <a:spcPct val="0"/>
              </a:spcBef>
              <a:buFontTx/>
              <a:buNone/>
            </a:pPr>
            <a:r>
              <a:rPr lang="en-US" altLang="en-US" sz="1200" b="1"/>
              <a:t>m = 4</a:t>
            </a:r>
          </a:p>
          <a:p>
            <a:pPr>
              <a:spcBef>
                <a:spcPct val="0"/>
              </a:spcBef>
              <a:buFontTx/>
              <a:buNone/>
            </a:pPr>
            <a:r>
              <a:rPr lang="en-US" altLang="en-US" sz="1200" b="1"/>
              <a:t>n = 3x4 =12</a:t>
            </a:r>
          </a:p>
        </p:txBody>
      </p:sp>
      <p:sp>
        <p:nvSpPr>
          <p:cNvPr id="24601" name="Text Box 46"/>
          <p:cNvSpPr txBox="1">
            <a:spLocks noChangeArrowheads="1"/>
          </p:cNvSpPr>
          <p:nvPr/>
        </p:nvSpPr>
        <p:spPr bwMode="auto">
          <a:xfrm>
            <a:off x="522288" y="4633913"/>
            <a:ext cx="10461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PV = $16,785</a:t>
            </a:r>
          </a:p>
        </p:txBody>
      </p:sp>
      <p:sp>
        <p:nvSpPr>
          <p:cNvPr id="24602" name="Text Box 49"/>
          <p:cNvSpPr txBox="1">
            <a:spLocks noChangeArrowheads="1"/>
          </p:cNvSpPr>
          <p:nvPr/>
        </p:nvSpPr>
        <p:spPr bwMode="auto">
          <a:xfrm>
            <a:off x="1536700" y="568483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24603" name="Text Box 50"/>
          <p:cNvSpPr txBox="1">
            <a:spLocks noChangeArrowheads="1"/>
          </p:cNvSpPr>
          <p:nvPr/>
        </p:nvSpPr>
        <p:spPr bwMode="auto">
          <a:xfrm>
            <a:off x="2174875" y="568483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a:t>
            </a:r>
          </a:p>
        </p:txBody>
      </p:sp>
      <p:sp>
        <p:nvSpPr>
          <p:cNvPr id="24604" name="Text Box 51"/>
          <p:cNvSpPr txBox="1">
            <a:spLocks noChangeArrowheads="1"/>
          </p:cNvSpPr>
          <p:nvPr/>
        </p:nvSpPr>
        <p:spPr bwMode="auto">
          <a:xfrm>
            <a:off x="2803525" y="568483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3</a:t>
            </a:r>
          </a:p>
        </p:txBody>
      </p:sp>
      <p:sp>
        <p:nvSpPr>
          <p:cNvPr id="24605" name="Text Box 52"/>
          <p:cNvSpPr txBox="1">
            <a:spLocks noChangeArrowheads="1"/>
          </p:cNvSpPr>
          <p:nvPr/>
        </p:nvSpPr>
        <p:spPr bwMode="auto">
          <a:xfrm>
            <a:off x="3432175" y="568483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4</a:t>
            </a:r>
          </a:p>
        </p:txBody>
      </p:sp>
      <p:grpSp>
        <p:nvGrpSpPr>
          <p:cNvPr id="24606" name="Group 87"/>
          <p:cNvGrpSpPr>
            <a:grpSpLocks/>
          </p:cNvGrpSpPr>
          <p:nvPr/>
        </p:nvGrpSpPr>
        <p:grpSpPr bwMode="auto">
          <a:xfrm>
            <a:off x="1587500" y="5881688"/>
            <a:ext cx="2051050" cy="698500"/>
            <a:chOff x="670" y="3225"/>
            <a:chExt cx="1292" cy="482"/>
          </a:xfrm>
        </p:grpSpPr>
        <p:grpSp>
          <p:nvGrpSpPr>
            <p:cNvPr id="24627" name="Group 78"/>
            <p:cNvGrpSpPr>
              <a:grpSpLocks/>
            </p:cNvGrpSpPr>
            <p:nvPr/>
          </p:nvGrpSpPr>
          <p:grpSpPr bwMode="auto">
            <a:xfrm>
              <a:off x="1072" y="3225"/>
              <a:ext cx="96" cy="482"/>
              <a:chOff x="1318" y="2415"/>
              <a:chExt cx="96" cy="482"/>
            </a:xfrm>
          </p:grpSpPr>
          <p:sp>
            <p:nvSpPr>
              <p:cNvPr id="24637" name="AutoShape 57"/>
              <p:cNvSpPr>
                <a:spLocks noChangeArrowheads="1"/>
              </p:cNvSpPr>
              <p:nvPr/>
            </p:nvSpPr>
            <p:spPr bwMode="auto">
              <a:xfrm>
                <a:off x="1318" y="2415"/>
                <a:ext cx="96" cy="482"/>
              </a:xfrm>
              <a:prstGeom prst="downArrow">
                <a:avLst>
                  <a:gd name="adj1" fmla="val 50000"/>
                  <a:gd name="adj2" fmla="val 125521"/>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4638" name="Rectangle 60"/>
              <p:cNvSpPr>
                <a:spLocks noChangeArrowheads="1"/>
              </p:cNvSpPr>
              <p:nvPr/>
            </p:nvSpPr>
            <p:spPr bwMode="auto">
              <a:xfrm>
                <a:off x="1342" y="2415"/>
                <a:ext cx="47" cy="75"/>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grpSp>
        <p:grpSp>
          <p:nvGrpSpPr>
            <p:cNvPr id="24628" name="Group 77"/>
            <p:cNvGrpSpPr>
              <a:grpSpLocks/>
            </p:cNvGrpSpPr>
            <p:nvPr/>
          </p:nvGrpSpPr>
          <p:grpSpPr bwMode="auto">
            <a:xfrm>
              <a:off x="1460" y="3225"/>
              <a:ext cx="96" cy="482"/>
              <a:chOff x="1460" y="2415"/>
              <a:chExt cx="96" cy="482"/>
            </a:xfrm>
          </p:grpSpPr>
          <p:sp>
            <p:nvSpPr>
              <p:cNvPr id="24635" name="AutoShape 61"/>
              <p:cNvSpPr>
                <a:spLocks noChangeArrowheads="1"/>
              </p:cNvSpPr>
              <p:nvPr/>
            </p:nvSpPr>
            <p:spPr bwMode="auto">
              <a:xfrm>
                <a:off x="1460" y="2415"/>
                <a:ext cx="96" cy="482"/>
              </a:xfrm>
              <a:prstGeom prst="downArrow">
                <a:avLst>
                  <a:gd name="adj1" fmla="val 50000"/>
                  <a:gd name="adj2" fmla="val 125521"/>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4636" name="Rectangle 62"/>
              <p:cNvSpPr>
                <a:spLocks noChangeArrowheads="1"/>
              </p:cNvSpPr>
              <p:nvPr/>
            </p:nvSpPr>
            <p:spPr bwMode="auto">
              <a:xfrm>
                <a:off x="1484" y="2415"/>
                <a:ext cx="47" cy="93"/>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grpSp>
        <p:grpSp>
          <p:nvGrpSpPr>
            <p:cNvPr id="24629" name="Group 76"/>
            <p:cNvGrpSpPr>
              <a:grpSpLocks/>
            </p:cNvGrpSpPr>
            <p:nvPr/>
          </p:nvGrpSpPr>
          <p:grpSpPr bwMode="auto">
            <a:xfrm>
              <a:off x="1866" y="3225"/>
              <a:ext cx="96" cy="482"/>
              <a:chOff x="1620" y="2415"/>
              <a:chExt cx="96" cy="482"/>
            </a:xfrm>
          </p:grpSpPr>
          <p:sp>
            <p:nvSpPr>
              <p:cNvPr id="24633" name="AutoShape 63"/>
              <p:cNvSpPr>
                <a:spLocks noChangeArrowheads="1"/>
              </p:cNvSpPr>
              <p:nvPr/>
            </p:nvSpPr>
            <p:spPr bwMode="auto">
              <a:xfrm>
                <a:off x="1620" y="2415"/>
                <a:ext cx="96" cy="482"/>
              </a:xfrm>
              <a:prstGeom prst="downArrow">
                <a:avLst>
                  <a:gd name="adj1" fmla="val 50000"/>
                  <a:gd name="adj2" fmla="val 125521"/>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4634" name="Rectangle 64"/>
              <p:cNvSpPr>
                <a:spLocks noChangeArrowheads="1"/>
              </p:cNvSpPr>
              <p:nvPr/>
            </p:nvSpPr>
            <p:spPr bwMode="auto">
              <a:xfrm>
                <a:off x="1644" y="2415"/>
                <a:ext cx="47" cy="117"/>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grpSp>
        <p:grpSp>
          <p:nvGrpSpPr>
            <p:cNvPr id="24630" name="Group 79"/>
            <p:cNvGrpSpPr>
              <a:grpSpLocks/>
            </p:cNvGrpSpPr>
            <p:nvPr/>
          </p:nvGrpSpPr>
          <p:grpSpPr bwMode="auto">
            <a:xfrm>
              <a:off x="670" y="3225"/>
              <a:ext cx="96" cy="482"/>
              <a:chOff x="1186" y="2415"/>
              <a:chExt cx="96" cy="482"/>
            </a:xfrm>
          </p:grpSpPr>
          <p:sp>
            <p:nvSpPr>
              <p:cNvPr id="24631" name="AutoShape 65"/>
              <p:cNvSpPr>
                <a:spLocks noChangeArrowheads="1"/>
              </p:cNvSpPr>
              <p:nvPr/>
            </p:nvSpPr>
            <p:spPr bwMode="auto">
              <a:xfrm>
                <a:off x="1186" y="2415"/>
                <a:ext cx="96" cy="482"/>
              </a:xfrm>
              <a:prstGeom prst="downArrow">
                <a:avLst>
                  <a:gd name="adj1" fmla="val 50000"/>
                  <a:gd name="adj2" fmla="val 125521"/>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4632" name="Rectangle 66"/>
              <p:cNvSpPr>
                <a:spLocks noChangeArrowheads="1"/>
              </p:cNvSpPr>
              <p:nvPr/>
            </p:nvSpPr>
            <p:spPr bwMode="auto">
              <a:xfrm>
                <a:off x="1210" y="2415"/>
                <a:ext cx="47" cy="47"/>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grpSp>
      </p:grpSp>
      <p:grpSp>
        <p:nvGrpSpPr>
          <p:cNvPr id="24607" name="Group 74"/>
          <p:cNvGrpSpPr>
            <a:grpSpLocks/>
          </p:cNvGrpSpPr>
          <p:nvPr/>
        </p:nvGrpSpPr>
        <p:grpSpPr bwMode="auto">
          <a:xfrm>
            <a:off x="5156200" y="5849938"/>
            <a:ext cx="152400" cy="725487"/>
            <a:chOff x="2002" y="2415"/>
            <a:chExt cx="96" cy="487"/>
          </a:xfrm>
        </p:grpSpPr>
        <p:sp>
          <p:nvSpPr>
            <p:cNvPr id="24625" name="AutoShape 69"/>
            <p:cNvSpPr>
              <a:spLocks noChangeArrowheads="1"/>
            </p:cNvSpPr>
            <p:nvPr/>
          </p:nvSpPr>
          <p:spPr bwMode="auto">
            <a:xfrm>
              <a:off x="2002" y="2415"/>
              <a:ext cx="96" cy="482"/>
            </a:xfrm>
            <a:prstGeom prst="downArrow">
              <a:avLst>
                <a:gd name="adj1" fmla="val 50000"/>
                <a:gd name="adj2" fmla="val 125521"/>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4626" name="AutoShape 71"/>
            <p:cNvSpPr>
              <a:spLocks noChangeArrowheads="1"/>
            </p:cNvSpPr>
            <p:nvPr/>
          </p:nvSpPr>
          <p:spPr bwMode="auto">
            <a:xfrm flipV="1">
              <a:off x="2020" y="2826"/>
              <a:ext cx="57" cy="76"/>
            </a:xfrm>
            <a:prstGeom prst="triangle">
              <a:avLst>
                <a:gd name="adj" fmla="val 50000"/>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grpSp>
      <p:grpSp>
        <p:nvGrpSpPr>
          <p:cNvPr id="24608" name="Group 75"/>
          <p:cNvGrpSpPr>
            <a:grpSpLocks/>
          </p:cNvGrpSpPr>
          <p:nvPr/>
        </p:nvGrpSpPr>
        <p:grpSpPr bwMode="auto">
          <a:xfrm>
            <a:off x="5702300" y="5846763"/>
            <a:ext cx="139700" cy="717550"/>
            <a:chOff x="2106" y="2541"/>
            <a:chExt cx="88" cy="452"/>
          </a:xfrm>
        </p:grpSpPr>
        <p:sp>
          <p:nvSpPr>
            <p:cNvPr id="24623" name="AutoShape 72"/>
            <p:cNvSpPr>
              <a:spLocks noChangeArrowheads="1"/>
            </p:cNvSpPr>
            <p:nvPr/>
          </p:nvSpPr>
          <p:spPr bwMode="auto">
            <a:xfrm>
              <a:off x="2106" y="2541"/>
              <a:ext cx="88" cy="452"/>
            </a:xfrm>
            <a:prstGeom prst="downArrow">
              <a:avLst>
                <a:gd name="adj1" fmla="val 50000"/>
                <a:gd name="adj2" fmla="val 128409"/>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4624" name="AutoShape 73"/>
            <p:cNvSpPr>
              <a:spLocks noChangeArrowheads="1"/>
            </p:cNvSpPr>
            <p:nvPr/>
          </p:nvSpPr>
          <p:spPr bwMode="auto">
            <a:xfrm flipV="1">
              <a:off x="2127" y="2937"/>
              <a:ext cx="47" cy="47"/>
            </a:xfrm>
            <a:prstGeom prst="triangle">
              <a:avLst>
                <a:gd name="adj" fmla="val 50000"/>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grpSp>
      <p:sp>
        <p:nvSpPr>
          <p:cNvPr id="24609" name="Text Box 80"/>
          <p:cNvSpPr txBox="1">
            <a:spLocks noChangeArrowheads="1"/>
          </p:cNvSpPr>
          <p:nvPr/>
        </p:nvSpPr>
        <p:spPr bwMode="auto">
          <a:xfrm>
            <a:off x="5616575" y="5653088"/>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12</a:t>
            </a:r>
          </a:p>
        </p:txBody>
      </p:sp>
      <p:sp>
        <p:nvSpPr>
          <p:cNvPr id="24610" name="Text Box 81"/>
          <p:cNvSpPr txBox="1">
            <a:spLocks noChangeArrowheads="1"/>
          </p:cNvSpPr>
          <p:nvPr/>
        </p:nvSpPr>
        <p:spPr bwMode="auto">
          <a:xfrm>
            <a:off x="5076825" y="5653088"/>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11</a:t>
            </a:r>
          </a:p>
        </p:txBody>
      </p:sp>
      <p:sp>
        <p:nvSpPr>
          <p:cNvPr id="24611" name="Text Box 82"/>
          <p:cNvSpPr txBox="1">
            <a:spLocks noChangeArrowheads="1"/>
          </p:cNvSpPr>
          <p:nvPr/>
        </p:nvSpPr>
        <p:spPr bwMode="auto">
          <a:xfrm>
            <a:off x="4556125" y="5653088"/>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10</a:t>
            </a:r>
          </a:p>
        </p:txBody>
      </p:sp>
      <p:grpSp>
        <p:nvGrpSpPr>
          <p:cNvPr id="24612" name="Group 86"/>
          <p:cNvGrpSpPr>
            <a:grpSpLocks/>
          </p:cNvGrpSpPr>
          <p:nvPr/>
        </p:nvGrpSpPr>
        <p:grpSpPr bwMode="auto">
          <a:xfrm>
            <a:off x="4629150" y="5859463"/>
            <a:ext cx="152400" cy="725487"/>
            <a:chOff x="3174" y="3217"/>
            <a:chExt cx="96" cy="457"/>
          </a:xfrm>
        </p:grpSpPr>
        <p:sp>
          <p:nvSpPr>
            <p:cNvPr id="24621" name="AutoShape 84"/>
            <p:cNvSpPr>
              <a:spLocks noChangeArrowheads="1"/>
            </p:cNvSpPr>
            <p:nvPr/>
          </p:nvSpPr>
          <p:spPr bwMode="auto">
            <a:xfrm>
              <a:off x="3174" y="3217"/>
              <a:ext cx="96" cy="452"/>
            </a:xfrm>
            <a:prstGeom prst="downArrow">
              <a:avLst>
                <a:gd name="adj1" fmla="val 50000"/>
                <a:gd name="adj2" fmla="val 117708"/>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4622" name="AutoShape 85"/>
            <p:cNvSpPr>
              <a:spLocks noChangeArrowheads="1"/>
            </p:cNvSpPr>
            <p:nvPr/>
          </p:nvSpPr>
          <p:spPr bwMode="auto">
            <a:xfrm flipV="1">
              <a:off x="3182" y="3577"/>
              <a:ext cx="81" cy="97"/>
            </a:xfrm>
            <a:prstGeom prst="triangle">
              <a:avLst>
                <a:gd name="adj" fmla="val 50000"/>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grpSp>
      <p:grpSp>
        <p:nvGrpSpPr>
          <p:cNvPr id="24613" name="Group 92"/>
          <p:cNvGrpSpPr>
            <a:grpSpLocks/>
          </p:cNvGrpSpPr>
          <p:nvPr/>
        </p:nvGrpSpPr>
        <p:grpSpPr bwMode="auto">
          <a:xfrm>
            <a:off x="3717925" y="4659313"/>
            <a:ext cx="828675" cy="425450"/>
            <a:chOff x="2964" y="3793"/>
            <a:chExt cx="522" cy="268"/>
          </a:xfrm>
        </p:grpSpPr>
        <p:sp>
          <p:nvSpPr>
            <p:cNvPr id="24617" name="Rectangle 88"/>
            <p:cNvSpPr>
              <a:spLocks noChangeArrowheads="1"/>
            </p:cNvSpPr>
            <p:nvPr/>
          </p:nvSpPr>
          <p:spPr bwMode="auto">
            <a:xfrm>
              <a:off x="2964" y="3846"/>
              <a:ext cx="96" cy="54"/>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4618" name="Rectangle 89"/>
            <p:cNvSpPr>
              <a:spLocks noChangeArrowheads="1"/>
            </p:cNvSpPr>
            <p:nvPr/>
          </p:nvSpPr>
          <p:spPr bwMode="auto">
            <a:xfrm>
              <a:off x="2964" y="3960"/>
              <a:ext cx="96" cy="54"/>
            </a:xfrm>
            <a:prstGeom prst="rect">
              <a:avLst/>
            </a:prstGeom>
            <a:solidFill>
              <a:schemeClr val="tx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4619" name="Text Box 90"/>
            <p:cNvSpPr txBox="1">
              <a:spLocks noChangeArrowheads="1"/>
            </p:cNvSpPr>
            <p:nvPr/>
          </p:nvSpPr>
          <p:spPr bwMode="auto">
            <a:xfrm>
              <a:off x="3038" y="3793"/>
              <a:ext cx="4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latin typeface="Arial" charset="0"/>
                </a:rPr>
                <a:t>interest</a:t>
              </a:r>
            </a:p>
          </p:txBody>
        </p:sp>
        <p:sp>
          <p:nvSpPr>
            <p:cNvPr id="24620" name="Text Box 91"/>
            <p:cNvSpPr txBox="1">
              <a:spLocks noChangeArrowheads="1"/>
            </p:cNvSpPr>
            <p:nvPr/>
          </p:nvSpPr>
          <p:spPr bwMode="auto">
            <a:xfrm>
              <a:off x="3038" y="3907"/>
              <a:ext cx="44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latin typeface="Arial" charset="0"/>
                </a:rPr>
                <a:t>principle</a:t>
              </a:r>
            </a:p>
          </p:txBody>
        </p:sp>
      </p:grpSp>
      <p:sp>
        <p:nvSpPr>
          <p:cNvPr id="24614" name="Rectangle 94"/>
          <p:cNvSpPr>
            <a:spLocks noChangeArrowheads="1"/>
          </p:cNvSpPr>
          <p:nvPr/>
        </p:nvSpPr>
        <p:spPr bwMode="auto">
          <a:xfrm>
            <a:off x="158750" y="6789738"/>
            <a:ext cx="5610225" cy="207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114300">
              <a:spcBef>
                <a:spcPct val="20000"/>
              </a:spcBef>
              <a:buChar char="–"/>
              <a:defRPr sz="2800">
                <a:solidFill>
                  <a:schemeClr val="tx1"/>
                </a:solidFill>
                <a:latin typeface="Times New Roman" pitchFamily="18" charset="0"/>
              </a:defRPr>
            </a:lvl2pPr>
            <a:lvl3pPr marL="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Calculator Solution</a:t>
            </a:r>
            <a:r>
              <a:rPr lang="en-US" altLang="en-US" sz="1800"/>
              <a:t>:</a:t>
            </a:r>
          </a:p>
          <a:p>
            <a:pPr lvl="1">
              <a:spcBef>
                <a:spcPct val="0"/>
              </a:spcBef>
              <a:buFontTx/>
              <a:buNone/>
            </a:pPr>
            <a:r>
              <a:rPr lang="en-US" altLang="en-US" sz="1800"/>
              <a:t>1) Find r</a:t>
            </a:r>
            <a:r>
              <a:rPr lang="en-US" altLang="en-US" sz="1800" baseline="-25000"/>
              <a:t>periodic</a:t>
            </a:r>
            <a:r>
              <a:rPr lang="en-US" altLang="en-US" sz="1800"/>
              <a:t>: 8% / 4 = </a:t>
            </a:r>
            <a:r>
              <a:rPr lang="en-US" altLang="en-US" sz="1800" b="1"/>
              <a:t>2%</a:t>
            </a:r>
            <a:endParaRPr lang="en-US" altLang="en-US" sz="1800"/>
          </a:p>
          <a:p>
            <a:pPr lvl="1">
              <a:spcBef>
                <a:spcPct val="0"/>
              </a:spcBef>
              <a:buFontTx/>
              <a:buNone/>
            </a:pPr>
            <a:r>
              <a:rPr lang="en-US" altLang="en-US" sz="1800"/>
              <a:t>2) Enter parameters:</a:t>
            </a:r>
          </a:p>
          <a:p>
            <a:pPr lvl="2">
              <a:spcBef>
                <a:spcPct val="0"/>
              </a:spcBef>
              <a:buFont typeface="Monotype Sorts" pitchFamily="2" charset="2"/>
              <a:buChar char="ó"/>
            </a:pPr>
            <a:r>
              <a:rPr lang="en-US" altLang="en-US" sz="1800"/>
              <a:t>Enter number of periods [ </a:t>
            </a:r>
            <a:r>
              <a:rPr lang="en-US" altLang="en-US" sz="2000" b="1" u="sng"/>
              <a:t>12</a:t>
            </a:r>
            <a:r>
              <a:rPr lang="en-US" altLang="en-US" sz="1800"/>
              <a:t>, N]</a:t>
            </a:r>
          </a:p>
          <a:p>
            <a:pPr lvl="2">
              <a:spcBef>
                <a:spcPct val="0"/>
              </a:spcBef>
              <a:buFont typeface="Monotype Sorts" pitchFamily="2" charset="2"/>
              <a:buChar char="ó"/>
            </a:pPr>
            <a:r>
              <a:rPr lang="en-US" altLang="en-US" sz="1800"/>
              <a:t>Enter periodic interest rate [ </a:t>
            </a:r>
            <a:r>
              <a:rPr lang="en-US" altLang="en-US" sz="2000" b="1" u="sng"/>
              <a:t>2</a:t>
            </a:r>
            <a:r>
              <a:rPr lang="en-US" altLang="en-US" sz="1800"/>
              <a:t> , I/Y] </a:t>
            </a:r>
          </a:p>
          <a:p>
            <a:pPr lvl="2">
              <a:spcBef>
                <a:spcPct val="0"/>
              </a:spcBef>
              <a:buFont typeface="Monotype Sorts" pitchFamily="2" charset="2"/>
              <a:buChar char="ó"/>
            </a:pPr>
            <a:r>
              <a:rPr lang="en-US" altLang="en-US" sz="1800"/>
              <a:t>Enter PV [16785, PV]</a:t>
            </a:r>
          </a:p>
          <a:p>
            <a:pPr lvl="2">
              <a:spcBef>
                <a:spcPct val="0"/>
              </a:spcBef>
              <a:buFont typeface="Monotype Sorts" pitchFamily="2" charset="2"/>
              <a:buChar char="ó"/>
            </a:pPr>
            <a:r>
              <a:rPr lang="en-US" altLang="en-US" sz="1800"/>
              <a:t>Find PMT, [CPT,PMT] and viola!  PMT = -$1,587.18</a:t>
            </a:r>
          </a:p>
        </p:txBody>
      </p:sp>
      <p:sp>
        <p:nvSpPr>
          <p:cNvPr id="24615" name="Text Box 95"/>
          <p:cNvSpPr txBox="1">
            <a:spLocks noChangeArrowheads="1"/>
          </p:cNvSpPr>
          <p:nvPr/>
        </p:nvSpPr>
        <p:spPr bwMode="auto">
          <a:xfrm>
            <a:off x="5851525" y="5291138"/>
            <a:ext cx="4746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years</a:t>
            </a:r>
          </a:p>
        </p:txBody>
      </p:sp>
      <p:sp>
        <p:nvSpPr>
          <p:cNvPr id="24616" name="Text Box 96"/>
          <p:cNvSpPr txBox="1">
            <a:spLocks noChangeArrowheads="1"/>
          </p:cNvSpPr>
          <p:nvPr/>
        </p:nvSpPr>
        <p:spPr bwMode="auto">
          <a:xfrm>
            <a:off x="5832475" y="5595938"/>
            <a:ext cx="1025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compounding periods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CC4954F7-D209-4418-9856-7D0768B3AB55}" type="slidenum">
              <a:rPr lang="en-US" altLang="en-US" sz="1200" smtClean="0"/>
              <a:pPr>
                <a:spcBef>
                  <a:spcPct val="0"/>
                </a:spcBef>
                <a:buFontTx/>
                <a:buNone/>
              </a:pPr>
              <a:t>24</a:t>
            </a:fld>
            <a:endParaRPr lang="en-US" altLang="en-US" sz="1200" smtClean="0"/>
          </a:p>
        </p:txBody>
      </p:sp>
      <p:sp>
        <p:nvSpPr>
          <p:cNvPr id="25604" name="Text Box 4"/>
          <p:cNvSpPr txBox="1">
            <a:spLocks noChangeArrowheads="1"/>
          </p:cNvSpPr>
          <p:nvPr/>
        </p:nvSpPr>
        <p:spPr bwMode="auto">
          <a:xfrm>
            <a:off x="161925" y="304800"/>
            <a:ext cx="6696075"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000" b="1"/>
              <a:t>Payments Don’t Coincide with Compounding Periods (not covered in your text)</a:t>
            </a:r>
          </a:p>
          <a:p>
            <a:pPr>
              <a:spcBef>
                <a:spcPct val="0"/>
              </a:spcBef>
              <a:buFontTx/>
              <a:buNone/>
            </a:pPr>
            <a:endParaRPr lang="en-US" altLang="en-US" sz="2000" b="1"/>
          </a:p>
          <a:p>
            <a:pPr>
              <a:spcBef>
                <a:spcPct val="0"/>
              </a:spcBef>
              <a:buFontTx/>
              <a:buNone/>
            </a:pPr>
            <a:r>
              <a:rPr lang="en-US" altLang="en-US" sz="1800" u="sng"/>
              <a:t>Example</a:t>
            </a:r>
            <a:r>
              <a:rPr lang="en-US" altLang="en-US" sz="1800"/>
              <a:t>: Today you open a new savings account that pays 3.7% compounded weekly. You plan to deposit $400 into this account at the end of every month, starting at the end of this month.  How much will you have in this account 2 years from now?</a:t>
            </a:r>
          </a:p>
        </p:txBody>
      </p:sp>
      <p:sp>
        <p:nvSpPr>
          <p:cNvPr id="25605" name="Line 5"/>
          <p:cNvSpPr>
            <a:spLocks noChangeShapeType="1"/>
          </p:cNvSpPr>
          <p:nvPr/>
        </p:nvSpPr>
        <p:spPr bwMode="auto">
          <a:xfrm>
            <a:off x="1076325" y="340995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6" name="Line 6"/>
          <p:cNvSpPr>
            <a:spLocks noChangeShapeType="1"/>
          </p:cNvSpPr>
          <p:nvPr/>
        </p:nvSpPr>
        <p:spPr bwMode="auto">
          <a:xfrm flipV="1">
            <a:off x="619125" y="3479800"/>
            <a:ext cx="2587625" cy="317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7" name="Line 7"/>
          <p:cNvSpPr>
            <a:spLocks noChangeShapeType="1"/>
          </p:cNvSpPr>
          <p:nvPr/>
        </p:nvSpPr>
        <p:spPr bwMode="auto">
          <a:xfrm>
            <a:off x="619125" y="340995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8" name="Line 8"/>
          <p:cNvSpPr>
            <a:spLocks noChangeShapeType="1"/>
          </p:cNvSpPr>
          <p:nvPr/>
        </p:nvSpPr>
        <p:spPr bwMode="auto">
          <a:xfrm>
            <a:off x="4924425" y="34036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9" name="Line 9"/>
          <p:cNvSpPr>
            <a:spLocks noChangeShapeType="1"/>
          </p:cNvSpPr>
          <p:nvPr/>
        </p:nvSpPr>
        <p:spPr bwMode="auto">
          <a:xfrm>
            <a:off x="1520825" y="340995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0" name="Line 10"/>
          <p:cNvSpPr>
            <a:spLocks noChangeShapeType="1"/>
          </p:cNvSpPr>
          <p:nvPr/>
        </p:nvSpPr>
        <p:spPr bwMode="auto">
          <a:xfrm>
            <a:off x="1990725" y="340995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1" name="Line 11"/>
          <p:cNvSpPr>
            <a:spLocks noChangeShapeType="1"/>
          </p:cNvSpPr>
          <p:nvPr/>
        </p:nvSpPr>
        <p:spPr bwMode="auto">
          <a:xfrm>
            <a:off x="2435225" y="340995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2" name="Line 12"/>
          <p:cNvSpPr>
            <a:spLocks noChangeShapeType="1"/>
          </p:cNvSpPr>
          <p:nvPr/>
        </p:nvSpPr>
        <p:spPr bwMode="auto">
          <a:xfrm>
            <a:off x="2917825" y="340995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3" name="Line 13"/>
          <p:cNvSpPr>
            <a:spLocks noChangeShapeType="1"/>
          </p:cNvSpPr>
          <p:nvPr/>
        </p:nvSpPr>
        <p:spPr bwMode="auto">
          <a:xfrm>
            <a:off x="4460875" y="34036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4" name="Line 14"/>
          <p:cNvSpPr>
            <a:spLocks noChangeShapeType="1"/>
          </p:cNvSpPr>
          <p:nvPr/>
        </p:nvSpPr>
        <p:spPr bwMode="auto">
          <a:xfrm>
            <a:off x="4003675" y="34036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15" name="Text Box 15"/>
          <p:cNvSpPr txBox="1">
            <a:spLocks noChangeArrowheads="1"/>
          </p:cNvSpPr>
          <p:nvPr/>
        </p:nvSpPr>
        <p:spPr bwMode="auto">
          <a:xfrm>
            <a:off x="501650" y="3216275"/>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25616" name="Line 16"/>
          <p:cNvSpPr>
            <a:spLocks noChangeShapeType="1"/>
          </p:cNvSpPr>
          <p:nvPr/>
        </p:nvSpPr>
        <p:spPr bwMode="auto">
          <a:xfrm flipH="1" flipV="1">
            <a:off x="4914900" y="2632075"/>
            <a:ext cx="0" cy="5810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17" name="Text Box 17"/>
          <p:cNvSpPr txBox="1">
            <a:spLocks noChangeArrowheads="1"/>
          </p:cNvSpPr>
          <p:nvPr/>
        </p:nvSpPr>
        <p:spPr bwMode="auto">
          <a:xfrm>
            <a:off x="815975" y="3065463"/>
            <a:ext cx="762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 = 3.7%</a:t>
            </a:r>
          </a:p>
        </p:txBody>
      </p:sp>
      <p:sp>
        <p:nvSpPr>
          <p:cNvPr id="25618" name="Line 18"/>
          <p:cNvSpPr>
            <a:spLocks noChangeShapeType="1"/>
          </p:cNvSpPr>
          <p:nvPr/>
        </p:nvSpPr>
        <p:spPr bwMode="auto">
          <a:xfrm>
            <a:off x="3641725" y="3470275"/>
            <a:ext cx="1266825" cy="317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5619" name="Group 19"/>
          <p:cNvGrpSpPr>
            <a:grpSpLocks/>
          </p:cNvGrpSpPr>
          <p:nvPr/>
        </p:nvGrpSpPr>
        <p:grpSpPr bwMode="auto">
          <a:xfrm>
            <a:off x="3109913" y="3249613"/>
            <a:ext cx="157162" cy="457200"/>
            <a:chOff x="2229" y="2584"/>
            <a:chExt cx="99" cy="288"/>
          </a:xfrm>
        </p:grpSpPr>
        <p:sp>
          <p:nvSpPr>
            <p:cNvPr id="25649" name="Line 20"/>
            <p:cNvSpPr>
              <a:spLocks noChangeShapeType="1"/>
            </p:cNvSpPr>
            <p:nvPr/>
          </p:nvSpPr>
          <p:spPr bwMode="auto">
            <a:xfrm flipH="1">
              <a:off x="2229" y="2584"/>
              <a:ext cx="79" cy="8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50" name="Line 21"/>
            <p:cNvSpPr>
              <a:spLocks noChangeShapeType="1"/>
            </p:cNvSpPr>
            <p:nvPr/>
          </p:nvSpPr>
          <p:spPr bwMode="auto">
            <a:xfrm>
              <a:off x="2229" y="2670"/>
              <a:ext cx="99" cy="10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51" name="Line 22"/>
            <p:cNvSpPr>
              <a:spLocks noChangeShapeType="1"/>
            </p:cNvSpPr>
            <p:nvPr/>
          </p:nvSpPr>
          <p:spPr bwMode="auto">
            <a:xfrm flipV="1">
              <a:off x="2248" y="2772"/>
              <a:ext cx="80" cy="1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5620" name="Group 23"/>
          <p:cNvGrpSpPr>
            <a:grpSpLocks/>
          </p:cNvGrpSpPr>
          <p:nvPr/>
        </p:nvGrpSpPr>
        <p:grpSpPr bwMode="auto">
          <a:xfrm>
            <a:off x="3568700" y="3254375"/>
            <a:ext cx="157163" cy="457200"/>
            <a:chOff x="2229" y="2584"/>
            <a:chExt cx="99" cy="288"/>
          </a:xfrm>
        </p:grpSpPr>
        <p:sp>
          <p:nvSpPr>
            <p:cNvPr id="25646" name="Line 24"/>
            <p:cNvSpPr>
              <a:spLocks noChangeShapeType="1"/>
            </p:cNvSpPr>
            <p:nvPr/>
          </p:nvSpPr>
          <p:spPr bwMode="auto">
            <a:xfrm flipH="1">
              <a:off x="2229" y="2584"/>
              <a:ext cx="79" cy="8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7" name="Line 25"/>
            <p:cNvSpPr>
              <a:spLocks noChangeShapeType="1"/>
            </p:cNvSpPr>
            <p:nvPr/>
          </p:nvSpPr>
          <p:spPr bwMode="auto">
            <a:xfrm>
              <a:off x="2229" y="2670"/>
              <a:ext cx="99" cy="10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48" name="Line 26"/>
            <p:cNvSpPr>
              <a:spLocks noChangeShapeType="1"/>
            </p:cNvSpPr>
            <p:nvPr/>
          </p:nvSpPr>
          <p:spPr bwMode="auto">
            <a:xfrm flipV="1">
              <a:off x="2248" y="2772"/>
              <a:ext cx="80" cy="1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5621" name="Text Box 27"/>
          <p:cNvSpPr txBox="1">
            <a:spLocks noChangeArrowheads="1"/>
          </p:cNvSpPr>
          <p:nvPr/>
        </p:nvSpPr>
        <p:spPr bwMode="auto">
          <a:xfrm>
            <a:off x="4911725" y="2709863"/>
            <a:ext cx="6270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 = ?</a:t>
            </a:r>
          </a:p>
        </p:txBody>
      </p:sp>
      <p:sp>
        <p:nvSpPr>
          <p:cNvPr id="25622" name="Text Box 28"/>
          <p:cNvSpPr txBox="1">
            <a:spLocks noChangeArrowheads="1"/>
          </p:cNvSpPr>
          <p:nvPr/>
        </p:nvSpPr>
        <p:spPr bwMode="auto">
          <a:xfrm>
            <a:off x="933450" y="354488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25623" name="Text Box 29"/>
          <p:cNvSpPr txBox="1">
            <a:spLocks noChangeArrowheads="1"/>
          </p:cNvSpPr>
          <p:nvPr/>
        </p:nvSpPr>
        <p:spPr bwMode="auto">
          <a:xfrm>
            <a:off x="1381125" y="354488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a:t>
            </a:r>
          </a:p>
        </p:txBody>
      </p:sp>
      <p:sp>
        <p:nvSpPr>
          <p:cNvPr id="25624" name="Text Box 30"/>
          <p:cNvSpPr txBox="1">
            <a:spLocks noChangeArrowheads="1"/>
          </p:cNvSpPr>
          <p:nvPr/>
        </p:nvSpPr>
        <p:spPr bwMode="auto">
          <a:xfrm>
            <a:off x="1876425" y="354488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3</a:t>
            </a:r>
          </a:p>
        </p:txBody>
      </p:sp>
      <p:sp>
        <p:nvSpPr>
          <p:cNvPr id="25625" name="Text Box 31"/>
          <p:cNvSpPr txBox="1">
            <a:spLocks noChangeArrowheads="1"/>
          </p:cNvSpPr>
          <p:nvPr/>
        </p:nvSpPr>
        <p:spPr bwMode="auto">
          <a:xfrm>
            <a:off x="2314575" y="354488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4</a:t>
            </a:r>
          </a:p>
        </p:txBody>
      </p:sp>
      <p:sp>
        <p:nvSpPr>
          <p:cNvPr id="25626" name="Text Box 32"/>
          <p:cNvSpPr txBox="1">
            <a:spLocks noChangeArrowheads="1"/>
          </p:cNvSpPr>
          <p:nvPr/>
        </p:nvSpPr>
        <p:spPr bwMode="auto">
          <a:xfrm>
            <a:off x="2784475" y="353853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5</a:t>
            </a:r>
          </a:p>
        </p:txBody>
      </p:sp>
      <p:sp>
        <p:nvSpPr>
          <p:cNvPr id="25627" name="Text Box 33"/>
          <p:cNvSpPr txBox="1">
            <a:spLocks noChangeArrowheads="1"/>
          </p:cNvSpPr>
          <p:nvPr/>
        </p:nvSpPr>
        <p:spPr bwMode="auto">
          <a:xfrm>
            <a:off x="4791075" y="318293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a:t>
            </a:r>
          </a:p>
        </p:txBody>
      </p:sp>
      <p:sp>
        <p:nvSpPr>
          <p:cNvPr id="25628" name="Text Box 34"/>
          <p:cNvSpPr txBox="1">
            <a:spLocks noChangeArrowheads="1"/>
          </p:cNvSpPr>
          <p:nvPr/>
        </p:nvSpPr>
        <p:spPr bwMode="auto">
          <a:xfrm>
            <a:off x="5156200" y="3176588"/>
            <a:ext cx="4746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years</a:t>
            </a:r>
          </a:p>
        </p:txBody>
      </p:sp>
      <p:sp>
        <p:nvSpPr>
          <p:cNvPr id="25629" name="Text Box 35"/>
          <p:cNvSpPr txBox="1">
            <a:spLocks noChangeArrowheads="1"/>
          </p:cNvSpPr>
          <p:nvPr/>
        </p:nvSpPr>
        <p:spPr bwMode="auto">
          <a:xfrm>
            <a:off x="5070475" y="3557588"/>
            <a:ext cx="5857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months</a:t>
            </a:r>
          </a:p>
        </p:txBody>
      </p:sp>
      <p:sp>
        <p:nvSpPr>
          <p:cNvPr id="25630" name="Text Box 36"/>
          <p:cNvSpPr txBox="1">
            <a:spLocks noChangeArrowheads="1"/>
          </p:cNvSpPr>
          <p:nvPr/>
        </p:nvSpPr>
        <p:spPr bwMode="auto">
          <a:xfrm>
            <a:off x="3819525" y="3567113"/>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22</a:t>
            </a:r>
          </a:p>
        </p:txBody>
      </p:sp>
      <p:sp>
        <p:nvSpPr>
          <p:cNvPr id="25631" name="Text Box 37"/>
          <p:cNvSpPr txBox="1">
            <a:spLocks noChangeArrowheads="1"/>
          </p:cNvSpPr>
          <p:nvPr/>
        </p:nvSpPr>
        <p:spPr bwMode="auto">
          <a:xfrm>
            <a:off x="4283075" y="3567113"/>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23</a:t>
            </a:r>
          </a:p>
        </p:txBody>
      </p:sp>
      <p:sp>
        <p:nvSpPr>
          <p:cNvPr id="25632" name="Text Box 38"/>
          <p:cNvSpPr txBox="1">
            <a:spLocks noChangeArrowheads="1"/>
          </p:cNvSpPr>
          <p:nvPr/>
        </p:nvSpPr>
        <p:spPr bwMode="auto">
          <a:xfrm>
            <a:off x="4784725" y="3567113"/>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24</a:t>
            </a:r>
          </a:p>
        </p:txBody>
      </p:sp>
      <p:sp>
        <p:nvSpPr>
          <p:cNvPr id="25633" name="Text Box 39"/>
          <p:cNvSpPr txBox="1">
            <a:spLocks noChangeArrowheads="1"/>
          </p:cNvSpPr>
          <p:nvPr/>
        </p:nvSpPr>
        <p:spPr bwMode="auto">
          <a:xfrm>
            <a:off x="2555875" y="4460875"/>
            <a:ext cx="8572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PMT = $400</a:t>
            </a:r>
          </a:p>
        </p:txBody>
      </p:sp>
      <p:sp>
        <p:nvSpPr>
          <p:cNvPr id="25634" name="Text Box 41"/>
          <p:cNvSpPr txBox="1">
            <a:spLocks noChangeArrowheads="1"/>
          </p:cNvSpPr>
          <p:nvPr/>
        </p:nvSpPr>
        <p:spPr bwMode="auto">
          <a:xfrm>
            <a:off x="492125" y="353060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25635" name="Text Box 43"/>
          <p:cNvSpPr txBox="1">
            <a:spLocks noChangeArrowheads="1"/>
          </p:cNvSpPr>
          <p:nvPr/>
        </p:nvSpPr>
        <p:spPr bwMode="auto">
          <a:xfrm>
            <a:off x="3440113" y="4564063"/>
            <a:ext cx="293528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T = # of years = 2</a:t>
            </a:r>
          </a:p>
          <a:p>
            <a:pPr>
              <a:spcBef>
                <a:spcPct val="0"/>
              </a:spcBef>
              <a:buFontTx/>
              <a:buNone/>
            </a:pPr>
            <a:r>
              <a:rPr lang="en-US" altLang="en-US" sz="1000" b="1"/>
              <a:t>m = # of payments per year = 12</a:t>
            </a:r>
          </a:p>
          <a:p>
            <a:pPr>
              <a:spcBef>
                <a:spcPct val="0"/>
              </a:spcBef>
              <a:buFontTx/>
              <a:buNone/>
            </a:pPr>
            <a:r>
              <a:rPr lang="en-US" altLang="en-US" sz="1000" b="1"/>
              <a:t>n = total # of payments = m x T = 12 x 2 = 24</a:t>
            </a:r>
          </a:p>
        </p:txBody>
      </p:sp>
      <p:sp>
        <p:nvSpPr>
          <p:cNvPr id="25636" name="Line 46"/>
          <p:cNvSpPr>
            <a:spLocks noChangeShapeType="1"/>
          </p:cNvSpPr>
          <p:nvPr/>
        </p:nvSpPr>
        <p:spPr bwMode="auto">
          <a:xfrm flipH="1">
            <a:off x="2452688" y="3781425"/>
            <a:ext cx="0" cy="5048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37" name="Line 47"/>
          <p:cNvSpPr>
            <a:spLocks noChangeShapeType="1"/>
          </p:cNvSpPr>
          <p:nvPr/>
        </p:nvSpPr>
        <p:spPr bwMode="auto">
          <a:xfrm flipH="1">
            <a:off x="2914650" y="3781425"/>
            <a:ext cx="0" cy="5048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38" name="Line 48"/>
          <p:cNvSpPr>
            <a:spLocks noChangeShapeType="1"/>
          </p:cNvSpPr>
          <p:nvPr/>
        </p:nvSpPr>
        <p:spPr bwMode="auto">
          <a:xfrm flipH="1">
            <a:off x="3997325" y="3790950"/>
            <a:ext cx="0" cy="5048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39" name="Line 49"/>
          <p:cNvSpPr>
            <a:spLocks noChangeShapeType="1"/>
          </p:cNvSpPr>
          <p:nvPr/>
        </p:nvSpPr>
        <p:spPr bwMode="auto">
          <a:xfrm flipH="1">
            <a:off x="4459288" y="3790950"/>
            <a:ext cx="0" cy="5048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40" name="Line 50"/>
          <p:cNvSpPr>
            <a:spLocks noChangeShapeType="1"/>
          </p:cNvSpPr>
          <p:nvPr/>
        </p:nvSpPr>
        <p:spPr bwMode="auto">
          <a:xfrm flipH="1">
            <a:off x="4921250" y="3790950"/>
            <a:ext cx="0" cy="5048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41" name="AutoShape 51"/>
          <p:cNvSpPr>
            <a:spLocks/>
          </p:cNvSpPr>
          <p:nvPr/>
        </p:nvSpPr>
        <p:spPr bwMode="auto">
          <a:xfrm rot="-5400000">
            <a:off x="2946400" y="2451100"/>
            <a:ext cx="82550" cy="3949700"/>
          </a:xfrm>
          <a:prstGeom prst="leftBrace">
            <a:avLst>
              <a:gd name="adj1" fmla="val 39871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5642" name="Text Box 52"/>
          <p:cNvSpPr txBox="1">
            <a:spLocks noChangeArrowheads="1"/>
          </p:cNvSpPr>
          <p:nvPr/>
        </p:nvSpPr>
        <p:spPr bwMode="auto">
          <a:xfrm>
            <a:off x="187325" y="5422900"/>
            <a:ext cx="66706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Enter Parameters:</a:t>
            </a:r>
          </a:p>
          <a:p>
            <a:pPr>
              <a:spcBef>
                <a:spcPct val="0"/>
              </a:spcBef>
              <a:buFont typeface="Monotype Sorts" pitchFamily="2" charset="2"/>
              <a:buChar char="ó"/>
            </a:pPr>
            <a:r>
              <a:rPr lang="en-US" altLang="en-US" sz="1800"/>
              <a:t>Set payments per year to 12; [2nd, P/Y, 12, ENTER]</a:t>
            </a:r>
          </a:p>
          <a:p>
            <a:pPr>
              <a:spcBef>
                <a:spcPct val="0"/>
              </a:spcBef>
              <a:buFont typeface="Monotype Sorts" pitchFamily="2" charset="2"/>
              <a:buChar char="ó"/>
            </a:pPr>
            <a:r>
              <a:rPr lang="en-US" altLang="en-US" sz="1800"/>
              <a:t>Set compounding periods per year to 52; [</a:t>
            </a:r>
            <a:r>
              <a:rPr lang="en-US" altLang="en-US" sz="1800">
                <a:cs typeface="Times New Roman" pitchFamily="18" charset="0"/>
              </a:rPr>
              <a:t>↓, 52, ENTER, CE/E]</a:t>
            </a:r>
          </a:p>
          <a:p>
            <a:pPr>
              <a:spcBef>
                <a:spcPct val="0"/>
              </a:spcBef>
              <a:buFont typeface="Monotype Sorts" pitchFamily="2" charset="2"/>
              <a:buChar char="ó"/>
            </a:pPr>
            <a:r>
              <a:rPr lang="en-US" altLang="en-US" sz="1800"/>
              <a:t>Enter number of payments [24, N] </a:t>
            </a:r>
            <a:r>
              <a:rPr lang="en-US" altLang="en-US" sz="1800" b="1"/>
              <a:t>(Note: in this case, N is the number of payments, not number of compounding periods)</a:t>
            </a:r>
            <a:r>
              <a:rPr lang="en-US" altLang="en-US" sz="1800"/>
              <a:t>	</a:t>
            </a:r>
          </a:p>
          <a:p>
            <a:pPr>
              <a:spcBef>
                <a:spcPct val="0"/>
              </a:spcBef>
              <a:buFont typeface="Monotype Sorts" pitchFamily="2" charset="2"/>
              <a:buChar char="ó"/>
            </a:pPr>
            <a:r>
              <a:rPr lang="en-US" altLang="en-US" sz="1800"/>
              <a:t>Enter interest rate; [3.7, I/Y]</a:t>
            </a:r>
          </a:p>
          <a:p>
            <a:pPr>
              <a:spcBef>
                <a:spcPct val="0"/>
              </a:spcBef>
              <a:buFont typeface="Monotype Sorts" pitchFamily="2" charset="2"/>
              <a:buChar char="ó"/>
            </a:pPr>
            <a:r>
              <a:rPr lang="en-US" altLang="en-US" sz="1800"/>
              <a:t>Enter  payments; [400, PMT]</a:t>
            </a:r>
          </a:p>
          <a:p>
            <a:pPr>
              <a:spcBef>
                <a:spcPct val="0"/>
              </a:spcBef>
              <a:buFont typeface="Monotype Sorts" pitchFamily="2" charset="2"/>
              <a:buChar char="ó"/>
            </a:pPr>
            <a:r>
              <a:rPr lang="en-US" altLang="en-US" sz="1800"/>
              <a:t>Find FV, [CPT,FV] and viola!  FV = $9,948.65</a:t>
            </a:r>
          </a:p>
        </p:txBody>
      </p:sp>
      <p:sp>
        <p:nvSpPr>
          <p:cNvPr id="25643" name="Line 53"/>
          <p:cNvSpPr>
            <a:spLocks noChangeShapeType="1"/>
          </p:cNvSpPr>
          <p:nvPr/>
        </p:nvSpPr>
        <p:spPr bwMode="auto">
          <a:xfrm flipH="1">
            <a:off x="1063625" y="3781425"/>
            <a:ext cx="0" cy="5048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44" name="Line 54"/>
          <p:cNvSpPr>
            <a:spLocks noChangeShapeType="1"/>
          </p:cNvSpPr>
          <p:nvPr/>
        </p:nvSpPr>
        <p:spPr bwMode="auto">
          <a:xfrm flipH="1">
            <a:off x="1525588" y="3781425"/>
            <a:ext cx="0" cy="5048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5645" name="Line 55"/>
          <p:cNvSpPr>
            <a:spLocks noChangeShapeType="1"/>
          </p:cNvSpPr>
          <p:nvPr/>
        </p:nvSpPr>
        <p:spPr bwMode="auto">
          <a:xfrm flipH="1">
            <a:off x="1987550" y="3781425"/>
            <a:ext cx="0" cy="5048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E6A8D405-DBC8-48A6-AF13-7D4791119C81}" type="slidenum">
              <a:rPr lang="en-US" altLang="en-US" sz="1200" smtClean="0"/>
              <a:pPr>
                <a:spcBef>
                  <a:spcPct val="0"/>
                </a:spcBef>
                <a:buFontTx/>
                <a:buNone/>
              </a:pPr>
              <a:t>25</a:t>
            </a:fld>
            <a:endParaRPr lang="en-US" altLang="en-US" sz="1200" smtClean="0"/>
          </a:p>
        </p:txBody>
      </p:sp>
      <p:sp>
        <p:nvSpPr>
          <p:cNvPr id="26628" name="Text Box 4"/>
          <p:cNvSpPr txBox="1">
            <a:spLocks noChangeArrowheads="1"/>
          </p:cNvSpPr>
          <p:nvPr/>
        </p:nvSpPr>
        <p:spPr bwMode="auto">
          <a:xfrm>
            <a:off x="149225" y="279400"/>
            <a:ext cx="6708775"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000" b="1"/>
              <a:t>You Can Invest Interest Payments at a Different Rate Than You Are Currently Receiving (not covered in your text)</a:t>
            </a:r>
          </a:p>
          <a:p>
            <a:pPr>
              <a:spcBef>
                <a:spcPct val="0"/>
              </a:spcBef>
              <a:buFontTx/>
              <a:buNone/>
            </a:pPr>
            <a:endParaRPr lang="en-US" altLang="en-US" sz="2000" b="1"/>
          </a:p>
          <a:p>
            <a:pPr>
              <a:spcBef>
                <a:spcPct val="0"/>
              </a:spcBef>
              <a:buFontTx/>
              <a:buNone/>
            </a:pPr>
            <a:r>
              <a:rPr lang="en-US" altLang="en-US" sz="1800" u="sng"/>
              <a:t>Example</a:t>
            </a:r>
            <a:r>
              <a:rPr lang="en-US" altLang="en-US" sz="1800"/>
              <a:t>: You currently have $5,000 in a savings account that pays 3.00% APR, compounded monthly.  For the next two years you plan to reinvest each savings account interest payment in a mutual fund that guarantees 5.00% APR, compounded monthly.  How much money would you have in the mutual fund after two years?  Assume the current balance in the mutual fund account is 0.</a:t>
            </a:r>
          </a:p>
        </p:txBody>
      </p:sp>
      <p:sp>
        <p:nvSpPr>
          <p:cNvPr id="26629" name="Line 5"/>
          <p:cNvSpPr>
            <a:spLocks noChangeShapeType="1"/>
          </p:cNvSpPr>
          <p:nvPr/>
        </p:nvSpPr>
        <p:spPr bwMode="auto">
          <a:xfrm>
            <a:off x="1076325" y="352425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0" name="Line 6"/>
          <p:cNvSpPr>
            <a:spLocks noChangeShapeType="1"/>
          </p:cNvSpPr>
          <p:nvPr/>
        </p:nvSpPr>
        <p:spPr bwMode="auto">
          <a:xfrm flipV="1">
            <a:off x="619125" y="3594100"/>
            <a:ext cx="2587625" cy="317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1" name="Line 7"/>
          <p:cNvSpPr>
            <a:spLocks noChangeShapeType="1"/>
          </p:cNvSpPr>
          <p:nvPr/>
        </p:nvSpPr>
        <p:spPr bwMode="auto">
          <a:xfrm>
            <a:off x="619125" y="352425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2" name="Line 8"/>
          <p:cNvSpPr>
            <a:spLocks noChangeShapeType="1"/>
          </p:cNvSpPr>
          <p:nvPr/>
        </p:nvSpPr>
        <p:spPr bwMode="auto">
          <a:xfrm>
            <a:off x="4924425" y="35179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3" name="Line 9"/>
          <p:cNvSpPr>
            <a:spLocks noChangeShapeType="1"/>
          </p:cNvSpPr>
          <p:nvPr/>
        </p:nvSpPr>
        <p:spPr bwMode="auto">
          <a:xfrm>
            <a:off x="1520825" y="352425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4" name="Line 10"/>
          <p:cNvSpPr>
            <a:spLocks noChangeShapeType="1"/>
          </p:cNvSpPr>
          <p:nvPr/>
        </p:nvSpPr>
        <p:spPr bwMode="auto">
          <a:xfrm>
            <a:off x="1990725" y="352425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5" name="Line 11"/>
          <p:cNvSpPr>
            <a:spLocks noChangeShapeType="1"/>
          </p:cNvSpPr>
          <p:nvPr/>
        </p:nvSpPr>
        <p:spPr bwMode="auto">
          <a:xfrm>
            <a:off x="2435225" y="352425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6" name="Line 12"/>
          <p:cNvSpPr>
            <a:spLocks noChangeShapeType="1"/>
          </p:cNvSpPr>
          <p:nvPr/>
        </p:nvSpPr>
        <p:spPr bwMode="auto">
          <a:xfrm>
            <a:off x="2917825" y="352425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7" name="Line 13"/>
          <p:cNvSpPr>
            <a:spLocks noChangeShapeType="1"/>
          </p:cNvSpPr>
          <p:nvPr/>
        </p:nvSpPr>
        <p:spPr bwMode="auto">
          <a:xfrm>
            <a:off x="4460875" y="35179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8" name="Line 14"/>
          <p:cNvSpPr>
            <a:spLocks noChangeShapeType="1"/>
          </p:cNvSpPr>
          <p:nvPr/>
        </p:nvSpPr>
        <p:spPr bwMode="auto">
          <a:xfrm>
            <a:off x="4003675" y="35179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9" name="Text Box 15"/>
          <p:cNvSpPr txBox="1">
            <a:spLocks noChangeArrowheads="1"/>
          </p:cNvSpPr>
          <p:nvPr/>
        </p:nvSpPr>
        <p:spPr bwMode="auto">
          <a:xfrm>
            <a:off x="501650" y="3330575"/>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26640" name="Line 16"/>
          <p:cNvSpPr>
            <a:spLocks noChangeShapeType="1"/>
          </p:cNvSpPr>
          <p:nvPr/>
        </p:nvSpPr>
        <p:spPr bwMode="auto">
          <a:xfrm flipH="1" flipV="1">
            <a:off x="4914900" y="2746375"/>
            <a:ext cx="0" cy="5810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41" name="Text Box 17"/>
          <p:cNvSpPr txBox="1">
            <a:spLocks noChangeArrowheads="1"/>
          </p:cNvSpPr>
          <p:nvPr/>
        </p:nvSpPr>
        <p:spPr bwMode="auto">
          <a:xfrm>
            <a:off x="815975" y="3179763"/>
            <a:ext cx="839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 = 5.00%</a:t>
            </a:r>
          </a:p>
        </p:txBody>
      </p:sp>
      <p:sp>
        <p:nvSpPr>
          <p:cNvPr id="26642" name="Line 18"/>
          <p:cNvSpPr>
            <a:spLocks noChangeShapeType="1"/>
          </p:cNvSpPr>
          <p:nvPr/>
        </p:nvSpPr>
        <p:spPr bwMode="auto">
          <a:xfrm>
            <a:off x="3641725" y="3584575"/>
            <a:ext cx="1266825" cy="317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6643" name="Group 19"/>
          <p:cNvGrpSpPr>
            <a:grpSpLocks/>
          </p:cNvGrpSpPr>
          <p:nvPr/>
        </p:nvGrpSpPr>
        <p:grpSpPr bwMode="auto">
          <a:xfrm>
            <a:off x="3109913" y="3363913"/>
            <a:ext cx="157162" cy="457200"/>
            <a:chOff x="2229" y="2584"/>
            <a:chExt cx="99" cy="288"/>
          </a:xfrm>
        </p:grpSpPr>
        <p:sp>
          <p:nvSpPr>
            <p:cNvPr id="26673" name="Line 20"/>
            <p:cNvSpPr>
              <a:spLocks noChangeShapeType="1"/>
            </p:cNvSpPr>
            <p:nvPr/>
          </p:nvSpPr>
          <p:spPr bwMode="auto">
            <a:xfrm flipH="1">
              <a:off x="2229" y="2584"/>
              <a:ext cx="79" cy="8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4" name="Line 21"/>
            <p:cNvSpPr>
              <a:spLocks noChangeShapeType="1"/>
            </p:cNvSpPr>
            <p:nvPr/>
          </p:nvSpPr>
          <p:spPr bwMode="auto">
            <a:xfrm>
              <a:off x="2229" y="2670"/>
              <a:ext cx="99" cy="10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5" name="Line 22"/>
            <p:cNvSpPr>
              <a:spLocks noChangeShapeType="1"/>
            </p:cNvSpPr>
            <p:nvPr/>
          </p:nvSpPr>
          <p:spPr bwMode="auto">
            <a:xfrm flipV="1">
              <a:off x="2248" y="2772"/>
              <a:ext cx="80" cy="1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26644" name="Group 23"/>
          <p:cNvGrpSpPr>
            <a:grpSpLocks/>
          </p:cNvGrpSpPr>
          <p:nvPr/>
        </p:nvGrpSpPr>
        <p:grpSpPr bwMode="auto">
          <a:xfrm>
            <a:off x="3568700" y="3368675"/>
            <a:ext cx="157163" cy="457200"/>
            <a:chOff x="2229" y="2584"/>
            <a:chExt cx="99" cy="288"/>
          </a:xfrm>
        </p:grpSpPr>
        <p:sp>
          <p:nvSpPr>
            <p:cNvPr id="26670" name="Line 24"/>
            <p:cNvSpPr>
              <a:spLocks noChangeShapeType="1"/>
            </p:cNvSpPr>
            <p:nvPr/>
          </p:nvSpPr>
          <p:spPr bwMode="auto">
            <a:xfrm flipH="1">
              <a:off x="2229" y="2584"/>
              <a:ext cx="79" cy="8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1" name="Line 25"/>
            <p:cNvSpPr>
              <a:spLocks noChangeShapeType="1"/>
            </p:cNvSpPr>
            <p:nvPr/>
          </p:nvSpPr>
          <p:spPr bwMode="auto">
            <a:xfrm>
              <a:off x="2229" y="2670"/>
              <a:ext cx="99" cy="10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72" name="Line 26"/>
            <p:cNvSpPr>
              <a:spLocks noChangeShapeType="1"/>
            </p:cNvSpPr>
            <p:nvPr/>
          </p:nvSpPr>
          <p:spPr bwMode="auto">
            <a:xfrm flipV="1">
              <a:off x="2248" y="2772"/>
              <a:ext cx="80" cy="1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6645" name="Text Box 27"/>
          <p:cNvSpPr txBox="1">
            <a:spLocks noChangeArrowheads="1"/>
          </p:cNvSpPr>
          <p:nvPr/>
        </p:nvSpPr>
        <p:spPr bwMode="auto">
          <a:xfrm>
            <a:off x="4911725" y="2824163"/>
            <a:ext cx="6270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 = ?</a:t>
            </a:r>
          </a:p>
        </p:txBody>
      </p:sp>
      <p:sp>
        <p:nvSpPr>
          <p:cNvPr id="26646" name="Text Box 28"/>
          <p:cNvSpPr txBox="1">
            <a:spLocks noChangeArrowheads="1"/>
          </p:cNvSpPr>
          <p:nvPr/>
        </p:nvSpPr>
        <p:spPr bwMode="auto">
          <a:xfrm>
            <a:off x="933450" y="365918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26647" name="Text Box 29"/>
          <p:cNvSpPr txBox="1">
            <a:spLocks noChangeArrowheads="1"/>
          </p:cNvSpPr>
          <p:nvPr/>
        </p:nvSpPr>
        <p:spPr bwMode="auto">
          <a:xfrm>
            <a:off x="1381125" y="365918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a:t>
            </a:r>
          </a:p>
        </p:txBody>
      </p:sp>
      <p:sp>
        <p:nvSpPr>
          <p:cNvPr id="26648" name="Text Box 30"/>
          <p:cNvSpPr txBox="1">
            <a:spLocks noChangeArrowheads="1"/>
          </p:cNvSpPr>
          <p:nvPr/>
        </p:nvSpPr>
        <p:spPr bwMode="auto">
          <a:xfrm>
            <a:off x="1876425" y="365918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3</a:t>
            </a:r>
          </a:p>
        </p:txBody>
      </p:sp>
      <p:sp>
        <p:nvSpPr>
          <p:cNvPr id="26649" name="Text Box 31"/>
          <p:cNvSpPr txBox="1">
            <a:spLocks noChangeArrowheads="1"/>
          </p:cNvSpPr>
          <p:nvPr/>
        </p:nvSpPr>
        <p:spPr bwMode="auto">
          <a:xfrm>
            <a:off x="2314575" y="365918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4</a:t>
            </a:r>
          </a:p>
        </p:txBody>
      </p:sp>
      <p:sp>
        <p:nvSpPr>
          <p:cNvPr id="26650" name="Text Box 32"/>
          <p:cNvSpPr txBox="1">
            <a:spLocks noChangeArrowheads="1"/>
          </p:cNvSpPr>
          <p:nvPr/>
        </p:nvSpPr>
        <p:spPr bwMode="auto">
          <a:xfrm>
            <a:off x="2784475" y="365283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5</a:t>
            </a:r>
          </a:p>
        </p:txBody>
      </p:sp>
      <p:sp>
        <p:nvSpPr>
          <p:cNvPr id="26651" name="Text Box 33"/>
          <p:cNvSpPr txBox="1">
            <a:spLocks noChangeArrowheads="1"/>
          </p:cNvSpPr>
          <p:nvPr/>
        </p:nvSpPr>
        <p:spPr bwMode="auto">
          <a:xfrm>
            <a:off x="4791075" y="329723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a:t>
            </a:r>
          </a:p>
        </p:txBody>
      </p:sp>
      <p:sp>
        <p:nvSpPr>
          <p:cNvPr id="26652" name="Text Box 34"/>
          <p:cNvSpPr txBox="1">
            <a:spLocks noChangeArrowheads="1"/>
          </p:cNvSpPr>
          <p:nvPr/>
        </p:nvSpPr>
        <p:spPr bwMode="auto">
          <a:xfrm>
            <a:off x="5156200" y="3290888"/>
            <a:ext cx="4746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years</a:t>
            </a:r>
          </a:p>
        </p:txBody>
      </p:sp>
      <p:sp>
        <p:nvSpPr>
          <p:cNvPr id="26653" name="Text Box 35"/>
          <p:cNvSpPr txBox="1">
            <a:spLocks noChangeArrowheads="1"/>
          </p:cNvSpPr>
          <p:nvPr/>
        </p:nvSpPr>
        <p:spPr bwMode="auto">
          <a:xfrm>
            <a:off x="5070475" y="3671888"/>
            <a:ext cx="13557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compounding periods</a:t>
            </a:r>
          </a:p>
        </p:txBody>
      </p:sp>
      <p:sp>
        <p:nvSpPr>
          <p:cNvPr id="26654" name="Text Box 36"/>
          <p:cNvSpPr txBox="1">
            <a:spLocks noChangeArrowheads="1"/>
          </p:cNvSpPr>
          <p:nvPr/>
        </p:nvSpPr>
        <p:spPr bwMode="auto">
          <a:xfrm>
            <a:off x="3819525" y="3681413"/>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22</a:t>
            </a:r>
          </a:p>
        </p:txBody>
      </p:sp>
      <p:sp>
        <p:nvSpPr>
          <p:cNvPr id="26655" name="Text Box 37"/>
          <p:cNvSpPr txBox="1">
            <a:spLocks noChangeArrowheads="1"/>
          </p:cNvSpPr>
          <p:nvPr/>
        </p:nvSpPr>
        <p:spPr bwMode="auto">
          <a:xfrm>
            <a:off x="4283075" y="3681413"/>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23</a:t>
            </a:r>
          </a:p>
        </p:txBody>
      </p:sp>
      <p:sp>
        <p:nvSpPr>
          <p:cNvPr id="26656" name="Text Box 38"/>
          <p:cNvSpPr txBox="1">
            <a:spLocks noChangeArrowheads="1"/>
          </p:cNvSpPr>
          <p:nvPr/>
        </p:nvSpPr>
        <p:spPr bwMode="auto">
          <a:xfrm>
            <a:off x="4784725" y="3681413"/>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24</a:t>
            </a:r>
          </a:p>
        </p:txBody>
      </p:sp>
      <p:sp>
        <p:nvSpPr>
          <p:cNvPr id="26657" name="Text Box 39"/>
          <p:cNvSpPr txBox="1">
            <a:spLocks noChangeArrowheads="1"/>
          </p:cNvSpPr>
          <p:nvPr/>
        </p:nvSpPr>
        <p:spPr bwMode="auto">
          <a:xfrm>
            <a:off x="2555875" y="4575175"/>
            <a:ext cx="6667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PMT = ?</a:t>
            </a:r>
          </a:p>
        </p:txBody>
      </p:sp>
      <p:sp>
        <p:nvSpPr>
          <p:cNvPr id="26658" name="Line 40"/>
          <p:cNvSpPr>
            <a:spLocks noChangeShapeType="1"/>
          </p:cNvSpPr>
          <p:nvPr/>
        </p:nvSpPr>
        <p:spPr bwMode="auto">
          <a:xfrm flipH="1">
            <a:off x="1066800" y="3905250"/>
            <a:ext cx="0" cy="5048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59" name="Text Box 41"/>
          <p:cNvSpPr txBox="1">
            <a:spLocks noChangeArrowheads="1"/>
          </p:cNvSpPr>
          <p:nvPr/>
        </p:nvSpPr>
        <p:spPr bwMode="auto">
          <a:xfrm>
            <a:off x="492125" y="364490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26660" name="Text Box 42"/>
          <p:cNvSpPr txBox="1">
            <a:spLocks noChangeArrowheads="1"/>
          </p:cNvSpPr>
          <p:nvPr/>
        </p:nvSpPr>
        <p:spPr bwMode="auto">
          <a:xfrm>
            <a:off x="3440113" y="4678363"/>
            <a:ext cx="293528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T = # of years = 2</a:t>
            </a:r>
          </a:p>
          <a:p>
            <a:pPr>
              <a:spcBef>
                <a:spcPct val="0"/>
              </a:spcBef>
              <a:buFontTx/>
              <a:buNone/>
            </a:pPr>
            <a:r>
              <a:rPr lang="en-US" altLang="en-US" sz="1000" b="1"/>
              <a:t>m = # of compounding per year = 12</a:t>
            </a:r>
          </a:p>
          <a:p>
            <a:pPr>
              <a:spcBef>
                <a:spcPct val="0"/>
              </a:spcBef>
              <a:buFontTx/>
              <a:buNone/>
            </a:pPr>
            <a:r>
              <a:rPr lang="en-US" altLang="en-US" sz="1000" b="1"/>
              <a:t>n = total # of periods = m x T = 12 x 2 = 24</a:t>
            </a:r>
          </a:p>
        </p:txBody>
      </p:sp>
      <p:sp>
        <p:nvSpPr>
          <p:cNvPr id="26661" name="Line 43"/>
          <p:cNvSpPr>
            <a:spLocks noChangeShapeType="1"/>
          </p:cNvSpPr>
          <p:nvPr/>
        </p:nvSpPr>
        <p:spPr bwMode="auto">
          <a:xfrm flipH="1">
            <a:off x="1528763" y="3905250"/>
            <a:ext cx="0" cy="5048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62" name="Line 44"/>
          <p:cNvSpPr>
            <a:spLocks noChangeShapeType="1"/>
          </p:cNvSpPr>
          <p:nvPr/>
        </p:nvSpPr>
        <p:spPr bwMode="auto">
          <a:xfrm flipH="1">
            <a:off x="1990725" y="3905250"/>
            <a:ext cx="0" cy="5048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63" name="Line 45"/>
          <p:cNvSpPr>
            <a:spLocks noChangeShapeType="1"/>
          </p:cNvSpPr>
          <p:nvPr/>
        </p:nvSpPr>
        <p:spPr bwMode="auto">
          <a:xfrm flipH="1">
            <a:off x="2452688" y="3905250"/>
            <a:ext cx="0" cy="5048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64" name="Line 46"/>
          <p:cNvSpPr>
            <a:spLocks noChangeShapeType="1"/>
          </p:cNvSpPr>
          <p:nvPr/>
        </p:nvSpPr>
        <p:spPr bwMode="auto">
          <a:xfrm flipH="1">
            <a:off x="2914650" y="3905250"/>
            <a:ext cx="0" cy="5048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65" name="Line 47"/>
          <p:cNvSpPr>
            <a:spLocks noChangeShapeType="1"/>
          </p:cNvSpPr>
          <p:nvPr/>
        </p:nvSpPr>
        <p:spPr bwMode="auto">
          <a:xfrm flipH="1">
            <a:off x="3997325" y="3905250"/>
            <a:ext cx="0" cy="5048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66" name="Line 48"/>
          <p:cNvSpPr>
            <a:spLocks noChangeShapeType="1"/>
          </p:cNvSpPr>
          <p:nvPr/>
        </p:nvSpPr>
        <p:spPr bwMode="auto">
          <a:xfrm flipH="1">
            <a:off x="4459288" y="3905250"/>
            <a:ext cx="0" cy="5048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67" name="Line 49"/>
          <p:cNvSpPr>
            <a:spLocks noChangeShapeType="1"/>
          </p:cNvSpPr>
          <p:nvPr/>
        </p:nvSpPr>
        <p:spPr bwMode="auto">
          <a:xfrm flipH="1">
            <a:off x="4921250" y="3905250"/>
            <a:ext cx="0" cy="5048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68" name="AutoShape 50"/>
          <p:cNvSpPr>
            <a:spLocks/>
          </p:cNvSpPr>
          <p:nvPr/>
        </p:nvSpPr>
        <p:spPr bwMode="auto">
          <a:xfrm rot="-5400000">
            <a:off x="2946400" y="2565400"/>
            <a:ext cx="82550" cy="3949700"/>
          </a:xfrm>
          <a:prstGeom prst="leftBrace">
            <a:avLst>
              <a:gd name="adj1" fmla="val 398718"/>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endParaRPr lang="en-US" altLang="en-US" sz="1800"/>
          </a:p>
        </p:txBody>
      </p:sp>
      <p:sp>
        <p:nvSpPr>
          <p:cNvPr id="26669" name="Text Box 51"/>
          <p:cNvSpPr txBox="1">
            <a:spLocks noChangeArrowheads="1"/>
          </p:cNvSpPr>
          <p:nvPr/>
        </p:nvSpPr>
        <p:spPr bwMode="auto">
          <a:xfrm>
            <a:off x="187325" y="5422900"/>
            <a:ext cx="6670675" cy="311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1) Find the interest payment from the savings account:</a:t>
            </a:r>
          </a:p>
          <a:p>
            <a:pPr>
              <a:spcBef>
                <a:spcPct val="0"/>
              </a:spcBef>
              <a:buFontTx/>
              <a:buNone/>
            </a:pPr>
            <a:r>
              <a:rPr lang="en-US" altLang="en-US" sz="1800"/>
              <a:t>   PMT = $5,000(r</a:t>
            </a:r>
            <a:r>
              <a:rPr lang="en-US" altLang="en-US" sz="1800" baseline="-25000"/>
              <a:t>nominal</a:t>
            </a:r>
            <a:r>
              <a:rPr lang="en-US" altLang="en-US" sz="1800"/>
              <a:t>/m) = $5,000(0.03/12) = $12.50</a:t>
            </a:r>
          </a:p>
          <a:p>
            <a:pPr>
              <a:spcBef>
                <a:spcPct val="0"/>
              </a:spcBef>
              <a:buFontTx/>
              <a:buNone/>
            </a:pPr>
            <a:r>
              <a:rPr lang="en-US" altLang="en-US" sz="1800"/>
              <a:t>2) Enter Parameters:</a:t>
            </a:r>
          </a:p>
          <a:p>
            <a:pPr>
              <a:spcBef>
                <a:spcPct val="0"/>
              </a:spcBef>
              <a:buFont typeface="Monotype Sorts" pitchFamily="2" charset="2"/>
              <a:buChar char="ó"/>
            </a:pPr>
            <a:r>
              <a:rPr lang="en-US" altLang="en-US" sz="1800"/>
              <a:t>Set payments per year to 12; [2nd, P/Y, 12, ENTER]</a:t>
            </a:r>
          </a:p>
          <a:p>
            <a:pPr>
              <a:spcBef>
                <a:spcPct val="0"/>
              </a:spcBef>
              <a:buFont typeface="Monotype Sorts" pitchFamily="2" charset="2"/>
              <a:buChar char="ó"/>
            </a:pPr>
            <a:r>
              <a:rPr lang="en-US" altLang="en-US" sz="1800"/>
              <a:t>Set compounding periods per year to 12; [↓, 12, ENTER, CE/E]</a:t>
            </a:r>
            <a:endParaRPr lang="en-US" altLang="en-US" sz="1800">
              <a:cs typeface="Times New Roman" pitchFamily="18" charset="0"/>
            </a:endParaRPr>
          </a:p>
          <a:p>
            <a:pPr>
              <a:spcBef>
                <a:spcPct val="0"/>
              </a:spcBef>
              <a:buFont typeface="Monotype Sorts" pitchFamily="2" charset="2"/>
              <a:buChar char="ó"/>
            </a:pPr>
            <a:r>
              <a:rPr lang="en-US" altLang="en-US" sz="1800"/>
              <a:t>Enter number of compounding periods [24, N] </a:t>
            </a:r>
          </a:p>
          <a:p>
            <a:pPr>
              <a:spcBef>
                <a:spcPct val="0"/>
              </a:spcBef>
              <a:buFont typeface="Monotype Sorts" pitchFamily="2" charset="2"/>
              <a:buChar char="ó"/>
            </a:pPr>
            <a:r>
              <a:rPr lang="en-US" altLang="en-US" sz="1800"/>
              <a:t>Enter interest rate; [5, I/Y]</a:t>
            </a:r>
          </a:p>
          <a:p>
            <a:pPr>
              <a:spcBef>
                <a:spcPct val="0"/>
              </a:spcBef>
              <a:buFont typeface="Monotype Sorts" pitchFamily="2" charset="2"/>
              <a:buChar char="ó"/>
            </a:pPr>
            <a:r>
              <a:rPr lang="en-US" altLang="en-US" sz="1800"/>
              <a:t>Enter  payments; [12.50, PMT]</a:t>
            </a:r>
          </a:p>
          <a:p>
            <a:pPr>
              <a:spcBef>
                <a:spcPct val="0"/>
              </a:spcBef>
              <a:buFont typeface="Monotype Sorts" pitchFamily="2" charset="2"/>
              <a:buChar char="ó"/>
            </a:pPr>
            <a:r>
              <a:rPr lang="en-US" altLang="en-US" sz="1800"/>
              <a:t>Find FV, [CPT,FV] and viola!  FV = $314.82</a:t>
            </a:r>
          </a:p>
          <a:p>
            <a:pPr>
              <a:spcBef>
                <a:spcPct val="0"/>
              </a:spcBef>
              <a:buFontTx/>
              <a:buNone/>
            </a:pPr>
            <a:endParaRPr lang="en-US" altLang="en-US" sz="1800"/>
          </a:p>
          <a:p>
            <a:pPr>
              <a:spcBef>
                <a:spcPct val="0"/>
              </a:spcBef>
              <a:buFontTx/>
              <a:buNone/>
            </a:pPr>
            <a:endParaRPr lang="en-US" altLang="en-US" sz="18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6ADD88CB-2A0F-4FEE-A7F6-CA33F545C6D5}" type="slidenum">
              <a:rPr lang="en-US" altLang="en-US" sz="1200" smtClean="0"/>
              <a:pPr>
                <a:spcBef>
                  <a:spcPct val="0"/>
                </a:spcBef>
                <a:buFontTx/>
                <a:buNone/>
              </a:pPr>
              <a:t>26</a:t>
            </a:fld>
            <a:endParaRPr lang="en-US" altLang="en-US" sz="1200" smtClean="0"/>
          </a:p>
        </p:txBody>
      </p:sp>
      <p:sp>
        <p:nvSpPr>
          <p:cNvPr id="27652" name="Text Box 2"/>
          <p:cNvSpPr txBox="1">
            <a:spLocks noChangeArrowheads="1"/>
          </p:cNvSpPr>
          <p:nvPr/>
        </p:nvSpPr>
        <p:spPr bwMode="auto">
          <a:xfrm>
            <a:off x="358775" y="330200"/>
            <a:ext cx="6499225" cy="341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000" b="1"/>
              <a:t>More than One Interest Rate (not covered in your text)</a:t>
            </a:r>
            <a:endParaRPr lang="en-US" altLang="en-US" sz="1800"/>
          </a:p>
          <a:p>
            <a:pPr>
              <a:spcBef>
                <a:spcPct val="0"/>
              </a:spcBef>
              <a:buFontTx/>
              <a:buNone/>
            </a:pPr>
            <a:endParaRPr lang="en-US" altLang="en-US" sz="1800"/>
          </a:p>
          <a:p>
            <a:pPr>
              <a:spcBef>
                <a:spcPct val="0"/>
              </a:spcBef>
              <a:buFontTx/>
              <a:buNone/>
            </a:pPr>
            <a:r>
              <a:rPr lang="en-US" altLang="en-US" sz="1800"/>
              <a:t>What do you do if the interest rate changes?</a:t>
            </a:r>
          </a:p>
          <a:p>
            <a:pPr>
              <a:spcBef>
                <a:spcPct val="0"/>
              </a:spcBef>
              <a:buFontTx/>
              <a:buNone/>
            </a:pPr>
            <a:endParaRPr lang="en-US" altLang="en-US" sz="1800"/>
          </a:p>
          <a:p>
            <a:pPr>
              <a:spcBef>
                <a:spcPct val="0"/>
              </a:spcBef>
              <a:buFontTx/>
              <a:buNone/>
            </a:pPr>
            <a:r>
              <a:rPr lang="en-US" altLang="en-US" sz="1800" u="sng"/>
              <a:t>Example</a:t>
            </a:r>
            <a:r>
              <a:rPr lang="en-US" altLang="en-US" sz="1800"/>
              <a:t>: You are negotiating a loan with a bank in order to raise funds for the start of your new business.  You estimate that your business will earn $50k NI each year for the next 4 years.  You manage to convince the bank that your company will become progressively less risky as time goes on.  You and the bank agree that your cost of debt for the first two years should be 7% and that it should fall to 5% for the next 2 years.  What is the value of your company?</a:t>
            </a:r>
          </a:p>
        </p:txBody>
      </p:sp>
      <p:grpSp>
        <p:nvGrpSpPr>
          <p:cNvPr id="27653" name="Group 3"/>
          <p:cNvGrpSpPr>
            <a:grpSpLocks/>
          </p:cNvGrpSpPr>
          <p:nvPr/>
        </p:nvGrpSpPr>
        <p:grpSpPr bwMode="auto">
          <a:xfrm>
            <a:off x="771525" y="4376738"/>
            <a:ext cx="5721350" cy="357187"/>
            <a:chOff x="358" y="2043"/>
            <a:chExt cx="3604" cy="225"/>
          </a:xfrm>
        </p:grpSpPr>
        <p:grpSp>
          <p:nvGrpSpPr>
            <p:cNvPr id="27694" name="Group 4"/>
            <p:cNvGrpSpPr>
              <a:grpSpLocks/>
            </p:cNvGrpSpPr>
            <p:nvPr/>
          </p:nvGrpSpPr>
          <p:grpSpPr bwMode="auto">
            <a:xfrm>
              <a:off x="424" y="2045"/>
              <a:ext cx="3464" cy="92"/>
              <a:chOff x="416" y="594"/>
              <a:chExt cx="3464" cy="92"/>
            </a:xfrm>
          </p:grpSpPr>
          <p:sp>
            <p:nvSpPr>
              <p:cNvPr id="27703" name="Line 5"/>
              <p:cNvSpPr>
                <a:spLocks noChangeShapeType="1"/>
              </p:cNvSpPr>
              <p:nvPr/>
            </p:nvSpPr>
            <p:spPr bwMode="auto">
              <a:xfrm>
                <a:off x="416" y="640"/>
                <a:ext cx="3464"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04" name="Line 6"/>
              <p:cNvSpPr>
                <a:spLocks noChangeShapeType="1"/>
              </p:cNvSpPr>
              <p:nvPr/>
            </p:nvSpPr>
            <p:spPr bwMode="auto">
              <a:xfrm>
                <a:off x="416" y="594"/>
                <a:ext cx="0" cy="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705" name="Line 7"/>
              <p:cNvSpPr>
                <a:spLocks noChangeShapeType="1"/>
              </p:cNvSpPr>
              <p:nvPr/>
            </p:nvSpPr>
            <p:spPr bwMode="auto">
              <a:xfrm>
                <a:off x="3876" y="594"/>
                <a:ext cx="0" cy="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7695" name="Line 8"/>
            <p:cNvSpPr>
              <a:spLocks noChangeShapeType="1"/>
            </p:cNvSpPr>
            <p:nvPr/>
          </p:nvSpPr>
          <p:spPr bwMode="auto">
            <a:xfrm>
              <a:off x="1302" y="2043"/>
              <a:ext cx="0"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6" name="Line 9"/>
            <p:cNvSpPr>
              <a:spLocks noChangeShapeType="1"/>
            </p:cNvSpPr>
            <p:nvPr/>
          </p:nvSpPr>
          <p:spPr bwMode="auto">
            <a:xfrm>
              <a:off x="2160" y="2043"/>
              <a:ext cx="0"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7" name="Line 10"/>
            <p:cNvSpPr>
              <a:spLocks noChangeShapeType="1"/>
            </p:cNvSpPr>
            <p:nvPr/>
          </p:nvSpPr>
          <p:spPr bwMode="auto">
            <a:xfrm>
              <a:off x="3036" y="2043"/>
              <a:ext cx="0"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8" name="Text Box 11"/>
            <p:cNvSpPr txBox="1">
              <a:spLocks noChangeArrowheads="1"/>
            </p:cNvSpPr>
            <p:nvPr/>
          </p:nvSpPr>
          <p:spPr bwMode="auto">
            <a:xfrm>
              <a:off x="358"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27699" name="Text Box 12"/>
            <p:cNvSpPr txBox="1">
              <a:spLocks noChangeArrowheads="1"/>
            </p:cNvSpPr>
            <p:nvPr/>
          </p:nvSpPr>
          <p:spPr bwMode="auto">
            <a:xfrm>
              <a:off x="1230"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27700" name="Text Box 13"/>
            <p:cNvSpPr txBox="1">
              <a:spLocks noChangeArrowheads="1"/>
            </p:cNvSpPr>
            <p:nvPr/>
          </p:nvSpPr>
          <p:spPr bwMode="auto">
            <a:xfrm>
              <a:off x="2086"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a:t>
              </a:r>
            </a:p>
          </p:txBody>
        </p:sp>
        <p:sp>
          <p:nvSpPr>
            <p:cNvPr id="27701" name="Text Box 14"/>
            <p:cNvSpPr txBox="1">
              <a:spLocks noChangeArrowheads="1"/>
            </p:cNvSpPr>
            <p:nvPr/>
          </p:nvSpPr>
          <p:spPr bwMode="auto">
            <a:xfrm>
              <a:off x="2966"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3</a:t>
              </a:r>
            </a:p>
          </p:txBody>
        </p:sp>
        <p:sp>
          <p:nvSpPr>
            <p:cNvPr id="27702" name="Text Box 15"/>
            <p:cNvSpPr txBox="1">
              <a:spLocks noChangeArrowheads="1"/>
            </p:cNvSpPr>
            <p:nvPr/>
          </p:nvSpPr>
          <p:spPr bwMode="auto">
            <a:xfrm>
              <a:off x="3806"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4</a:t>
              </a:r>
            </a:p>
          </p:txBody>
        </p:sp>
      </p:grpSp>
      <p:sp>
        <p:nvSpPr>
          <p:cNvPr id="27654" name="Line 16"/>
          <p:cNvSpPr>
            <a:spLocks noChangeShapeType="1"/>
          </p:cNvSpPr>
          <p:nvPr/>
        </p:nvSpPr>
        <p:spPr bwMode="auto">
          <a:xfrm flipV="1">
            <a:off x="2276475" y="4098925"/>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55" name="Line 17"/>
          <p:cNvSpPr>
            <a:spLocks noChangeShapeType="1"/>
          </p:cNvSpPr>
          <p:nvPr/>
        </p:nvSpPr>
        <p:spPr bwMode="auto">
          <a:xfrm flipV="1">
            <a:off x="3638550" y="4089400"/>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56" name="Line 18"/>
          <p:cNvSpPr>
            <a:spLocks noChangeShapeType="1"/>
          </p:cNvSpPr>
          <p:nvPr/>
        </p:nvSpPr>
        <p:spPr bwMode="auto">
          <a:xfrm flipV="1">
            <a:off x="5022850" y="4089400"/>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57" name="Line 19"/>
          <p:cNvSpPr>
            <a:spLocks noChangeShapeType="1"/>
          </p:cNvSpPr>
          <p:nvPr/>
        </p:nvSpPr>
        <p:spPr bwMode="auto">
          <a:xfrm flipV="1">
            <a:off x="6372225" y="4089400"/>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58" name="Text Box 20"/>
          <p:cNvSpPr txBox="1">
            <a:spLocks noChangeArrowheads="1"/>
          </p:cNvSpPr>
          <p:nvPr/>
        </p:nvSpPr>
        <p:spPr bwMode="auto">
          <a:xfrm>
            <a:off x="6149975" y="3821113"/>
            <a:ext cx="4206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50k</a:t>
            </a:r>
          </a:p>
        </p:txBody>
      </p:sp>
      <p:sp>
        <p:nvSpPr>
          <p:cNvPr id="27659" name="Text Box 21"/>
          <p:cNvSpPr txBox="1">
            <a:spLocks noChangeArrowheads="1"/>
          </p:cNvSpPr>
          <p:nvPr/>
        </p:nvSpPr>
        <p:spPr bwMode="auto">
          <a:xfrm>
            <a:off x="2060575" y="3821113"/>
            <a:ext cx="4206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50k</a:t>
            </a:r>
          </a:p>
        </p:txBody>
      </p:sp>
      <p:sp>
        <p:nvSpPr>
          <p:cNvPr id="27660" name="Text Box 22"/>
          <p:cNvSpPr txBox="1">
            <a:spLocks noChangeArrowheads="1"/>
          </p:cNvSpPr>
          <p:nvPr/>
        </p:nvSpPr>
        <p:spPr bwMode="auto">
          <a:xfrm>
            <a:off x="4816475" y="3821113"/>
            <a:ext cx="4206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50k</a:t>
            </a:r>
          </a:p>
        </p:txBody>
      </p:sp>
      <p:sp>
        <p:nvSpPr>
          <p:cNvPr id="27661" name="Text Box 24"/>
          <p:cNvSpPr txBox="1">
            <a:spLocks noChangeArrowheads="1"/>
          </p:cNvSpPr>
          <p:nvPr/>
        </p:nvSpPr>
        <p:spPr bwMode="auto">
          <a:xfrm>
            <a:off x="260350" y="4005263"/>
            <a:ext cx="6270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PV = ?</a:t>
            </a:r>
          </a:p>
        </p:txBody>
      </p:sp>
      <p:sp>
        <p:nvSpPr>
          <p:cNvPr id="27662" name="Text Box 26"/>
          <p:cNvSpPr txBox="1">
            <a:spLocks noChangeArrowheads="1"/>
          </p:cNvSpPr>
          <p:nvPr/>
        </p:nvSpPr>
        <p:spPr bwMode="auto">
          <a:xfrm>
            <a:off x="920750" y="3992563"/>
            <a:ext cx="11747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a:t>
            </a:r>
            <a:r>
              <a:rPr lang="en-US" altLang="en-US" sz="1200" b="1" baseline="-25000"/>
              <a:t>1-2</a:t>
            </a:r>
            <a:r>
              <a:rPr lang="en-US" altLang="en-US" sz="1200" b="1"/>
              <a:t> = 7% APR</a:t>
            </a:r>
          </a:p>
          <a:p>
            <a:pPr>
              <a:spcBef>
                <a:spcPct val="0"/>
              </a:spcBef>
              <a:buFontTx/>
              <a:buNone/>
            </a:pPr>
            <a:r>
              <a:rPr lang="en-US" altLang="en-US" sz="1200" b="1"/>
              <a:t>r</a:t>
            </a:r>
            <a:r>
              <a:rPr lang="en-US" altLang="en-US" sz="1200" b="1" baseline="-25000"/>
              <a:t>3-4</a:t>
            </a:r>
            <a:r>
              <a:rPr lang="en-US" altLang="en-US" sz="1200" b="1"/>
              <a:t> = 5% APR</a:t>
            </a:r>
          </a:p>
        </p:txBody>
      </p:sp>
      <p:sp>
        <p:nvSpPr>
          <p:cNvPr id="27663" name="Text Box 27"/>
          <p:cNvSpPr txBox="1">
            <a:spLocks noChangeArrowheads="1"/>
          </p:cNvSpPr>
          <p:nvPr/>
        </p:nvSpPr>
        <p:spPr bwMode="auto">
          <a:xfrm>
            <a:off x="3419475" y="3821113"/>
            <a:ext cx="4206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50k</a:t>
            </a:r>
          </a:p>
        </p:txBody>
      </p:sp>
      <p:sp>
        <p:nvSpPr>
          <p:cNvPr id="27664" name="Text Box 28"/>
          <p:cNvSpPr txBox="1">
            <a:spLocks noChangeArrowheads="1"/>
          </p:cNvSpPr>
          <p:nvPr/>
        </p:nvSpPr>
        <p:spPr bwMode="auto">
          <a:xfrm>
            <a:off x="1130300" y="4614863"/>
            <a:ext cx="550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m = 1</a:t>
            </a:r>
          </a:p>
          <a:p>
            <a:pPr>
              <a:spcBef>
                <a:spcPct val="0"/>
              </a:spcBef>
              <a:buFontTx/>
              <a:buNone/>
            </a:pPr>
            <a:r>
              <a:rPr lang="en-US" altLang="en-US" sz="1200" b="1"/>
              <a:t>n = 4</a:t>
            </a:r>
          </a:p>
        </p:txBody>
      </p:sp>
      <p:sp>
        <p:nvSpPr>
          <p:cNvPr id="27665" name="Text Box 29"/>
          <p:cNvSpPr txBox="1">
            <a:spLocks noChangeArrowheads="1"/>
          </p:cNvSpPr>
          <p:nvPr/>
        </p:nvSpPr>
        <p:spPr bwMode="auto">
          <a:xfrm>
            <a:off x="358775" y="4991100"/>
            <a:ext cx="64992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Solution</a:t>
            </a:r>
            <a:r>
              <a:rPr lang="en-US" altLang="en-US" sz="1800"/>
              <a:t>:</a:t>
            </a:r>
          </a:p>
          <a:p>
            <a:pPr>
              <a:spcBef>
                <a:spcPct val="0"/>
              </a:spcBef>
              <a:buFontTx/>
              <a:buNone/>
            </a:pPr>
            <a:r>
              <a:rPr lang="en-US" altLang="en-US" sz="1800"/>
              <a:t>Approach: divide the problem into two parts</a:t>
            </a:r>
          </a:p>
        </p:txBody>
      </p:sp>
      <p:grpSp>
        <p:nvGrpSpPr>
          <p:cNvPr id="27666" name="Group 30"/>
          <p:cNvGrpSpPr>
            <a:grpSpLocks/>
          </p:cNvGrpSpPr>
          <p:nvPr/>
        </p:nvGrpSpPr>
        <p:grpSpPr bwMode="auto">
          <a:xfrm>
            <a:off x="779463" y="6624638"/>
            <a:ext cx="5721350" cy="357187"/>
            <a:chOff x="358" y="2043"/>
            <a:chExt cx="3604" cy="225"/>
          </a:xfrm>
        </p:grpSpPr>
        <p:grpSp>
          <p:nvGrpSpPr>
            <p:cNvPr id="27682" name="Group 31"/>
            <p:cNvGrpSpPr>
              <a:grpSpLocks/>
            </p:cNvGrpSpPr>
            <p:nvPr/>
          </p:nvGrpSpPr>
          <p:grpSpPr bwMode="auto">
            <a:xfrm>
              <a:off x="424" y="2045"/>
              <a:ext cx="3464" cy="92"/>
              <a:chOff x="416" y="594"/>
              <a:chExt cx="3464" cy="92"/>
            </a:xfrm>
          </p:grpSpPr>
          <p:sp>
            <p:nvSpPr>
              <p:cNvPr id="27691" name="Line 32"/>
              <p:cNvSpPr>
                <a:spLocks noChangeShapeType="1"/>
              </p:cNvSpPr>
              <p:nvPr/>
            </p:nvSpPr>
            <p:spPr bwMode="auto">
              <a:xfrm>
                <a:off x="416" y="640"/>
                <a:ext cx="3464"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2" name="Line 33"/>
              <p:cNvSpPr>
                <a:spLocks noChangeShapeType="1"/>
              </p:cNvSpPr>
              <p:nvPr/>
            </p:nvSpPr>
            <p:spPr bwMode="auto">
              <a:xfrm>
                <a:off x="416" y="594"/>
                <a:ext cx="0" cy="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93" name="Line 34"/>
              <p:cNvSpPr>
                <a:spLocks noChangeShapeType="1"/>
              </p:cNvSpPr>
              <p:nvPr/>
            </p:nvSpPr>
            <p:spPr bwMode="auto">
              <a:xfrm>
                <a:off x="3876" y="594"/>
                <a:ext cx="0" cy="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7683" name="Line 35"/>
            <p:cNvSpPr>
              <a:spLocks noChangeShapeType="1"/>
            </p:cNvSpPr>
            <p:nvPr/>
          </p:nvSpPr>
          <p:spPr bwMode="auto">
            <a:xfrm>
              <a:off x="1302" y="2043"/>
              <a:ext cx="0"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4" name="Line 36"/>
            <p:cNvSpPr>
              <a:spLocks noChangeShapeType="1"/>
            </p:cNvSpPr>
            <p:nvPr/>
          </p:nvSpPr>
          <p:spPr bwMode="auto">
            <a:xfrm>
              <a:off x="2160" y="2043"/>
              <a:ext cx="0"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5" name="Line 37"/>
            <p:cNvSpPr>
              <a:spLocks noChangeShapeType="1"/>
            </p:cNvSpPr>
            <p:nvPr/>
          </p:nvSpPr>
          <p:spPr bwMode="auto">
            <a:xfrm>
              <a:off x="3036" y="2043"/>
              <a:ext cx="0"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86" name="Text Box 38"/>
            <p:cNvSpPr txBox="1">
              <a:spLocks noChangeArrowheads="1"/>
            </p:cNvSpPr>
            <p:nvPr/>
          </p:nvSpPr>
          <p:spPr bwMode="auto">
            <a:xfrm>
              <a:off x="358"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27687" name="Text Box 39"/>
            <p:cNvSpPr txBox="1">
              <a:spLocks noChangeArrowheads="1"/>
            </p:cNvSpPr>
            <p:nvPr/>
          </p:nvSpPr>
          <p:spPr bwMode="auto">
            <a:xfrm>
              <a:off x="1230"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27688" name="Text Box 40"/>
            <p:cNvSpPr txBox="1">
              <a:spLocks noChangeArrowheads="1"/>
            </p:cNvSpPr>
            <p:nvPr/>
          </p:nvSpPr>
          <p:spPr bwMode="auto">
            <a:xfrm>
              <a:off x="2086"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a:t>
              </a:r>
            </a:p>
          </p:txBody>
        </p:sp>
        <p:sp>
          <p:nvSpPr>
            <p:cNvPr id="27689" name="Text Box 41"/>
            <p:cNvSpPr txBox="1">
              <a:spLocks noChangeArrowheads="1"/>
            </p:cNvSpPr>
            <p:nvPr/>
          </p:nvSpPr>
          <p:spPr bwMode="auto">
            <a:xfrm>
              <a:off x="2966"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3</a:t>
              </a:r>
            </a:p>
          </p:txBody>
        </p:sp>
        <p:sp>
          <p:nvSpPr>
            <p:cNvPr id="27690" name="Text Box 42"/>
            <p:cNvSpPr txBox="1">
              <a:spLocks noChangeArrowheads="1"/>
            </p:cNvSpPr>
            <p:nvPr/>
          </p:nvSpPr>
          <p:spPr bwMode="auto">
            <a:xfrm>
              <a:off x="3806"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4</a:t>
              </a:r>
            </a:p>
          </p:txBody>
        </p:sp>
      </p:grpSp>
      <p:sp>
        <p:nvSpPr>
          <p:cNvPr id="27667" name="Line 43"/>
          <p:cNvSpPr>
            <a:spLocks noChangeShapeType="1"/>
          </p:cNvSpPr>
          <p:nvPr/>
        </p:nvSpPr>
        <p:spPr bwMode="auto">
          <a:xfrm flipV="1">
            <a:off x="2284413" y="6346825"/>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68" name="Line 44"/>
          <p:cNvSpPr>
            <a:spLocks noChangeShapeType="1"/>
          </p:cNvSpPr>
          <p:nvPr/>
        </p:nvSpPr>
        <p:spPr bwMode="auto">
          <a:xfrm flipV="1">
            <a:off x="3646488" y="6337300"/>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69" name="Line 45"/>
          <p:cNvSpPr>
            <a:spLocks noChangeShapeType="1"/>
          </p:cNvSpPr>
          <p:nvPr/>
        </p:nvSpPr>
        <p:spPr bwMode="auto">
          <a:xfrm flipV="1">
            <a:off x="5030788" y="6337300"/>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70" name="Line 46"/>
          <p:cNvSpPr>
            <a:spLocks noChangeShapeType="1"/>
          </p:cNvSpPr>
          <p:nvPr/>
        </p:nvSpPr>
        <p:spPr bwMode="auto">
          <a:xfrm flipV="1">
            <a:off x="6380163" y="6337300"/>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71" name="Text Box 47"/>
          <p:cNvSpPr txBox="1">
            <a:spLocks noChangeArrowheads="1"/>
          </p:cNvSpPr>
          <p:nvPr/>
        </p:nvSpPr>
        <p:spPr bwMode="auto">
          <a:xfrm>
            <a:off x="6157913" y="6069013"/>
            <a:ext cx="4206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50k</a:t>
            </a:r>
          </a:p>
        </p:txBody>
      </p:sp>
      <p:sp>
        <p:nvSpPr>
          <p:cNvPr id="27672" name="Text Box 48"/>
          <p:cNvSpPr txBox="1">
            <a:spLocks noChangeArrowheads="1"/>
          </p:cNvSpPr>
          <p:nvPr/>
        </p:nvSpPr>
        <p:spPr bwMode="auto">
          <a:xfrm>
            <a:off x="2068513" y="6069013"/>
            <a:ext cx="4206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50k</a:t>
            </a:r>
          </a:p>
        </p:txBody>
      </p:sp>
      <p:sp>
        <p:nvSpPr>
          <p:cNvPr id="27673" name="Text Box 49"/>
          <p:cNvSpPr txBox="1">
            <a:spLocks noChangeArrowheads="1"/>
          </p:cNvSpPr>
          <p:nvPr/>
        </p:nvSpPr>
        <p:spPr bwMode="auto">
          <a:xfrm>
            <a:off x="4824413" y="6069013"/>
            <a:ext cx="4206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50k</a:t>
            </a:r>
          </a:p>
        </p:txBody>
      </p:sp>
      <p:sp>
        <p:nvSpPr>
          <p:cNvPr id="27674" name="Text Box 51"/>
          <p:cNvSpPr txBox="1">
            <a:spLocks noChangeArrowheads="1"/>
          </p:cNvSpPr>
          <p:nvPr/>
        </p:nvSpPr>
        <p:spPr bwMode="auto">
          <a:xfrm>
            <a:off x="928688" y="6240463"/>
            <a:ext cx="11747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a:t>
            </a:r>
            <a:r>
              <a:rPr lang="en-US" altLang="en-US" sz="1200" b="1" baseline="-25000"/>
              <a:t>1-2</a:t>
            </a:r>
            <a:r>
              <a:rPr lang="en-US" altLang="en-US" sz="1200" b="1"/>
              <a:t> = 7% APR</a:t>
            </a:r>
          </a:p>
          <a:p>
            <a:pPr>
              <a:spcBef>
                <a:spcPct val="0"/>
              </a:spcBef>
              <a:buFontTx/>
              <a:buNone/>
            </a:pPr>
            <a:r>
              <a:rPr lang="en-US" altLang="en-US" sz="1200" b="1"/>
              <a:t>r</a:t>
            </a:r>
            <a:r>
              <a:rPr lang="en-US" altLang="en-US" sz="1200" b="1" baseline="-25000"/>
              <a:t>3-4</a:t>
            </a:r>
            <a:r>
              <a:rPr lang="en-US" altLang="en-US" sz="1200" b="1"/>
              <a:t> = 5% APR</a:t>
            </a:r>
          </a:p>
        </p:txBody>
      </p:sp>
      <p:sp>
        <p:nvSpPr>
          <p:cNvPr id="27675" name="Text Box 52"/>
          <p:cNvSpPr txBox="1">
            <a:spLocks noChangeArrowheads="1"/>
          </p:cNvSpPr>
          <p:nvPr/>
        </p:nvSpPr>
        <p:spPr bwMode="auto">
          <a:xfrm>
            <a:off x="3427413" y="6069013"/>
            <a:ext cx="4206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50k</a:t>
            </a:r>
          </a:p>
        </p:txBody>
      </p:sp>
      <p:sp>
        <p:nvSpPr>
          <p:cNvPr id="27676" name="Text Box 53"/>
          <p:cNvSpPr txBox="1">
            <a:spLocks noChangeArrowheads="1"/>
          </p:cNvSpPr>
          <p:nvPr/>
        </p:nvSpPr>
        <p:spPr bwMode="auto">
          <a:xfrm>
            <a:off x="198438" y="5961063"/>
            <a:ext cx="5508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m = 1</a:t>
            </a:r>
          </a:p>
          <a:p>
            <a:pPr>
              <a:spcBef>
                <a:spcPct val="0"/>
              </a:spcBef>
              <a:buFontTx/>
              <a:buNone/>
            </a:pPr>
            <a:r>
              <a:rPr lang="en-US" altLang="en-US" sz="1200" b="1"/>
              <a:t>n = 4</a:t>
            </a:r>
          </a:p>
        </p:txBody>
      </p:sp>
      <p:sp>
        <p:nvSpPr>
          <p:cNvPr id="27677" name="Line 54"/>
          <p:cNvSpPr>
            <a:spLocks noChangeShapeType="1"/>
          </p:cNvSpPr>
          <p:nvPr/>
        </p:nvSpPr>
        <p:spPr bwMode="auto">
          <a:xfrm flipV="1">
            <a:off x="3652838" y="5727700"/>
            <a:ext cx="0" cy="3175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78" name="Text Box 55"/>
          <p:cNvSpPr txBox="1">
            <a:spLocks noChangeArrowheads="1"/>
          </p:cNvSpPr>
          <p:nvPr/>
        </p:nvSpPr>
        <p:spPr bwMode="auto">
          <a:xfrm>
            <a:off x="3633788" y="5757863"/>
            <a:ext cx="6778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PV</a:t>
            </a:r>
            <a:r>
              <a:rPr lang="en-US" altLang="en-US" sz="1200" b="1" baseline="-25000"/>
              <a:t>2</a:t>
            </a:r>
            <a:r>
              <a:rPr lang="en-US" altLang="en-US" sz="1200" b="1"/>
              <a:t> = ?</a:t>
            </a:r>
          </a:p>
        </p:txBody>
      </p:sp>
      <p:sp>
        <p:nvSpPr>
          <p:cNvPr id="27679" name="Line 56"/>
          <p:cNvSpPr>
            <a:spLocks noChangeShapeType="1"/>
          </p:cNvSpPr>
          <p:nvPr/>
        </p:nvSpPr>
        <p:spPr bwMode="auto">
          <a:xfrm flipV="1">
            <a:off x="884238" y="5930900"/>
            <a:ext cx="0" cy="508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80" name="Text Box 57"/>
          <p:cNvSpPr txBox="1">
            <a:spLocks noChangeArrowheads="1"/>
          </p:cNvSpPr>
          <p:nvPr/>
        </p:nvSpPr>
        <p:spPr bwMode="auto">
          <a:xfrm>
            <a:off x="903288" y="5757863"/>
            <a:ext cx="6778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PV</a:t>
            </a:r>
            <a:r>
              <a:rPr lang="en-US" altLang="en-US" sz="1200" b="1" baseline="-25000"/>
              <a:t>0</a:t>
            </a:r>
            <a:r>
              <a:rPr lang="en-US" altLang="en-US" sz="1200" b="1"/>
              <a:t> = ?</a:t>
            </a:r>
          </a:p>
        </p:txBody>
      </p:sp>
      <p:sp>
        <p:nvSpPr>
          <p:cNvPr id="27681" name="Text Box 58"/>
          <p:cNvSpPr txBox="1">
            <a:spLocks noChangeArrowheads="1"/>
          </p:cNvSpPr>
          <p:nvPr/>
        </p:nvSpPr>
        <p:spPr bwMode="auto">
          <a:xfrm>
            <a:off x="450850" y="6972300"/>
            <a:ext cx="6499225"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a:t>PV  =  PV</a:t>
            </a:r>
            <a:r>
              <a:rPr lang="en-US" altLang="en-US" sz="1800" baseline="-25000"/>
              <a:t>0</a:t>
            </a:r>
            <a:r>
              <a:rPr lang="en-US" altLang="en-US" sz="1800"/>
              <a:t>(CFs 1, 2)  +  PV</a:t>
            </a:r>
            <a:r>
              <a:rPr lang="en-US" altLang="en-US" sz="1800" baseline="-25000"/>
              <a:t>0</a:t>
            </a:r>
            <a:r>
              <a:rPr lang="en-US" altLang="en-US" sz="1800"/>
              <a:t>(PV</a:t>
            </a:r>
            <a:r>
              <a:rPr lang="en-US" altLang="en-US" sz="1800" baseline="-25000"/>
              <a:t>2</a:t>
            </a:r>
            <a:r>
              <a:rPr lang="en-US" altLang="en-US" sz="1800"/>
              <a:t> of CFs 3, 4)</a:t>
            </a:r>
          </a:p>
          <a:p>
            <a:pPr>
              <a:spcBef>
                <a:spcPct val="0"/>
              </a:spcBef>
              <a:buFontTx/>
              <a:buNone/>
            </a:pPr>
            <a:r>
              <a:rPr lang="en-US" altLang="en-US" sz="1800"/>
              <a:t>       = 50/(1.07)</a:t>
            </a:r>
            <a:r>
              <a:rPr lang="en-US" altLang="en-US" sz="1800" baseline="30000"/>
              <a:t>1</a:t>
            </a:r>
            <a:r>
              <a:rPr lang="en-US" altLang="en-US" sz="1800"/>
              <a:t> + 50/(1.07)</a:t>
            </a:r>
            <a:r>
              <a:rPr lang="en-US" altLang="en-US" sz="1800" baseline="30000"/>
              <a:t>2</a:t>
            </a:r>
            <a:r>
              <a:rPr lang="en-US" altLang="en-US" sz="1800"/>
              <a:t> + [ 50/(</a:t>
            </a:r>
            <a:r>
              <a:rPr lang="en-US" altLang="en-US" sz="1800" b="1"/>
              <a:t>1.05</a:t>
            </a:r>
            <a:r>
              <a:rPr lang="en-US" altLang="en-US" sz="1800"/>
              <a:t>)</a:t>
            </a:r>
            <a:r>
              <a:rPr lang="en-US" altLang="en-US" sz="1800" baseline="30000"/>
              <a:t>1</a:t>
            </a:r>
            <a:r>
              <a:rPr lang="en-US" altLang="en-US" sz="1800"/>
              <a:t> + 50/(</a:t>
            </a:r>
            <a:r>
              <a:rPr lang="en-US" altLang="en-US" sz="1800" b="1"/>
              <a:t>1.05</a:t>
            </a:r>
            <a:r>
              <a:rPr lang="en-US" altLang="en-US" sz="1800"/>
              <a:t>)</a:t>
            </a:r>
            <a:r>
              <a:rPr lang="en-US" altLang="en-US" sz="1800" baseline="30000"/>
              <a:t>2</a:t>
            </a:r>
            <a:r>
              <a:rPr lang="en-US" altLang="en-US" sz="1800"/>
              <a:t>] / (1.07)</a:t>
            </a:r>
            <a:r>
              <a:rPr lang="en-US" altLang="en-US" sz="1800" baseline="30000"/>
              <a:t>2</a:t>
            </a:r>
            <a:endParaRPr lang="en-US" altLang="en-US" sz="1800"/>
          </a:p>
          <a:p>
            <a:pPr>
              <a:spcBef>
                <a:spcPct val="0"/>
              </a:spcBef>
              <a:buFontTx/>
              <a:buNone/>
            </a:pPr>
            <a:r>
              <a:rPr lang="en-US" altLang="en-US" sz="1800"/>
              <a:t>       = 50/1.07 + 50/1.1449 + (50/1.05 + 50/1.1025)/1.1449</a:t>
            </a:r>
          </a:p>
          <a:p>
            <a:pPr>
              <a:spcBef>
                <a:spcPct val="0"/>
              </a:spcBef>
              <a:buFontTx/>
              <a:buNone/>
            </a:pPr>
            <a:r>
              <a:rPr lang="en-US" altLang="en-US" sz="1800"/>
              <a:t>       = 46.729 + 43.6719 + (47.619 + 45.3515)/1.1449</a:t>
            </a:r>
          </a:p>
          <a:p>
            <a:pPr>
              <a:spcBef>
                <a:spcPct val="0"/>
              </a:spcBef>
              <a:buFontTx/>
              <a:buNone/>
            </a:pPr>
            <a:r>
              <a:rPr lang="en-US" altLang="en-US" sz="1800"/>
              <a:t>       = 46.729 + 43.6719 + 81.204</a:t>
            </a:r>
          </a:p>
          <a:p>
            <a:pPr>
              <a:spcBef>
                <a:spcPct val="0"/>
              </a:spcBef>
              <a:buFontTx/>
              <a:buNone/>
            </a:pPr>
            <a:r>
              <a:rPr lang="en-US" altLang="en-US" sz="1800"/>
              <a:t>       = $90.40k + $81.20k</a:t>
            </a:r>
          </a:p>
          <a:p>
            <a:pPr>
              <a:spcBef>
                <a:spcPct val="0"/>
              </a:spcBef>
              <a:buFontTx/>
              <a:buNone/>
            </a:pPr>
            <a:r>
              <a:rPr lang="en-US" altLang="en-US" sz="1800"/>
              <a:t>       = </a:t>
            </a:r>
            <a:r>
              <a:rPr lang="en-US" altLang="en-US" sz="1800" b="1"/>
              <a:t>$171,604.91</a:t>
            </a:r>
            <a:endParaRPr lang="en-US" altLang="en-US" sz="1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40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86DA19DF-6A80-49B1-85AA-100BD2D44545}" type="slidenum">
              <a:rPr lang="en-US" altLang="en-US" sz="1200" smtClean="0"/>
              <a:pPr>
                <a:spcBef>
                  <a:spcPct val="0"/>
                </a:spcBef>
                <a:buFontTx/>
                <a:buNone/>
              </a:pPr>
              <a:t>3</a:t>
            </a:fld>
            <a:endParaRPr lang="en-US" altLang="en-US" sz="1200" smtClean="0"/>
          </a:p>
        </p:txBody>
      </p:sp>
      <p:sp>
        <p:nvSpPr>
          <p:cNvPr id="4100" name="Text Box 2"/>
          <p:cNvSpPr txBox="1">
            <a:spLocks noChangeArrowheads="1"/>
          </p:cNvSpPr>
          <p:nvPr/>
        </p:nvSpPr>
        <p:spPr bwMode="auto">
          <a:xfrm>
            <a:off x="212725" y="152400"/>
            <a:ext cx="6645275" cy="198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85000"/>
              </a:lnSpc>
              <a:spcBef>
                <a:spcPct val="0"/>
              </a:spcBef>
              <a:buFontTx/>
              <a:buNone/>
            </a:pPr>
            <a:r>
              <a:rPr lang="en-US" altLang="en-US" sz="2000" b="1"/>
              <a:t>Semiannual &amp; Other Compounding Periods (continued)</a:t>
            </a:r>
            <a:endParaRPr lang="en-US" altLang="en-US" sz="1800"/>
          </a:p>
          <a:p>
            <a:pPr>
              <a:lnSpc>
                <a:spcPct val="85000"/>
              </a:lnSpc>
              <a:spcBef>
                <a:spcPct val="0"/>
              </a:spcBef>
              <a:buFont typeface="Wingdings 3" pitchFamily="18" charset="2"/>
              <a:buNone/>
            </a:pPr>
            <a:endParaRPr lang="en-US" altLang="en-US" sz="1800"/>
          </a:p>
          <a:p>
            <a:pPr>
              <a:lnSpc>
                <a:spcPct val="85000"/>
              </a:lnSpc>
              <a:spcBef>
                <a:spcPct val="0"/>
              </a:spcBef>
              <a:buFont typeface="Wingdings 3" pitchFamily="18" charset="2"/>
              <a:buNone/>
            </a:pPr>
            <a:r>
              <a:rPr lang="en-US" altLang="en-US" sz="1800"/>
              <a:t>Using FV and PV formulas with other-than-annual compounding:</a:t>
            </a:r>
          </a:p>
          <a:p>
            <a:pPr>
              <a:lnSpc>
                <a:spcPct val="85000"/>
              </a:lnSpc>
              <a:spcBef>
                <a:spcPct val="0"/>
              </a:spcBef>
              <a:buFont typeface="Wingdings 3" pitchFamily="18" charset="2"/>
              <a:buNone/>
            </a:pPr>
            <a:endParaRPr lang="en-US" altLang="en-US" sz="1800"/>
          </a:p>
          <a:p>
            <a:pPr>
              <a:lnSpc>
                <a:spcPct val="85000"/>
              </a:lnSpc>
              <a:spcBef>
                <a:spcPct val="0"/>
              </a:spcBef>
              <a:buFont typeface="Wingdings 3" pitchFamily="18" charset="2"/>
              <a:buNone/>
            </a:pPr>
            <a:r>
              <a:rPr lang="en-US" altLang="en-US" sz="1800"/>
              <a:t>FV = PV(1 + r</a:t>
            </a:r>
            <a:r>
              <a:rPr lang="en-US" altLang="en-US" sz="1800" baseline="-25000"/>
              <a:t>nominal</a:t>
            </a:r>
            <a:r>
              <a:rPr lang="en-US" altLang="en-US" sz="1800" b="1"/>
              <a:t>/</a:t>
            </a:r>
            <a:r>
              <a:rPr lang="en-US" altLang="en-US" sz="1800"/>
              <a:t>m)</a:t>
            </a:r>
            <a:r>
              <a:rPr lang="en-US" altLang="en-US" sz="1800" baseline="30000"/>
              <a:t>n</a:t>
            </a:r>
            <a:r>
              <a:rPr lang="en-US" altLang="en-US" sz="1800"/>
              <a:t>    PV = FV / (1 +  r</a:t>
            </a:r>
            <a:r>
              <a:rPr lang="en-US" altLang="en-US" sz="1800" baseline="-25000"/>
              <a:t>nominal</a:t>
            </a:r>
            <a:r>
              <a:rPr lang="en-US" altLang="en-US" sz="1800" b="1"/>
              <a:t>/</a:t>
            </a:r>
            <a:r>
              <a:rPr lang="en-US" altLang="en-US" sz="1800"/>
              <a:t>m)</a:t>
            </a:r>
            <a:r>
              <a:rPr lang="en-US" altLang="en-US" sz="1800" baseline="30000"/>
              <a:t>n</a:t>
            </a:r>
            <a:endParaRPr lang="en-US" altLang="en-US" sz="1800"/>
          </a:p>
          <a:p>
            <a:pPr>
              <a:lnSpc>
                <a:spcPct val="85000"/>
              </a:lnSpc>
              <a:spcBef>
                <a:spcPct val="0"/>
              </a:spcBef>
              <a:buFont typeface="Monotype Sorts" pitchFamily="2" charset="2"/>
              <a:buNone/>
            </a:pPr>
            <a:endParaRPr lang="en-US" altLang="en-US" sz="1800" u="sng"/>
          </a:p>
          <a:p>
            <a:pPr>
              <a:lnSpc>
                <a:spcPct val="85000"/>
              </a:lnSpc>
              <a:spcBef>
                <a:spcPct val="0"/>
              </a:spcBef>
              <a:buFont typeface="Monotype Sorts" pitchFamily="2" charset="2"/>
              <a:buNone/>
            </a:pPr>
            <a:r>
              <a:rPr lang="en-US" altLang="en-US" sz="1800" u="sng"/>
              <a:t>Example(repeated)</a:t>
            </a:r>
            <a:r>
              <a:rPr lang="en-US" altLang="en-US" sz="1800"/>
              <a:t>: Calculate the FV of $100 invested for 2 years at 8% if interest is compounded </a:t>
            </a:r>
            <a:r>
              <a:rPr lang="en-US" altLang="en-US" sz="1800" b="1" i="1"/>
              <a:t>annually</a:t>
            </a:r>
            <a:r>
              <a:rPr lang="en-US" altLang="en-US" sz="1800" i="1"/>
              <a:t> </a:t>
            </a:r>
            <a:r>
              <a:rPr lang="en-US" altLang="en-US" sz="1800"/>
              <a:t>and</a:t>
            </a:r>
            <a:r>
              <a:rPr lang="en-US" altLang="en-US" sz="1800" i="1"/>
              <a:t> </a:t>
            </a:r>
            <a:r>
              <a:rPr lang="en-US" altLang="en-US" sz="1800" b="1" i="1"/>
              <a:t>semiannually</a:t>
            </a:r>
            <a:endParaRPr lang="en-US" altLang="en-US" sz="1800" i="1"/>
          </a:p>
        </p:txBody>
      </p:sp>
      <p:sp>
        <p:nvSpPr>
          <p:cNvPr id="4101" name="Line 3"/>
          <p:cNvSpPr>
            <a:spLocks noChangeShapeType="1"/>
          </p:cNvSpPr>
          <p:nvPr/>
        </p:nvSpPr>
        <p:spPr bwMode="auto">
          <a:xfrm flipV="1">
            <a:off x="2097088" y="2835275"/>
            <a:ext cx="3629025"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02" name="Line 4"/>
          <p:cNvSpPr>
            <a:spLocks noChangeShapeType="1"/>
          </p:cNvSpPr>
          <p:nvPr/>
        </p:nvSpPr>
        <p:spPr bwMode="auto">
          <a:xfrm flipH="1">
            <a:off x="2101850" y="2733675"/>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03" name="Line 5"/>
          <p:cNvSpPr>
            <a:spLocks noChangeShapeType="1"/>
          </p:cNvSpPr>
          <p:nvPr/>
        </p:nvSpPr>
        <p:spPr bwMode="auto">
          <a:xfrm flipH="1">
            <a:off x="3924300" y="2733675"/>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04" name="Line 6"/>
          <p:cNvSpPr>
            <a:spLocks noChangeShapeType="1"/>
          </p:cNvSpPr>
          <p:nvPr/>
        </p:nvSpPr>
        <p:spPr bwMode="auto">
          <a:xfrm flipH="1">
            <a:off x="5737225" y="2733675"/>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05" name="Text Box 7"/>
          <p:cNvSpPr txBox="1">
            <a:spLocks noChangeArrowheads="1"/>
          </p:cNvSpPr>
          <p:nvPr/>
        </p:nvSpPr>
        <p:spPr bwMode="auto">
          <a:xfrm>
            <a:off x="1966913" y="288290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4106" name="Text Box 8"/>
          <p:cNvSpPr txBox="1">
            <a:spLocks noChangeArrowheads="1"/>
          </p:cNvSpPr>
          <p:nvPr/>
        </p:nvSpPr>
        <p:spPr bwMode="auto">
          <a:xfrm>
            <a:off x="3798888" y="288290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4107" name="Text Box 9"/>
          <p:cNvSpPr txBox="1">
            <a:spLocks noChangeArrowheads="1"/>
          </p:cNvSpPr>
          <p:nvPr/>
        </p:nvSpPr>
        <p:spPr bwMode="auto">
          <a:xfrm>
            <a:off x="5611813" y="288290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a:t>
            </a:r>
          </a:p>
        </p:txBody>
      </p:sp>
      <p:sp>
        <p:nvSpPr>
          <p:cNvPr id="4108" name="Line 10"/>
          <p:cNvSpPr>
            <a:spLocks noChangeShapeType="1"/>
          </p:cNvSpPr>
          <p:nvPr/>
        </p:nvSpPr>
        <p:spPr bwMode="auto">
          <a:xfrm>
            <a:off x="2097088" y="3081338"/>
            <a:ext cx="0" cy="4635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09" name="Line 11"/>
          <p:cNvSpPr>
            <a:spLocks noChangeShapeType="1"/>
          </p:cNvSpPr>
          <p:nvPr/>
        </p:nvSpPr>
        <p:spPr bwMode="auto">
          <a:xfrm flipH="1" flipV="1">
            <a:off x="5722938" y="2195513"/>
            <a:ext cx="9525" cy="47307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10" name="Text Box 12"/>
          <p:cNvSpPr txBox="1">
            <a:spLocks noChangeArrowheads="1"/>
          </p:cNvSpPr>
          <p:nvPr/>
        </p:nvSpPr>
        <p:spPr bwMode="auto">
          <a:xfrm>
            <a:off x="5799138" y="2197100"/>
            <a:ext cx="6270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 = ?</a:t>
            </a:r>
          </a:p>
        </p:txBody>
      </p:sp>
      <p:sp>
        <p:nvSpPr>
          <p:cNvPr id="4111" name="Text Box 13"/>
          <p:cNvSpPr txBox="1">
            <a:spLocks noChangeArrowheads="1"/>
          </p:cNvSpPr>
          <p:nvPr/>
        </p:nvSpPr>
        <p:spPr bwMode="auto">
          <a:xfrm>
            <a:off x="1887538" y="3497263"/>
            <a:ext cx="4127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100</a:t>
            </a:r>
          </a:p>
        </p:txBody>
      </p:sp>
      <p:sp>
        <p:nvSpPr>
          <p:cNvPr id="4112" name="Text Box 27"/>
          <p:cNvSpPr txBox="1">
            <a:spLocks noChangeArrowheads="1"/>
          </p:cNvSpPr>
          <p:nvPr/>
        </p:nvSpPr>
        <p:spPr bwMode="auto">
          <a:xfrm>
            <a:off x="238125" y="3636963"/>
            <a:ext cx="6619875" cy="308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800" b="1"/>
              <a:t>Formula:</a:t>
            </a:r>
          </a:p>
          <a:p>
            <a:pPr>
              <a:lnSpc>
                <a:spcPct val="90000"/>
              </a:lnSpc>
              <a:spcBef>
                <a:spcPct val="0"/>
              </a:spcBef>
              <a:buFontTx/>
              <a:buNone/>
            </a:pPr>
            <a:r>
              <a:rPr lang="en-US" altLang="en-US" sz="1800"/>
              <a:t>FV = PV(1 + r</a:t>
            </a:r>
            <a:r>
              <a:rPr lang="en-US" altLang="en-US" sz="1800" baseline="-25000"/>
              <a:t>nominal</a:t>
            </a:r>
            <a:r>
              <a:rPr lang="en-US" altLang="en-US" sz="1800" b="1"/>
              <a:t>/</a:t>
            </a:r>
            <a:r>
              <a:rPr lang="en-US" altLang="en-US" sz="1800"/>
              <a:t>m)</a:t>
            </a:r>
            <a:r>
              <a:rPr lang="en-US" altLang="en-US" sz="1800" baseline="30000"/>
              <a:t>n</a:t>
            </a:r>
            <a:r>
              <a:rPr lang="en-US" altLang="en-US" sz="1800"/>
              <a:t> = $100(1 + 0.08/1)</a:t>
            </a:r>
            <a:r>
              <a:rPr lang="en-US" altLang="en-US" sz="1800" baseline="30000"/>
              <a:t>2</a:t>
            </a:r>
            <a:r>
              <a:rPr lang="en-US" altLang="en-US" sz="1800"/>
              <a:t> = </a:t>
            </a:r>
            <a:r>
              <a:rPr lang="en-US" altLang="en-US" sz="1800" b="1"/>
              <a:t>$116.64</a:t>
            </a:r>
            <a:endParaRPr lang="en-US" altLang="en-US" sz="1800" b="1" u="sng"/>
          </a:p>
          <a:p>
            <a:pPr>
              <a:lnSpc>
                <a:spcPct val="90000"/>
              </a:lnSpc>
              <a:spcBef>
                <a:spcPct val="0"/>
              </a:spcBef>
              <a:buFontTx/>
              <a:buNone/>
            </a:pPr>
            <a:endParaRPr lang="en-US" altLang="en-US" sz="1800" u="sng"/>
          </a:p>
          <a:p>
            <a:pPr>
              <a:lnSpc>
                <a:spcPct val="90000"/>
              </a:lnSpc>
              <a:spcBef>
                <a:spcPct val="0"/>
              </a:spcBef>
              <a:buFontTx/>
              <a:buNone/>
            </a:pPr>
            <a:r>
              <a:rPr lang="en-US" altLang="en-US" sz="1800" b="1"/>
              <a:t>Financial Calculator:</a:t>
            </a:r>
          </a:p>
          <a:p>
            <a:pPr>
              <a:lnSpc>
                <a:spcPct val="90000"/>
              </a:lnSpc>
              <a:spcBef>
                <a:spcPct val="0"/>
              </a:spcBef>
              <a:buFontTx/>
              <a:buNone/>
            </a:pPr>
            <a:endParaRPr lang="en-US" altLang="en-US" sz="1800"/>
          </a:p>
          <a:p>
            <a:pPr>
              <a:lnSpc>
                <a:spcPct val="90000"/>
              </a:lnSpc>
              <a:spcBef>
                <a:spcPct val="0"/>
              </a:spcBef>
              <a:buFontTx/>
              <a:buNone/>
            </a:pPr>
            <a:r>
              <a:rPr lang="en-US" altLang="en-US" sz="1800"/>
              <a:t>Enter parameters:</a:t>
            </a:r>
          </a:p>
          <a:p>
            <a:pPr lvl="1">
              <a:lnSpc>
                <a:spcPct val="90000"/>
              </a:lnSpc>
              <a:spcBef>
                <a:spcPct val="0"/>
              </a:spcBef>
              <a:buFont typeface="Monotype Sorts" pitchFamily="2" charset="2"/>
              <a:buChar char="ó"/>
            </a:pPr>
            <a:r>
              <a:rPr lang="en-US" altLang="en-US" sz="1800"/>
              <a:t>Clear TVM registers [2nd, CLEAR TVM]</a:t>
            </a:r>
          </a:p>
          <a:p>
            <a:pPr lvl="1">
              <a:lnSpc>
                <a:spcPct val="90000"/>
              </a:lnSpc>
              <a:spcBef>
                <a:spcPct val="0"/>
              </a:spcBef>
              <a:buFont typeface="Monotype Sorts" pitchFamily="2" charset="2"/>
              <a:buChar char="ó"/>
            </a:pPr>
            <a:r>
              <a:rPr lang="en-US" altLang="en-US" sz="1800"/>
              <a:t>Set payments per year = 1; [2nd, P/Y, 1, ENTER, CE/C]</a:t>
            </a:r>
          </a:p>
          <a:p>
            <a:pPr lvl="1">
              <a:lnSpc>
                <a:spcPct val="90000"/>
              </a:lnSpc>
              <a:spcBef>
                <a:spcPct val="0"/>
              </a:spcBef>
              <a:buFont typeface="Monotype Sorts" pitchFamily="2" charset="2"/>
              <a:buChar char="ó"/>
            </a:pPr>
            <a:r>
              <a:rPr lang="en-US" altLang="en-US" sz="1800"/>
              <a:t>Enter number of periods [2, N]</a:t>
            </a:r>
          </a:p>
          <a:p>
            <a:pPr lvl="1">
              <a:lnSpc>
                <a:spcPct val="90000"/>
              </a:lnSpc>
              <a:spcBef>
                <a:spcPct val="0"/>
              </a:spcBef>
              <a:buFont typeface="Monotype Sorts" pitchFamily="2" charset="2"/>
              <a:buChar char="ó"/>
            </a:pPr>
            <a:r>
              <a:rPr lang="en-US" altLang="en-US" sz="1800"/>
              <a:t>Enter </a:t>
            </a:r>
            <a:r>
              <a:rPr lang="en-US" altLang="en-US" sz="1800" b="1" u="sng"/>
              <a:t>PERIODIC</a:t>
            </a:r>
            <a:r>
              <a:rPr lang="en-US" altLang="en-US" sz="1800"/>
              <a:t> interest rate [8, I/Y] </a:t>
            </a:r>
          </a:p>
          <a:p>
            <a:pPr lvl="1">
              <a:lnSpc>
                <a:spcPct val="90000"/>
              </a:lnSpc>
              <a:spcBef>
                <a:spcPct val="0"/>
              </a:spcBef>
              <a:buFont typeface="Monotype Sorts" pitchFamily="2" charset="2"/>
              <a:buChar char="ó"/>
            </a:pPr>
            <a:r>
              <a:rPr lang="en-US" altLang="en-US" sz="1800"/>
              <a:t>Enter PV [-100,  PV] </a:t>
            </a:r>
          </a:p>
          <a:p>
            <a:pPr lvl="1">
              <a:lnSpc>
                <a:spcPct val="90000"/>
              </a:lnSpc>
              <a:spcBef>
                <a:spcPct val="0"/>
              </a:spcBef>
              <a:buFont typeface="Monotype Sorts" pitchFamily="2" charset="2"/>
              <a:buChar char="ó"/>
            </a:pPr>
            <a:r>
              <a:rPr lang="en-US" altLang="en-US" sz="1800"/>
              <a:t>Find FV [CPT, FV] and voila!      FV = </a:t>
            </a:r>
            <a:r>
              <a:rPr lang="en-US" altLang="en-US" sz="1800" b="1"/>
              <a:t>$116.64</a:t>
            </a:r>
            <a:endParaRPr lang="en-US" altLang="en-US" sz="1800"/>
          </a:p>
        </p:txBody>
      </p:sp>
      <p:sp>
        <p:nvSpPr>
          <p:cNvPr id="4113" name="Text Box 34"/>
          <p:cNvSpPr txBox="1">
            <a:spLocks noChangeArrowheads="1"/>
          </p:cNvSpPr>
          <p:nvPr/>
        </p:nvSpPr>
        <p:spPr bwMode="auto">
          <a:xfrm>
            <a:off x="160338" y="2290763"/>
            <a:ext cx="1511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Annual Case:</a:t>
            </a:r>
          </a:p>
        </p:txBody>
      </p:sp>
      <p:sp>
        <p:nvSpPr>
          <p:cNvPr id="4114" name="Text Box 37"/>
          <p:cNvSpPr txBox="1">
            <a:spLocks noChangeArrowheads="1"/>
          </p:cNvSpPr>
          <p:nvPr/>
        </p:nvSpPr>
        <p:spPr bwMode="auto">
          <a:xfrm>
            <a:off x="2274888" y="2560638"/>
            <a:ext cx="5730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r = 8%</a:t>
            </a:r>
          </a:p>
        </p:txBody>
      </p:sp>
      <p:sp>
        <p:nvSpPr>
          <p:cNvPr id="4115" name="Text Box 38"/>
          <p:cNvSpPr txBox="1">
            <a:spLocks noChangeArrowheads="1"/>
          </p:cNvSpPr>
          <p:nvPr/>
        </p:nvSpPr>
        <p:spPr bwMode="auto">
          <a:xfrm>
            <a:off x="3433763" y="3051175"/>
            <a:ext cx="3424237"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T = # of years = 2</a:t>
            </a:r>
          </a:p>
          <a:p>
            <a:pPr>
              <a:spcBef>
                <a:spcPct val="0"/>
              </a:spcBef>
              <a:buFontTx/>
              <a:buNone/>
            </a:pPr>
            <a:r>
              <a:rPr lang="en-US" altLang="en-US" sz="1200" b="1"/>
              <a:t>m = # of periods per year = 1</a:t>
            </a:r>
          </a:p>
          <a:p>
            <a:pPr>
              <a:spcBef>
                <a:spcPct val="0"/>
              </a:spcBef>
              <a:buFontTx/>
              <a:buNone/>
            </a:pPr>
            <a:r>
              <a:rPr lang="en-US" altLang="en-US" sz="1200" b="1"/>
              <a:t>n = total # of periods = m x T = 1 x 2 = 2</a:t>
            </a:r>
          </a:p>
        </p:txBody>
      </p:sp>
      <p:sp>
        <p:nvSpPr>
          <p:cNvPr id="42" name="AutoShape 38"/>
          <p:cNvSpPr>
            <a:spLocks noChangeArrowheads="1"/>
          </p:cNvSpPr>
          <p:nvPr/>
        </p:nvSpPr>
        <p:spPr bwMode="auto">
          <a:xfrm>
            <a:off x="101600" y="992188"/>
            <a:ext cx="266700" cy="260350"/>
          </a:xfrm>
          <a:prstGeom prst="star5">
            <a:avLst/>
          </a:prstGeom>
          <a:solidFill>
            <a:schemeClr val="tx1"/>
          </a:solidFill>
          <a:ln w="9525">
            <a:solidFill>
              <a:schemeClr val="tx1"/>
            </a:solidFill>
            <a:miter lim="800000"/>
            <a:headEnd/>
            <a:tailEnd/>
          </a:ln>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51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A12DEE98-C8EB-4A30-A211-7FAB64EB20A8}" type="slidenum">
              <a:rPr lang="en-US" altLang="en-US" sz="1200" smtClean="0"/>
              <a:pPr>
                <a:spcBef>
                  <a:spcPct val="0"/>
                </a:spcBef>
                <a:buFontTx/>
                <a:buNone/>
              </a:pPr>
              <a:t>4</a:t>
            </a:fld>
            <a:endParaRPr lang="en-US" altLang="en-US" sz="1200" smtClean="0"/>
          </a:p>
        </p:txBody>
      </p:sp>
      <p:sp>
        <p:nvSpPr>
          <p:cNvPr id="5124" name="Text Box 2"/>
          <p:cNvSpPr txBox="1">
            <a:spLocks noChangeArrowheads="1"/>
          </p:cNvSpPr>
          <p:nvPr/>
        </p:nvSpPr>
        <p:spPr bwMode="auto">
          <a:xfrm>
            <a:off x="212725" y="152400"/>
            <a:ext cx="6645275"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85000"/>
              </a:lnSpc>
              <a:spcBef>
                <a:spcPct val="0"/>
              </a:spcBef>
              <a:buFontTx/>
              <a:buNone/>
            </a:pPr>
            <a:r>
              <a:rPr lang="en-US" altLang="en-US" sz="2000" b="1"/>
              <a:t>Semiannual &amp; Other Compounding Periods (continued)</a:t>
            </a:r>
            <a:endParaRPr lang="en-US" altLang="en-US" sz="1800"/>
          </a:p>
        </p:txBody>
      </p:sp>
      <p:sp>
        <p:nvSpPr>
          <p:cNvPr id="5125" name="Line 14"/>
          <p:cNvSpPr>
            <a:spLocks noChangeShapeType="1"/>
          </p:cNvSpPr>
          <p:nvPr/>
        </p:nvSpPr>
        <p:spPr bwMode="auto">
          <a:xfrm flipV="1">
            <a:off x="1092200" y="1258888"/>
            <a:ext cx="3629025"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6" name="Line 15"/>
          <p:cNvSpPr>
            <a:spLocks noChangeShapeType="1"/>
          </p:cNvSpPr>
          <p:nvPr/>
        </p:nvSpPr>
        <p:spPr bwMode="auto">
          <a:xfrm flipH="1">
            <a:off x="1096963" y="1155700"/>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7" name="Line 16"/>
          <p:cNvSpPr>
            <a:spLocks noChangeShapeType="1"/>
          </p:cNvSpPr>
          <p:nvPr/>
        </p:nvSpPr>
        <p:spPr bwMode="auto">
          <a:xfrm flipH="1">
            <a:off x="2919413" y="1155700"/>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8" name="Line 17"/>
          <p:cNvSpPr>
            <a:spLocks noChangeShapeType="1"/>
          </p:cNvSpPr>
          <p:nvPr/>
        </p:nvSpPr>
        <p:spPr bwMode="auto">
          <a:xfrm flipH="1">
            <a:off x="4732338" y="1155700"/>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9" name="Text Box 18"/>
          <p:cNvSpPr txBox="1">
            <a:spLocks noChangeArrowheads="1"/>
          </p:cNvSpPr>
          <p:nvPr/>
        </p:nvSpPr>
        <p:spPr bwMode="auto">
          <a:xfrm>
            <a:off x="962025" y="131921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5130" name="Text Box 19"/>
          <p:cNvSpPr txBox="1">
            <a:spLocks noChangeArrowheads="1"/>
          </p:cNvSpPr>
          <p:nvPr/>
        </p:nvSpPr>
        <p:spPr bwMode="auto">
          <a:xfrm>
            <a:off x="2794000" y="94773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5131" name="Text Box 20"/>
          <p:cNvSpPr txBox="1">
            <a:spLocks noChangeArrowheads="1"/>
          </p:cNvSpPr>
          <p:nvPr/>
        </p:nvSpPr>
        <p:spPr bwMode="auto">
          <a:xfrm>
            <a:off x="4606925" y="94773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a:t>
            </a:r>
          </a:p>
        </p:txBody>
      </p:sp>
      <p:sp>
        <p:nvSpPr>
          <p:cNvPr id="5132" name="Line 21"/>
          <p:cNvSpPr>
            <a:spLocks noChangeShapeType="1"/>
          </p:cNvSpPr>
          <p:nvPr/>
        </p:nvSpPr>
        <p:spPr bwMode="auto">
          <a:xfrm>
            <a:off x="1092200" y="1517650"/>
            <a:ext cx="0" cy="46355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33" name="Line 22"/>
          <p:cNvSpPr>
            <a:spLocks noChangeShapeType="1"/>
          </p:cNvSpPr>
          <p:nvPr/>
        </p:nvSpPr>
        <p:spPr bwMode="auto">
          <a:xfrm flipH="1" flipV="1">
            <a:off x="4727575" y="460375"/>
            <a:ext cx="0" cy="47307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34" name="Text Box 23"/>
          <p:cNvSpPr txBox="1">
            <a:spLocks noChangeArrowheads="1"/>
          </p:cNvSpPr>
          <p:nvPr/>
        </p:nvSpPr>
        <p:spPr bwMode="auto">
          <a:xfrm>
            <a:off x="4794250" y="633413"/>
            <a:ext cx="6270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 = ?</a:t>
            </a:r>
          </a:p>
        </p:txBody>
      </p:sp>
      <p:sp>
        <p:nvSpPr>
          <p:cNvPr id="5135" name="Text Box 24"/>
          <p:cNvSpPr txBox="1">
            <a:spLocks noChangeArrowheads="1"/>
          </p:cNvSpPr>
          <p:nvPr/>
        </p:nvSpPr>
        <p:spPr bwMode="auto">
          <a:xfrm>
            <a:off x="869950" y="1919288"/>
            <a:ext cx="4127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100</a:t>
            </a:r>
          </a:p>
        </p:txBody>
      </p:sp>
      <p:sp>
        <p:nvSpPr>
          <p:cNvPr id="5136" name="Line 25"/>
          <p:cNvSpPr>
            <a:spLocks noChangeShapeType="1"/>
          </p:cNvSpPr>
          <p:nvPr/>
        </p:nvSpPr>
        <p:spPr bwMode="auto">
          <a:xfrm flipH="1">
            <a:off x="3843338" y="1155700"/>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7" name="Line 26"/>
          <p:cNvSpPr>
            <a:spLocks noChangeShapeType="1"/>
          </p:cNvSpPr>
          <p:nvPr/>
        </p:nvSpPr>
        <p:spPr bwMode="auto">
          <a:xfrm flipH="1">
            <a:off x="2005013" y="1155700"/>
            <a:ext cx="0" cy="204788"/>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8" name="Text Box 27"/>
          <p:cNvSpPr txBox="1">
            <a:spLocks noChangeArrowheads="1"/>
          </p:cNvSpPr>
          <p:nvPr/>
        </p:nvSpPr>
        <p:spPr bwMode="auto">
          <a:xfrm>
            <a:off x="238125" y="477838"/>
            <a:ext cx="66198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800" b="1"/>
              <a:t>Semiannual Case:</a:t>
            </a:r>
            <a:endParaRPr lang="en-US" altLang="en-US" sz="1800"/>
          </a:p>
        </p:txBody>
      </p:sp>
      <p:sp>
        <p:nvSpPr>
          <p:cNvPr id="5139" name="Text Box 28"/>
          <p:cNvSpPr txBox="1">
            <a:spLocks noChangeArrowheads="1"/>
          </p:cNvSpPr>
          <p:nvPr/>
        </p:nvSpPr>
        <p:spPr bwMode="auto">
          <a:xfrm>
            <a:off x="1870075" y="133826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5140" name="Text Box 29"/>
          <p:cNvSpPr txBox="1">
            <a:spLocks noChangeArrowheads="1"/>
          </p:cNvSpPr>
          <p:nvPr/>
        </p:nvSpPr>
        <p:spPr bwMode="auto">
          <a:xfrm>
            <a:off x="2794000" y="133826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a:t>
            </a:r>
          </a:p>
        </p:txBody>
      </p:sp>
      <p:sp>
        <p:nvSpPr>
          <p:cNvPr id="5141" name="Text Box 30"/>
          <p:cNvSpPr txBox="1">
            <a:spLocks noChangeArrowheads="1"/>
          </p:cNvSpPr>
          <p:nvPr/>
        </p:nvSpPr>
        <p:spPr bwMode="auto">
          <a:xfrm>
            <a:off x="3717925" y="133826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3</a:t>
            </a:r>
          </a:p>
        </p:txBody>
      </p:sp>
      <p:sp>
        <p:nvSpPr>
          <p:cNvPr id="5142" name="Text Box 31"/>
          <p:cNvSpPr txBox="1">
            <a:spLocks noChangeArrowheads="1"/>
          </p:cNvSpPr>
          <p:nvPr/>
        </p:nvSpPr>
        <p:spPr bwMode="auto">
          <a:xfrm>
            <a:off x="4622800" y="133826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4</a:t>
            </a:r>
          </a:p>
        </p:txBody>
      </p:sp>
      <p:sp>
        <p:nvSpPr>
          <p:cNvPr id="5143" name="Text Box 32"/>
          <p:cNvSpPr txBox="1">
            <a:spLocks noChangeArrowheads="1"/>
          </p:cNvSpPr>
          <p:nvPr/>
        </p:nvSpPr>
        <p:spPr bwMode="auto">
          <a:xfrm>
            <a:off x="4832350" y="947738"/>
            <a:ext cx="4746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years</a:t>
            </a:r>
          </a:p>
        </p:txBody>
      </p:sp>
      <p:sp>
        <p:nvSpPr>
          <p:cNvPr id="5144" name="Text Box 33"/>
          <p:cNvSpPr txBox="1">
            <a:spLocks noChangeArrowheads="1"/>
          </p:cNvSpPr>
          <p:nvPr/>
        </p:nvSpPr>
        <p:spPr bwMode="auto">
          <a:xfrm>
            <a:off x="4832350" y="1338263"/>
            <a:ext cx="13557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compounding periods</a:t>
            </a:r>
          </a:p>
        </p:txBody>
      </p:sp>
      <p:sp>
        <p:nvSpPr>
          <p:cNvPr id="5145" name="Text Box 36"/>
          <p:cNvSpPr txBox="1">
            <a:spLocks noChangeArrowheads="1"/>
          </p:cNvSpPr>
          <p:nvPr/>
        </p:nvSpPr>
        <p:spPr bwMode="auto">
          <a:xfrm>
            <a:off x="1209675" y="1025525"/>
            <a:ext cx="5730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r = 8%</a:t>
            </a:r>
          </a:p>
        </p:txBody>
      </p:sp>
      <p:sp>
        <p:nvSpPr>
          <p:cNvPr id="5146" name="Text Box 39"/>
          <p:cNvSpPr txBox="1">
            <a:spLocks noChangeArrowheads="1"/>
          </p:cNvSpPr>
          <p:nvPr/>
        </p:nvSpPr>
        <p:spPr bwMode="auto">
          <a:xfrm>
            <a:off x="3095625" y="1649413"/>
            <a:ext cx="2935288"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T = # of years = 2</a:t>
            </a:r>
          </a:p>
          <a:p>
            <a:pPr>
              <a:spcBef>
                <a:spcPct val="0"/>
              </a:spcBef>
              <a:buFontTx/>
              <a:buNone/>
            </a:pPr>
            <a:r>
              <a:rPr lang="en-US" altLang="en-US" sz="1200" b="1"/>
              <a:t>m = # of discounting per year = 2</a:t>
            </a:r>
          </a:p>
          <a:p>
            <a:pPr>
              <a:spcBef>
                <a:spcPct val="0"/>
              </a:spcBef>
              <a:buFontTx/>
              <a:buNone/>
            </a:pPr>
            <a:r>
              <a:rPr lang="en-US" altLang="en-US" sz="1200" b="1"/>
              <a:t>n = total # of periods = m x T = 2 x 2 = 4</a:t>
            </a:r>
          </a:p>
        </p:txBody>
      </p:sp>
      <p:sp>
        <p:nvSpPr>
          <p:cNvPr id="5147" name="Text Box 40"/>
          <p:cNvSpPr txBox="1">
            <a:spLocks noChangeArrowheads="1"/>
          </p:cNvSpPr>
          <p:nvPr/>
        </p:nvSpPr>
        <p:spPr bwMode="auto">
          <a:xfrm>
            <a:off x="238125" y="2189163"/>
            <a:ext cx="6619875" cy="641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a:spcBef>
                <a:spcPct val="20000"/>
              </a:spcBef>
              <a:buChar char="–"/>
              <a:defRPr sz="2800">
                <a:solidFill>
                  <a:schemeClr val="tx1"/>
                </a:solidFill>
                <a:latin typeface="Times New Roman" pitchFamily="18" charset="0"/>
              </a:defRPr>
            </a:lvl2pPr>
            <a:lvl3pPr>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800" b="1"/>
              <a:t>Formula:</a:t>
            </a:r>
          </a:p>
          <a:p>
            <a:pPr>
              <a:lnSpc>
                <a:spcPct val="90000"/>
              </a:lnSpc>
              <a:spcBef>
                <a:spcPct val="0"/>
              </a:spcBef>
              <a:buFontTx/>
              <a:buNone/>
            </a:pPr>
            <a:r>
              <a:rPr lang="en-US" altLang="en-US" sz="1800"/>
              <a:t>FV = PV(1 + r</a:t>
            </a:r>
            <a:r>
              <a:rPr lang="en-US" altLang="en-US" sz="1800" baseline="-25000"/>
              <a:t>nominal</a:t>
            </a:r>
            <a:r>
              <a:rPr lang="en-US" altLang="en-US" sz="1800" b="1"/>
              <a:t>/</a:t>
            </a:r>
            <a:r>
              <a:rPr lang="en-US" altLang="en-US" sz="1800"/>
              <a:t>m)</a:t>
            </a:r>
            <a:r>
              <a:rPr lang="en-US" altLang="en-US" sz="1800" baseline="30000"/>
              <a:t>n</a:t>
            </a:r>
            <a:r>
              <a:rPr lang="en-US" altLang="en-US" sz="1800"/>
              <a:t> = $100(1 + 0.08/2)</a:t>
            </a:r>
            <a:r>
              <a:rPr lang="en-US" altLang="en-US" sz="1800" baseline="30000"/>
              <a:t>4</a:t>
            </a:r>
            <a:r>
              <a:rPr lang="en-US" altLang="en-US" sz="1800"/>
              <a:t> = </a:t>
            </a:r>
            <a:r>
              <a:rPr lang="en-US" altLang="en-US" sz="1800" b="1"/>
              <a:t>$116.99</a:t>
            </a:r>
            <a:endParaRPr lang="en-US" altLang="en-US" sz="1800"/>
          </a:p>
          <a:p>
            <a:pPr>
              <a:spcBef>
                <a:spcPct val="0"/>
              </a:spcBef>
              <a:buFontTx/>
              <a:buNone/>
            </a:pPr>
            <a:endParaRPr lang="en-US" altLang="en-US" sz="1800"/>
          </a:p>
          <a:p>
            <a:pPr>
              <a:spcBef>
                <a:spcPct val="0"/>
              </a:spcBef>
              <a:buFontTx/>
              <a:buNone/>
            </a:pPr>
            <a:r>
              <a:rPr lang="en-US" altLang="en-US" sz="1800" b="1"/>
              <a:t>Financial Calculator:</a:t>
            </a:r>
          </a:p>
          <a:p>
            <a:pPr>
              <a:spcBef>
                <a:spcPct val="0"/>
              </a:spcBef>
              <a:buFontTx/>
              <a:buNone/>
            </a:pPr>
            <a:endParaRPr lang="en-US" altLang="en-US" sz="1800" u="sng"/>
          </a:p>
          <a:p>
            <a:pPr>
              <a:spcBef>
                <a:spcPct val="0"/>
              </a:spcBef>
              <a:buFontTx/>
              <a:buNone/>
            </a:pPr>
            <a:r>
              <a:rPr lang="en-US" altLang="en-US" sz="1800" u="sng"/>
              <a:t>Option 1 for Semiannual Case</a:t>
            </a:r>
            <a:r>
              <a:rPr lang="en-US" altLang="en-US" sz="1800"/>
              <a:t>: </a:t>
            </a:r>
            <a:endParaRPr lang="en-US" altLang="en-US" sz="1800" b="1"/>
          </a:p>
          <a:p>
            <a:pPr>
              <a:spcBef>
                <a:spcPct val="0"/>
              </a:spcBef>
              <a:buFontTx/>
              <a:buNone/>
            </a:pPr>
            <a:r>
              <a:rPr lang="en-US" altLang="en-US" sz="1800"/>
              <a:t>Enter parameters:</a:t>
            </a:r>
          </a:p>
          <a:p>
            <a:pPr>
              <a:spcBef>
                <a:spcPct val="0"/>
              </a:spcBef>
              <a:buFontTx/>
              <a:buNone/>
            </a:pPr>
            <a:r>
              <a:rPr lang="en-US" altLang="en-US" sz="1800"/>
              <a:t>1) Find r</a:t>
            </a:r>
            <a:r>
              <a:rPr lang="en-US" altLang="en-US" sz="1800" baseline="-25000"/>
              <a:t>periodic</a:t>
            </a:r>
            <a:r>
              <a:rPr lang="en-US" altLang="en-US" sz="1800"/>
              <a:t>: r</a:t>
            </a:r>
            <a:r>
              <a:rPr lang="en-US" altLang="en-US" sz="1800" baseline="-25000"/>
              <a:t>nomianl</a:t>
            </a:r>
            <a:r>
              <a:rPr lang="en-US" altLang="en-US" sz="1800"/>
              <a:t>/m = 8%/2 = 4%</a:t>
            </a:r>
          </a:p>
          <a:p>
            <a:pPr>
              <a:spcBef>
                <a:spcPct val="0"/>
              </a:spcBef>
              <a:buFontTx/>
              <a:buNone/>
            </a:pPr>
            <a:r>
              <a:rPr lang="en-US" altLang="en-US" sz="1800"/>
              <a:t>2) Enter parameters</a:t>
            </a:r>
          </a:p>
          <a:p>
            <a:pPr lvl="1">
              <a:spcBef>
                <a:spcPct val="0"/>
              </a:spcBef>
              <a:buFont typeface="Monotype Sorts" pitchFamily="2" charset="2"/>
              <a:buChar char="ó"/>
            </a:pPr>
            <a:r>
              <a:rPr lang="en-US" altLang="en-US" sz="1800"/>
              <a:t>Clear TVM registers [2nd, CLEAR TVM]</a:t>
            </a:r>
          </a:p>
          <a:p>
            <a:pPr lvl="1">
              <a:spcBef>
                <a:spcPct val="0"/>
              </a:spcBef>
              <a:buFont typeface="Monotype Sorts" pitchFamily="2" charset="2"/>
              <a:buChar char="ó"/>
            </a:pPr>
            <a:r>
              <a:rPr lang="en-US" altLang="en-US" sz="1800"/>
              <a:t>Leave payments per year = 1;[2nd, P/Y, 1, ENTER, CE/C]</a:t>
            </a:r>
          </a:p>
          <a:p>
            <a:pPr lvl="1">
              <a:spcBef>
                <a:spcPct val="0"/>
              </a:spcBef>
              <a:buFont typeface="Monotype Sorts" pitchFamily="2" charset="2"/>
              <a:buChar char="ó"/>
            </a:pPr>
            <a:r>
              <a:rPr lang="en-US" altLang="en-US" sz="1800"/>
              <a:t>Enter number of periods [4, N]</a:t>
            </a:r>
          </a:p>
          <a:p>
            <a:pPr lvl="1">
              <a:spcBef>
                <a:spcPct val="0"/>
              </a:spcBef>
              <a:buFont typeface="Monotype Sorts" pitchFamily="2" charset="2"/>
              <a:buChar char="ó"/>
            </a:pPr>
            <a:r>
              <a:rPr lang="en-US" altLang="en-US" sz="1800"/>
              <a:t>Enter </a:t>
            </a:r>
            <a:r>
              <a:rPr lang="en-US" altLang="en-US" sz="1800" b="1" u="sng"/>
              <a:t>PERIODIC</a:t>
            </a:r>
            <a:r>
              <a:rPr lang="en-US" altLang="en-US" sz="1800"/>
              <a:t> interest rate [4, I/Y] </a:t>
            </a:r>
          </a:p>
          <a:p>
            <a:pPr lvl="1">
              <a:spcBef>
                <a:spcPct val="0"/>
              </a:spcBef>
              <a:buFont typeface="Monotype Sorts" pitchFamily="2" charset="2"/>
              <a:buChar char="ó"/>
            </a:pPr>
            <a:r>
              <a:rPr lang="en-US" altLang="en-US" sz="1800"/>
              <a:t>Enter PV [-100,  PV] </a:t>
            </a:r>
          </a:p>
          <a:p>
            <a:pPr lvl="1">
              <a:spcBef>
                <a:spcPct val="0"/>
              </a:spcBef>
              <a:buFont typeface="Monotype Sorts" pitchFamily="2" charset="2"/>
              <a:buChar char="ó"/>
            </a:pPr>
            <a:r>
              <a:rPr lang="en-US" altLang="en-US" sz="1800"/>
              <a:t>Find FV [CPT, FV] and voila!      FV = </a:t>
            </a:r>
            <a:r>
              <a:rPr lang="en-US" altLang="en-US" sz="1800" b="1"/>
              <a:t>$116.99</a:t>
            </a:r>
          </a:p>
          <a:p>
            <a:pPr>
              <a:spcBef>
                <a:spcPct val="0"/>
              </a:spcBef>
              <a:buFontTx/>
              <a:buNone/>
            </a:pPr>
            <a:endParaRPr lang="en-US" altLang="en-US" sz="1800" u="sng"/>
          </a:p>
          <a:p>
            <a:pPr>
              <a:spcBef>
                <a:spcPct val="0"/>
              </a:spcBef>
              <a:buFontTx/>
              <a:buNone/>
            </a:pPr>
            <a:r>
              <a:rPr lang="en-US" altLang="en-US" sz="1800" u="sng"/>
              <a:t>Option 2 for Semiannual Case</a:t>
            </a:r>
            <a:r>
              <a:rPr lang="en-US" altLang="en-US" sz="1800"/>
              <a:t>: </a:t>
            </a:r>
            <a:endParaRPr lang="en-US" altLang="en-US" sz="1800" b="1"/>
          </a:p>
          <a:p>
            <a:pPr lvl="1">
              <a:spcBef>
                <a:spcPct val="0"/>
              </a:spcBef>
              <a:buFontTx/>
              <a:buNone/>
            </a:pPr>
            <a:r>
              <a:rPr lang="en-US" altLang="en-US" sz="1800"/>
              <a:t>1) Set </a:t>
            </a:r>
            <a:r>
              <a:rPr lang="en-US" altLang="en-US" sz="1800" u="sng"/>
              <a:t>payments per year</a:t>
            </a:r>
            <a:r>
              <a:rPr lang="en-US" altLang="en-US" sz="1800"/>
              <a:t> = </a:t>
            </a:r>
            <a:r>
              <a:rPr lang="en-US" altLang="en-US" sz="2000" b="1"/>
              <a:t>2</a:t>
            </a:r>
            <a:r>
              <a:rPr lang="en-US" altLang="en-US" sz="1800"/>
              <a:t>; [2nd, P/Y, 2, ENTER, CE/C]</a:t>
            </a:r>
          </a:p>
          <a:p>
            <a:pPr lvl="1">
              <a:spcBef>
                <a:spcPct val="0"/>
              </a:spcBef>
              <a:buFontTx/>
              <a:buNone/>
            </a:pPr>
            <a:r>
              <a:rPr lang="en-US" altLang="en-US" sz="1800"/>
              <a:t>2) Enter parameters:</a:t>
            </a:r>
          </a:p>
          <a:p>
            <a:pPr lvl="2">
              <a:spcBef>
                <a:spcPct val="0"/>
              </a:spcBef>
              <a:buFont typeface="Monotype Sorts" pitchFamily="2" charset="2"/>
              <a:buChar char="ó"/>
            </a:pPr>
            <a:r>
              <a:rPr lang="en-US" altLang="en-US" sz="1800"/>
              <a:t>Enter number of periods [ </a:t>
            </a:r>
            <a:r>
              <a:rPr lang="en-US" altLang="en-US" sz="2000" b="1" u="sng"/>
              <a:t>4</a:t>
            </a:r>
            <a:r>
              <a:rPr lang="en-US" altLang="en-US" sz="1800"/>
              <a:t> , N]</a:t>
            </a:r>
          </a:p>
          <a:p>
            <a:pPr lvl="2">
              <a:spcBef>
                <a:spcPct val="0"/>
              </a:spcBef>
              <a:buFont typeface="Monotype Sorts" pitchFamily="2" charset="2"/>
              <a:buChar char="ó"/>
            </a:pPr>
            <a:r>
              <a:rPr lang="en-US" altLang="en-US" sz="1800"/>
              <a:t>Enter </a:t>
            </a:r>
            <a:r>
              <a:rPr lang="en-US" altLang="en-US" sz="1800" b="1" u="sng"/>
              <a:t>NOMINAL</a:t>
            </a:r>
            <a:r>
              <a:rPr lang="en-US" altLang="en-US" sz="1800"/>
              <a:t> interest rate [8, I/Y] </a:t>
            </a:r>
          </a:p>
          <a:p>
            <a:pPr lvl="2">
              <a:spcBef>
                <a:spcPct val="0"/>
              </a:spcBef>
              <a:buFont typeface="Monotype Sorts" pitchFamily="2" charset="2"/>
              <a:buChar char="ó"/>
            </a:pPr>
            <a:r>
              <a:rPr lang="en-US" altLang="en-US" sz="1800"/>
              <a:t>Enter PV [-100,  PV] </a:t>
            </a:r>
          </a:p>
          <a:p>
            <a:pPr lvl="2">
              <a:spcBef>
                <a:spcPct val="0"/>
              </a:spcBef>
              <a:buFont typeface="Monotype Sorts" pitchFamily="2" charset="2"/>
              <a:buChar char="ó"/>
            </a:pPr>
            <a:r>
              <a:rPr lang="en-US" altLang="en-US" sz="1800"/>
              <a:t>Find FV [CPT, FV] and voila!      FV = </a:t>
            </a:r>
            <a:r>
              <a:rPr lang="en-US" altLang="en-US" sz="1800" b="1"/>
              <a:t>$116.99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61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5E2D1719-4A66-4770-B114-2D6ED8FEF321}" type="slidenum">
              <a:rPr lang="en-US" altLang="en-US" sz="1200" smtClean="0"/>
              <a:pPr>
                <a:spcBef>
                  <a:spcPct val="0"/>
                </a:spcBef>
                <a:buFontTx/>
                <a:buNone/>
              </a:pPr>
              <a:t>5</a:t>
            </a:fld>
            <a:endParaRPr lang="en-US" altLang="en-US" sz="1200" smtClean="0"/>
          </a:p>
        </p:txBody>
      </p:sp>
      <p:sp>
        <p:nvSpPr>
          <p:cNvPr id="6148" name="Text Box 2"/>
          <p:cNvSpPr txBox="1">
            <a:spLocks noChangeArrowheads="1"/>
          </p:cNvSpPr>
          <p:nvPr/>
        </p:nvSpPr>
        <p:spPr bwMode="auto">
          <a:xfrm>
            <a:off x="288925" y="207963"/>
            <a:ext cx="6569075"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000" b="1" dirty="0"/>
              <a:t>Semiannual &amp; Other Compounding Periods (continued)</a:t>
            </a:r>
          </a:p>
          <a:p>
            <a:pPr>
              <a:spcBef>
                <a:spcPct val="0"/>
              </a:spcBef>
              <a:buFontTx/>
              <a:buNone/>
            </a:pPr>
            <a:endParaRPr lang="en-US" altLang="en-US" sz="1800" dirty="0"/>
          </a:p>
          <a:p>
            <a:pPr>
              <a:spcBef>
                <a:spcPct val="0"/>
              </a:spcBef>
              <a:buFont typeface="Monotype Sorts" pitchFamily="2" charset="2"/>
              <a:buNone/>
            </a:pPr>
            <a:r>
              <a:rPr lang="en-US" altLang="en-US" sz="1800" u="sng" dirty="0"/>
              <a:t>Example</a:t>
            </a:r>
            <a:r>
              <a:rPr lang="en-US" altLang="en-US" sz="1800" dirty="0"/>
              <a:t>:(extended) Calculate the FV of $100 invested for 2 years at 8% if interest is compounded </a:t>
            </a:r>
            <a:r>
              <a:rPr lang="en-US" altLang="en-US" sz="1800" b="1" i="1" dirty="0"/>
              <a:t>quarterly</a:t>
            </a:r>
            <a:r>
              <a:rPr lang="en-US" altLang="en-US" sz="1800" i="1" dirty="0"/>
              <a:t> </a:t>
            </a:r>
            <a:r>
              <a:rPr lang="en-US" altLang="en-US" sz="1800" dirty="0"/>
              <a:t>and</a:t>
            </a:r>
            <a:r>
              <a:rPr lang="en-US" altLang="en-US" sz="1800" i="1" dirty="0"/>
              <a:t> </a:t>
            </a:r>
            <a:r>
              <a:rPr lang="en-US" altLang="en-US" sz="1800" b="1" i="1" dirty="0"/>
              <a:t>monthly</a:t>
            </a:r>
            <a:endParaRPr lang="en-US" altLang="en-US" sz="1800" dirty="0"/>
          </a:p>
          <a:p>
            <a:pPr>
              <a:spcBef>
                <a:spcPct val="0"/>
              </a:spcBef>
              <a:buFont typeface="Monotype Sorts" pitchFamily="2" charset="2"/>
              <a:buNone/>
            </a:pPr>
            <a:endParaRPr lang="en-US" altLang="en-US" sz="1800" dirty="0"/>
          </a:p>
          <a:p>
            <a:pPr>
              <a:spcBef>
                <a:spcPct val="0"/>
              </a:spcBef>
              <a:buFont typeface="Monotype Sorts" pitchFamily="2" charset="2"/>
              <a:buNone/>
            </a:pPr>
            <a:r>
              <a:rPr lang="en-US" altLang="en-US" sz="1800" u="sng" dirty="0"/>
              <a:t>Quarterly Case</a:t>
            </a:r>
            <a:r>
              <a:rPr lang="en-US" altLang="en-US" sz="1800" dirty="0"/>
              <a:t>:</a:t>
            </a:r>
          </a:p>
        </p:txBody>
      </p:sp>
      <p:grpSp>
        <p:nvGrpSpPr>
          <p:cNvPr id="2" name="Group 36"/>
          <p:cNvGrpSpPr>
            <a:grpSpLocks/>
          </p:cNvGrpSpPr>
          <p:nvPr/>
        </p:nvGrpSpPr>
        <p:grpSpPr bwMode="auto">
          <a:xfrm>
            <a:off x="595313" y="1531938"/>
            <a:ext cx="5889625" cy="1720850"/>
            <a:chOff x="587375" y="4873625"/>
            <a:chExt cx="5888038" cy="1720850"/>
          </a:xfrm>
        </p:grpSpPr>
        <p:sp>
          <p:nvSpPr>
            <p:cNvPr id="6155" name="Text Box 28"/>
            <p:cNvSpPr txBox="1">
              <a:spLocks noChangeArrowheads="1"/>
            </p:cNvSpPr>
            <p:nvPr/>
          </p:nvSpPr>
          <p:spPr bwMode="auto">
            <a:xfrm>
              <a:off x="587375" y="5959475"/>
              <a:ext cx="438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$100</a:t>
              </a:r>
            </a:p>
          </p:txBody>
        </p:sp>
        <p:sp>
          <p:nvSpPr>
            <p:cNvPr id="6156" name="Line 4"/>
            <p:cNvSpPr>
              <a:spLocks noChangeShapeType="1"/>
            </p:cNvSpPr>
            <p:nvPr/>
          </p:nvSpPr>
          <p:spPr bwMode="auto">
            <a:xfrm>
              <a:off x="1616075" y="56007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5"/>
            <p:cNvSpPr>
              <a:spLocks noChangeShapeType="1"/>
            </p:cNvSpPr>
            <p:nvPr/>
          </p:nvSpPr>
          <p:spPr bwMode="auto">
            <a:xfrm flipV="1">
              <a:off x="1158875" y="5664200"/>
              <a:ext cx="3625850" cy="952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8" name="Line 6"/>
            <p:cNvSpPr>
              <a:spLocks noChangeShapeType="1"/>
            </p:cNvSpPr>
            <p:nvPr/>
          </p:nvSpPr>
          <p:spPr bwMode="auto">
            <a:xfrm>
              <a:off x="1158875" y="56007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Line 7"/>
            <p:cNvSpPr>
              <a:spLocks noChangeShapeType="1"/>
            </p:cNvSpPr>
            <p:nvPr/>
          </p:nvSpPr>
          <p:spPr bwMode="auto">
            <a:xfrm>
              <a:off x="2060575" y="56007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0" name="Line 8"/>
            <p:cNvSpPr>
              <a:spLocks noChangeShapeType="1"/>
            </p:cNvSpPr>
            <p:nvPr/>
          </p:nvSpPr>
          <p:spPr bwMode="auto">
            <a:xfrm>
              <a:off x="2530475" y="56007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1" name="Line 9"/>
            <p:cNvSpPr>
              <a:spLocks noChangeShapeType="1"/>
            </p:cNvSpPr>
            <p:nvPr/>
          </p:nvSpPr>
          <p:spPr bwMode="auto">
            <a:xfrm>
              <a:off x="2974975" y="56007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2" name="Line 10"/>
            <p:cNvSpPr>
              <a:spLocks noChangeShapeType="1"/>
            </p:cNvSpPr>
            <p:nvPr/>
          </p:nvSpPr>
          <p:spPr bwMode="auto">
            <a:xfrm>
              <a:off x="3457575" y="56007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3" name="Line 11"/>
            <p:cNvSpPr>
              <a:spLocks noChangeShapeType="1"/>
            </p:cNvSpPr>
            <p:nvPr/>
          </p:nvSpPr>
          <p:spPr bwMode="auto">
            <a:xfrm>
              <a:off x="4803775" y="56007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4" name="Line 12"/>
            <p:cNvSpPr>
              <a:spLocks noChangeShapeType="1"/>
            </p:cNvSpPr>
            <p:nvPr/>
          </p:nvSpPr>
          <p:spPr bwMode="auto">
            <a:xfrm>
              <a:off x="3902075" y="56007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5" name="Line 13"/>
            <p:cNvSpPr>
              <a:spLocks noChangeShapeType="1"/>
            </p:cNvSpPr>
            <p:nvPr/>
          </p:nvSpPr>
          <p:spPr bwMode="auto">
            <a:xfrm>
              <a:off x="4359275" y="56007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6" name="Text Box 16"/>
            <p:cNvSpPr txBox="1">
              <a:spLocks noChangeArrowheads="1"/>
            </p:cNvSpPr>
            <p:nvPr/>
          </p:nvSpPr>
          <p:spPr bwMode="auto">
            <a:xfrm>
              <a:off x="4232275" y="57134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7</a:t>
              </a:r>
            </a:p>
          </p:txBody>
        </p:sp>
        <p:sp>
          <p:nvSpPr>
            <p:cNvPr id="6167" name="Text Box 17"/>
            <p:cNvSpPr txBox="1">
              <a:spLocks noChangeArrowheads="1"/>
            </p:cNvSpPr>
            <p:nvPr/>
          </p:nvSpPr>
          <p:spPr bwMode="auto">
            <a:xfrm>
              <a:off x="4676775" y="57134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8</a:t>
              </a:r>
            </a:p>
          </p:txBody>
        </p:sp>
        <p:sp>
          <p:nvSpPr>
            <p:cNvPr id="6168" name="Text Box 18"/>
            <p:cNvSpPr txBox="1">
              <a:spLocks noChangeArrowheads="1"/>
            </p:cNvSpPr>
            <p:nvPr/>
          </p:nvSpPr>
          <p:spPr bwMode="auto">
            <a:xfrm>
              <a:off x="2841625" y="53705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1</a:t>
              </a:r>
            </a:p>
          </p:txBody>
        </p:sp>
        <p:sp>
          <p:nvSpPr>
            <p:cNvPr id="6169" name="Text Box 19"/>
            <p:cNvSpPr txBox="1">
              <a:spLocks noChangeArrowheads="1"/>
            </p:cNvSpPr>
            <p:nvPr/>
          </p:nvSpPr>
          <p:spPr bwMode="auto">
            <a:xfrm>
              <a:off x="4686300" y="538956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2</a:t>
              </a:r>
            </a:p>
          </p:txBody>
        </p:sp>
        <p:sp>
          <p:nvSpPr>
            <p:cNvPr id="6170" name="Text Box 20"/>
            <p:cNvSpPr txBox="1">
              <a:spLocks noChangeArrowheads="1"/>
            </p:cNvSpPr>
            <p:nvPr/>
          </p:nvSpPr>
          <p:spPr bwMode="auto">
            <a:xfrm>
              <a:off x="1038225" y="57134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0</a:t>
              </a:r>
            </a:p>
          </p:txBody>
        </p:sp>
        <p:sp>
          <p:nvSpPr>
            <p:cNvPr id="6171" name="Text Box 21"/>
            <p:cNvSpPr txBox="1">
              <a:spLocks noChangeArrowheads="1"/>
            </p:cNvSpPr>
            <p:nvPr/>
          </p:nvSpPr>
          <p:spPr bwMode="auto">
            <a:xfrm>
              <a:off x="2857500" y="57134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4</a:t>
              </a:r>
            </a:p>
          </p:txBody>
        </p:sp>
        <p:sp>
          <p:nvSpPr>
            <p:cNvPr id="6172" name="Text Box 22"/>
            <p:cNvSpPr txBox="1">
              <a:spLocks noChangeArrowheads="1"/>
            </p:cNvSpPr>
            <p:nvPr/>
          </p:nvSpPr>
          <p:spPr bwMode="auto">
            <a:xfrm>
              <a:off x="3333750" y="57134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5</a:t>
              </a:r>
            </a:p>
          </p:txBody>
        </p:sp>
        <p:sp>
          <p:nvSpPr>
            <p:cNvPr id="6173" name="Text Box 23"/>
            <p:cNvSpPr txBox="1">
              <a:spLocks noChangeArrowheads="1"/>
            </p:cNvSpPr>
            <p:nvPr/>
          </p:nvSpPr>
          <p:spPr bwMode="auto">
            <a:xfrm>
              <a:off x="3771900" y="57134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6</a:t>
              </a:r>
            </a:p>
          </p:txBody>
        </p:sp>
        <p:sp>
          <p:nvSpPr>
            <p:cNvPr id="6174" name="Text Box 24"/>
            <p:cNvSpPr txBox="1">
              <a:spLocks noChangeArrowheads="1"/>
            </p:cNvSpPr>
            <p:nvPr/>
          </p:nvSpPr>
          <p:spPr bwMode="auto">
            <a:xfrm>
              <a:off x="1492250" y="57134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1</a:t>
              </a:r>
            </a:p>
          </p:txBody>
        </p:sp>
        <p:sp>
          <p:nvSpPr>
            <p:cNvPr id="6175" name="Text Box 25"/>
            <p:cNvSpPr txBox="1">
              <a:spLocks noChangeArrowheads="1"/>
            </p:cNvSpPr>
            <p:nvPr/>
          </p:nvSpPr>
          <p:spPr bwMode="auto">
            <a:xfrm>
              <a:off x="1936750" y="57134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2</a:t>
              </a:r>
            </a:p>
          </p:txBody>
        </p:sp>
        <p:sp>
          <p:nvSpPr>
            <p:cNvPr id="6176" name="Text Box 26"/>
            <p:cNvSpPr txBox="1">
              <a:spLocks noChangeArrowheads="1"/>
            </p:cNvSpPr>
            <p:nvPr/>
          </p:nvSpPr>
          <p:spPr bwMode="auto">
            <a:xfrm>
              <a:off x="2409825" y="57134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3</a:t>
              </a:r>
            </a:p>
          </p:txBody>
        </p:sp>
        <p:sp>
          <p:nvSpPr>
            <p:cNvPr id="6177" name="Line 27"/>
            <p:cNvSpPr>
              <a:spLocks noChangeShapeType="1"/>
            </p:cNvSpPr>
            <p:nvPr/>
          </p:nvSpPr>
          <p:spPr bwMode="auto">
            <a:xfrm flipH="1" flipV="1">
              <a:off x="4794250" y="4873625"/>
              <a:ext cx="0" cy="5048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78" name="Text Box 29"/>
            <p:cNvSpPr txBox="1">
              <a:spLocks noChangeArrowheads="1"/>
            </p:cNvSpPr>
            <p:nvPr/>
          </p:nvSpPr>
          <p:spPr bwMode="auto">
            <a:xfrm>
              <a:off x="1120775" y="5438775"/>
              <a:ext cx="57259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r = 8%</a:t>
              </a:r>
            </a:p>
          </p:txBody>
        </p:sp>
        <p:sp>
          <p:nvSpPr>
            <p:cNvPr id="6179" name="Text Box 30"/>
            <p:cNvSpPr txBox="1">
              <a:spLocks noChangeArrowheads="1"/>
            </p:cNvSpPr>
            <p:nvPr/>
          </p:nvSpPr>
          <p:spPr bwMode="auto">
            <a:xfrm>
              <a:off x="4835525" y="5029200"/>
              <a:ext cx="5540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FV = ?</a:t>
              </a:r>
            </a:p>
          </p:txBody>
        </p:sp>
        <p:sp>
          <p:nvSpPr>
            <p:cNvPr id="6180" name="Text Box 31"/>
            <p:cNvSpPr txBox="1">
              <a:spLocks noChangeArrowheads="1"/>
            </p:cNvSpPr>
            <p:nvPr/>
          </p:nvSpPr>
          <p:spPr bwMode="auto">
            <a:xfrm>
              <a:off x="4886325" y="5360988"/>
              <a:ext cx="4746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years</a:t>
              </a:r>
            </a:p>
          </p:txBody>
        </p:sp>
        <p:sp>
          <p:nvSpPr>
            <p:cNvPr id="6181" name="Text Box 32"/>
            <p:cNvSpPr txBox="1">
              <a:spLocks noChangeArrowheads="1"/>
            </p:cNvSpPr>
            <p:nvPr/>
          </p:nvSpPr>
          <p:spPr bwMode="auto">
            <a:xfrm>
              <a:off x="4867275" y="5713413"/>
              <a:ext cx="13557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compounding periods</a:t>
              </a:r>
            </a:p>
          </p:txBody>
        </p:sp>
        <p:sp>
          <p:nvSpPr>
            <p:cNvPr id="6182" name="Line 34"/>
            <p:cNvSpPr>
              <a:spLocks noChangeShapeType="1"/>
            </p:cNvSpPr>
            <p:nvPr/>
          </p:nvSpPr>
          <p:spPr bwMode="auto">
            <a:xfrm flipH="1">
              <a:off x="1149350" y="5880100"/>
              <a:ext cx="0" cy="5048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83" name="Text Box 36"/>
            <p:cNvSpPr txBox="1">
              <a:spLocks noChangeArrowheads="1"/>
            </p:cNvSpPr>
            <p:nvPr/>
          </p:nvSpPr>
          <p:spPr bwMode="auto">
            <a:xfrm>
              <a:off x="3540125" y="5954713"/>
              <a:ext cx="2935288"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T = # of years = 2</a:t>
              </a:r>
            </a:p>
            <a:p>
              <a:pPr>
                <a:spcBef>
                  <a:spcPct val="0"/>
                </a:spcBef>
                <a:buFontTx/>
                <a:buNone/>
              </a:pPr>
              <a:r>
                <a:rPr lang="en-US" altLang="en-US" sz="1200" b="1"/>
                <a:t>m = # of discounting per year = 4</a:t>
              </a:r>
            </a:p>
            <a:p>
              <a:pPr>
                <a:spcBef>
                  <a:spcPct val="0"/>
                </a:spcBef>
                <a:buFontTx/>
                <a:buNone/>
              </a:pPr>
              <a:r>
                <a:rPr lang="en-US" altLang="en-US" sz="1200" b="1"/>
                <a:t>n = total # of periods = m x T = 4 x 2 = 8</a:t>
              </a:r>
            </a:p>
          </p:txBody>
        </p:sp>
      </p:grpSp>
      <p:sp>
        <p:nvSpPr>
          <p:cNvPr id="6153" name="Rectangle 2"/>
          <p:cNvSpPr>
            <a:spLocks noChangeArrowheads="1"/>
          </p:cNvSpPr>
          <p:nvPr/>
        </p:nvSpPr>
        <p:spPr bwMode="auto">
          <a:xfrm>
            <a:off x="195263" y="3986213"/>
            <a:ext cx="2293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b="1"/>
              <a:t>Financial Calculator:</a:t>
            </a:r>
          </a:p>
        </p:txBody>
      </p:sp>
      <p:sp>
        <p:nvSpPr>
          <p:cNvPr id="6154" name="Rectangle 3"/>
          <p:cNvSpPr>
            <a:spLocks noChangeArrowheads="1"/>
          </p:cNvSpPr>
          <p:nvPr/>
        </p:nvSpPr>
        <p:spPr bwMode="auto">
          <a:xfrm>
            <a:off x="220663" y="3140075"/>
            <a:ext cx="1120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b="1"/>
              <a:t>Formula: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7171" name="Slide Number Placeholder 3"/>
          <p:cNvSpPr>
            <a:spLocks noGrp="1"/>
          </p:cNvSpPr>
          <p:nvPr>
            <p:ph type="sldNum" sz="quarter" idx="12"/>
          </p:nvPr>
        </p:nvSpPr>
        <p:spPr>
          <a:xfrm>
            <a:off x="5976938" y="8851900"/>
            <a:ext cx="881062" cy="2921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42D9C75F-DAF1-473B-A602-752C10973BA1}" type="slidenum">
              <a:rPr lang="en-US" altLang="en-US" sz="1200" smtClean="0"/>
              <a:pPr>
                <a:spcBef>
                  <a:spcPct val="0"/>
                </a:spcBef>
                <a:buFontTx/>
                <a:buNone/>
              </a:pPr>
              <a:t>6</a:t>
            </a:fld>
            <a:endParaRPr lang="en-US" altLang="en-US" sz="1200" smtClean="0"/>
          </a:p>
        </p:txBody>
      </p:sp>
      <p:sp>
        <p:nvSpPr>
          <p:cNvPr id="7173" name="Text Box 53"/>
          <p:cNvSpPr txBox="1">
            <a:spLocks noChangeArrowheads="1"/>
          </p:cNvSpPr>
          <p:nvPr/>
        </p:nvSpPr>
        <p:spPr bwMode="auto">
          <a:xfrm>
            <a:off x="0" y="868363"/>
            <a:ext cx="15367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Monthly Case</a:t>
            </a:r>
            <a:r>
              <a:rPr lang="en-US" altLang="en-US" sz="1800"/>
              <a:t>:</a:t>
            </a:r>
          </a:p>
        </p:txBody>
      </p:sp>
      <p:grpSp>
        <p:nvGrpSpPr>
          <p:cNvPr id="2" name="Group 47"/>
          <p:cNvGrpSpPr>
            <a:grpSpLocks/>
          </p:cNvGrpSpPr>
          <p:nvPr/>
        </p:nvGrpSpPr>
        <p:grpSpPr bwMode="auto">
          <a:xfrm>
            <a:off x="180975" y="914400"/>
            <a:ext cx="6677025" cy="1649413"/>
            <a:chOff x="180975" y="3081338"/>
            <a:chExt cx="6677025" cy="1649412"/>
          </a:xfrm>
        </p:grpSpPr>
        <p:sp>
          <p:nvSpPr>
            <p:cNvPr id="7181" name="Line 3"/>
            <p:cNvSpPr>
              <a:spLocks noChangeShapeType="1"/>
            </p:cNvSpPr>
            <p:nvPr/>
          </p:nvSpPr>
          <p:spPr bwMode="auto">
            <a:xfrm>
              <a:off x="1076325" y="3859213"/>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2" name="Line 4"/>
            <p:cNvSpPr>
              <a:spLocks noChangeShapeType="1"/>
            </p:cNvSpPr>
            <p:nvPr/>
          </p:nvSpPr>
          <p:spPr bwMode="auto">
            <a:xfrm flipV="1">
              <a:off x="619125" y="3929063"/>
              <a:ext cx="2587625" cy="317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3" name="Line 5"/>
            <p:cNvSpPr>
              <a:spLocks noChangeShapeType="1"/>
            </p:cNvSpPr>
            <p:nvPr/>
          </p:nvSpPr>
          <p:spPr bwMode="auto">
            <a:xfrm>
              <a:off x="619125" y="3859213"/>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4" name="Line 6"/>
            <p:cNvSpPr>
              <a:spLocks noChangeShapeType="1"/>
            </p:cNvSpPr>
            <p:nvPr/>
          </p:nvSpPr>
          <p:spPr bwMode="auto">
            <a:xfrm>
              <a:off x="4924425" y="3852863"/>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5" name="Line 7"/>
            <p:cNvSpPr>
              <a:spLocks noChangeShapeType="1"/>
            </p:cNvSpPr>
            <p:nvPr/>
          </p:nvSpPr>
          <p:spPr bwMode="auto">
            <a:xfrm>
              <a:off x="1520825" y="3859213"/>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6" name="Line 8"/>
            <p:cNvSpPr>
              <a:spLocks noChangeShapeType="1"/>
            </p:cNvSpPr>
            <p:nvPr/>
          </p:nvSpPr>
          <p:spPr bwMode="auto">
            <a:xfrm>
              <a:off x="1990725" y="3859213"/>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7" name="Line 9"/>
            <p:cNvSpPr>
              <a:spLocks noChangeShapeType="1"/>
            </p:cNvSpPr>
            <p:nvPr/>
          </p:nvSpPr>
          <p:spPr bwMode="auto">
            <a:xfrm>
              <a:off x="2435225" y="3859213"/>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8" name="Line 10"/>
            <p:cNvSpPr>
              <a:spLocks noChangeShapeType="1"/>
            </p:cNvSpPr>
            <p:nvPr/>
          </p:nvSpPr>
          <p:spPr bwMode="auto">
            <a:xfrm>
              <a:off x="2917825" y="3859213"/>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9" name="Line 11"/>
            <p:cNvSpPr>
              <a:spLocks noChangeShapeType="1"/>
            </p:cNvSpPr>
            <p:nvPr/>
          </p:nvSpPr>
          <p:spPr bwMode="auto">
            <a:xfrm>
              <a:off x="4460875" y="3852863"/>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0" name="Line 12"/>
            <p:cNvSpPr>
              <a:spLocks noChangeShapeType="1"/>
            </p:cNvSpPr>
            <p:nvPr/>
          </p:nvSpPr>
          <p:spPr bwMode="auto">
            <a:xfrm>
              <a:off x="4003675" y="3852863"/>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91" name="Text Box 13"/>
            <p:cNvSpPr txBox="1">
              <a:spLocks noChangeArrowheads="1"/>
            </p:cNvSpPr>
            <p:nvPr/>
          </p:nvSpPr>
          <p:spPr bwMode="auto">
            <a:xfrm>
              <a:off x="501650" y="3665538"/>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7192" name="Line 22"/>
            <p:cNvSpPr>
              <a:spLocks noChangeShapeType="1"/>
            </p:cNvSpPr>
            <p:nvPr/>
          </p:nvSpPr>
          <p:spPr bwMode="auto">
            <a:xfrm flipH="1" flipV="1">
              <a:off x="4914900" y="3081338"/>
              <a:ext cx="0" cy="5810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93" name="Text Box 23"/>
            <p:cNvSpPr txBox="1">
              <a:spLocks noChangeArrowheads="1"/>
            </p:cNvSpPr>
            <p:nvPr/>
          </p:nvSpPr>
          <p:spPr bwMode="auto">
            <a:xfrm>
              <a:off x="815975" y="3514725"/>
              <a:ext cx="64678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 = 8%</a:t>
              </a:r>
            </a:p>
          </p:txBody>
        </p:sp>
        <p:sp>
          <p:nvSpPr>
            <p:cNvPr id="7194" name="Line 24"/>
            <p:cNvSpPr>
              <a:spLocks noChangeShapeType="1"/>
            </p:cNvSpPr>
            <p:nvPr/>
          </p:nvSpPr>
          <p:spPr bwMode="auto">
            <a:xfrm>
              <a:off x="3641725" y="3919538"/>
              <a:ext cx="1266825" cy="3175"/>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7195" name="Group 25"/>
            <p:cNvGrpSpPr>
              <a:grpSpLocks/>
            </p:cNvGrpSpPr>
            <p:nvPr/>
          </p:nvGrpSpPr>
          <p:grpSpPr bwMode="auto">
            <a:xfrm>
              <a:off x="3109913" y="3698875"/>
              <a:ext cx="157162" cy="457200"/>
              <a:chOff x="2229" y="2584"/>
              <a:chExt cx="99" cy="288"/>
            </a:xfrm>
          </p:grpSpPr>
          <p:sp>
            <p:nvSpPr>
              <p:cNvPr id="7216" name="Line 26"/>
              <p:cNvSpPr>
                <a:spLocks noChangeShapeType="1"/>
              </p:cNvSpPr>
              <p:nvPr/>
            </p:nvSpPr>
            <p:spPr bwMode="auto">
              <a:xfrm flipH="1">
                <a:off x="2229" y="2584"/>
                <a:ext cx="79" cy="8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7" name="Line 27"/>
              <p:cNvSpPr>
                <a:spLocks noChangeShapeType="1"/>
              </p:cNvSpPr>
              <p:nvPr/>
            </p:nvSpPr>
            <p:spPr bwMode="auto">
              <a:xfrm>
                <a:off x="2229" y="2670"/>
                <a:ext cx="99" cy="10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8" name="Line 28"/>
              <p:cNvSpPr>
                <a:spLocks noChangeShapeType="1"/>
              </p:cNvSpPr>
              <p:nvPr/>
            </p:nvSpPr>
            <p:spPr bwMode="auto">
              <a:xfrm flipV="1">
                <a:off x="2248" y="2772"/>
                <a:ext cx="80" cy="1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196" name="Group 29"/>
            <p:cNvGrpSpPr>
              <a:grpSpLocks/>
            </p:cNvGrpSpPr>
            <p:nvPr/>
          </p:nvGrpSpPr>
          <p:grpSpPr bwMode="auto">
            <a:xfrm>
              <a:off x="3568700" y="3703638"/>
              <a:ext cx="157163" cy="457200"/>
              <a:chOff x="2229" y="2584"/>
              <a:chExt cx="99" cy="288"/>
            </a:xfrm>
          </p:grpSpPr>
          <p:sp>
            <p:nvSpPr>
              <p:cNvPr id="7213" name="Line 30"/>
              <p:cNvSpPr>
                <a:spLocks noChangeShapeType="1"/>
              </p:cNvSpPr>
              <p:nvPr/>
            </p:nvSpPr>
            <p:spPr bwMode="auto">
              <a:xfrm flipH="1">
                <a:off x="2229" y="2584"/>
                <a:ext cx="79" cy="89"/>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4" name="Line 31"/>
              <p:cNvSpPr>
                <a:spLocks noChangeShapeType="1"/>
              </p:cNvSpPr>
              <p:nvPr/>
            </p:nvSpPr>
            <p:spPr bwMode="auto">
              <a:xfrm>
                <a:off x="2229" y="2670"/>
                <a:ext cx="99" cy="10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215" name="Line 32"/>
              <p:cNvSpPr>
                <a:spLocks noChangeShapeType="1"/>
              </p:cNvSpPr>
              <p:nvPr/>
            </p:nvSpPr>
            <p:spPr bwMode="auto">
              <a:xfrm flipV="1">
                <a:off x="2248" y="2772"/>
                <a:ext cx="80" cy="10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7197" name="Text Box 33"/>
            <p:cNvSpPr txBox="1">
              <a:spLocks noChangeArrowheads="1"/>
            </p:cNvSpPr>
            <p:nvPr/>
          </p:nvSpPr>
          <p:spPr bwMode="auto">
            <a:xfrm>
              <a:off x="4911725" y="3159125"/>
              <a:ext cx="6270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FV = ?</a:t>
              </a:r>
            </a:p>
          </p:txBody>
        </p:sp>
        <p:sp>
          <p:nvSpPr>
            <p:cNvPr id="7198" name="Text Box 35"/>
            <p:cNvSpPr txBox="1">
              <a:spLocks noChangeArrowheads="1"/>
            </p:cNvSpPr>
            <p:nvPr/>
          </p:nvSpPr>
          <p:spPr bwMode="auto">
            <a:xfrm>
              <a:off x="933450" y="399415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7199" name="Text Box 36"/>
            <p:cNvSpPr txBox="1">
              <a:spLocks noChangeArrowheads="1"/>
            </p:cNvSpPr>
            <p:nvPr/>
          </p:nvSpPr>
          <p:spPr bwMode="auto">
            <a:xfrm>
              <a:off x="1381125" y="399415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a:t>
              </a:r>
            </a:p>
          </p:txBody>
        </p:sp>
        <p:sp>
          <p:nvSpPr>
            <p:cNvPr id="7200" name="Text Box 37"/>
            <p:cNvSpPr txBox="1">
              <a:spLocks noChangeArrowheads="1"/>
            </p:cNvSpPr>
            <p:nvPr/>
          </p:nvSpPr>
          <p:spPr bwMode="auto">
            <a:xfrm>
              <a:off x="1876425" y="399415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3</a:t>
              </a:r>
            </a:p>
          </p:txBody>
        </p:sp>
        <p:sp>
          <p:nvSpPr>
            <p:cNvPr id="7201" name="Text Box 38"/>
            <p:cNvSpPr txBox="1">
              <a:spLocks noChangeArrowheads="1"/>
            </p:cNvSpPr>
            <p:nvPr/>
          </p:nvSpPr>
          <p:spPr bwMode="auto">
            <a:xfrm>
              <a:off x="2314575" y="399415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4</a:t>
              </a:r>
            </a:p>
          </p:txBody>
        </p:sp>
        <p:sp>
          <p:nvSpPr>
            <p:cNvPr id="7202" name="Text Box 39"/>
            <p:cNvSpPr txBox="1">
              <a:spLocks noChangeArrowheads="1"/>
            </p:cNvSpPr>
            <p:nvPr/>
          </p:nvSpPr>
          <p:spPr bwMode="auto">
            <a:xfrm>
              <a:off x="2784475" y="398780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5</a:t>
              </a:r>
            </a:p>
          </p:txBody>
        </p:sp>
        <p:sp>
          <p:nvSpPr>
            <p:cNvPr id="7203" name="Text Box 43"/>
            <p:cNvSpPr txBox="1">
              <a:spLocks noChangeArrowheads="1"/>
            </p:cNvSpPr>
            <p:nvPr/>
          </p:nvSpPr>
          <p:spPr bwMode="auto">
            <a:xfrm>
              <a:off x="4791075" y="3632200"/>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a:t>
              </a:r>
            </a:p>
          </p:txBody>
        </p:sp>
        <p:sp>
          <p:nvSpPr>
            <p:cNvPr id="7204" name="Text Box 44"/>
            <p:cNvSpPr txBox="1">
              <a:spLocks noChangeArrowheads="1"/>
            </p:cNvSpPr>
            <p:nvPr/>
          </p:nvSpPr>
          <p:spPr bwMode="auto">
            <a:xfrm>
              <a:off x="5156200" y="3625850"/>
              <a:ext cx="4746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years</a:t>
              </a:r>
            </a:p>
          </p:txBody>
        </p:sp>
        <p:sp>
          <p:nvSpPr>
            <p:cNvPr id="7205" name="Text Box 45"/>
            <p:cNvSpPr txBox="1">
              <a:spLocks noChangeArrowheads="1"/>
            </p:cNvSpPr>
            <p:nvPr/>
          </p:nvSpPr>
          <p:spPr bwMode="auto">
            <a:xfrm>
              <a:off x="5146675" y="4006850"/>
              <a:ext cx="13557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compounding periods</a:t>
              </a:r>
            </a:p>
          </p:txBody>
        </p:sp>
        <p:sp>
          <p:nvSpPr>
            <p:cNvPr id="7206" name="Text Box 46"/>
            <p:cNvSpPr txBox="1">
              <a:spLocks noChangeArrowheads="1"/>
            </p:cNvSpPr>
            <p:nvPr/>
          </p:nvSpPr>
          <p:spPr bwMode="auto">
            <a:xfrm>
              <a:off x="3876675" y="4022725"/>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22</a:t>
              </a:r>
            </a:p>
          </p:txBody>
        </p:sp>
        <p:sp>
          <p:nvSpPr>
            <p:cNvPr id="7207" name="Text Box 47"/>
            <p:cNvSpPr txBox="1">
              <a:spLocks noChangeArrowheads="1"/>
            </p:cNvSpPr>
            <p:nvPr/>
          </p:nvSpPr>
          <p:spPr bwMode="auto">
            <a:xfrm>
              <a:off x="4314825" y="4022725"/>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23</a:t>
              </a:r>
            </a:p>
          </p:txBody>
        </p:sp>
        <p:sp>
          <p:nvSpPr>
            <p:cNvPr id="7208" name="Text Box 48"/>
            <p:cNvSpPr txBox="1">
              <a:spLocks noChangeArrowheads="1"/>
            </p:cNvSpPr>
            <p:nvPr/>
          </p:nvSpPr>
          <p:spPr bwMode="auto">
            <a:xfrm>
              <a:off x="4784725" y="4016375"/>
              <a:ext cx="311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24</a:t>
              </a:r>
            </a:p>
          </p:txBody>
        </p:sp>
        <p:sp>
          <p:nvSpPr>
            <p:cNvPr id="7209" name="Text Box 50"/>
            <p:cNvSpPr txBox="1">
              <a:spLocks noChangeArrowheads="1"/>
            </p:cNvSpPr>
            <p:nvPr/>
          </p:nvSpPr>
          <p:spPr bwMode="auto">
            <a:xfrm>
              <a:off x="180975" y="4300538"/>
              <a:ext cx="438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$100</a:t>
              </a:r>
            </a:p>
          </p:txBody>
        </p:sp>
        <p:sp>
          <p:nvSpPr>
            <p:cNvPr id="7210" name="Line 51"/>
            <p:cNvSpPr>
              <a:spLocks noChangeShapeType="1"/>
            </p:cNvSpPr>
            <p:nvPr/>
          </p:nvSpPr>
          <p:spPr bwMode="auto">
            <a:xfrm flipH="1">
              <a:off x="609600" y="4202113"/>
              <a:ext cx="0" cy="5048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211" name="Text Box 52"/>
            <p:cNvSpPr txBox="1">
              <a:spLocks noChangeArrowheads="1"/>
            </p:cNvSpPr>
            <p:nvPr/>
          </p:nvSpPr>
          <p:spPr bwMode="auto">
            <a:xfrm>
              <a:off x="492125" y="3979863"/>
              <a:ext cx="2476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7212" name="Text Box 54"/>
            <p:cNvSpPr txBox="1">
              <a:spLocks noChangeArrowheads="1"/>
            </p:cNvSpPr>
            <p:nvPr/>
          </p:nvSpPr>
          <p:spPr bwMode="auto">
            <a:xfrm>
              <a:off x="3922713" y="4181475"/>
              <a:ext cx="293528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T = # of years = 2</a:t>
              </a:r>
            </a:p>
            <a:p>
              <a:pPr>
                <a:spcBef>
                  <a:spcPct val="0"/>
                </a:spcBef>
                <a:buFontTx/>
                <a:buNone/>
              </a:pPr>
              <a:r>
                <a:rPr lang="en-US" altLang="en-US" sz="1000" b="1"/>
                <a:t>m = # of discounting per year = 12</a:t>
              </a:r>
            </a:p>
            <a:p>
              <a:pPr>
                <a:spcBef>
                  <a:spcPct val="0"/>
                </a:spcBef>
                <a:buFontTx/>
                <a:buNone/>
              </a:pPr>
              <a:r>
                <a:rPr lang="en-US" altLang="en-US" sz="1000" b="1"/>
                <a:t>n = total # of periods = m x T = 12 x 2 = 24</a:t>
              </a:r>
            </a:p>
          </p:txBody>
        </p:sp>
      </p:grpSp>
      <p:sp>
        <p:nvSpPr>
          <p:cNvPr id="7175" name="Rectangle 45"/>
          <p:cNvSpPr>
            <a:spLocks noChangeArrowheads="1"/>
          </p:cNvSpPr>
          <p:nvPr/>
        </p:nvSpPr>
        <p:spPr bwMode="auto">
          <a:xfrm>
            <a:off x="190500" y="233363"/>
            <a:ext cx="6667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Semiannual &amp; Other Compounding Periods (continued)</a:t>
            </a:r>
          </a:p>
        </p:txBody>
      </p:sp>
      <p:sp>
        <p:nvSpPr>
          <p:cNvPr id="7177" name="Rectangle 49"/>
          <p:cNvSpPr>
            <a:spLocks noChangeArrowheads="1"/>
          </p:cNvSpPr>
          <p:nvPr/>
        </p:nvSpPr>
        <p:spPr bwMode="auto">
          <a:xfrm>
            <a:off x="123825" y="534988"/>
            <a:ext cx="2190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u="sng"/>
              <a:t>Example</a:t>
            </a:r>
            <a:r>
              <a:rPr lang="en-US" altLang="en-US" sz="1800"/>
              <a:t>: (continued)</a:t>
            </a:r>
          </a:p>
        </p:txBody>
      </p:sp>
      <p:sp>
        <p:nvSpPr>
          <p:cNvPr id="7179" name="Rectangle 2"/>
          <p:cNvSpPr>
            <a:spLocks noChangeArrowheads="1"/>
          </p:cNvSpPr>
          <p:nvPr/>
        </p:nvSpPr>
        <p:spPr bwMode="auto">
          <a:xfrm>
            <a:off x="180975" y="2643188"/>
            <a:ext cx="11207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b="1"/>
              <a:t>Formula:</a:t>
            </a:r>
          </a:p>
        </p:txBody>
      </p:sp>
      <p:sp>
        <p:nvSpPr>
          <p:cNvPr id="7180" name="Rectangle 3"/>
          <p:cNvSpPr>
            <a:spLocks noChangeArrowheads="1"/>
          </p:cNvSpPr>
          <p:nvPr/>
        </p:nvSpPr>
        <p:spPr bwMode="auto">
          <a:xfrm>
            <a:off x="190500" y="3425825"/>
            <a:ext cx="2293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b="1"/>
              <a:t>Financial Calculator: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81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AC23C665-FD0E-40EF-8D10-57C0B5C3617F}" type="slidenum">
              <a:rPr lang="en-US" altLang="en-US" sz="1200" smtClean="0"/>
              <a:pPr>
                <a:spcBef>
                  <a:spcPct val="0"/>
                </a:spcBef>
                <a:buFontTx/>
                <a:buNone/>
              </a:pPr>
              <a:t>7</a:t>
            </a:fld>
            <a:endParaRPr lang="en-US" altLang="en-US" sz="1200" smtClean="0"/>
          </a:p>
        </p:txBody>
      </p:sp>
      <p:sp>
        <p:nvSpPr>
          <p:cNvPr id="8196" name="Text Box 2"/>
          <p:cNvSpPr txBox="1">
            <a:spLocks noChangeArrowheads="1"/>
          </p:cNvSpPr>
          <p:nvPr/>
        </p:nvSpPr>
        <p:spPr bwMode="auto">
          <a:xfrm>
            <a:off x="161925" y="166688"/>
            <a:ext cx="6696075" cy="206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000" b="1"/>
              <a:t>Semiannual &amp; Other Compounding Periods (continued)</a:t>
            </a:r>
          </a:p>
          <a:p>
            <a:pPr>
              <a:spcBef>
                <a:spcPct val="0"/>
              </a:spcBef>
              <a:buFontTx/>
              <a:buNone/>
            </a:pPr>
            <a:endParaRPr lang="en-US" altLang="en-US" sz="1800" u="sng"/>
          </a:p>
          <a:p>
            <a:pPr>
              <a:spcBef>
                <a:spcPct val="0"/>
              </a:spcBef>
              <a:buFontTx/>
              <a:buNone/>
            </a:pPr>
            <a:r>
              <a:rPr lang="en-US" altLang="en-US" sz="1800" u="sng"/>
              <a:t>Find PV of an Annuity</a:t>
            </a:r>
            <a:endParaRPr lang="en-US" altLang="en-US" sz="1800"/>
          </a:p>
          <a:p>
            <a:pPr>
              <a:spcBef>
                <a:spcPct val="0"/>
              </a:spcBef>
              <a:buFontTx/>
              <a:buNone/>
            </a:pPr>
            <a:endParaRPr lang="en-US" altLang="en-US" sz="1800" u="sng"/>
          </a:p>
          <a:p>
            <a:pPr>
              <a:spcBef>
                <a:spcPct val="0"/>
              </a:spcBef>
              <a:buFontTx/>
              <a:buNone/>
            </a:pPr>
            <a:r>
              <a:rPr lang="en-US" altLang="en-US" sz="1800" u="sng"/>
              <a:t>Example</a:t>
            </a:r>
            <a:r>
              <a:rPr lang="en-US" altLang="en-US" sz="1800"/>
              <a:t>: An ordinary annuity pays $50 semiannually for two years.  If the current market interest rate for this annuity is 4%, what is it worth today?</a:t>
            </a:r>
          </a:p>
        </p:txBody>
      </p:sp>
      <p:grpSp>
        <p:nvGrpSpPr>
          <p:cNvPr id="8197" name="Group 3"/>
          <p:cNvGrpSpPr>
            <a:grpSpLocks/>
          </p:cNvGrpSpPr>
          <p:nvPr/>
        </p:nvGrpSpPr>
        <p:grpSpPr bwMode="auto">
          <a:xfrm>
            <a:off x="833438" y="2657475"/>
            <a:ext cx="5721350" cy="357188"/>
            <a:chOff x="358" y="2043"/>
            <a:chExt cx="3604" cy="225"/>
          </a:xfrm>
        </p:grpSpPr>
        <p:grpSp>
          <p:nvGrpSpPr>
            <p:cNvPr id="8241" name="Group 4"/>
            <p:cNvGrpSpPr>
              <a:grpSpLocks/>
            </p:cNvGrpSpPr>
            <p:nvPr/>
          </p:nvGrpSpPr>
          <p:grpSpPr bwMode="auto">
            <a:xfrm>
              <a:off x="424" y="2045"/>
              <a:ext cx="3464" cy="92"/>
              <a:chOff x="416" y="594"/>
              <a:chExt cx="3464" cy="92"/>
            </a:xfrm>
          </p:grpSpPr>
          <p:sp>
            <p:nvSpPr>
              <p:cNvPr id="8250" name="Line 5"/>
              <p:cNvSpPr>
                <a:spLocks noChangeShapeType="1"/>
              </p:cNvSpPr>
              <p:nvPr/>
            </p:nvSpPr>
            <p:spPr bwMode="auto">
              <a:xfrm>
                <a:off x="416" y="640"/>
                <a:ext cx="3464"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51" name="Line 6"/>
              <p:cNvSpPr>
                <a:spLocks noChangeShapeType="1"/>
              </p:cNvSpPr>
              <p:nvPr/>
            </p:nvSpPr>
            <p:spPr bwMode="auto">
              <a:xfrm>
                <a:off x="416" y="594"/>
                <a:ext cx="0" cy="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52" name="Line 7"/>
              <p:cNvSpPr>
                <a:spLocks noChangeShapeType="1"/>
              </p:cNvSpPr>
              <p:nvPr/>
            </p:nvSpPr>
            <p:spPr bwMode="auto">
              <a:xfrm>
                <a:off x="3876" y="594"/>
                <a:ext cx="0" cy="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42" name="Line 8"/>
            <p:cNvSpPr>
              <a:spLocks noChangeShapeType="1"/>
            </p:cNvSpPr>
            <p:nvPr/>
          </p:nvSpPr>
          <p:spPr bwMode="auto">
            <a:xfrm>
              <a:off x="1302" y="2043"/>
              <a:ext cx="0"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43" name="Line 9"/>
            <p:cNvSpPr>
              <a:spLocks noChangeShapeType="1"/>
            </p:cNvSpPr>
            <p:nvPr/>
          </p:nvSpPr>
          <p:spPr bwMode="auto">
            <a:xfrm>
              <a:off x="2160" y="2043"/>
              <a:ext cx="0"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44" name="Line 10"/>
            <p:cNvSpPr>
              <a:spLocks noChangeShapeType="1"/>
            </p:cNvSpPr>
            <p:nvPr/>
          </p:nvSpPr>
          <p:spPr bwMode="auto">
            <a:xfrm>
              <a:off x="3036" y="2043"/>
              <a:ext cx="0"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45" name="Text Box 11"/>
            <p:cNvSpPr txBox="1">
              <a:spLocks noChangeArrowheads="1"/>
            </p:cNvSpPr>
            <p:nvPr/>
          </p:nvSpPr>
          <p:spPr bwMode="auto">
            <a:xfrm>
              <a:off x="358"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8246" name="Text Box 12"/>
            <p:cNvSpPr txBox="1">
              <a:spLocks noChangeArrowheads="1"/>
            </p:cNvSpPr>
            <p:nvPr/>
          </p:nvSpPr>
          <p:spPr bwMode="auto">
            <a:xfrm>
              <a:off x="1230"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8247" name="Text Box 13"/>
            <p:cNvSpPr txBox="1">
              <a:spLocks noChangeArrowheads="1"/>
            </p:cNvSpPr>
            <p:nvPr/>
          </p:nvSpPr>
          <p:spPr bwMode="auto">
            <a:xfrm>
              <a:off x="2086"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a:t>
              </a:r>
            </a:p>
          </p:txBody>
        </p:sp>
        <p:sp>
          <p:nvSpPr>
            <p:cNvPr id="8248" name="Text Box 14"/>
            <p:cNvSpPr txBox="1">
              <a:spLocks noChangeArrowheads="1"/>
            </p:cNvSpPr>
            <p:nvPr/>
          </p:nvSpPr>
          <p:spPr bwMode="auto">
            <a:xfrm>
              <a:off x="2966"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3</a:t>
              </a:r>
            </a:p>
          </p:txBody>
        </p:sp>
        <p:sp>
          <p:nvSpPr>
            <p:cNvPr id="8249" name="Text Box 15"/>
            <p:cNvSpPr txBox="1">
              <a:spLocks noChangeArrowheads="1"/>
            </p:cNvSpPr>
            <p:nvPr/>
          </p:nvSpPr>
          <p:spPr bwMode="auto">
            <a:xfrm>
              <a:off x="3806"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4</a:t>
              </a:r>
            </a:p>
          </p:txBody>
        </p:sp>
      </p:grpSp>
      <p:sp>
        <p:nvSpPr>
          <p:cNvPr id="8198" name="Line 16"/>
          <p:cNvSpPr>
            <a:spLocks noChangeShapeType="1"/>
          </p:cNvSpPr>
          <p:nvPr/>
        </p:nvSpPr>
        <p:spPr bwMode="auto">
          <a:xfrm flipV="1">
            <a:off x="2332038" y="2401888"/>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199" name="Line 17"/>
          <p:cNvSpPr>
            <a:spLocks noChangeShapeType="1"/>
          </p:cNvSpPr>
          <p:nvPr/>
        </p:nvSpPr>
        <p:spPr bwMode="auto">
          <a:xfrm flipV="1">
            <a:off x="3694113" y="2392363"/>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0" name="Line 18"/>
          <p:cNvSpPr>
            <a:spLocks noChangeShapeType="1"/>
          </p:cNvSpPr>
          <p:nvPr/>
        </p:nvSpPr>
        <p:spPr bwMode="auto">
          <a:xfrm flipV="1">
            <a:off x="5078413" y="2392363"/>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1" name="Line 19"/>
          <p:cNvSpPr>
            <a:spLocks noChangeShapeType="1"/>
          </p:cNvSpPr>
          <p:nvPr/>
        </p:nvSpPr>
        <p:spPr bwMode="auto">
          <a:xfrm flipV="1">
            <a:off x="6427788" y="2392363"/>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2" name="Text Box 20"/>
          <p:cNvSpPr txBox="1">
            <a:spLocks noChangeArrowheads="1"/>
          </p:cNvSpPr>
          <p:nvPr/>
        </p:nvSpPr>
        <p:spPr bwMode="auto">
          <a:xfrm>
            <a:off x="6246813" y="21717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a:t>
            </a:r>
          </a:p>
        </p:txBody>
      </p:sp>
      <p:sp>
        <p:nvSpPr>
          <p:cNvPr id="8203" name="Text Box 21"/>
          <p:cNvSpPr txBox="1">
            <a:spLocks noChangeArrowheads="1"/>
          </p:cNvSpPr>
          <p:nvPr/>
        </p:nvSpPr>
        <p:spPr bwMode="auto">
          <a:xfrm>
            <a:off x="2157413" y="21717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a:t>
            </a:r>
          </a:p>
        </p:txBody>
      </p:sp>
      <p:sp>
        <p:nvSpPr>
          <p:cNvPr id="8204" name="Text Box 23"/>
          <p:cNvSpPr txBox="1">
            <a:spLocks noChangeArrowheads="1"/>
          </p:cNvSpPr>
          <p:nvPr/>
        </p:nvSpPr>
        <p:spPr bwMode="auto">
          <a:xfrm>
            <a:off x="4913313" y="21717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a:t>
            </a:r>
          </a:p>
        </p:txBody>
      </p:sp>
      <p:sp>
        <p:nvSpPr>
          <p:cNvPr id="8205" name="Line 24"/>
          <p:cNvSpPr>
            <a:spLocks noChangeShapeType="1"/>
          </p:cNvSpPr>
          <p:nvPr/>
        </p:nvSpPr>
        <p:spPr bwMode="auto">
          <a:xfrm flipH="1">
            <a:off x="941388" y="2992438"/>
            <a:ext cx="0" cy="5810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6" name="Text Box 25"/>
          <p:cNvSpPr txBox="1">
            <a:spLocks noChangeArrowheads="1"/>
          </p:cNvSpPr>
          <p:nvPr/>
        </p:nvSpPr>
        <p:spPr bwMode="auto">
          <a:xfrm>
            <a:off x="915988" y="3022600"/>
            <a:ext cx="62706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PV = ?</a:t>
            </a:r>
          </a:p>
        </p:txBody>
      </p:sp>
      <p:sp>
        <p:nvSpPr>
          <p:cNvPr id="8207" name="Text Box 26"/>
          <p:cNvSpPr txBox="1">
            <a:spLocks noChangeArrowheads="1"/>
          </p:cNvSpPr>
          <p:nvPr/>
        </p:nvSpPr>
        <p:spPr bwMode="auto">
          <a:xfrm>
            <a:off x="1112838" y="2451100"/>
            <a:ext cx="854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a:t>
            </a:r>
            <a:r>
              <a:rPr lang="en-US" altLang="en-US" sz="1200" b="1" baseline="-25000"/>
              <a:t>periodic</a:t>
            </a:r>
            <a:r>
              <a:rPr lang="en-US" altLang="en-US" sz="1200" b="1"/>
              <a:t> = ?</a:t>
            </a:r>
          </a:p>
        </p:txBody>
      </p:sp>
      <p:sp>
        <p:nvSpPr>
          <p:cNvPr id="8208" name="Text Box 27"/>
          <p:cNvSpPr txBox="1">
            <a:spLocks noChangeArrowheads="1"/>
          </p:cNvSpPr>
          <p:nvPr/>
        </p:nvSpPr>
        <p:spPr bwMode="auto">
          <a:xfrm>
            <a:off x="1112838" y="2235200"/>
            <a:ext cx="9350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a:t>
            </a:r>
            <a:r>
              <a:rPr lang="en-US" altLang="en-US" sz="1200" b="1" baseline="-25000"/>
              <a:t>simple</a:t>
            </a:r>
            <a:r>
              <a:rPr lang="en-US" altLang="en-US" sz="1200" b="1"/>
              <a:t> = 4%</a:t>
            </a:r>
          </a:p>
        </p:txBody>
      </p:sp>
      <p:sp>
        <p:nvSpPr>
          <p:cNvPr id="19484" name="Text Box 28"/>
          <p:cNvSpPr txBox="1">
            <a:spLocks noChangeArrowheads="1"/>
          </p:cNvSpPr>
          <p:nvPr/>
        </p:nvSpPr>
        <p:spPr bwMode="auto">
          <a:xfrm>
            <a:off x="127000" y="5573713"/>
            <a:ext cx="6731000" cy="238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800" b="1"/>
              <a:t>Formula:</a:t>
            </a:r>
          </a:p>
          <a:p>
            <a:pPr>
              <a:spcBef>
                <a:spcPct val="0"/>
              </a:spcBef>
              <a:buFontTx/>
              <a:buNone/>
            </a:pPr>
            <a:endParaRPr lang="en-US" altLang="en-US" sz="1800" b="1"/>
          </a:p>
          <a:p>
            <a:pPr>
              <a:lnSpc>
                <a:spcPct val="90000"/>
              </a:lnSpc>
              <a:spcBef>
                <a:spcPct val="0"/>
              </a:spcBef>
              <a:buFontTx/>
              <a:buNone/>
            </a:pPr>
            <a:r>
              <a:rPr lang="en-US" altLang="en-US" sz="1800"/>
              <a:t>PV = CF</a:t>
            </a:r>
            <a:r>
              <a:rPr lang="en-US" altLang="en-US" sz="1800" baseline="-25000"/>
              <a:t>1</a:t>
            </a:r>
            <a:r>
              <a:rPr lang="en-US" altLang="en-US" sz="1800"/>
              <a:t>/(1 + r/m)</a:t>
            </a:r>
            <a:r>
              <a:rPr lang="en-US" altLang="en-US" sz="1800" baseline="30000"/>
              <a:t>1</a:t>
            </a:r>
            <a:r>
              <a:rPr lang="en-US" altLang="en-US" sz="1800"/>
              <a:t> + CF</a:t>
            </a:r>
            <a:r>
              <a:rPr lang="en-US" altLang="en-US" sz="1800" baseline="-25000"/>
              <a:t>2</a:t>
            </a:r>
            <a:r>
              <a:rPr lang="en-US" altLang="en-US" sz="1800"/>
              <a:t>/(1 + r/m)</a:t>
            </a:r>
            <a:r>
              <a:rPr lang="en-US" altLang="en-US" sz="1800" baseline="30000"/>
              <a:t>2</a:t>
            </a:r>
            <a:r>
              <a:rPr lang="en-US" altLang="en-US" sz="1800"/>
              <a:t> + CF</a:t>
            </a:r>
            <a:r>
              <a:rPr lang="en-US" altLang="en-US" sz="1800" baseline="-25000"/>
              <a:t>3</a:t>
            </a:r>
            <a:r>
              <a:rPr lang="en-US" altLang="en-US" sz="1800"/>
              <a:t>/(1 + r/m)</a:t>
            </a:r>
            <a:r>
              <a:rPr lang="en-US" altLang="en-US" sz="1800" baseline="30000"/>
              <a:t>3</a:t>
            </a:r>
            <a:r>
              <a:rPr lang="en-US" altLang="en-US" sz="1800"/>
              <a:t> + CF</a:t>
            </a:r>
            <a:r>
              <a:rPr lang="en-US" altLang="en-US" sz="1800" baseline="-25000"/>
              <a:t>4</a:t>
            </a:r>
            <a:r>
              <a:rPr lang="en-US" altLang="en-US" sz="1800"/>
              <a:t>(1 + r/m)</a:t>
            </a:r>
            <a:r>
              <a:rPr lang="en-US" altLang="en-US" sz="1800" baseline="30000"/>
              <a:t>4</a:t>
            </a:r>
          </a:p>
          <a:p>
            <a:pPr>
              <a:lnSpc>
                <a:spcPct val="90000"/>
              </a:lnSpc>
              <a:spcBef>
                <a:spcPct val="0"/>
              </a:spcBef>
              <a:buFontTx/>
              <a:buNone/>
            </a:pPr>
            <a:r>
              <a:rPr lang="en-US" altLang="en-US" sz="1800"/>
              <a:t>      = 50/(1 + 0.04/2)</a:t>
            </a:r>
            <a:r>
              <a:rPr lang="en-US" altLang="en-US" sz="1800" baseline="30000"/>
              <a:t>1</a:t>
            </a:r>
            <a:r>
              <a:rPr lang="en-US" altLang="en-US" sz="1800"/>
              <a:t> + 50/(1 + 0.04/2)</a:t>
            </a:r>
            <a:r>
              <a:rPr lang="en-US" altLang="en-US" sz="1800" baseline="30000"/>
              <a:t>2</a:t>
            </a:r>
            <a:r>
              <a:rPr lang="en-US" altLang="en-US" sz="1800"/>
              <a:t> + 50/(1 + 0.04/2)</a:t>
            </a:r>
            <a:r>
              <a:rPr lang="en-US" altLang="en-US" sz="1800" baseline="30000"/>
              <a:t>3</a:t>
            </a:r>
            <a:r>
              <a:rPr lang="en-US" altLang="en-US" sz="1800"/>
              <a:t> +       	50/(1+0.04/2)</a:t>
            </a:r>
            <a:r>
              <a:rPr lang="en-US" altLang="en-US" sz="1800" baseline="30000"/>
              <a:t>4</a:t>
            </a:r>
            <a:r>
              <a:rPr lang="en-US" altLang="en-US" sz="1800"/>
              <a:t> </a:t>
            </a:r>
          </a:p>
          <a:p>
            <a:pPr>
              <a:lnSpc>
                <a:spcPct val="90000"/>
              </a:lnSpc>
              <a:spcBef>
                <a:spcPct val="0"/>
              </a:spcBef>
              <a:buFontTx/>
              <a:buNone/>
            </a:pPr>
            <a:r>
              <a:rPr lang="en-US" altLang="en-US" sz="1800"/>
              <a:t>      = 50/(1.02)</a:t>
            </a:r>
            <a:r>
              <a:rPr lang="en-US" altLang="en-US" sz="1800" baseline="30000"/>
              <a:t>1</a:t>
            </a:r>
            <a:r>
              <a:rPr lang="en-US" altLang="en-US" sz="1800"/>
              <a:t> + 50/(1.02)</a:t>
            </a:r>
            <a:r>
              <a:rPr lang="en-US" altLang="en-US" sz="1800" baseline="30000"/>
              <a:t>2</a:t>
            </a:r>
            <a:r>
              <a:rPr lang="en-US" altLang="en-US" sz="1800"/>
              <a:t> + 50/(1.02)</a:t>
            </a:r>
            <a:r>
              <a:rPr lang="en-US" altLang="en-US" sz="1800" baseline="30000"/>
              <a:t>3</a:t>
            </a:r>
            <a:r>
              <a:rPr lang="en-US" altLang="en-US" sz="1800"/>
              <a:t> + 50(1.02)</a:t>
            </a:r>
            <a:r>
              <a:rPr lang="en-US" altLang="en-US" sz="1800" baseline="30000"/>
              <a:t>4</a:t>
            </a:r>
          </a:p>
          <a:p>
            <a:pPr>
              <a:lnSpc>
                <a:spcPct val="90000"/>
              </a:lnSpc>
              <a:spcBef>
                <a:spcPct val="0"/>
              </a:spcBef>
              <a:buFontTx/>
              <a:buNone/>
            </a:pPr>
            <a:r>
              <a:rPr lang="en-US" altLang="en-US" sz="1800"/>
              <a:t>      = 50/1.02 + 50/1.0404 + 50/1.0612 + 50/1.0824</a:t>
            </a:r>
          </a:p>
          <a:p>
            <a:pPr>
              <a:lnSpc>
                <a:spcPct val="90000"/>
              </a:lnSpc>
              <a:spcBef>
                <a:spcPct val="0"/>
              </a:spcBef>
              <a:buFontTx/>
              <a:buNone/>
            </a:pPr>
            <a:r>
              <a:rPr lang="en-US" altLang="en-US" sz="1800"/>
              <a:t>      = 49.0196 + 48.0584 + 47.1161 + 46.1923</a:t>
            </a:r>
          </a:p>
          <a:p>
            <a:pPr>
              <a:lnSpc>
                <a:spcPct val="90000"/>
              </a:lnSpc>
              <a:spcBef>
                <a:spcPct val="0"/>
              </a:spcBef>
              <a:buFontTx/>
              <a:buNone/>
            </a:pPr>
            <a:r>
              <a:rPr lang="en-US" altLang="en-US" sz="1800"/>
              <a:t>      = </a:t>
            </a:r>
            <a:r>
              <a:rPr lang="en-US" altLang="en-US" sz="1800" b="1"/>
              <a:t>$190.39</a:t>
            </a:r>
          </a:p>
        </p:txBody>
      </p:sp>
      <p:sp>
        <p:nvSpPr>
          <p:cNvPr id="8210" name="Text Box 29"/>
          <p:cNvSpPr txBox="1">
            <a:spLocks noChangeArrowheads="1"/>
          </p:cNvSpPr>
          <p:nvPr/>
        </p:nvSpPr>
        <p:spPr bwMode="auto">
          <a:xfrm>
            <a:off x="3516313" y="21717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a:t>
            </a:r>
          </a:p>
        </p:txBody>
      </p:sp>
      <p:grpSp>
        <p:nvGrpSpPr>
          <p:cNvPr id="8211" name="Group 3"/>
          <p:cNvGrpSpPr>
            <a:grpSpLocks/>
          </p:cNvGrpSpPr>
          <p:nvPr/>
        </p:nvGrpSpPr>
        <p:grpSpPr bwMode="auto">
          <a:xfrm>
            <a:off x="790575" y="3884613"/>
            <a:ext cx="5721350" cy="357187"/>
            <a:chOff x="358" y="2043"/>
            <a:chExt cx="3604" cy="225"/>
          </a:xfrm>
        </p:grpSpPr>
        <p:grpSp>
          <p:nvGrpSpPr>
            <p:cNvPr id="8229" name="Group 4"/>
            <p:cNvGrpSpPr>
              <a:grpSpLocks/>
            </p:cNvGrpSpPr>
            <p:nvPr/>
          </p:nvGrpSpPr>
          <p:grpSpPr bwMode="auto">
            <a:xfrm>
              <a:off x="424" y="2045"/>
              <a:ext cx="3464" cy="92"/>
              <a:chOff x="416" y="594"/>
              <a:chExt cx="3464" cy="92"/>
            </a:xfrm>
          </p:grpSpPr>
          <p:sp>
            <p:nvSpPr>
              <p:cNvPr id="8238" name="Line 5"/>
              <p:cNvSpPr>
                <a:spLocks noChangeShapeType="1"/>
              </p:cNvSpPr>
              <p:nvPr/>
            </p:nvSpPr>
            <p:spPr bwMode="auto">
              <a:xfrm>
                <a:off x="416" y="640"/>
                <a:ext cx="3464"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9" name="Line 6"/>
              <p:cNvSpPr>
                <a:spLocks noChangeShapeType="1"/>
              </p:cNvSpPr>
              <p:nvPr/>
            </p:nvSpPr>
            <p:spPr bwMode="auto">
              <a:xfrm>
                <a:off x="416" y="594"/>
                <a:ext cx="0" cy="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40" name="Line 7"/>
              <p:cNvSpPr>
                <a:spLocks noChangeShapeType="1"/>
              </p:cNvSpPr>
              <p:nvPr/>
            </p:nvSpPr>
            <p:spPr bwMode="auto">
              <a:xfrm>
                <a:off x="3876" y="594"/>
                <a:ext cx="0" cy="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230" name="Line 8"/>
            <p:cNvSpPr>
              <a:spLocks noChangeShapeType="1"/>
            </p:cNvSpPr>
            <p:nvPr/>
          </p:nvSpPr>
          <p:spPr bwMode="auto">
            <a:xfrm>
              <a:off x="1302" y="2043"/>
              <a:ext cx="0"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1" name="Line 9"/>
            <p:cNvSpPr>
              <a:spLocks noChangeShapeType="1"/>
            </p:cNvSpPr>
            <p:nvPr/>
          </p:nvSpPr>
          <p:spPr bwMode="auto">
            <a:xfrm>
              <a:off x="2160" y="2043"/>
              <a:ext cx="0"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2" name="Line 10"/>
            <p:cNvSpPr>
              <a:spLocks noChangeShapeType="1"/>
            </p:cNvSpPr>
            <p:nvPr/>
          </p:nvSpPr>
          <p:spPr bwMode="auto">
            <a:xfrm>
              <a:off x="3036" y="2043"/>
              <a:ext cx="0"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33" name="Text Box 11"/>
            <p:cNvSpPr txBox="1">
              <a:spLocks noChangeArrowheads="1"/>
            </p:cNvSpPr>
            <p:nvPr/>
          </p:nvSpPr>
          <p:spPr bwMode="auto">
            <a:xfrm>
              <a:off x="358"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8234" name="Text Box 12"/>
            <p:cNvSpPr txBox="1">
              <a:spLocks noChangeArrowheads="1"/>
            </p:cNvSpPr>
            <p:nvPr/>
          </p:nvSpPr>
          <p:spPr bwMode="auto">
            <a:xfrm>
              <a:off x="1230"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8235" name="Text Box 13"/>
            <p:cNvSpPr txBox="1">
              <a:spLocks noChangeArrowheads="1"/>
            </p:cNvSpPr>
            <p:nvPr/>
          </p:nvSpPr>
          <p:spPr bwMode="auto">
            <a:xfrm>
              <a:off x="2086"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a:t>
              </a:r>
            </a:p>
          </p:txBody>
        </p:sp>
        <p:sp>
          <p:nvSpPr>
            <p:cNvPr id="8236" name="Text Box 14"/>
            <p:cNvSpPr txBox="1">
              <a:spLocks noChangeArrowheads="1"/>
            </p:cNvSpPr>
            <p:nvPr/>
          </p:nvSpPr>
          <p:spPr bwMode="auto">
            <a:xfrm>
              <a:off x="2966"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3</a:t>
              </a:r>
            </a:p>
          </p:txBody>
        </p:sp>
        <p:sp>
          <p:nvSpPr>
            <p:cNvPr id="8237" name="Text Box 15"/>
            <p:cNvSpPr txBox="1">
              <a:spLocks noChangeArrowheads="1"/>
            </p:cNvSpPr>
            <p:nvPr/>
          </p:nvSpPr>
          <p:spPr bwMode="auto">
            <a:xfrm>
              <a:off x="3806"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4</a:t>
              </a:r>
            </a:p>
          </p:txBody>
        </p:sp>
      </p:grpSp>
      <p:sp>
        <p:nvSpPr>
          <p:cNvPr id="8212" name="Line 16"/>
          <p:cNvSpPr>
            <a:spLocks noChangeShapeType="1"/>
          </p:cNvSpPr>
          <p:nvPr/>
        </p:nvSpPr>
        <p:spPr bwMode="auto">
          <a:xfrm flipV="1">
            <a:off x="2289175" y="3629025"/>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13" name="Line 17"/>
          <p:cNvSpPr>
            <a:spLocks noChangeShapeType="1"/>
          </p:cNvSpPr>
          <p:nvPr/>
        </p:nvSpPr>
        <p:spPr bwMode="auto">
          <a:xfrm flipV="1">
            <a:off x="3651250" y="3619500"/>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14" name="Line 18"/>
          <p:cNvSpPr>
            <a:spLocks noChangeShapeType="1"/>
          </p:cNvSpPr>
          <p:nvPr/>
        </p:nvSpPr>
        <p:spPr bwMode="auto">
          <a:xfrm flipV="1">
            <a:off x="5035550" y="3619500"/>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15" name="Line 19"/>
          <p:cNvSpPr>
            <a:spLocks noChangeShapeType="1"/>
          </p:cNvSpPr>
          <p:nvPr/>
        </p:nvSpPr>
        <p:spPr bwMode="auto">
          <a:xfrm flipV="1">
            <a:off x="6384925" y="3619500"/>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16" name="Text Box 20"/>
          <p:cNvSpPr txBox="1">
            <a:spLocks noChangeArrowheads="1"/>
          </p:cNvSpPr>
          <p:nvPr/>
        </p:nvSpPr>
        <p:spPr bwMode="auto">
          <a:xfrm>
            <a:off x="6203950" y="339883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a:t>
            </a:r>
          </a:p>
        </p:txBody>
      </p:sp>
      <p:sp>
        <p:nvSpPr>
          <p:cNvPr id="8217" name="Text Box 21"/>
          <p:cNvSpPr txBox="1">
            <a:spLocks noChangeArrowheads="1"/>
          </p:cNvSpPr>
          <p:nvPr/>
        </p:nvSpPr>
        <p:spPr bwMode="auto">
          <a:xfrm>
            <a:off x="2114550" y="339883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a:t>
            </a:r>
          </a:p>
        </p:txBody>
      </p:sp>
      <p:sp>
        <p:nvSpPr>
          <p:cNvPr id="8218" name="Text Box 23"/>
          <p:cNvSpPr txBox="1">
            <a:spLocks noChangeArrowheads="1"/>
          </p:cNvSpPr>
          <p:nvPr/>
        </p:nvSpPr>
        <p:spPr bwMode="auto">
          <a:xfrm>
            <a:off x="4870450" y="339883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a:t>
            </a:r>
          </a:p>
        </p:txBody>
      </p:sp>
      <p:sp>
        <p:nvSpPr>
          <p:cNvPr id="8219" name="Text Box 29"/>
          <p:cNvSpPr txBox="1">
            <a:spLocks noChangeArrowheads="1"/>
          </p:cNvSpPr>
          <p:nvPr/>
        </p:nvSpPr>
        <p:spPr bwMode="auto">
          <a:xfrm>
            <a:off x="3473450" y="3398838"/>
            <a:ext cx="3365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a:t>
            </a:r>
          </a:p>
        </p:txBody>
      </p:sp>
      <p:cxnSp>
        <p:nvCxnSpPr>
          <p:cNvPr id="8220" name="Elbow Connector 59"/>
          <p:cNvCxnSpPr>
            <a:cxnSpLocks noChangeShapeType="1"/>
            <a:stCxn id="8234" idx="2"/>
          </p:cNvCxnSpPr>
          <p:nvPr/>
        </p:nvCxnSpPr>
        <p:spPr bwMode="auto">
          <a:xfrm rot="5400000">
            <a:off x="1543050" y="3595688"/>
            <a:ext cx="109538" cy="1401762"/>
          </a:xfrm>
          <a:prstGeom prst="bentConnector2">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221" name="Elbow Connector 59"/>
          <p:cNvCxnSpPr>
            <a:cxnSpLocks noChangeShapeType="1"/>
            <a:stCxn id="8235" idx="2"/>
          </p:cNvCxnSpPr>
          <p:nvPr/>
        </p:nvCxnSpPr>
        <p:spPr bwMode="auto">
          <a:xfrm rot="5400000">
            <a:off x="2112169" y="3026569"/>
            <a:ext cx="330200" cy="2760662"/>
          </a:xfrm>
          <a:prstGeom prst="bentConnector2">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222" name="Straight Connector 67"/>
          <p:cNvCxnSpPr>
            <a:cxnSpLocks noChangeShapeType="1"/>
          </p:cNvCxnSpPr>
          <p:nvPr/>
        </p:nvCxnSpPr>
        <p:spPr bwMode="auto">
          <a:xfrm rot="5400000">
            <a:off x="362744" y="4723606"/>
            <a:ext cx="1073150" cy="7938"/>
          </a:xfrm>
          <a:prstGeom prst="line">
            <a:avLst/>
          </a:prstGeom>
          <a:noFill/>
          <a:ln w="9525" algn="ctr">
            <a:solidFill>
              <a:schemeClr val="tx1"/>
            </a:solidFill>
            <a:prstDash val="dash"/>
            <a:round/>
            <a:headEnd/>
            <a:tailEnd/>
          </a:ln>
          <a:extLst>
            <a:ext uri="{909E8E84-426E-40DD-AFC4-6F175D3DCCD1}">
              <a14:hiddenFill xmlns:a14="http://schemas.microsoft.com/office/drawing/2010/main">
                <a:noFill/>
              </a14:hiddenFill>
            </a:ext>
          </a:extLst>
        </p:spPr>
      </p:cxnSp>
      <p:cxnSp>
        <p:nvCxnSpPr>
          <p:cNvPr id="8223" name="Elbow Connector 59"/>
          <p:cNvCxnSpPr>
            <a:cxnSpLocks noChangeShapeType="1"/>
            <a:stCxn id="8236" idx="2"/>
          </p:cNvCxnSpPr>
          <p:nvPr/>
        </p:nvCxnSpPr>
        <p:spPr bwMode="auto">
          <a:xfrm rot="5400000">
            <a:off x="2698750" y="2436813"/>
            <a:ext cx="550863" cy="4160837"/>
          </a:xfrm>
          <a:prstGeom prst="bentConnector2">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224" name="Elbow Connector 59"/>
          <p:cNvCxnSpPr>
            <a:cxnSpLocks noChangeShapeType="1"/>
            <a:stCxn id="8237" idx="2"/>
          </p:cNvCxnSpPr>
          <p:nvPr/>
        </p:nvCxnSpPr>
        <p:spPr bwMode="auto">
          <a:xfrm rot="5400000">
            <a:off x="3263900" y="1884363"/>
            <a:ext cx="766763" cy="5481637"/>
          </a:xfrm>
          <a:prstGeom prst="bentConnector2">
            <a:avLst/>
          </a:prstGeom>
          <a:noFill/>
          <a:ln w="9525" algn="ctr">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225" name="Rectangle 79"/>
          <p:cNvSpPr>
            <a:spLocks noChangeArrowheads="1"/>
          </p:cNvSpPr>
          <p:nvPr/>
        </p:nvSpPr>
        <p:spPr bwMode="auto">
          <a:xfrm>
            <a:off x="1103313" y="4102100"/>
            <a:ext cx="1104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a:t>CF</a:t>
            </a:r>
            <a:r>
              <a:rPr lang="en-US" altLang="en-US" sz="1200" baseline="-25000"/>
              <a:t>1</a:t>
            </a:r>
            <a:r>
              <a:rPr lang="en-US" altLang="en-US" sz="1200"/>
              <a:t>/(1 + r/m)</a:t>
            </a:r>
            <a:r>
              <a:rPr lang="en-US" altLang="en-US" sz="1200" baseline="30000"/>
              <a:t>1</a:t>
            </a:r>
            <a:r>
              <a:rPr lang="en-US" altLang="en-US" sz="1200"/>
              <a:t> </a:t>
            </a:r>
          </a:p>
        </p:txBody>
      </p:sp>
      <p:sp>
        <p:nvSpPr>
          <p:cNvPr id="8226" name="Rectangle 80"/>
          <p:cNvSpPr>
            <a:spLocks noChangeArrowheads="1"/>
          </p:cNvSpPr>
          <p:nvPr/>
        </p:nvSpPr>
        <p:spPr bwMode="auto">
          <a:xfrm>
            <a:off x="2487613" y="4324350"/>
            <a:ext cx="11064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a:t>CF</a:t>
            </a:r>
            <a:r>
              <a:rPr lang="en-US" altLang="en-US" sz="1200" baseline="-25000"/>
              <a:t>2</a:t>
            </a:r>
            <a:r>
              <a:rPr lang="en-US" altLang="en-US" sz="1200"/>
              <a:t>/(1 + r/m)</a:t>
            </a:r>
            <a:r>
              <a:rPr lang="en-US" altLang="en-US" sz="1200" baseline="30000"/>
              <a:t>2</a:t>
            </a:r>
            <a:r>
              <a:rPr lang="en-US" altLang="en-US" sz="1200"/>
              <a:t> </a:t>
            </a:r>
          </a:p>
        </p:txBody>
      </p:sp>
      <p:sp>
        <p:nvSpPr>
          <p:cNvPr id="8227" name="Rectangle 81"/>
          <p:cNvSpPr>
            <a:spLocks noChangeArrowheads="1"/>
          </p:cNvSpPr>
          <p:nvPr/>
        </p:nvSpPr>
        <p:spPr bwMode="auto">
          <a:xfrm>
            <a:off x="3948113" y="4540250"/>
            <a:ext cx="1104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a:t>CF</a:t>
            </a:r>
            <a:r>
              <a:rPr lang="en-US" altLang="en-US" sz="1200" baseline="-25000"/>
              <a:t>3</a:t>
            </a:r>
            <a:r>
              <a:rPr lang="en-US" altLang="en-US" sz="1200"/>
              <a:t>/(1 + r/m)</a:t>
            </a:r>
            <a:r>
              <a:rPr lang="en-US" altLang="en-US" sz="1200" baseline="30000"/>
              <a:t>3</a:t>
            </a:r>
            <a:r>
              <a:rPr lang="en-US" altLang="en-US" sz="1200"/>
              <a:t> </a:t>
            </a:r>
          </a:p>
        </p:txBody>
      </p:sp>
      <p:sp>
        <p:nvSpPr>
          <p:cNvPr id="8228" name="Rectangle 82"/>
          <p:cNvSpPr>
            <a:spLocks noChangeArrowheads="1"/>
          </p:cNvSpPr>
          <p:nvPr/>
        </p:nvSpPr>
        <p:spPr bwMode="auto">
          <a:xfrm>
            <a:off x="5294313" y="4749800"/>
            <a:ext cx="1104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a:t>CF</a:t>
            </a:r>
            <a:r>
              <a:rPr lang="en-US" altLang="en-US" sz="1200" baseline="-25000"/>
              <a:t>4</a:t>
            </a:r>
            <a:r>
              <a:rPr lang="en-US" altLang="en-US" sz="1200"/>
              <a:t>/(1 + r/m)</a:t>
            </a:r>
            <a:r>
              <a:rPr lang="en-US" altLang="en-US" sz="1200" baseline="30000"/>
              <a:t>4</a:t>
            </a:r>
            <a:r>
              <a:rPr lang="en-US" altLang="en-US" sz="12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84">
                                            <p:txEl>
                                              <p:pRg st="0" end="0"/>
                                            </p:txEl>
                                          </p:spTgt>
                                        </p:tgtEl>
                                        <p:attrNameLst>
                                          <p:attrName>style.visibility</p:attrName>
                                        </p:attrNameLst>
                                      </p:cBhvr>
                                      <p:to>
                                        <p:strVal val="visible"/>
                                      </p:to>
                                    </p:set>
                                    <p:anim calcmode="lin" valueType="num">
                                      <p:cBhvr additive="base">
                                        <p:cTn id="7" dur="500" fill="hold"/>
                                        <p:tgtEl>
                                          <p:spTgt spid="1948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8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484">
                                            <p:txEl>
                                              <p:pRg st="2" end="2"/>
                                            </p:txEl>
                                          </p:spTgt>
                                        </p:tgtEl>
                                        <p:attrNameLst>
                                          <p:attrName>style.visibility</p:attrName>
                                        </p:attrNameLst>
                                      </p:cBhvr>
                                      <p:to>
                                        <p:strVal val="visible"/>
                                      </p:to>
                                    </p:set>
                                    <p:anim calcmode="lin" valueType="num">
                                      <p:cBhvr additive="base">
                                        <p:cTn id="11" dur="500" fill="hold"/>
                                        <p:tgtEl>
                                          <p:spTgt spid="1948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948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484">
                                            <p:txEl>
                                              <p:pRg st="3" end="3"/>
                                            </p:txEl>
                                          </p:spTgt>
                                        </p:tgtEl>
                                        <p:attrNameLst>
                                          <p:attrName>style.visibility</p:attrName>
                                        </p:attrNameLst>
                                      </p:cBhvr>
                                      <p:to>
                                        <p:strVal val="visible"/>
                                      </p:to>
                                    </p:set>
                                    <p:anim calcmode="lin" valueType="num">
                                      <p:cBhvr additive="base">
                                        <p:cTn id="15" dur="500" fill="hold"/>
                                        <p:tgtEl>
                                          <p:spTgt spid="1948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948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9484">
                                            <p:txEl>
                                              <p:pRg st="4" end="4"/>
                                            </p:txEl>
                                          </p:spTgt>
                                        </p:tgtEl>
                                        <p:attrNameLst>
                                          <p:attrName>style.visibility</p:attrName>
                                        </p:attrNameLst>
                                      </p:cBhvr>
                                      <p:to>
                                        <p:strVal val="visible"/>
                                      </p:to>
                                    </p:set>
                                    <p:anim calcmode="lin" valueType="num">
                                      <p:cBhvr additive="base">
                                        <p:cTn id="19" dur="500" fill="hold"/>
                                        <p:tgtEl>
                                          <p:spTgt spid="1948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84">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484">
                                            <p:txEl>
                                              <p:pRg st="5" end="5"/>
                                            </p:txEl>
                                          </p:spTgt>
                                        </p:tgtEl>
                                        <p:attrNameLst>
                                          <p:attrName>style.visibility</p:attrName>
                                        </p:attrNameLst>
                                      </p:cBhvr>
                                      <p:to>
                                        <p:strVal val="visible"/>
                                      </p:to>
                                    </p:set>
                                    <p:anim calcmode="lin" valueType="num">
                                      <p:cBhvr additive="base">
                                        <p:cTn id="23" dur="500" fill="hold"/>
                                        <p:tgtEl>
                                          <p:spTgt spid="1948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9484">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9484">
                                            <p:txEl>
                                              <p:pRg st="6" end="6"/>
                                            </p:txEl>
                                          </p:spTgt>
                                        </p:tgtEl>
                                        <p:attrNameLst>
                                          <p:attrName>style.visibility</p:attrName>
                                        </p:attrNameLst>
                                      </p:cBhvr>
                                      <p:to>
                                        <p:strVal val="visible"/>
                                      </p:to>
                                    </p:set>
                                    <p:anim calcmode="lin" valueType="num">
                                      <p:cBhvr additive="base">
                                        <p:cTn id="27" dur="500" fill="hold"/>
                                        <p:tgtEl>
                                          <p:spTgt spid="1948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9484">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9484">
                                            <p:txEl>
                                              <p:pRg st="7" end="7"/>
                                            </p:txEl>
                                          </p:spTgt>
                                        </p:tgtEl>
                                        <p:attrNameLst>
                                          <p:attrName>style.visibility</p:attrName>
                                        </p:attrNameLst>
                                      </p:cBhvr>
                                      <p:to>
                                        <p:strVal val="visible"/>
                                      </p:to>
                                    </p:set>
                                    <p:anim calcmode="lin" valueType="num">
                                      <p:cBhvr additive="base">
                                        <p:cTn id="31" dur="500" fill="hold"/>
                                        <p:tgtEl>
                                          <p:spTgt spid="19484">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8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84"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92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84526F9C-511A-4B9A-B3FB-ED8D07F243BF}" type="slidenum">
              <a:rPr lang="en-US" altLang="en-US" sz="1200" smtClean="0"/>
              <a:pPr>
                <a:spcBef>
                  <a:spcPct val="0"/>
                </a:spcBef>
                <a:buFontTx/>
                <a:buNone/>
              </a:pPr>
              <a:t>8</a:t>
            </a:fld>
            <a:endParaRPr lang="en-US" altLang="en-US" sz="1200" smtClean="0"/>
          </a:p>
        </p:txBody>
      </p:sp>
      <p:sp>
        <p:nvSpPr>
          <p:cNvPr id="9220" name="Text Box 2"/>
          <p:cNvSpPr txBox="1">
            <a:spLocks noChangeArrowheads="1"/>
          </p:cNvSpPr>
          <p:nvPr/>
        </p:nvSpPr>
        <p:spPr bwMode="auto">
          <a:xfrm>
            <a:off x="161925" y="166688"/>
            <a:ext cx="66960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2000" b="1"/>
              <a:t>Semiannual &amp; Other Compounding Periods (continued)</a:t>
            </a:r>
          </a:p>
          <a:p>
            <a:pPr>
              <a:spcBef>
                <a:spcPct val="0"/>
              </a:spcBef>
              <a:buFontTx/>
              <a:buNone/>
            </a:pPr>
            <a:endParaRPr lang="en-US" altLang="en-US" sz="1800" u="sng"/>
          </a:p>
          <a:p>
            <a:pPr>
              <a:spcBef>
                <a:spcPct val="0"/>
              </a:spcBef>
              <a:buFontTx/>
              <a:buNone/>
            </a:pPr>
            <a:r>
              <a:rPr lang="en-US" altLang="en-US" sz="1800" u="sng"/>
              <a:t>Example</a:t>
            </a:r>
            <a:r>
              <a:rPr lang="en-US" altLang="en-US" sz="1800"/>
              <a:t> (continued):</a:t>
            </a:r>
          </a:p>
        </p:txBody>
      </p:sp>
      <p:grpSp>
        <p:nvGrpSpPr>
          <p:cNvPr id="9221" name="Group 3"/>
          <p:cNvGrpSpPr>
            <a:grpSpLocks/>
          </p:cNvGrpSpPr>
          <p:nvPr/>
        </p:nvGrpSpPr>
        <p:grpSpPr bwMode="auto">
          <a:xfrm>
            <a:off x="841375" y="2047875"/>
            <a:ext cx="5721350" cy="357188"/>
            <a:chOff x="358" y="2043"/>
            <a:chExt cx="3604" cy="225"/>
          </a:xfrm>
        </p:grpSpPr>
        <p:grpSp>
          <p:nvGrpSpPr>
            <p:cNvPr id="9238" name="Group 4"/>
            <p:cNvGrpSpPr>
              <a:grpSpLocks/>
            </p:cNvGrpSpPr>
            <p:nvPr/>
          </p:nvGrpSpPr>
          <p:grpSpPr bwMode="auto">
            <a:xfrm>
              <a:off x="424" y="2045"/>
              <a:ext cx="3464" cy="92"/>
              <a:chOff x="416" y="594"/>
              <a:chExt cx="3464" cy="92"/>
            </a:xfrm>
          </p:grpSpPr>
          <p:sp>
            <p:nvSpPr>
              <p:cNvPr id="9247" name="Line 5"/>
              <p:cNvSpPr>
                <a:spLocks noChangeShapeType="1"/>
              </p:cNvSpPr>
              <p:nvPr/>
            </p:nvSpPr>
            <p:spPr bwMode="auto">
              <a:xfrm>
                <a:off x="416" y="640"/>
                <a:ext cx="3464" cy="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8" name="Line 6"/>
              <p:cNvSpPr>
                <a:spLocks noChangeShapeType="1"/>
              </p:cNvSpPr>
              <p:nvPr/>
            </p:nvSpPr>
            <p:spPr bwMode="auto">
              <a:xfrm>
                <a:off x="416" y="594"/>
                <a:ext cx="0" cy="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9" name="Line 7"/>
              <p:cNvSpPr>
                <a:spLocks noChangeShapeType="1"/>
              </p:cNvSpPr>
              <p:nvPr/>
            </p:nvSpPr>
            <p:spPr bwMode="auto">
              <a:xfrm>
                <a:off x="3876" y="594"/>
                <a:ext cx="0" cy="92"/>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9239" name="Line 8"/>
            <p:cNvSpPr>
              <a:spLocks noChangeShapeType="1"/>
            </p:cNvSpPr>
            <p:nvPr/>
          </p:nvSpPr>
          <p:spPr bwMode="auto">
            <a:xfrm>
              <a:off x="1302" y="2043"/>
              <a:ext cx="0"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0" name="Line 9"/>
            <p:cNvSpPr>
              <a:spLocks noChangeShapeType="1"/>
            </p:cNvSpPr>
            <p:nvPr/>
          </p:nvSpPr>
          <p:spPr bwMode="auto">
            <a:xfrm>
              <a:off x="2160" y="2043"/>
              <a:ext cx="0"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1" name="Line 10"/>
            <p:cNvSpPr>
              <a:spLocks noChangeShapeType="1"/>
            </p:cNvSpPr>
            <p:nvPr/>
          </p:nvSpPr>
          <p:spPr bwMode="auto">
            <a:xfrm>
              <a:off x="3036" y="2043"/>
              <a:ext cx="0" cy="96"/>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42" name="Text Box 11"/>
            <p:cNvSpPr txBox="1">
              <a:spLocks noChangeArrowheads="1"/>
            </p:cNvSpPr>
            <p:nvPr/>
          </p:nvSpPr>
          <p:spPr bwMode="auto">
            <a:xfrm>
              <a:off x="358"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0</a:t>
              </a:r>
            </a:p>
          </p:txBody>
        </p:sp>
        <p:sp>
          <p:nvSpPr>
            <p:cNvPr id="9243" name="Text Box 12"/>
            <p:cNvSpPr txBox="1">
              <a:spLocks noChangeArrowheads="1"/>
            </p:cNvSpPr>
            <p:nvPr/>
          </p:nvSpPr>
          <p:spPr bwMode="auto">
            <a:xfrm>
              <a:off x="1230"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1</a:t>
              </a:r>
            </a:p>
          </p:txBody>
        </p:sp>
        <p:sp>
          <p:nvSpPr>
            <p:cNvPr id="9244" name="Text Box 13"/>
            <p:cNvSpPr txBox="1">
              <a:spLocks noChangeArrowheads="1"/>
            </p:cNvSpPr>
            <p:nvPr/>
          </p:nvSpPr>
          <p:spPr bwMode="auto">
            <a:xfrm>
              <a:off x="2086"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2</a:t>
              </a:r>
            </a:p>
          </p:txBody>
        </p:sp>
        <p:sp>
          <p:nvSpPr>
            <p:cNvPr id="9245" name="Text Box 14"/>
            <p:cNvSpPr txBox="1">
              <a:spLocks noChangeArrowheads="1"/>
            </p:cNvSpPr>
            <p:nvPr/>
          </p:nvSpPr>
          <p:spPr bwMode="auto">
            <a:xfrm>
              <a:off x="2966"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3</a:t>
              </a:r>
            </a:p>
          </p:txBody>
        </p:sp>
        <p:sp>
          <p:nvSpPr>
            <p:cNvPr id="9246" name="Text Box 15"/>
            <p:cNvSpPr txBox="1">
              <a:spLocks noChangeArrowheads="1"/>
            </p:cNvSpPr>
            <p:nvPr/>
          </p:nvSpPr>
          <p:spPr bwMode="auto">
            <a:xfrm>
              <a:off x="3806" y="2114"/>
              <a:ext cx="1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4</a:t>
              </a:r>
            </a:p>
          </p:txBody>
        </p:sp>
      </p:grpSp>
      <p:sp>
        <p:nvSpPr>
          <p:cNvPr id="9222" name="Line 16"/>
          <p:cNvSpPr>
            <a:spLocks noChangeShapeType="1"/>
          </p:cNvSpPr>
          <p:nvPr/>
        </p:nvSpPr>
        <p:spPr bwMode="auto">
          <a:xfrm flipV="1">
            <a:off x="2339975" y="1792288"/>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3" name="Line 17"/>
          <p:cNvSpPr>
            <a:spLocks noChangeShapeType="1"/>
          </p:cNvSpPr>
          <p:nvPr/>
        </p:nvSpPr>
        <p:spPr bwMode="auto">
          <a:xfrm flipV="1">
            <a:off x="3702050" y="1782763"/>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4" name="Line 18"/>
          <p:cNvSpPr>
            <a:spLocks noChangeShapeType="1"/>
          </p:cNvSpPr>
          <p:nvPr/>
        </p:nvSpPr>
        <p:spPr bwMode="auto">
          <a:xfrm flipV="1">
            <a:off x="5086350" y="1782763"/>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5" name="Line 19"/>
          <p:cNvSpPr>
            <a:spLocks noChangeShapeType="1"/>
          </p:cNvSpPr>
          <p:nvPr/>
        </p:nvSpPr>
        <p:spPr bwMode="auto">
          <a:xfrm flipV="1">
            <a:off x="6435725" y="1782763"/>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26" name="Text Box 20"/>
          <p:cNvSpPr txBox="1">
            <a:spLocks noChangeArrowheads="1"/>
          </p:cNvSpPr>
          <p:nvPr/>
        </p:nvSpPr>
        <p:spPr bwMode="auto">
          <a:xfrm>
            <a:off x="6254750" y="15621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a:t>
            </a:r>
          </a:p>
        </p:txBody>
      </p:sp>
      <p:sp>
        <p:nvSpPr>
          <p:cNvPr id="9227" name="Text Box 21"/>
          <p:cNvSpPr txBox="1">
            <a:spLocks noChangeArrowheads="1"/>
          </p:cNvSpPr>
          <p:nvPr/>
        </p:nvSpPr>
        <p:spPr bwMode="auto">
          <a:xfrm>
            <a:off x="2165350" y="15621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a:t>
            </a:r>
          </a:p>
        </p:txBody>
      </p:sp>
      <p:sp>
        <p:nvSpPr>
          <p:cNvPr id="9228" name="Text Box 23"/>
          <p:cNvSpPr txBox="1">
            <a:spLocks noChangeArrowheads="1"/>
          </p:cNvSpPr>
          <p:nvPr/>
        </p:nvSpPr>
        <p:spPr bwMode="auto">
          <a:xfrm>
            <a:off x="4921250" y="15621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a:t>
            </a:r>
          </a:p>
        </p:txBody>
      </p:sp>
      <p:sp>
        <p:nvSpPr>
          <p:cNvPr id="9229" name="Line 24"/>
          <p:cNvSpPr>
            <a:spLocks noChangeShapeType="1"/>
          </p:cNvSpPr>
          <p:nvPr/>
        </p:nvSpPr>
        <p:spPr bwMode="auto">
          <a:xfrm flipH="1">
            <a:off x="949325" y="2382838"/>
            <a:ext cx="0" cy="581025"/>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30" name="Text Box 25"/>
          <p:cNvSpPr txBox="1">
            <a:spLocks noChangeArrowheads="1"/>
          </p:cNvSpPr>
          <p:nvPr/>
        </p:nvSpPr>
        <p:spPr bwMode="auto">
          <a:xfrm>
            <a:off x="923925" y="2413000"/>
            <a:ext cx="6270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PV = ?</a:t>
            </a:r>
          </a:p>
        </p:txBody>
      </p:sp>
      <p:sp>
        <p:nvSpPr>
          <p:cNvPr id="9231" name="Text Box 26"/>
          <p:cNvSpPr txBox="1">
            <a:spLocks noChangeArrowheads="1"/>
          </p:cNvSpPr>
          <p:nvPr/>
        </p:nvSpPr>
        <p:spPr bwMode="auto">
          <a:xfrm>
            <a:off x="1120775" y="1841500"/>
            <a:ext cx="854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a:t>
            </a:r>
            <a:r>
              <a:rPr lang="en-US" altLang="en-US" sz="1200" b="1" baseline="-25000"/>
              <a:t>periodic</a:t>
            </a:r>
            <a:r>
              <a:rPr lang="en-US" altLang="en-US" sz="1200" b="1"/>
              <a:t> = ?</a:t>
            </a:r>
          </a:p>
        </p:txBody>
      </p:sp>
      <p:sp>
        <p:nvSpPr>
          <p:cNvPr id="9232" name="Text Box 27"/>
          <p:cNvSpPr txBox="1">
            <a:spLocks noChangeArrowheads="1"/>
          </p:cNvSpPr>
          <p:nvPr/>
        </p:nvSpPr>
        <p:spPr bwMode="auto">
          <a:xfrm>
            <a:off x="1120775" y="1625600"/>
            <a:ext cx="935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r</a:t>
            </a:r>
            <a:r>
              <a:rPr lang="en-US" altLang="en-US" sz="1200" b="1" baseline="-25000"/>
              <a:t>simple</a:t>
            </a:r>
            <a:r>
              <a:rPr lang="en-US" altLang="en-US" sz="1200" b="1"/>
              <a:t> = 4%</a:t>
            </a:r>
          </a:p>
        </p:txBody>
      </p:sp>
      <p:sp>
        <p:nvSpPr>
          <p:cNvPr id="9234" name="Text Box 29"/>
          <p:cNvSpPr txBox="1">
            <a:spLocks noChangeArrowheads="1"/>
          </p:cNvSpPr>
          <p:nvPr/>
        </p:nvSpPr>
        <p:spPr bwMode="auto">
          <a:xfrm>
            <a:off x="3524250" y="1562100"/>
            <a:ext cx="3365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50</a:t>
            </a:r>
          </a:p>
        </p:txBody>
      </p:sp>
      <p:sp>
        <p:nvSpPr>
          <p:cNvPr id="9235" name="Text Box 35"/>
          <p:cNvSpPr txBox="1">
            <a:spLocks noChangeArrowheads="1"/>
          </p:cNvSpPr>
          <p:nvPr/>
        </p:nvSpPr>
        <p:spPr bwMode="auto">
          <a:xfrm>
            <a:off x="3432175" y="2505075"/>
            <a:ext cx="2935288"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T = # of years = 2</a:t>
            </a:r>
          </a:p>
          <a:p>
            <a:pPr>
              <a:spcBef>
                <a:spcPct val="0"/>
              </a:spcBef>
              <a:buFontTx/>
              <a:buNone/>
            </a:pPr>
            <a:r>
              <a:rPr lang="en-US" altLang="en-US" sz="1200" b="1"/>
              <a:t>m = # of discounting per year = 2</a:t>
            </a:r>
          </a:p>
          <a:p>
            <a:pPr>
              <a:spcBef>
                <a:spcPct val="0"/>
              </a:spcBef>
              <a:buFontTx/>
              <a:buNone/>
            </a:pPr>
            <a:r>
              <a:rPr lang="en-US" altLang="en-US" sz="1200" b="1"/>
              <a:t>n = total # of periods = m x T = 2 x 2 = 4</a:t>
            </a:r>
          </a:p>
        </p:txBody>
      </p:sp>
      <p:sp>
        <p:nvSpPr>
          <p:cNvPr id="9237" name="Rectangle 1"/>
          <p:cNvSpPr>
            <a:spLocks noChangeArrowheads="1"/>
          </p:cNvSpPr>
          <p:nvPr/>
        </p:nvSpPr>
        <p:spPr bwMode="auto">
          <a:xfrm>
            <a:off x="179388" y="3144838"/>
            <a:ext cx="2293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r>
              <a:rPr lang="en-US" altLang="en-US" b="1"/>
              <a:t>Financial Calculator:</a:t>
            </a:r>
          </a:p>
        </p:txBody>
      </p:sp>
      <p:sp>
        <p:nvSpPr>
          <p:cNvPr id="2" name="Rectangle 1"/>
          <p:cNvSpPr/>
          <p:nvPr/>
        </p:nvSpPr>
        <p:spPr>
          <a:xfrm>
            <a:off x="165100" y="3433762"/>
            <a:ext cx="1063112" cy="369332"/>
          </a:xfrm>
          <a:prstGeom prst="rect">
            <a:avLst/>
          </a:prstGeom>
        </p:spPr>
        <p:txBody>
          <a:bodyPr wrap="none">
            <a:spAutoFit/>
          </a:bodyPr>
          <a:lstStyle/>
          <a:p>
            <a:r>
              <a:rPr lang="en-US" altLang="en-US" u="sng" dirty="0"/>
              <a:t>Option 1</a:t>
            </a:r>
            <a:r>
              <a:rPr lang="en-US" altLang="en-US" dirty="0"/>
              <a:t>:</a:t>
            </a:r>
            <a:endParaRPr lang="en-US" altLang="en-US" dirty="0"/>
          </a:p>
        </p:txBody>
      </p:sp>
      <p:sp>
        <p:nvSpPr>
          <p:cNvPr id="3" name="Rectangle 2"/>
          <p:cNvSpPr/>
          <p:nvPr/>
        </p:nvSpPr>
        <p:spPr>
          <a:xfrm>
            <a:off x="201613" y="6060043"/>
            <a:ext cx="1120820" cy="369332"/>
          </a:xfrm>
          <a:prstGeom prst="rect">
            <a:avLst/>
          </a:prstGeom>
        </p:spPr>
        <p:txBody>
          <a:bodyPr wrap="none">
            <a:spAutoFit/>
          </a:bodyPr>
          <a:lstStyle/>
          <a:p>
            <a:r>
              <a:rPr lang="en-US" altLang="en-US" u="sng" dirty="0"/>
              <a:t>Option 2</a:t>
            </a:r>
            <a:r>
              <a:rPr lang="en-US" altLang="en-US" dirty="0"/>
              <a:t>: </a:t>
            </a:r>
            <a:endParaRPr lang="en-US" alt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smtClean="0"/>
              <a:t> MGT 326  Ch. 4: Time Value of Money (bdh), Part 2 </a:t>
            </a:r>
          </a:p>
        </p:txBody>
      </p:sp>
      <p:sp>
        <p:nvSpPr>
          <p:cNvPr id="1024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016E683C-28E1-4758-A77D-4B6825DED501}" type="slidenum">
              <a:rPr lang="en-US" altLang="en-US" sz="1200" smtClean="0"/>
              <a:pPr>
                <a:spcBef>
                  <a:spcPct val="0"/>
                </a:spcBef>
                <a:buFontTx/>
                <a:buNone/>
              </a:pPr>
              <a:t>9</a:t>
            </a:fld>
            <a:endParaRPr lang="en-US" altLang="en-US" sz="1200" smtClean="0"/>
          </a:p>
        </p:txBody>
      </p:sp>
      <p:sp>
        <p:nvSpPr>
          <p:cNvPr id="10244" name="Text Box 2"/>
          <p:cNvSpPr txBox="1">
            <a:spLocks noChangeArrowheads="1"/>
          </p:cNvSpPr>
          <p:nvPr/>
        </p:nvSpPr>
        <p:spPr bwMode="auto">
          <a:xfrm>
            <a:off x="276225" y="242888"/>
            <a:ext cx="6581775" cy="1357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2000" b="1"/>
              <a:t>Semiannual &amp; Other Compounding Periods (continued)</a:t>
            </a:r>
          </a:p>
          <a:p>
            <a:pPr>
              <a:lnSpc>
                <a:spcPct val="90000"/>
              </a:lnSpc>
              <a:spcBef>
                <a:spcPct val="0"/>
              </a:spcBef>
              <a:buFontTx/>
              <a:buNone/>
            </a:pPr>
            <a:r>
              <a:rPr lang="en-US" altLang="en-US" sz="1800" u="sng"/>
              <a:t>Find the Yield (r, k, i, ROR, etc.) of an Annuity</a:t>
            </a:r>
            <a:endParaRPr lang="en-US" altLang="en-US" sz="1800"/>
          </a:p>
          <a:p>
            <a:pPr>
              <a:lnSpc>
                <a:spcPct val="90000"/>
              </a:lnSpc>
              <a:spcBef>
                <a:spcPct val="0"/>
              </a:spcBef>
              <a:buFontTx/>
              <a:buNone/>
            </a:pPr>
            <a:endParaRPr lang="en-US" altLang="en-US" sz="1800"/>
          </a:p>
          <a:p>
            <a:pPr>
              <a:lnSpc>
                <a:spcPct val="90000"/>
              </a:lnSpc>
              <a:spcBef>
                <a:spcPct val="0"/>
              </a:spcBef>
              <a:buFontTx/>
              <a:buNone/>
            </a:pPr>
            <a:r>
              <a:rPr lang="en-US" altLang="en-US" sz="1800" u="sng"/>
              <a:t>Example</a:t>
            </a:r>
            <a:r>
              <a:rPr lang="en-US" altLang="en-US" sz="1800"/>
              <a:t>: An ordinary annuity paying $100 every quarter for 2 years is currently selling for $765.17.  What return is this security yielding?</a:t>
            </a:r>
          </a:p>
        </p:txBody>
      </p:sp>
      <p:sp>
        <p:nvSpPr>
          <p:cNvPr id="10245" name="Line 3"/>
          <p:cNvSpPr>
            <a:spLocks noChangeShapeType="1"/>
          </p:cNvSpPr>
          <p:nvPr/>
        </p:nvSpPr>
        <p:spPr bwMode="auto">
          <a:xfrm>
            <a:off x="1895475" y="20193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6" name="Line 4"/>
          <p:cNvSpPr>
            <a:spLocks noChangeShapeType="1"/>
          </p:cNvSpPr>
          <p:nvPr/>
        </p:nvSpPr>
        <p:spPr bwMode="auto">
          <a:xfrm>
            <a:off x="1438275" y="2092325"/>
            <a:ext cx="3632200" cy="63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7" name="Line 5"/>
          <p:cNvSpPr>
            <a:spLocks noChangeShapeType="1"/>
          </p:cNvSpPr>
          <p:nvPr/>
        </p:nvSpPr>
        <p:spPr bwMode="auto">
          <a:xfrm>
            <a:off x="1438275" y="20193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8" name="Line 6"/>
          <p:cNvSpPr>
            <a:spLocks noChangeShapeType="1"/>
          </p:cNvSpPr>
          <p:nvPr/>
        </p:nvSpPr>
        <p:spPr bwMode="auto">
          <a:xfrm>
            <a:off x="2339975" y="20193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9" name="Line 7"/>
          <p:cNvSpPr>
            <a:spLocks noChangeShapeType="1"/>
          </p:cNvSpPr>
          <p:nvPr/>
        </p:nvSpPr>
        <p:spPr bwMode="auto">
          <a:xfrm>
            <a:off x="2809875" y="20193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0" name="Line 8"/>
          <p:cNvSpPr>
            <a:spLocks noChangeShapeType="1"/>
          </p:cNvSpPr>
          <p:nvPr/>
        </p:nvSpPr>
        <p:spPr bwMode="auto">
          <a:xfrm>
            <a:off x="3254375" y="20193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1" name="Line 9"/>
          <p:cNvSpPr>
            <a:spLocks noChangeShapeType="1"/>
          </p:cNvSpPr>
          <p:nvPr/>
        </p:nvSpPr>
        <p:spPr bwMode="auto">
          <a:xfrm>
            <a:off x="3736975" y="20193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2" name="Line 10"/>
          <p:cNvSpPr>
            <a:spLocks noChangeShapeType="1"/>
          </p:cNvSpPr>
          <p:nvPr/>
        </p:nvSpPr>
        <p:spPr bwMode="auto">
          <a:xfrm>
            <a:off x="5083175" y="20193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3" name="Line 11"/>
          <p:cNvSpPr>
            <a:spLocks noChangeShapeType="1"/>
          </p:cNvSpPr>
          <p:nvPr/>
        </p:nvSpPr>
        <p:spPr bwMode="auto">
          <a:xfrm>
            <a:off x="4181475" y="20193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4" name="Line 12"/>
          <p:cNvSpPr>
            <a:spLocks noChangeShapeType="1"/>
          </p:cNvSpPr>
          <p:nvPr/>
        </p:nvSpPr>
        <p:spPr bwMode="auto">
          <a:xfrm>
            <a:off x="4638675" y="2019300"/>
            <a:ext cx="0" cy="146050"/>
          </a:xfrm>
          <a:prstGeom prst="line">
            <a:avLst/>
          </a:prstGeom>
          <a:noFill/>
          <a:ln w="158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55" name="Text Box 13"/>
          <p:cNvSpPr txBox="1">
            <a:spLocks noChangeArrowheads="1"/>
          </p:cNvSpPr>
          <p:nvPr/>
        </p:nvSpPr>
        <p:spPr bwMode="auto">
          <a:xfrm>
            <a:off x="4511675" y="21320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7</a:t>
            </a:r>
          </a:p>
        </p:txBody>
      </p:sp>
      <p:sp>
        <p:nvSpPr>
          <p:cNvPr id="10256" name="Text Box 14"/>
          <p:cNvSpPr txBox="1">
            <a:spLocks noChangeArrowheads="1"/>
          </p:cNvSpPr>
          <p:nvPr/>
        </p:nvSpPr>
        <p:spPr bwMode="auto">
          <a:xfrm>
            <a:off x="4956175" y="21320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8</a:t>
            </a:r>
          </a:p>
        </p:txBody>
      </p:sp>
      <p:sp>
        <p:nvSpPr>
          <p:cNvPr id="10257" name="Text Box 15"/>
          <p:cNvSpPr txBox="1">
            <a:spLocks noChangeArrowheads="1"/>
          </p:cNvSpPr>
          <p:nvPr/>
        </p:nvSpPr>
        <p:spPr bwMode="auto">
          <a:xfrm>
            <a:off x="1317625" y="21320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0</a:t>
            </a:r>
          </a:p>
        </p:txBody>
      </p:sp>
      <p:sp>
        <p:nvSpPr>
          <p:cNvPr id="10258" name="Text Box 16"/>
          <p:cNvSpPr txBox="1">
            <a:spLocks noChangeArrowheads="1"/>
          </p:cNvSpPr>
          <p:nvPr/>
        </p:nvSpPr>
        <p:spPr bwMode="auto">
          <a:xfrm>
            <a:off x="3136900" y="21320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4</a:t>
            </a:r>
          </a:p>
        </p:txBody>
      </p:sp>
      <p:sp>
        <p:nvSpPr>
          <p:cNvPr id="10259" name="Text Box 17"/>
          <p:cNvSpPr txBox="1">
            <a:spLocks noChangeArrowheads="1"/>
          </p:cNvSpPr>
          <p:nvPr/>
        </p:nvSpPr>
        <p:spPr bwMode="auto">
          <a:xfrm>
            <a:off x="3613150" y="21320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5</a:t>
            </a:r>
          </a:p>
        </p:txBody>
      </p:sp>
      <p:sp>
        <p:nvSpPr>
          <p:cNvPr id="10260" name="Text Box 18"/>
          <p:cNvSpPr txBox="1">
            <a:spLocks noChangeArrowheads="1"/>
          </p:cNvSpPr>
          <p:nvPr/>
        </p:nvSpPr>
        <p:spPr bwMode="auto">
          <a:xfrm>
            <a:off x="4051300" y="21320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6</a:t>
            </a:r>
          </a:p>
        </p:txBody>
      </p:sp>
      <p:sp>
        <p:nvSpPr>
          <p:cNvPr id="10261" name="Text Box 19"/>
          <p:cNvSpPr txBox="1">
            <a:spLocks noChangeArrowheads="1"/>
          </p:cNvSpPr>
          <p:nvPr/>
        </p:nvSpPr>
        <p:spPr bwMode="auto">
          <a:xfrm>
            <a:off x="1771650" y="21320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1</a:t>
            </a:r>
          </a:p>
        </p:txBody>
      </p:sp>
      <p:sp>
        <p:nvSpPr>
          <p:cNvPr id="10262" name="Text Box 20"/>
          <p:cNvSpPr txBox="1">
            <a:spLocks noChangeArrowheads="1"/>
          </p:cNvSpPr>
          <p:nvPr/>
        </p:nvSpPr>
        <p:spPr bwMode="auto">
          <a:xfrm>
            <a:off x="2216150" y="21320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2</a:t>
            </a:r>
          </a:p>
        </p:txBody>
      </p:sp>
      <p:sp>
        <p:nvSpPr>
          <p:cNvPr id="10263" name="Text Box 21"/>
          <p:cNvSpPr txBox="1">
            <a:spLocks noChangeArrowheads="1"/>
          </p:cNvSpPr>
          <p:nvPr/>
        </p:nvSpPr>
        <p:spPr bwMode="auto">
          <a:xfrm>
            <a:off x="2689225" y="2132013"/>
            <a:ext cx="2349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3</a:t>
            </a:r>
          </a:p>
        </p:txBody>
      </p:sp>
      <p:sp>
        <p:nvSpPr>
          <p:cNvPr id="10264" name="Line 22"/>
          <p:cNvSpPr>
            <a:spLocks noChangeShapeType="1"/>
          </p:cNvSpPr>
          <p:nvPr/>
        </p:nvSpPr>
        <p:spPr bwMode="auto">
          <a:xfrm>
            <a:off x="1425575" y="2320925"/>
            <a:ext cx="1588" cy="3810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65" name="Text Box 23"/>
          <p:cNvSpPr txBox="1">
            <a:spLocks noChangeArrowheads="1"/>
          </p:cNvSpPr>
          <p:nvPr/>
        </p:nvSpPr>
        <p:spPr bwMode="auto">
          <a:xfrm>
            <a:off x="1104900" y="2663825"/>
            <a:ext cx="5969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$765.17</a:t>
            </a:r>
          </a:p>
        </p:txBody>
      </p:sp>
      <p:sp>
        <p:nvSpPr>
          <p:cNvPr id="10266" name="Text Box 24"/>
          <p:cNvSpPr txBox="1">
            <a:spLocks noChangeArrowheads="1"/>
          </p:cNvSpPr>
          <p:nvPr/>
        </p:nvSpPr>
        <p:spPr bwMode="auto">
          <a:xfrm>
            <a:off x="1449388" y="1863725"/>
            <a:ext cx="4445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000" b="1"/>
              <a:t>r = ?</a:t>
            </a:r>
          </a:p>
        </p:txBody>
      </p:sp>
      <p:sp>
        <p:nvSpPr>
          <p:cNvPr id="10267" name="Line 25"/>
          <p:cNvSpPr>
            <a:spLocks noChangeShapeType="1"/>
          </p:cNvSpPr>
          <p:nvPr/>
        </p:nvSpPr>
        <p:spPr bwMode="auto">
          <a:xfrm flipH="1" flipV="1">
            <a:off x="4630738" y="1697038"/>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68" name="Text Box 26"/>
          <p:cNvSpPr txBox="1">
            <a:spLocks noChangeArrowheads="1"/>
          </p:cNvSpPr>
          <p:nvPr/>
        </p:nvSpPr>
        <p:spPr bwMode="auto">
          <a:xfrm>
            <a:off x="4414838" y="1538288"/>
            <a:ext cx="3365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100</a:t>
            </a:r>
          </a:p>
        </p:txBody>
      </p:sp>
      <p:sp>
        <p:nvSpPr>
          <p:cNvPr id="10269" name="Line 27"/>
          <p:cNvSpPr>
            <a:spLocks noChangeShapeType="1"/>
          </p:cNvSpPr>
          <p:nvPr/>
        </p:nvSpPr>
        <p:spPr bwMode="auto">
          <a:xfrm flipH="1" flipV="1">
            <a:off x="5078413" y="1697038"/>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70" name="Text Box 28"/>
          <p:cNvSpPr txBox="1">
            <a:spLocks noChangeArrowheads="1"/>
          </p:cNvSpPr>
          <p:nvPr/>
        </p:nvSpPr>
        <p:spPr bwMode="auto">
          <a:xfrm>
            <a:off x="4862513" y="1538288"/>
            <a:ext cx="3365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100</a:t>
            </a:r>
          </a:p>
        </p:txBody>
      </p:sp>
      <p:sp>
        <p:nvSpPr>
          <p:cNvPr id="10271" name="Line 29"/>
          <p:cNvSpPr>
            <a:spLocks noChangeShapeType="1"/>
          </p:cNvSpPr>
          <p:nvPr/>
        </p:nvSpPr>
        <p:spPr bwMode="auto">
          <a:xfrm flipH="1" flipV="1">
            <a:off x="4178300" y="1697038"/>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72" name="Text Box 30"/>
          <p:cNvSpPr txBox="1">
            <a:spLocks noChangeArrowheads="1"/>
          </p:cNvSpPr>
          <p:nvPr/>
        </p:nvSpPr>
        <p:spPr bwMode="auto">
          <a:xfrm>
            <a:off x="3962400" y="1538288"/>
            <a:ext cx="3365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100</a:t>
            </a:r>
          </a:p>
        </p:txBody>
      </p:sp>
      <p:sp>
        <p:nvSpPr>
          <p:cNvPr id="10273" name="Line 31"/>
          <p:cNvSpPr>
            <a:spLocks noChangeShapeType="1"/>
          </p:cNvSpPr>
          <p:nvPr/>
        </p:nvSpPr>
        <p:spPr bwMode="auto">
          <a:xfrm flipH="1" flipV="1">
            <a:off x="3735388" y="1697038"/>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74" name="Text Box 32"/>
          <p:cNvSpPr txBox="1">
            <a:spLocks noChangeArrowheads="1"/>
          </p:cNvSpPr>
          <p:nvPr/>
        </p:nvSpPr>
        <p:spPr bwMode="auto">
          <a:xfrm>
            <a:off x="3519488" y="1538288"/>
            <a:ext cx="3365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100</a:t>
            </a:r>
          </a:p>
        </p:txBody>
      </p:sp>
      <p:sp>
        <p:nvSpPr>
          <p:cNvPr id="10275" name="Line 33"/>
          <p:cNvSpPr>
            <a:spLocks noChangeShapeType="1"/>
          </p:cNvSpPr>
          <p:nvPr/>
        </p:nvSpPr>
        <p:spPr bwMode="auto">
          <a:xfrm flipH="1" flipV="1">
            <a:off x="3254375" y="1697038"/>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76" name="Text Box 34"/>
          <p:cNvSpPr txBox="1">
            <a:spLocks noChangeArrowheads="1"/>
          </p:cNvSpPr>
          <p:nvPr/>
        </p:nvSpPr>
        <p:spPr bwMode="auto">
          <a:xfrm>
            <a:off x="3038475" y="1538288"/>
            <a:ext cx="3365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100</a:t>
            </a:r>
          </a:p>
        </p:txBody>
      </p:sp>
      <p:sp>
        <p:nvSpPr>
          <p:cNvPr id="10277" name="Line 35"/>
          <p:cNvSpPr>
            <a:spLocks noChangeShapeType="1"/>
          </p:cNvSpPr>
          <p:nvPr/>
        </p:nvSpPr>
        <p:spPr bwMode="auto">
          <a:xfrm flipH="1" flipV="1">
            <a:off x="2806700" y="1697038"/>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78" name="Text Box 36"/>
          <p:cNvSpPr txBox="1">
            <a:spLocks noChangeArrowheads="1"/>
          </p:cNvSpPr>
          <p:nvPr/>
        </p:nvSpPr>
        <p:spPr bwMode="auto">
          <a:xfrm>
            <a:off x="2590800" y="1538288"/>
            <a:ext cx="3365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100</a:t>
            </a:r>
          </a:p>
        </p:txBody>
      </p:sp>
      <p:sp>
        <p:nvSpPr>
          <p:cNvPr id="10279" name="Line 37"/>
          <p:cNvSpPr>
            <a:spLocks noChangeShapeType="1"/>
          </p:cNvSpPr>
          <p:nvPr/>
        </p:nvSpPr>
        <p:spPr bwMode="auto">
          <a:xfrm flipH="1" flipV="1">
            <a:off x="2335213" y="1697038"/>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80" name="Text Box 38"/>
          <p:cNvSpPr txBox="1">
            <a:spLocks noChangeArrowheads="1"/>
          </p:cNvSpPr>
          <p:nvPr/>
        </p:nvSpPr>
        <p:spPr bwMode="auto">
          <a:xfrm>
            <a:off x="2119313" y="1538288"/>
            <a:ext cx="3365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100</a:t>
            </a:r>
          </a:p>
        </p:txBody>
      </p:sp>
      <p:sp>
        <p:nvSpPr>
          <p:cNvPr id="10281" name="Line 39"/>
          <p:cNvSpPr>
            <a:spLocks noChangeShapeType="1"/>
          </p:cNvSpPr>
          <p:nvPr/>
        </p:nvSpPr>
        <p:spPr bwMode="auto">
          <a:xfrm flipH="1" flipV="1">
            <a:off x="1892300" y="1697038"/>
            <a:ext cx="0" cy="228600"/>
          </a:xfrm>
          <a:prstGeom prst="line">
            <a:avLst/>
          </a:prstGeom>
          <a:noFill/>
          <a:ln w="158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282" name="Text Box 40"/>
          <p:cNvSpPr txBox="1">
            <a:spLocks noChangeArrowheads="1"/>
          </p:cNvSpPr>
          <p:nvPr/>
        </p:nvSpPr>
        <p:spPr bwMode="auto">
          <a:xfrm>
            <a:off x="1676400" y="1538288"/>
            <a:ext cx="3365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800" b="1"/>
              <a:t>100</a:t>
            </a:r>
          </a:p>
        </p:txBody>
      </p:sp>
      <p:sp>
        <p:nvSpPr>
          <p:cNvPr id="10283" name="Text Box 41"/>
          <p:cNvSpPr txBox="1">
            <a:spLocks noChangeArrowheads="1"/>
          </p:cNvSpPr>
          <p:nvPr/>
        </p:nvSpPr>
        <p:spPr bwMode="auto">
          <a:xfrm>
            <a:off x="288925" y="2908300"/>
            <a:ext cx="6569075" cy="482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114300">
              <a:spcBef>
                <a:spcPct val="20000"/>
              </a:spcBef>
              <a:buChar char="–"/>
              <a:defRPr sz="2800">
                <a:solidFill>
                  <a:schemeClr val="tx1"/>
                </a:solidFill>
                <a:latin typeface="Times New Roman" pitchFamily="18" charset="0"/>
              </a:defRPr>
            </a:lvl2pPr>
            <a:lvl3pPr marL="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nSpc>
                <a:spcPct val="90000"/>
              </a:lnSpc>
              <a:spcBef>
                <a:spcPct val="0"/>
              </a:spcBef>
              <a:buFontTx/>
              <a:buNone/>
            </a:pPr>
            <a:r>
              <a:rPr lang="en-US" altLang="en-US" sz="1800" u="sng"/>
              <a:t>Option 1</a:t>
            </a:r>
            <a:r>
              <a:rPr lang="en-US" altLang="en-US" sz="1800"/>
              <a:t>: </a:t>
            </a:r>
          </a:p>
          <a:p>
            <a:pPr lvl="1">
              <a:lnSpc>
                <a:spcPct val="90000"/>
              </a:lnSpc>
              <a:spcBef>
                <a:spcPct val="0"/>
              </a:spcBef>
              <a:buFontTx/>
              <a:buNone/>
            </a:pPr>
            <a:r>
              <a:rPr lang="en-US" altLang="en-US" sz="1800"/>
              <a:t>1) Clear your calculator: [2nd, CLEAR TVM]</a:t>
            </a:r>
          </a:p>
          <a:p>
            <a:pPr lvl="1">
              <a:lnSpc>
                <a:spcPct val="90000"/>
              </a:lnSpc>
              <a:spcBef>
                <a:spcPct val="0"/>
              </a:spcBef>
              <a:buFontTx/>
              <a:buNone/>
            </a:pPr>
            <a:r>
              <a:rPr lang="en-US" altLang="en-US" sz="1800"/>
              <a:t>2) Leave payments per year to 1: [2nd, P/Y, 1, ENTER, CE/C]</a:t>
            </a:r>
          </a:p>
          <a:p>
            <a:pPr lvl="1">
              <a:lnSpc>
                <a:spcPct val="90000"/>
              </a:lnSpc>
              <a:spcBef>
                <a:spcPct val="0"/>
              </a:spcBef>
              <a:buFontTx/>
              <a:buNone/>
            </a:pPr>
            <a:r>
              <a:rPr lang="en-US" altLang="en-US" sz="1800"/>
              <a:t>3) Enter parameters:</a:t>
            </a:r>
          </a:p>
          <a:p>
            <a:pPr lvl="2">
              <a:lnSpc>
                <a:spcPct val="90000"/>
              </a:lnSpc>
              <a:spcBef>
                <a:spcPct val="0"/>
              </a:spcBef>
              <a:buFont typeface="Monotype Sorts" pitchFamily="2" charset="2"/>
              <a:buChar char="ó"/>
            </a:pPr>
            <a:r>
              <a:rPr lang="en-US" altLang="en-US" sz="1800"/>
              <a:t>Enter N [8, N]</a:t>
            </a:r>
          </a:p>
          <a:p>
            <a:pPr lvl="2">
              <a:lnSpc>
                <a:spcPct val="90000"/>
              </a:lnSpc>
              <a:spcBef>
                <a:spcPct val="0"/>
              </a:spcBef>
              <a:buFont typeface="Monotype Sorts" pitchFamily="2" charset="2"/>
              <a:buChar char="ó"/>
            </a:pPr>
            <a:r>
              <a:rPr lang="en-US" altLang="en-US" sz="1800"/>
              <a:t>Enter PV [- 765.17, PV]</a:t>
            </a:r>
          </a:p>
          <a:p>
            <a:pPr lvl="2">
              <a:lnSpc>
                <a:spcPct val="90000"/>
              </a:lnSpc>
              <a:spcBef>
                <a:spcPct val="0"/>
              </a:spcBef>
              <a:buFont typeface="Monotype Sorts" pitchFamily="2" charset="2"/>
              <a:buChar char="ó"/>
            </a:pPr>
            <a:r>
              <a:rPr lang="en-US" altLang="en-US" sz="1800"/>
              <a:t>Enter Pmt [100, PMT] </a:t>
            </a:r>
          </a:p>
          <a:p>
            <a:pPr lvl="2">
              <a:lnSpc>
                <a:spcPct val="90000"/>
              </a:lnSpc>
              <a:spcBef>
                <a:spcPct val="0"/>
              </a:spcBef>
              <a:buFont typeface="Monotype Sorts" pitchFamily="2" charset="2"/>
              <a:buChar char="ó"/>
            </a:pPr>
            <a:r>
              <a:rPr lang="en-US" altLang="en-US" sz="1800"/>
              <a:t>Find I/Y, [CPT, I/Y] and voila!  I/Y = </a:t>
            </a:r>
            <a:r>
              <a:rPr lang="en-US" altLang="en-US" sz="1800" b="1"/>
              <a:t>1% This is r</a:t>
            </a:r>
            <a:r>
              <a:rPr lang="en-US" altLang="en-US" sz="1800" b="1" baseline="-25000"/>
              <a:t>periodic</a:t>
            </a:r>
            <a:r>
              <a:rPr lang="en-US" altLang="en-US" sz="1800" b="1"/>
              <a:t>!</a:t>
            </a:r>
          </a:p>
          <a:p>
            <a:pPr lvl="1">
              <a:lnSpc>
                <a:spcPct val="90000"/>
              </a:lnSpc>
              <a:spcBef>
                <a:spcPct val="0"/>
              </a:spcBef>
              <a:buFontTx/>
              <a:buNone/>
            </a:pPr>
            <a:r>
              <a:rPr lang="en-US" altLang="en-US" sz="1800"/>
              <a:t>4) Find i</a:t>
            </a:r>
            <a:r>
              <a:rPr lang="en-US" altLang="en-US" sz="1800" baseline="-25000"/>
              <a:t>quoted/nominal</a:t>
            </a:r>
            <a:r>
              <a:rPr lang="en-US" altLang="en-US" sz="1800"/>
              <a:t>: </a:t>
            </a:r>
          </a:p>
          <a:p>
            <a:pPr lvl="2">
              <a:lnSpc>
                <a:spcPct val="90000"/>
              </a:lnSpc>
              <a:spcBef>
                <a:spcPct val="0"/>
              </a:spcBef>
              <a:buFontTx/>
              <a:buNone/>
            </a:pPr>
            <a:r>
              <a:rPr lang="en-US" altLang="en-US" sz="1800"/>
              <a:t>r</a:t>
            </a:r>
            <a:r>
              <a:rPr lang="en-US" altLang="en-US" sz="1800" baseline="-25000"/>
              <a:t>periodic</a:t>
            </a:r>
            <a:r>
              <a:rPr lang="en-US" altLang="en-US" sz="1800"/>
              <a:t> = r</a:t>
            </a:r>
            <a:r>
              <a:rPr lang="en-US" altLang="en-US" sz="1800" baseline="-25000"/>
              <a:t>simple</a:t>
            </a:r>
            <a:r>
              <a:rPr lang="en-US" altLang="en-US" sz="1800"/>
              <a:t> / m</a:t>
            </a:r>
          </a:p>
          <a:p>
            <a:pPr lvl="2">
              <a:lnSpc>
                <a:spcPct val="90000"/>
              </a:lnSpc>
              <a:spcBef>
                <a:spcPct val="0"/>
              </a:spcBef>
              <a:buFontTx/>
              <a:buNone/>
            </a:pPr>
            <a:r>
              <a:rPr lang="en-US" altLang="en-US" sz="1800"/>
              <a:t>r</a:t>
            </a:r>
            <a:r>
              <a:rPr lang="en-US" altLang="en-US" sz="1800" baseline="-25000"/>
              <a:t>simple</a:t>
            </a:r>
            <a:r>
              <a:rPr lang="en-US" altLang="en-US" sz="1800"/>
              <a:t>   = r</a:t>
            </a:r>
            <a:r>
              <a:rPr lang="en-US" altLang="en-US" sz="1800" baseline="-25000"/>
              <a:t>periodic</a:t>
            </a:r>
            <a:r>
              <a:rPr lang="en-US" altLang="en-US" sz="1800"/>
              <a:t> x m   =  1% x 4  =  </a:t>
            </a:r>
            <a:r>
              <a:rPr lang="en-US" altLang="en-US" sz="1800" b="1"/>
              <a:t>4%</a:t>
            </a:r>
            <a:endParaRPr lang="en-US" altLang="en-US" sz="1800"/>
          </a:p>
          <a:p>
            <a:pPr>
              <a:lnSpc>
                <a:spcPct val="90000"/>
              </a:lnSpc>
              <a:spcBef>
                <a:spcPct val="0"/>
              </a:spcBef>
              <a:buFontTx/>
              <a:buNone/>
            </a:pPr>
            <a:endParaRPr lang="en-US" altLang="en-US" sz="1800"/>
          </a:p>
          <a:p>
            <a:pPr>
              <a:lnSpc>
                <a:spcPct val="90000"/>
              </a:lnSpc>
              <a:spcBef>
                <a:spcPct val="0"/>
              </a:spcBef>
              <a:buFontTx/>
              <a:buNone/>
            </a:pPr>
            <a:r>
              <a:rPr lang="en-US" altLang="en-US" sz="1800" u="sng"/>
              <a:t>Option 2</a:t>
            </a:r>
            <a:r>
              <a:rPr lang="en-US" altLang="en-US" sz="1800"/>
              <a:t>:</a:t>
            </a:r>
            <a:endParaRPr lang="en-US" altLang="en-US" sz="1800" b="1"/>
          </a:p>
          <a:p>
            <a:pPr lvl="1">
              <a:lnSpc>
                <a:spcPct val="90000"/>
              </a:lnSpc>
              <a:spcBef>
                <a:spcPct val="0"/>
              </a:spcBef>
              <a:buFontTx/>
              <a:buNone/>
            </a:pPr>
            <a:r>
              <a:rPr lang="en-US" altLang="en-US" sz="1800"/>
              <a:t>1) Set </a:t>
            </a:r>
            <a:r>
              <a:rPr lang="en-US" altLang="en-US" sz="1800" u="sng"/>
              <a:t>payments per year</a:t>
            </a:r>
            <a:r>
              <a:rPr lang="en-US" altLang="en-US" sz="1800"/>
              <a:t> to </a:t>
            </a:r>
            <a:r>
              <a:rPr lang="en-US" altLang="en-US" sz="2000" b="1" u="sng"/>
              <a:t>4</a:t>
            </a:r>
            <a:r>
              <a:rPr lang="en-US" altLang="en-US" sz="1800"/>
              <a:t>: [2nd, P/Y, 4, ENTER, CE/C]</a:t>
            </a:r>
          </a:p>
          <a:p>
            <a:pPr lvl="1">
              <a:lnSpc>
                <a:spcPct val="90000"/>
              </a:lnSpc>
              <a:spcBef>
                <a:spcPct val="0"/>
              </a:spcBef>
              <a:buFontTx/>
              <a:buNone/>
            </a:pPr>
            <a:r>
              <a:rPr lang="en-US" altLang="en-US" sz="1800"/>
              <a:t>2) Enter parameters:</a:t>
            </a:r>
          </a:p>
          <a:p>
            <a:pPr lvl="2">
              <a:lnSpc>
                <a:spcPct val="90000"/>
              </a:lnSpc>
              <a:spcBef>
                <a:spcPct val="0"/>
              </a:spcBef>
              <a:buFont typeface="Monotype Sorts" pitchFamily="2" charset="2"/>
              <a:buChar char="ó"/>
            </a:pPr>
            <a:r>
              <a:rPr lang="en-US" altLang="en-US" sz="1800"/>
              <a:t>Enter N [8, N]</a:t>
            </a:r>
          </a:p>
          <a:p>
            <a:pPr lvl="2">
              <a:lnSpc>
                <a:spcPct val="90000"/>
              </a:lnSpc>
              <a:spcBef>
                <a:spcPct val="0"/>
              </a:spcBef>
              <a:buFont typeface="Monotype Sorts" pitchFamily="2" charset="2"/>
              <a:buChar char="ó"/>
            </a:pPr>
            <a:r>
              <a:rPr lang="en-US" altLang="en-US" sz="1800"/>
              <a:t>Enter PV [- 765.17, PV]</a:t>
            </a:r>
          </a:p>
          <a:p>
            <a:pPr lvl="2">
              <a:lnSpc>
                <a:spcPct val="90000"/>
              </a:lnSpc>
              <a:spcBef>
                <a:spcPct val="0"/>
              </a:spcBef>
              <a:buFont typeface="Monotype Sorts" pitchFamily="2" charset="2"/>
              <a:buChar char="ó"/>
            </a:pPr>
            <a:r>
              <a:rPr lang="en-US" altLang="en-US" sz="1800"/>
              <a:t>Enter Pmt [100, PMT] </a:t>
            </a:r>
          </a:p>
          <a:p>
            <a:pPr lvl="2">
              <a:lnSpc>
                <a:spcPct val="90000"/>
              </a:lnSpc>
              <a:spcBef>
                <a:spcPct val="0"/>
              </a:spcBef>
              <a:buFont typeface="Monotype Sorts" pitchFamily="2" charset="2"/>
              <a:buChar char="ó"/>
            </a:pPr>
            <a:r>
              <a:rPr lang="en-US" altLang="en-US" sz="1800"/>
              <a:t>Find I/Y, [CPT, I/Y] and voila!  I/Y = 3.9997%</a:t>
            </a:r>
            <a:r>
              <a:rPr lang="en-US" altLang="en-US" sz="1800" b="1"/>
              <a:t> = 4%</a:t>
            </a:r>
          </a:p>
        </p:txBody>
      </p:sp>
      <p:sp>
        <p:nvSpPr>
          <p:cNvPr id="10284" name="Text Box 42"/>
          <p:cNvSpPr txBox="1">
            <a:spLocks noChangeArrowheads="1"/>
          </p:cNvSpPr>
          <p:nvPr/>
        </p:nvSpPr>
        <p:spPr bwMode="auto">
          <a:xfrm>
            <a:off x="450850" y="1858963"/>
            <a:ext cx="550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m = 4</a:t>
            </a:r>
          </a:p>
          <a:p>
            <a:pPr>
              <a:spcBef>
                <a:spcPct val="0"/>
              </a:spcBef>
              <a:buFontTx/>
              <a:buNone/>
            </a:pPr>
            <a:r>
              <a:rPr lang="en-US" altLang="en-US" sz="1200" b="1"/>
              <a:t>n = 8</a:t>
            </a:r>
          </a:p>
        </p:txBody>
      </p:sp>
      <p:sp>
        <p:nvSpPr>
          <p:cNvPr id="10285" name="Text Box 43"/>
          <p:cNvSpPr txBox="1">
            <a:spLocks noChangeArrowheads="1"/>
          </p:cNvSpPr>
          <p:nvPr/>
        </p:nvSpPr>
        <p:spPr bwMode="auto">
          <a:xfrm>
            <a:off x="3425825" y="2424113"/>
            <a:ext cx="2935288"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200" b="1"/>
              <a:t>T = # of years = 2</a:t>
            </a:r>
          </a:p>
          <a:p>
            <a:pPr>
              <a:spcBef>
                <a:spcPct val="0"/>
              </a:spcBef>
              <a:buFontTx/>
              <a:buNone/>
            </a:pPr>
            <a:r>
              <a:rPr lang="en-US" altLang="en-US" sz="1200" b="1"/>
              <a:t>m = # of discounting per year = 4</a:t>
            </a:r>
          </a:p>
          <a:p>
            <a:pPr>
              <a:spcBef>
                <a:spcPct val="0"/>
              </a:spcBef>
              <a:buFontTx/>
              <a:buNone/>
            </a:pPr>
            <a:r>
              <a:rPr lang="en-US" altLang="en-US" sz="1200" b="1"/>
              <a:t>n = total # of periods = m x T = 4 x 2 = 8</a:t>
            </a:r>
          </a:p>
        </p:txBody>
      </p:sp>
      <p:sp>
        <p:nvSpPr>
          <p:cNvPr id="10286" name="Text Box 47"/>
          <p:cNvSpPr txBox="1">
            <a:spLocks noChangeArrowheads="1"/>
          </p:cNvSpPr>
          <p:nvPr/>
        </p:nvSpPr>
        <p:spPr bwMode="auto">
          <a:xfrm>
            <a:off x="3295650" y="3838575"/>
            <a:ext cx="28003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Note: One of the two cash inputs must be negative</a:t>
            </a:r>
          </a:p>
        </p:txBody>
      </p:sp>
      <p:sp>
        <p:nvSpPr>
          <p:cNvPr id="10287" name="Text Box 48"/>
          <p:cNvSpPr txBox="1">
            <a:spLocks noChangeArrowheads="1"/>
          </p:cNvSpPr>
          <p:nvPr/>
        </p:nvSpPr>
        <p:spPr bwMode="auto">
          <a:xfrm>
            <a:off x="3308350" y="6645275"/>
            <a:ext cx="28003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sz="1400" b="1"/>
              <a:t>Note: One of the two cash inputs must be negative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1986</TotalTime>
  <Words>5038</Words>
  <Application>Microsoft Office PowerPoint</Application>
  <PresentationFormat>On-screen Show (4:3)</PresentationFormat>
  <Paragraphs>817</Paragraphs>
  <Slides>26</Slides>
  <Notes>26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Default Design</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James Cormier</dc:creator>
  <cp:lastModifiedBy>Jim</cp:lastModifiedBy>
  <cp:revision>92</cp:revision>
  <cp:lastPrinted>2004-02-25T13:13:21Z</cp:lastPrinted>
  <dcterms:created xsi:type="dcterms:W3CDTF">2003-06-18T17:28:27Z</dcterms:created>
  <dcterms:modified xsi:type="dcterms:W3CDTF">2018-02-13T04:48:34Z</dcterms:modified>
</cp:coreProperties>
</file>