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9" r:id="rId2"/>
    <p:sldId id="261" r:id="rId3"/>
  </p:sldIdLst>
  <p:sldSz cx="6858000" cy="9144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110" d="100"/>
          <a:sy n="110" d="100"/>
        </p:scale>
        <p:origin x="-58" y="2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Jim\My%20Documents\MGT326\Fall%2007\Homework\HW1.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370246943431146"/>
          <c:y val="5.0925925925925937E-2"/>
          <c:w val="0.7248957665338579"/>
          <c:h val="0.63516951006124234"/>
        </c:manualLayout>
      </c:layout>
      <c:scatterChart>
        <c:scatterStyle val="smoothMarker"/>
        <c:varyColors val="0"/>
        <c:ser>
          <c:idx val="0"/>
          <c:order val="0"/>
          <c:tx>
            <c:v>U.S. Treasuries</c:v>
          </c:tx>
          <c:spPr>
            <a:ln w="15875">
              <a:solidFill>
                <a:schemeClr val="tx1"/>
              </a:solidFill>
            </a:ln>
          </c:spPr>
          <c:marker>
            <c:symbol val="none"/>
          </c:marker>
          <c:xVal>
            <c:numRef>
              <c:f>Sheet1!$B$5:$B$34</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Sheet1!$I$5:$I$34</c:f>
              <c:numCache>
                <c:formatCode>0.0000%</c:formatCode>
                <c:ptCount val="30"/>
                <c:pt idx="0">
                  <c:v>3.2000000000000042E-2</c:v>
                </c:pt>
                <c:pt idx="1">
                  <c:v>3.6500000000000019E-2</c:v>
                </c:pt>
                <c:pt idx="2">
                  <c:v>4.1000000000000002E-2</c:v>
                </c:pt>
                <c:pt idx="3">
                  <c:v>4.5500000000000013E-2</c:v>
                </c:pt>
                <c:pt idx="4">
                  <c:v>4.9000000000000071E-2</c:v>
                </c:pt>
                <c:pt idx="5">
                  <c:v>5.0000000000000031E-2</c:v>
                </c:pt>
                <c:pt idx="6">
                  <c:v>5.0714285714285788E-2</c:v>
                </c:pt>
                <c:pt idx="7">
                  <c:v>5.1249999999999955E-2</c:v>
                </c:pt>
                <c:pt idx="8">
                  <c:v>5.1666666666666694E-2</c:v>
                </c:pt>
                <c:pt idx="9">
                  <c:v>5.2000000000000046E-2</c:v>
                </c:pt>
                <c:pt idx="10">
                  <c:v>5.2272727272727346E-2</c:v>
                </c:pt>
                <c:pt idx="11">
                  <c:v>5.2500000000000054E-2</c:v>
                </c:pt>
                <c:pt idx="12">
                  <c:v>5.2692307692307754E-2</c:v>
                </c:pt>
                <c:pt idx="13">
                  <c:v>5.2857142857142908E-2</c:v>
                </c:pt>
                <c:pt idx="14">
                  <c:v>5.3000000000000033E-2</c:v>
                </c:pt>
                <c:pt idx="15">
                  <c:v>5.3125000000000006E-2</c:v>
                </c:pt>
                <c:pt idx="16">
                  <c:v>5.3235294117647131E-2</c:v>
                </c:pt>
                <c:pt idx="17">
                  <c:v>5.3333333333333496E-2</c:v>
                </c:pt>
                <c:pt idx="18">
                  <c:v>5.3421052631578946E-2</c:v>
                </c:pt>
                <c:pt idx="19">
                  <c:v>5.3500000000000027E-2</c:v>
                </c:pt>
                <c:pt idx="20">
                  <c:v>5.3571428571428575E-2</c:v>
                </c:pt>
                <c:pt idx="21">
                  <c:v>5.363636363636369E-2</c:v>
                </c:pt>
                <c:pt idx="22">
                  <c:v>5.3695652173913082E-2</c:v>
                </c:pt>
                <c:pt idx="23">
                  <c:v>5.3750000000000034E-2</c:v>
                </c:pt>
                <c:pt idx="24">
                  <c:v>5.3800000000000077E-2</c:v>
                </c:pt>
                <c:pt idx="25">
                  <c:v>5.3846153846153898E-2</c:v>
                </c:pt>
                <c:pt idx="26">
                  <c:v>5.3888888888888917E-2</c:v>
                </c:pt>
                <c:pt idx="27">
                  <c:v>5.3928571428571499E-2</c:v>
                </c:pt>
                <c:pt idx="28">
                  <c:v>5.3965517241379386E-2</c:v>
                </c:pt>
                <c:pt idx="29">
                  <c:v>5.400000000000011E-2</c:v>
                </c:pt>
              </c:numCache>
            </c:numRef>
          </c:yVal>
          <c:smooth val="1"/>
        </c:ser>
        <c:ser>
          <c:idx val="1"/>
          <c:order val="1"/>
          <c:tx>
            <c:v>Microspongy</c:v>
          </c:tx>
          <c:spPr>
            <a:ln w="15875">
              <a:solidFill>
                <a:schemeClr val="tx1"/>
              </a:solidFill>
              <a:prstDash val="dash"/>
            </a:ln>
          </c:spPr>
          <c:marker>
            <c:symbol val="none"/>
          </c:marker>
          <c:xVal>
            <c:numRef>
              <c:f>Sheet1!$B$38:$B$67</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Sheet1!$I$38:$I$67</c:f>
              <c:numCache>
                <c:formatCode>0.0000%</c:formatCode>
                <c:ptCount val="30"/>
                <c:pt idx="0">
                  <c:v>3.3000000000000002E-2</c:v>
                </c:pt>
                <c:pt idx="1">
                  <c:v>3.8500000000000006E-2</c:v>
                </c:pt>
                <c:pt idx="2">
                  <c:v>4.4000000000000046E-2</c:v>
                </c:pt>
                <c:pt idx="3">
                  <c:v>4.9500000000000037E-2</c:v>
                </c:pt>
                <c:pt idx="4">
                  <c:v>5.4000000000000055E-2</c:v>
                </c:pt>
                <c:pt idx="5">
                  <c:v>5.6000000000000022E-2</c:v>
                </c:pt>
                <c:pt idx="6">
                  <c:v>5.7714285714285808E-2</c:v>
                </c:pt>
                <c:pt idx="7">
                  <c:v>5.9250000000000025E-2</c:v>
                </c:pt>
                <c:pt idx="8">
                  <c:v>6.066666666666673E-2</c:v>
                </c:pt>
                <c:pt idx="9">
                  <c:v>6.2000000000000104E-2</c:v>
                </c:pt>
                <c:pt idx="10">
                  <c:v>6.3272727272727314E-2</c:v>
                </c:pt>
                <c:pt idx="11">
                  <c:v>6.4500000000000113E-2</c:v>
                </c:pt>
                <c:pt idx="12">
                  <c:v>6.5692307692307744E-2</c:v>
                </c:pt>
                <c:pt idx="13">
                  <c:v>6.6857142857142893E-2</c:v>
                </c:pt>
                <c:pt idx="14">
                  <c:v>6.8000000000000033E-2</c:v>
                </c:pt>
                <c:pt idx="15">
                  <c:v>6.9125000000000034E-2</c:v>
                </c:pt>
                <c:pt idx="16">
                  <c:v>7.023529411764716E-2</c:v>
                </c:pt>
                <c:pt idx="17">
                  <c:v>7.1333333333333498E-2</c:v>
                </c:pt>
                <c:pt idx="18">
                  <c:v>7.2421052631578969E-2</c:v>
                </c:pt>
                <c:pt idx="19">
                  <c:v>7.3500000000000024E-2</c:v>
                </c:pt>
                <c:pt idx="20">
                  <c:v>7.4571428571428691E-2</c:v>
                </c:pt>
                <c:pt idx="21">
                  <c:v>7.5636363636363724E-2</c:v>
                </c:pt>
                <c:pt idx="22">
                  <c:v>7.6695652173913081E-2</c:v>
                </c:pt>
                <c:pt idx="23">
                  <c:v>7.7750000000000152E-2</c:v>
                </c:pt>
                <c:pt idx="24">
                  <c:v>7.8800000000000092E-2</c:v>
                </c:pt>
                <c:pt idx="25">
                  <c:v>7.9846153846153942E-2</c:v>
                </c:pt>
                <c:pt idx="26">
                  <c:v>8.0888888888888968E-2</c:v>
                </c:pt>
                <c:pt idx="27">
                  <c:v>8.1928571428571476E-2</c:v>
                </c:pt>
                <c:pt idx="28">
                  <c:v>8.296551724137935E-2</c:v>
                </c:pt>
                <c:pt idx="29">
                  <c:v>8.4000000000000088E-2</c:v>
                </c:pt>
              </c:numCache>
            </c:numRef>
          </c:yVal>
          <c:smooth val="1"/>
        </c:ser>
        <c:ser>
          <c:idx val="2"/>
          <c:order val="2"/>
          <c:tx>
            <c:v>Diamond Jim's</c:v>
          </c:tx>
          <c:spPr>
            <a:ln w="15875">
              <a:solidFill>
                <a:schemeClr val="tx1"/>
              </a:solidFill>
              <a:prstDash val="sysDot"/>
            </a:ln>
          </c:spPr>
          <c:marker>
            <c:symbol val="none"/>
          </c:marker>
          <c:xVal>
            <c:numRef>
              <c:f>Sheet1!$B$71:$B$100</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Sheet1!$I$71:$I$100</c:f>
              <c:numCache>
                <c:formatCode>0.0000%</c:formatCode>
                <c:ptCount val="30"/>
                <c:pt idx="0">
                  <c:v>3.3500000000000002E-2</c:v>
                </c:pt>
                <c:pt idx="1">
                  <c:v>3.9500000000000021E-2</c:v>
                </c:pt>
                <c:pt idx="2">
                  <c:v>4.5500000000000013E-2</c:v>
                </c:pt>
                <c:pt idx="3">
                  <c:v>5.1499999999999997E-2</c:v>
                </c:pt>
                <c:pt idx="4">
                  <c:v>5.6500000000000015E-2</c:v>
                </c:pt>
                <c:pt idx="5">
                  <c:v>5.9000000000000101E-2</c:v>
                </c:pt>
                <c:pt idx="6">
                  <c:v>6.1214285714285707E-2</c:v>
                </c:pt>
                <c:pt idx="7">
                  <c:v>6.3250000000000001E-2</c:v>
                </c:pt>
                <c:pt idx="8">
                  <c:v>6.5166666666666734E-2</c:v>
                </c:pt>
                <c:pt idx="9">
                  <c:v>6.700000000000006E-2</c:v>
                </c:pt>
                <c:pt idx="10">
                  <c:v>6.8772727272727388E-2</c:v>
                </c:pt>
                <c:pt idx="11">
                  <c:v>7.0500000000000063E-2</c:v>
                </c:pt>
                <c:pt idx="12">
                  <c:v>7.2192307692307806E-2</c:v>
                </c:pt>
                <c:pt idx="13">
                  <c:v>7.3857142857142913E-2</c:v>
                </c:pt>
                <c:pt idx="14">
                  <c:v>7.5500000000000081E-2</c:v>
                </c:pt>
                <c:pt idx="15">
                  <c:v>7.7125000000000069E-2</c:v>
                </c:pt>
                <c:pt idx="16">
                  <c:v>7.8735294117647209E-2</c:v>
                </c:pt>
                <c:pt idx="17">
                  <c:v>8.0333333333333354E-2</c:v>
                </c:pt>
                <c:pt idx="18">
                  <c:v>8.1921052631579019E-2</c:v>
                </c:pt>
                <c:pt idx="19">
                  <c:v>8.3500000000000241E-2</c:v>
                </c:pt>
                <c:pt idx="20">
                  <c:v>8.5071428571428756E-2</c:v>
                </c:pt>
                <c:pt idx="21">
                  <c:v>8.6636363636363858E-2</c:v>
                </c:pt>
                <c:pt idx="22">
                  <c:v>8.81956521739133E-2</c:v>
                </c:pt>
                <c:pt idx="23">
                  <c:v>8.9750000000000218E-2</c:v>
                </c:pt>
                <c:pt idx="24">
                  <c:v>9.1300000000000034E-2</c:v>
                </c:pt>
                <c:pt idx="25">
                  <c:v>9.2846153846153884E-2</c:v>
                </c:pt>
                <c:pt idx="26">
                  <c:v>9.4388888888888967E-2</c:v>
                </c:pt>
                <c:pt idx="27">
                  <c:v>9.5928571428571502E-2</c:v>
                </c:pt>
                <c:pt idx="28">
                  <c:v>9.7465517241379349E-2</c:v>
                </c:pt>
                <c:pt idx="29">
                  <c:v>9.9000000000000157E-2</c:v>
                </c:pt>
              </c:numCache>
            </c:numRef>
          </c:yVal>
          <c:smooth val="1"/>
        </c:ser>
        <c:dLbls>
          <c:showLegendKey val="0"/>
          <c:showVal val="0"/>
          <c:showCatName val="0"/>
          <c:showSerName val="0"/>
          <c:showPercent val="0"/>
          <c:showBubbleSize val="0"/>
        </c:dLbls>
        <c:axId val="297998592"/>
        <c:axId val="298000768"/>
      </c:scatterChart>
      <c:valAx>
        <c:axId val="297998592"/>
        <c:scaling>
          <c:orientation val="minMax"/>
          <c:max val="30"/>
        </c:scaling>
        <c:delete val="0"/>
        <c:axPos val="b"/>
        <c:title>
          <c:tx>
            <c:rich>
              <a:bodyPr/>
              <a:lstStyle/>
              <a:p>
                <a:pPr>
                  <a:defRPr/>
                </a:pPr>
                <a:r>
                  <a:rPr lang="en-US"/>
                  <a:t>Maturity</a:t>
                </a:r>
              </a:p>
            </c:rich>
          </c:tx>
          <c:layout/>
          <c:overlay val="0"/>
        </c:title>
        <c:numFmt formatCode="General" sourceLinked="1"/>
        <c:majorTickMark val="cross"/>
        <c:minorTickMark val="in"/>
        <c:tickLblPos val="nextTo"/>
        <c:txPr>
          <a:bodyPr rot="0" vert="horz"/>
          <a:lstStyle/>
          <a:p>
            <a:pPr>
              <a:defRPr sz="800" b="0" i="0" u="none" strike="noStrike" baseline="0">
                <a:solidFill>
                  <a:srgbClr val="000000"/>
                </a:solidFill>
                <a:latin typeface="Calibri"/>
                <a:ea typeface="Calibri"/>
                <a:cs typeface="Calibri"/>
              </a:defRPr>
            </a:pPr>
            <a:endParaRPr lang="en-US"/>
          </a:p>
        </c:txPr>
        <c:crossAx val="298000768"/>
        <c:crosses val="autoZero"/>
        <c:crossBetween val="midCat"/>
        <c:majorUnit val="5"/>
        <c:minorUnit val="1"/>
      </c:valAx>
      <c:valAx>
        <c:axId val="298000768"/>
        <c:scaling>
          <c:orientation val="minMax"/>
        </c:scaling>
        <c:delete val="0"/>
        <c:axPos val="l"/>
        <c:majorGridlines/>
        <c:title>
          <c:tx>
            <c:rich>
              <a:bodyPr/>
              <a:lstStyle/>
              <a:p>
                <a:pPr>
                  <a:defRPr/>
                </a:pPr>
                <a:r>
                  <a:rPr lang="en-US"/>
                  <a:t>Yield</a:t>
                </a:r>
              </a:p>
            </c:rich>
          </c:tx>
          <c:layout/>
          <c:overlay val="0"/>
        </c:title>
        <c:numFmt formatCode="0.0000%" sourceLinked="1"/>
        <c:majorTickMark val="none"/>
        <c:minorTickMark val="none"/>
        <c:tickLblPos val="nextTo"/>
        <c:txPr>
          <a:bodyPr/>
          <a:lstStyle/>
          <a:p>
            <a:pPr>
              <a:defRPr sz="800" baseline="0"/>
            </a:pPr>
            <a:endParaRPr lang="en-US"/>
          </a:p>
        </c:txPr>
        <c:crossAx val="297998592"/>
        <c:crossesAt val="0"/>
        <c:crossBetween val="midCat"/>
      </c:valAx>
    </c:plotArea>
    <c:legend>
      <c:legendPos val="r"/>
      <c:layout>
        <c:manualLayout>
          <c:xMode val="edge"/>
          <c:yMode val="edge"/>
          <c:x val="2.9574389505251809E-2"/>
          <c:y val="0.85983839520060001"/>
          <c:w val="0.94400378189123968"/>
          <c:h val="0.11987277631962671"/>
        </c:manualLayout>
      </c:layout>
      <c:overlay val="0"/>
      <c:txPr>
        <a:bodyPr/>
        <a:lstStyle/>
        <a:p>
          <a:pPr>
            <a:defRPr sz="800"/>
          </a:pPr>
          <a:endParaRPr lang="en-US"/>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en-US"/>
          </a:p>
        </p:txBody>
      </p:sp>
      <p:sp>
        <p:nvSpPr>
          <p:cNvPr id="4100" name="Rectangle 4"/>
          <p:cNvSpPr>
            <a:spLocks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pPr>
              <a:defRPr/>
            </a:pPr>
            <a:fld id="{CAD07D1E-393F-46AF-A27C-98319425C2C7}" type="slidenum">
              <a:rPr lang="en-US"/>
              <a:pPr>
                <a:defRPr/>
              </a:pPr>
              <a:t>‹#›</a:t>
            </a:fld>
            <a:endParaRPr lang="en-US"/>
          </a:p>
        </p:txBody>
      </p:sp>
    </p:spTree>
    <p:extLst>
      <p:ext uri="{BB962C8B-B14F-4D97-AF65-F5344CB8AC3E}">
        <p14:creationId xmlns:p14="http://schemas.microsoft.com/office/powerpoint/2010/main" val="3336009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5A3EC2E7-99FC-41ED-B04E-6B1594F79AE9}" type="slidenum">
              <a:rPr lang="en-US" altLang="en-US" smtClean="0"/>
              <a:pPr/>
              <a:t>1</a:t>
            </a:fld>
            <a:endParaRPr lang="en-US" altLang="en-US" smtClean="0"/>
          </a:p>
        </p:txBody>
      </p:sp>
      <p:sp>
        <p:nvSpPr>
          <p:cNvPr id="5123" name="Rectangle 2"/>
          <p:cNvSpPr>
            <a:spLocks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2FC8139C-D8A0-4571-952C-D3F3790F864B}" type="slidenum">
              <a:rPr lang="en-US" altLang="en-US" smtClean="0"/>
              <a:pPr/>
              <a:t>2</a:t>
            </a:fld>
            <a:endParaRPr lang="en-US" altLang="en-US" smtClean="0"/>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6" name="Rectangle 6"/>
          <p:cNvSpPr>
            <a:spLocks noGrp="1" noChangeArrowheads="1"/>
          </p:cNvSpPr>
          <p:nvPr>
            <p:ph type="sldNum" sz="quarter" idx="12"/>
          </p:nvPr>
        </p:nvSpPr>
        <p:spPr>
          <a:ln/>
        </p:spPr>
        <p:txBody>
          <a:bodyPr/>
          <a:lstStyle>
            <a:lvl1pPr>
              <a:defRPr/>
            </a:lvl1pPr>
          </a:lstStyle>
          <a:p>
            <a:pPr>
              <a:defRPr/>
            </a:pPr>
            <a:fld id="{779E421E-03B0-4447-8A24-9FA5953646F9}" type="slidenum">
              <a:rPr lang="en-US"/>
              <a:pPr>
                <a:defRPr/>
              </a:pPr>
              <a:t>‹#›</a:t>
            </a:fld>
            <a:endParaRPr lang="en-US"/>
          </a:p>
        </p:txBody>
      </p:sp>
    </p:spTree>
    <p:extLst>
      <p:ext uri="{BB962C8B-B14F-4D97-AF65-F5344CB8AC3E}">
        <p14:creationId xmlns:p14="http://schemas.microsoft.com/office/powerpoint/2010/main" val="415939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6" name="Rectangle 6"/>
          <p:cNvSpPr>
            <a:spLocks noGrp="1" noChangeArrowheads="1"/>
          </p:cNvSpPr>
          <p:nvPr>
            <p:ph type="sldNum" sz="quarter" idx="12"/>
          </p:nvPr>
        </p:nvSpPr>
        <p:spPr>
          <a:ln/>
        </p:spPr>
        <p:txBody>
          <a:bodyPr/>
          <a:lstStyle>
            <a:lvl1pPr>
              <a:defRPr/>
            </a:lvl1pPr>
          </a:lstStyle>
          <a:p>
            <a:pPr>
              <a:defRPr/>
            </a:pPr>
            <a:fld id="{A54C16F6-3BF2-459A-B51A-711FE57BC135}" type="slidenum">
              <a:rPr lang="en-US"/>
              <a:pPr>
                <a:defRPr/>
              </a:pPr>
              <a:t>‹#›</a:t>
            </a:fld>
            <a:endParaRPr lang="en-US"/>
          </a:p>
        </p:txBody>
      </p:sp>
    </p:spTree>
    <p:extLst>
      <p:ext uri="{BB962C8B-B14F-4D97-AF65-F5344CB8AC3E}">
        <p14:creationId xmlns:p14="http://schemas.microsoft.com/office/powerpoint/2010/main" val="302969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6" name="Rectangle 6"/>
          <p:cNvSpPr>
            <a:spLocks noGrp="1" noChangeArrowheads="1"/>
          </p:cNvSpPr>
          <p:nvPr>
            <p:ph type="sldNum" sz="quarter" idx="12"/>
          </p:nvPr>
        </p:nvSpPr>
        <p:spPr>
          <a:ln/>
        </p:spPr>
        <p:txBody>
          <a:bodyPr/>
          <a:lstStyle>
            <a:lvl1pPr>
              <a:defRPr/>
            </a:lvl1pPr>
          </a:lstStyle>
          <a:p>
            <a:pPr>
              <a:defRPr/>
            </a:pPr>
            <a:fld id="{4033ECDB-7EA7-46C7-8F8B-F491B27E0519}" type="slidenum">
              <a:rPr lang="en-US"/>
              <a:pPr>
                <a:defRPr/>
              </a:pPr>
              <a:t>‹#›</a:t>
            </a:fld>
            <a:endParaRPr lang="en-US"/>
          </a:p>
        </p:txBody>
      </p:sp>
    </p:spTree>
    <p:extLst>
      <p:ext uri="{BB962C8B-B14F-4D97-AF65-F5344CB8AC3E}">
        <p14:creationId xmlns:p14="http://schemas.microsoft.com/office/powerpoint/2010/main" val="99683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6" name="Rectangle 6"/>
          <p:cNvSpPr>
            <a:spLocks noGrp="1" noChangeArrowheads="1"/>
          </p:cNvSpPr>
          <p:nvPr>
            <p:ph type="sldNum" sz="quarter" idx="12"/>
          </p:nvPr>
        </p:nvSpPr>
        <p:spPr>
          <a:ln/>
        </p:spPr>
        <p:txBody>
          <a:bodyPr/>
          <a:lstStyle>
            <a:lvl1pPr>
              <a:defRPr/>
            </a:lvl1pPr>
          </a:lstStyle>
          <a:p>
            <a:pPr>
              <a:defRPr/>
            </a:pPr>
            <a:fld id="{7936CE66-D04F-4D0A-AE9E-CE1A602196E7}" type="slidenum">
              <a:rPr lang="en-US"/>
              <a:pPr>
                <a:defRPr/>
              </a:pPr>
              <a:t>‹#›</a:t>
            </a:fld>
            <a:endParaRPr lang="en-US"/>
          </a:p>
        </p:txBody>
      </p:sp>
    </p:spTree>
    <p:extLst>
      <p:ext uri="{BB962C8B-B14F-4D97-AF65-F5344CB8AC3E}">
        <p14:creationId xmlns:p14="http://schemas.microsoft.com/office/powerpoint/2010/main" val="4607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6" name="Rectangle 6"/>
          <p:cNvSpPr>
            <a:spLocks noGrp="1" noChangeArrowheads="1"/>
          </p:cNvSpPr>
          <p:nvPr>
            <p:ph type="sldNum" sz="quarter" idx="12"/>
          </p:nvPr>
        </p:nvSpPr>
        <p:spPr>
          <a:ln/>
        </p:spPr>
        <p:txBody>
          <a:bodyPr/>
          <a:lstStyle>
            <a:lvl1pPr>
              <a:defRPr/>
            </a:lvl1pPr>
          </a:lstStyle>
          <a:p>
            <a:pPr>
              <a:defRPr/>
            </a:pPr>
            <a:fld id="{F0C8D46B-EBFA-45B4-AA3D-D083F7BD4A6A}" type="slidenum">
              <a:rPr lang="en-US"/>
              <a:pPr>
                <a:defRPr/>
              </a:pPr>
              <a:t>‹#›</a:t>
            </a:fld>
            <a:endParaRPr lang="en-US"/>
          </a:p>
        </p:txBody>
      </p:sp>
    </p:spTree>
    <p:extLst>
      <p:ext uri="{BB962C8B-B14F-4D97-AF65-F5344CB8AC3E}">
        <p14:creationId xmlns:p14="http://schemas.microsoft.com/office/powerpoint/2010/main" val="311443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7" name="Rectangle 6"/>
          <p:cNvSpPr>
            <a:spLocks noGrp="1" noChangeArrowheads="1"/>
          </p:cNvSpPr>
          <p:nvPr>
            <p:ph type="sldNum" sz="quarter" idx="12"/>
          </p:nvPr>
        </p:nvSpPr>
        <p:spPr>
          <a:ln/>
        </p:spPr>
        <p:txBody>
          <a:bodyPr/>
          <a:lstStyle>
            <a:lvl1pPr>
              <a:defRPr/>
            </a:lvl1pPr>
          </a:lstStyle>
          <a:p>
            <a:pPr>
              <a:defRPr/>
            </a:pPr>
            <a:fld id="{99BF2ABD-B79F-4D63-B61D-EAD256A197D8}" type="slidenum">
              <a:rPr lang="en-US"/>
              <a:pPr>
                <a:defRPr/>
              </a:pPr>
              <a:t>‹#›</a:t>
            </a:fld>
            <a:endParaRPr lang="en-US"/>
          </a:p>
        </p:txBody>
      </p:sp>
    </p:spTree>
    <p:extLst>
      <p:ext uri="{BB962C8B-B14F-4D97-AF65-F5344CB8AC3E}">
        <p14:creationId xmlns:p14="http://schemas.microsoft.com/office/powerpoint/2010/main" val="230525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9" name="Rectangle 6"/>
          <p:cNvSpPr>
            <a:spLocks noGrp="1" noChangeArrowheads="1"/>
          </p:cNvSpPr>
          <p:nvPr>
            <p:ph type="sldNum" sz="quarter" idx="12"/>
          </p:nvPr>
        </p:nvSpPr>
        <p:spPr>
          <a:ln/>
        </p:spPr>
        <p:txBody>
          <a:bodyPr/>
          <a:lstStyle>
            <a:lvl1pPr>
              <a:defRPr/>
            </a:lvl1pPr>
          </a:lstStyle>
          <a:p>
            <a:pPr>
              <a:defRPr/>
            </a:pPr>
            <a:fld id="{FEFDA7F9-ABF2-4D7C-9BF2-B394F1CE93A3}" type="slidenum">
              <a:rPr lang="en-US"/>
              <a:pPr>
                <a:defRPr/>
              </a:pPr>
              <a:t>‹#›</a:t>
            </a:fld>
            <a:endParaRPr lang="en-US"/>
          </a:p>
        </p:txBody>
      </p:sp>
    </p:spTree>
    <p:extLst>
      <p:ext uri="{BB962C8B-B14F-4D97-AF65-F5344CB8AC3E}">
        <p14:creationId xmlns:p14="http://schemas.microsoft.com/office/powerpoint/2010/main" val="35501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5" name="Rectangle 6"/>
          <p:cNvSpPr>
            <a:spLocks noGrp="1" noChangeArrowheads="1"/>
          </p:cNvSpPr>
          <p:nvPr>
            <p:ph type="sldNum" sz="quarter" idx="12"/>
          </p:nvPr>
        </p:nvSpPr>
        <p:spPr>
          <a:ln/>
        </p:spPr>
        <p:txBody>
          <a:bodyPr/>
          <a:lstStyle>
            <a:lvl1pPr>
              <a:defRPr/>
            </a:lvl1pPr>
          </a:lstStyle>
          <a:p>
            <a:pPr>
              <a:defRPr/>
            </a:pPr>
            <a:fld id="{D44837D8-6915-4FC7-AD17-2D994928C600}" type="slidenum">
              <a:rPr lang="en-US"/>
              <a:pPr>
                <a:defRPr/>
              </a:pPr>
              <a:t>‹#›</a:t>
            </a:fld>
            <a:endParaRPr lang="en-US"/>
          </a:p>
        </p:txBody>
      </p:sp>
    </p:spTree>
    <p:extLst>
      <p:ext uri="{BB962C8B-B14F-4D97-AF65-F5344CB8AC3E}">
        <p14:creationId xmlns:p14="http://schemas.microsoft.com/office/powerpoint/2010/main" val="106961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4" name="Rectangle 6"/>
          <p:cNvSpPr>
            <a:spLocks noGrp="1" noChangeArrowheads="1"/>
          </p:cNvSpPr>
          <p:nvPr>
            <p:ph type="sldNum" sz="quarter" idx="12"/>
          </p:nvPr>
        </p:nvSpPr>
        <p:spPr>
          <a:ln/>
        </p:spPr>
        <p:txBody>
          <a:bodyPr/>
          <a:lstStyle>
            <a:lvl1pPr>
              <a:defRPr/>
            </a:lvl1pPr>
          </a:lstStyle>
          <a:p>
            <a:pPr>
              <a:defRPr/>
            </a:pPr>
            <a:fld id="{B181C4BD-E3C1-414D-A301-3E5A4EDA6DFB}" type="slidenum">
              <a:rPr lang="en-US"/>
              <a:pPr>
                <a:defRPr/>
              </a:pPr>
              <a:t>‹#›</a:t>
            </a:fld>
            <a:endParaRPr lang="en-US"/>
          </a:p>
        </p:txBody>
      </p:sp>
    </p:spTree>
    <p:extLst>
      <p:ext uri="{BB962C8B-B14F-4D97-AF65-F5344CB8AC3E}">
        <p14:creationId xmlns:p14="http://schemas.microsoft.com/office/powerpoint/2010/main" val="92902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7" name="Rectangle 6"/>
          <p:cNvSpPr>
            <a:spLocks noGrp="1" noChangeArrowheads="1"/>
          </p:cNvSpPr>
          <p:nvPr>
            <p:ph type="sldNum" sz="quarter" idx="12"/>
          </p:nvPr>
        </p:nvSpPr>
        <p:spPr>
          <a:ln/>
        </p:spPr>
        <p:txBody>
          <a:bodyPr/>
          <a:lstStyle>
            <a:lvl1pPr>
              <a:defRPr/>
            </a:lvl1pPr>
          </a:lstStyle>
          <a:p>
            <a:pPr>
              <a:defRPr/>
            </a:pPr>
            <a:fld id="{16AA2914-5D88-431A-926F-CE69BB70DEA0}" type="slidenum">
              <a:rPr lang="en-US"/>
              <a:pPr>
                <a:defRPr/>
              </a:pPr>
              <a:t>‹#›</a:t>
            </a:fld>
            <a:endParaRPr lang="en-US"/>
          </a:p>
        </p:txBody>
      </p:sp>
    </p:spTree>
    <p:extLst>
      <p:ext uri="{BB962C8B-B14F-4D97-AF65-F5344CB8AC3E}">
        <p14:creationId xmlns:p14="http://schemas.microsoft.com/office/powerpoint/2010/main" val="224561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MGT 326 HW 1 Solution</a:t>
            </a:r>
          </a:p>
        </p:txBody>
      </p:sp>
      <p:sp>
        <p:nvSpPr>
          <p:cNvPr id="7" name="Rectangle 6"/>
          <p:cNvSpPr>
            <a:spLocks noGrp="1" noChangeArrowheads="1"/>
          </p:cNvSpPr>
          <p:nvPr>
            <p:ph type="sldNum" sz="quarter" idx="12"/>
          </p:nvPr>
        </p:nvSpPr>
        <p:spPr>
          <a:ln/>
        </p:spPr>
        <p:txBody>
          <a:bodyPr/>
          <a:lstStyle>
            <a:lvl1pPr>
              <a:defRPr/>
            </a:lvl1pPr>
          </a:lstStyle>
          <a:p>
            <a:pPr>
              <a:defRPr/>
            </a:pPr>
            <a:fld id="{50F859F9-5EB3-4D1F-96F2-F1F7EE0E821D}" type="slidenum">
              <a:rPr lang="en-US"/>
              <a:pPr>
                <a:defRPr/>
              </a:pPr>
              <a:t>‹#›</a:t>
            </a:fld>
            <a:endParaRPr lang="en-US"/>
          </a:p>
        </p:txBody>
      </p:sp>
    </p:spTree>
    <p:extLst>
      <p:ext uri="{BB962C8B-B14F-4D97-AF65-F5344CB8AC3E}">
        <p14:creationId xmlns:p14="http://schemas.microsoft.com/office/powerpoint/2010/main" val="136206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0" y="0"/>
            <a:ext cx="34290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1"/>
            </a:lvl1pPr>
          </a:lstStyle>
          <a:p>
            <a:pPr>
              <a:defRPr/>
            </a:pPr>
            <a:r>
              <a:rPr lang="en-US"/>
              <a:t>MGT 326 HW 1 Solution</a:t>
            </a:r>
          </a:p>
        </p:txBody>
      </p:sp>
      <p:sp>
        <p:nvSpPr>
          <p:cNvPr id="1030" name="Rectangle 6"/>
          <p:cNvSpPr>
            <a:spLocks noGrp="1" noChangeArrowheads="1"/>
          </p:cNvSpPr>
          <p:nvPr>
            <p:ph type="sldNum" sz="quarter" idx="4"/>
          </p:nvPr>
        </p:nvSpPr>
        <p:spPr bwMode="auto">
          <a:xfrm>
            <a:off x="3073400" y="8775700"/>
            <a:ext cx="755650" cy="36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a:defRPr/>
            </a:pPr>
            <a:fld id="{1225504C-E3B5-4F03-8B69-729B88AF92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HW 1 Solution</a:t>
            </a:r>
          </a:p>
        </p:txBody>
      </p:sp>
      <p:sp>
        <p:nvSpPr>
          <p:cNvPr id="20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E2650A2C-E7F3-4A18-9429-8D4950D4D7D5}" type="slidenum">
              <a:rPr lang="en-US" altLang="en-US" smtClean="0"/>
              <a:pPr/>
              <a:t>1</a:t>
            </a:fld>
            <a:endParaRPr lang="en-US" altLang="en-US" smtClean="0"/>
          </a:p>
        </p:txBody>
      </p:sp>
      <p:sp>
        <p:nvSpPr>
          <p:cNvPr id="2052" name="Text Box 2"/>
          <p:cNvSpPr txBox="1">
            <a:spLocks noChangeArrowheads="1"/>
          </p:cNvSpPr>
          <p:nvPr/>
        </p:nvSpPr>
        <p:spPr bwMode="auto">
          <a:xfrm>
            <a:off x="288925" y="315913"/>
            <a:ext cx="65690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000" b="1"/>
              <a:t>1.</a:t>
            </a:r>
            <a:r>
              <a:rPr lang="en-US" altLang="en-US" sz="1000"/>
              <a:t> r* = 3%, I</a:t>
            </a:r>
            <a:r>
              <a:rPr lang="en-US" altLang="en-US" sz="1000" baseline="-25000"/>
              <a:t>1</a:t>
            </a:r>
            <a:r>
              <a:rPr lang="en-US" altLang="en-US" sz="1000"/>
              <a:t> = 2%, I</a:t>
            </a:r>
            <a:r>
              <a:rPr lang="en-US" altLang="en-US" sz="1000" baseline="-25000"/>
              <a:t>2</a:t>
            </a:r>
            <a:r>
              <a:rPr lang="en-US" altLang="en-US" sz="1000"/>
              <a:t> = 4%, I</a:t>
            </a:r>
            <a:r>
              <a:rPr lang="en-US" altLang="en-US" sz="1000" baseline="-25000"/>
              <a:t>3</a:t>
            </a:r>
            <a:r>
              <a:rPr lang="en-US" altLang="en-US" sz="1000"/>
              <a:t> = 4%; for U.S. Treasuries, DRP = LP = 0</a:t>
            </a:r>
          </a:p>
          <a:p>
            <a:r>
              <a:rPr lang="en-US" altLang="en-US" sz="1000"/>
              <a:t>a) Find k for 2-yr Treasuries</a:t>
            </a:r>
          </a:p>
          <a:p>
            <a:r>
              <a:rPr lang="en-US" altLang="en-US" sz="1000"/>
              <a:t>   1) IP will be the average inflation over the next 2 years: IP = (2% + 4%)/2 = 6%/2 = 3%</a:t>
            </a:r>
          </a:p>
          <a:p>
            <a:r>
              <a:rPr lang="en-US" altLang="en-US" sz="1000"/>
              <a:t>   2) r = r* + IP + DRP + LP + MRP = 3% + 3% + 0 + 0 + 0 = </a:t>
            </a:r>
            <a:r>
              <a:rPr lang="en-US" altLang="en-US" sz="1000" b="1"/>
              <a:t>6%</a:t>
            </a:r>
          </a:p>
          <a:p>
            <a:r>
              <a:rPr lang="en-US" altLang="en-US" sz="1000"/>
              <a:t>b) Find k for 3-yr Treasuries</a:t>
            </a:r>
          </a:p>
          <a:p>
            <a:r>
              <a:rPr lang="en-US" altLang="en-US" sz="1000"/>
              <a:t>   1) IP = (2% + 4% + 4%)/3 = 10%/3 = 3.33%</a:t>
            </a:r>
          </a:p>
          <a:p>
            <a:r>
              <a:rPr lang="en-US" altLang="en-US" sz="1000"/>
              <a:t>   2) r = 3% + 3.33% = </a:t>
            </a:r>
            <a:r>
              <a:rPr lang="en-US" altLang="en-US" sz="1000" b="1"/>
              <a:t>6.33%</a:t>
            </a:r>
          </a:p>
          <a:p>
            <a:endParaRPr lang="en-US" altLang="en-US" sz="1000"/>
          </a:p>
          <a:p>
            <a:r>
              <a:rPr lang="en-US" altLang="en-US" sz="1000" b="1"/>
              <a:t>2.</a:t>
            </a:r>
            <a:r>
              <a:rPr lang="en-US" altLang="en-US" sz="1000"/>
              <a:t> r* = 3%, I1 = I2 = 3%, r for 2-yr treasuries = 6.2%</a:t>
            </a:r>
          </a:p>
          <a:p>
            <a:r>
              <a:rPr lang="en-US" altLang="en-US" sz="1000"/>
              <a:t>Find MRP:</a:t>
            </a:r>
          </a:p>
          <a:p>
            <a:r>
              <a:rPr lang="en-US" altLang="en-US" sz="1000"/>
              <a:t>a) Find IP: IP = (3% + 3%)/2 = 3%</a:t>
            </a:r>
          </a:p>
          <a:p>
            <a:r>
              <a:rPr lang="en-US" altLang="en-US" sz="1000"/>
              <a:t>b) r = r* + IP + DRP + LP + MRP </a:t>
            </a:r>
          </a:p>
          <a:p>
            <a:r>
              <a:rPr lang="en-US" altLang="en-US" sz="1000"/>
              <a:t>    MRP = r - r* - IP - DRP – LP</a:t>
            </a:r>
          </a:p>
          <a:p>
            <a:r>
              <a:rPr lang="en-US" altLang="en-US" sz="1000"/>
              <a:t>              = 6.2% - 3% - 3% - 0 - 0 = </a:t>
            </a:r>
            <a:r>
              <a:rPr lang="en-US" altLang="en-US" sz="1000" b="1"/>
              <a:t>0.2%</a:t>
            </a:r>
          </a:p>
          <a:p>
            <a:endParaRPr lang="en-US" altLang="en-US" sz="1000"/>
          </a:p>
          <a:p>
            <a:r>
              <a:rPr lang="en-US" altLang="en-US" sz="1000" b="1"/>
              <a:t>3.</a:t>
            </a:r>
            <a:r>
              <a:rPr lang="en-US" altLang="en-US" sz="1000"/>
              <a:t> 10-yr U.S. Treasury bond, k = 6%.  10-yr Corporate bond, k = 8%, LP = 0.5%; for U.S. Treasuries, DRP = LP = 0</a:t>
            </a:r>
          </a:p>
          <a:p>
            <a:r>
              <a:rPr lang="en-US" altLang="en-US" sz="1000"/>
              <a:t>Find DRP on the Corporate bond: </a:t>
            </a:r>
          </a:p>
          <a:p>
            <a:r>
              <a:rPr lang="en-US" altLang="en-US" sz="1000"/>
              <a:t>   Because both bonds have a maturity of 10 years, they will have the same MRP</a:t>
            </a:r>
          </a:p>
          <a:p>
            <a:r>
              <a:rPr lang="en-US" altLang="en-US" sz="1000" b="1"/>
              <a:t>Option 1</a:t>
            </a:r>
            <a:r>
              <a:rPr lang="en-US" altLang="en-US" sz="1000"/>
              <a:t> (doing all the math in a long, formal way)</a:t>
            </a:r>
          </a:p>
          <a:p>
            <a:r>
              <a:rPr lang="en-US" altLang="en-US" sz="1000"/>
              <a:t>a) Equation for the treasury bond:  r</a:t>
            </a:r>
            <a:r>
              <a:rPr lang="en-US" altLang="en-US" sz="1000" baseline="-25000"/>
              <a:t>T</a:t>
            </a:r>
            <a:r>
              <a:rPr lang="en-US" altLang="en-US" sz="1000"/>
              <a:t> = r* + IP + DRP</a:t>
            </a:r>
            <a:r>
              <a:rPr lang="en-US" altLang="en-US" sz="1000" baseline="-25000"/>
              <a:t>T</a:t>
            </a:r>
            <a:r>
              <a:rPr lang="en-US" altLang="en-US" sz="1000"/>
              <a:t> + LP</a:t>
            </a:r>
            <a:r>
              <a:rPr lang="en-US" altLang="en-US" sz="1000" baseline="-25000"/>
              <a:t>T</a:t>
            </a:r>
            <a:r>
              <a:rPr lang="en-US" altLang="en-US" sz="1000"/>
              <a:t> + MRP</a:t>
            </a:r>
            <a:r>
              <a:rPr lang="en-US" altLang="en-US" sz="1000" baseline="-25000"/>
              <a:t>T</a:t>
            </a:r>
            <a:r>
              <a:rPr lang="en-US" altLang="en-US" sz="1000"/>
              <a:t> </a:t>
            </a:r>
          </a:p>
          <a:p>
            <a:r>
              <a:rPr lang="en-US" altLang="en-US" sz="1000"/>
              <a:t>b) Equation for the corporate bond: r</a:t>
            </a:r>
            <a:r>
              <a:rPr lang="en-US" altLang="en-US" sz="1000" baseline="-25000"/>
              <a:t>C</a:t>
            </a:r>
            <a:r>
              <a:rPr lang="en-US" altLang="en-US" sz="1000"/>
              <a:t> = r* + IP + DRP</a:t>
            </a:r>
            <a:r>
              <a:rPr lang="en-US" altLang="en-US" sz="1000" baseline="-25000"/>
              <a:t>C</a:t>
            </a:r>
            <a:r>
              <a:rPr lang="en-US" altLang="en-US" sz="1000"/>
              <a:t> + LP</a:t>
            </a:r>
            <a:r>
              <a:rPr lang="en-US" altLang="en-US" sz="1000" baseline="-25000"/>
              <a:t>C</a:t>
            </a:r>
            <a:r>
              <a:rPr lang="en-US" altLang="en-US" sz="1000"/>
              <a:t> + MRP</a:t>
            </a:r>
            <a:r>
              <a:rPr lang="en-US" altLang="en-US" sz="1000" baseline="-25000"/>
              <a:t>C</a:t>
            </a:r>
            <a:r>
              <a:rPr lang="en-US" altLang="en-US" sz="1000"/>
              <a:t> </a:t>
            </a:r>
          </a:p>
          <a:p>
            <a:r>
              <a:rPr lang="en-US" altLang="en-US" sz="1000"/>
              <a:t>c) Since both bonds have the same MRP, we can do this:</a:t>
            </a:r>
          </a:p>
          <a:p>
            <a:r>
              <a:rPr lang="en-US" altLang="en-US" sz="1000"/>
              <a:t> r</a:t>
            </a:r>
            <a:r>
              <a:rPr lang="en-US" altLang="en-US" sz="1000" baseline="-25000"/>
              <a:t>T</a:t>
            </a:r>
            <a:r>
              <a:rPr lang="en-US" altLang="en-US" sz="1000"/>
              <a:t> - r* - IP - DRP</a:t>
            </a:r>
            <a:r>
              <a:rPr lang="en-US" altLang="en-US" sz="1000" baseline="-25000"/>
              <a:t>T</a:t>
            </a:r>
            <a:r>
              <a:rPr lang="en-US" altLang="en-US" sz="1000"/>
              <a:t> - LP</a:t>
            </a:r>
            <a:r>
              <a:rPr lang="en-US" altLang="en-US" sz="1000" baseline="-25000"/>
              <a:t>T</a:t>
            </a:r>
            <a:r>
              <a:rPr lang="en-US" altLang="en-US" sz="1000"/>
              <a:t> = r</a:t>
            </a:r>
            <a:r>
              <a:rPr lang="en-US" altLang="en-US" sz="1000" baseline="-25000"/>
              <a:t>C</a:t>
            </a:r>
            <a:r>
              <a:rPr lang="en-US" altLang="en-US" sz="1000"/>
              <a:t> - r* - IP - DRP</a:t>
            </a:r>
            <a:r>
              <a:rPr lang="en-US" altLang="en-US" sz="1000" baseline="-25000"/>
              <a:t>C</a:t>
            </a:r>
            <a:r>
              <a:rPr lang="en-US" altLang="en-US" sz="1000"/>
              <a:t> - LP</a:t>
            </a:r>
            <a:r>
              <a:rPr lang="en-US" altLang="en-US" sz="1000" baseline="-25000"/>
              <a:t>C</a:t>
            </a:r>
            <a:r>
              <a:rPr lang="en-US" altLang="en-US" sz="1000"/>
              <a:t> </a:t>
            </a:r>
          </a:p>
          <a:p>
            <a:r>
              <a:rPr lang="en-US" altLang="en-US" sz="1000"/>
              <a:t>d) Substitute what we know into into the above equation and solve for DRP</a:t>
            </a:r>
            <a:r>
              <a:rPr lang="en-US" altLang="en-US" sz="1000" baseline="-25000"/>
              <a:t>C</a:t>
            </a:r>
            <a:r>
              <a:rPr lang="en-US" altLang="en-US" sz="1000"/>
              <a:t> </a:t>
            </a:r>
          </a:p>
          <a:p>
            <a:r>
              <a:rPr lang="en-US" altLang="en-US" sz="1000"/>
              <a:t>   6% - r* - IP – 0 – 0 = 8% - r* - IP – DRP</a:t>
            </a:r>
            <a:r>
              <a:rPr lang="en-US" altLang="en-US" sz="1000" baseline="-25000"/>
              <a:t>C</a:t>
            </a:r>
            <a:r>
              <a:rPr lang="en-US" altLang="en-US" sz="1000"/>
              <a:t> – 0.5%</a:t>
            </a:r>
          </a:p>
          <a:p>
            <a:r>
              <a:rPr lang="en-US" altLang="en-US" sz="1000"/>
              <a:t>  6% = 8% - DRP</a:t>
            </a:r>
            <a:r>
              <a:rPr lang="en-US" altLang="en-US" sz="1000" baseline="-25000"/>
              <a:t>C</a:t>
            </a:r>
            <a:r>
              <a:rPr lang="en-US" altLang="en-US" sz="1000"/>
              <a:t> – 0.5%</a:t>
            </a:r>
          </a:p>
          <a:p>
            <a:r>
              <a:rPr lang="en-US" altLang="en-US" sz="1000"/>
              <a:t>  6% = 7.5% - DRP</a:t>
            </a:r>
            <a:r>
              <a:rPr lang="en-US" altLang="en-US" sz="1000" baseline="-25000"/>
              <a:t>C </a:t>
            </a:r>
          </a:p>
          <a:p>
            <a:r>
              <a:rPr lang="en-US" altLang="en-US" sz="1000" baseline="-25000"/>
              <a:t>  </a:t>
            </a:r>
            <a:r>
              <a:rPr lang="en-US" altLang="en-US" sz="1000"/>
              <a:t>DRP</a:t>
            </a:r>
            <a:r>
              <a:rPr lang="en-US" altLang="en-US" sz="1000" baseline="-25000"/>
              <a:t>C</a:t>
            </a:r>
            <a:r>
              <a:rPr lang="en-US" altLang="en-US" sz="1000"/>
              <a:t> = 7.5% - 6% = </a:t>
            </a:r>
            <a:r>
              <a:rPr lang="en-US" altLang="en-US" sz="1000" b="1"/>
              <a:t>1.5 %</a:t>
            </a:r>
            <a:r>
              <a:rPr lang="en-US" altLang="en-US" sz="1000"/>
              <a:t> </a:t>
            </a:r>
          </a:p>
          <a:p>
            <a:endParaRPr lang="en-US" altLang="en-US" sz="1000"/>
          </a:p>
          <a:p>
            <a:r>
              <a:rPr lang="en-US" altLang="en-US" sz="1000" b="1"/>
              <a:t>Option 2</a:t>
            </a:r>
            <a:r>
              <a:rPr lang="en-US" altLang="en-US" sz="1000"/>
              <a:t> (the shorter, more intuitive way) Recall that U.S. Treasury Securities have no DRP and no LRP.  Both bonds will have equal MRPs since they have the same maturity.  Therefore, the only difference between the two bonds will be in DRP and LP.</a:t>
            </a:r>
          </a:p>
          <a:p>
            <a:r>
              <a:rPr lang="en-US" altLang="en-US" sz="1000"/>
              <a:t>r</a:t>
            </a:r>
            <a:r>
              <a:rPr lang="en-US" altLang="en-US" sz="1000" baseline="-25000"/>
              <a:t>C</a:t>
            </a:r>
            <a:r>
              <a:rPr lang="en-US" altLang="en-US" sz="1000"/>
              <a:t> = r</a:t>
            </a:r>
            <a:r>
              <a:rPr lang="en-US" altLang="en-US" sz="1000" baseline="-25000"/>
              <a:t>T</a:t>
            </a:r>
            <a:r>
              <a:rPr lang="en-US" altLang="en-US" sz="1000"/>
              <a:t> + DRP</a:t>
            </a:r>
            <a:r>
              <a:rPr lang="en-US" altLang="en-US" sz="1000" baseline="-25000"/>
              <a:t>C</a:t>
            </a:r>
            <a:r>
              <a:rPr lang="en-US" altLang="en-US" sz="1000"/>
              <a:t> + LP</a:t>
            </a:r>
            <a:r>
              <a:rPr lang="en-US" altLang="en-US" sz="1000" baseline="-25000"/>
              <a:t>C</a:t>
            </a:r>
            <a:endParaRPr lang="en-US" altLang="en-US" sz="1000"/>
          </a:p>
          <a:p>
            <a:r>
              <a:rPr lang="en-US" altLang="en-US" sz="1000"/>
              <a:t>DRP</a:t>
            </a:r>
            <a:r>
              <a:rPr lang="en-US" altLang="en-US" sz="1000" baseline="-25000"/>
              <a:t>C</a:t>
            </a:r>
            <a:r>
              <a:rPr lang="en-US" altLang="en-US" sz="1000"/>
              <a:t> = r</a:t>
            </a:r>
            <a:r>
              <a:rPr lang="en-US" altLang="en-US" sz="1000" baseline="-25000"/>
              <a:t>C</a:t>
            </a:r>
            <a:r>
              <a:rPr lang="en-US" altLang="en-US" sz="1000"/>
              <a:t> – r</a:t>
            </a:r>
            <a:r>
              <a:rPr lang="en-US" altLang="en-US" sz="1000" baseline="-25000"/>
              <a:t>T</a:t>
            </a:r>
            <a:r>
              <a:rPr lang="en-US" altLang="en-US" sz="1000"/>
              <a:t> – LP</a:t>
            </a:r>
            <a:r>
              <a:rPr lang="en-US" altLang="en-US" sz="1000" baseline="-25000"/>
              <a:t>C</a:t>
            </a:r>
            <a:r>
              <a:rPr lang="en-US" altLang="en-US" sz="1000"/>
              <a:t> = 8% - 6% - 0.5% = </a:t>
            </a:r>
            <a:r>
              <a:rPr lang="en-US" altLang="en-US" sz="1000" b="1"/>
              <a:t>1.5%</a:t>
            </a:r>
          </a:p>
          <a:p>
            <a:endParaRPr lang="en-US" altLang="en-US" sz="1000" b="1"/>
          </a:p>
          <a:p>
            <a:r>
              <a:rPr lang="en-US" altLang="en-US" sz="1000" b="1"/>
              <a:t>4.</a:t>
            </a:r>
            <a:r>
              <a:rPr lang="en-US" altLang="en-US" sz="1000"/>
              <a:t> r* = 3%, I</a:t>
            </a:r>
            <a:r>
              <a:rPr lang="en-US" altLang="en-US" sz="1000" baseline="-25000"/>
              <a:t>1</a:t>
            </a:r>
            <a:r>
              <a:rPr lang="en-US" altLang="en-US" sz="1000"/>
              <a:t> = 3%, I</a:t>
            </a:r>
            <a:r>
              <a:rPr lang="en-US" altLang="en-US" sz="1000" baseline="-25000"/>
              <a:t>2</a:t>
            </a:r>
            <a:r>
              <a:rPr lang="en-US" altLang="en-US" sz="1000"/>
              <a:t> = 4%, I</a:t>
            </a:r>
            <a:r>
              <a:rPr lang="en-US" altLang="en-US" sz="1000" baseline="-25000"/>
              <a:t>3-infinity</a:t>
            </a:r>
            <a:r>
              <a:rPr lang="en-US" altLang="en-US" sz="1000"/>
              <a:t> = 3.5%; MRP = 0.0005(t – 1) = 0.05%(t – 1)</a:t>
            </a:r>
          </a:p>
          <a:p>
            <a:r>
              <a:rPr lang="en-US" altLang="en-US" sz="1000"/>
              <a:t>Find r for a 7-yr U.S. Treasury bond</a:t>
            </a:r>
          </a:p>
          <a:p>
            <a:r>
              <a:rPr lang="en-US" altLang="en-US" sz="1000"/>
              <a:t>a) Find IP: IP = (3% + 4% + 5(3.5%))/7 = (3% + 4% + 17.5%)/7 = 24.5%/7 = 3.5%</a:t>
            </a:r>
          </a:p>
          <a:p>
            <a:r>
              <a:rPr lang="en-US" altLang="en-US" sz="1000"/>
              <a:t>b) Find MRP: MRP = 0.05%(t – 1) = 0.05% (7 – 1) = 0.3%</a:t>
            </a:r>
          </a:p>
          <a:p>
            <a:r>
              <a:rPr lang="en-US" altLang="en-US" sz="1000"/>
              <a:t>c) r = r* + IP + DRP + LP + MRP = 3% + 3.5% + 0 + 0 + 0.3% = </a:t>
            </a:r>
            <a:r>
              <a:rPr lang="en-US" altLang="en-US" sz="1000" b="1"/>
              <a:t>6.8%</a:t>
            </a:r>
          </a:p>
          <a:p>
            <a:endParaRPr lang="en-US" altLang="en-US" sz="1000" b="1"/>
          </a:p>
          <a:p>
            <a:r>
              <a:rPr lang="en-US" altLang="en-US" sz="1000" b="1"/>
              <a:t>5.</a:t>
            </a:r>
            <a:r>
              <a:rPr lang="en-US" altLang="en-US" sz="1000"/>
              <a:t> ROR = (Sale Price – Fair Market Value) / Fair Market Value</a:t>
            </a:r>
          </a:p>
          <a:p>
            <a:r>
              <a:rPr lang="en-US" altLang="en-US" sz="1000"/>
              <a:t>             = ($1050.00 - $1023.68) / $1023.68 = </a:t>
            </a:r>
            <a:r>
              <a:rPr lang="en-US" altLang="en-US" sz="1000" b="1"/>
              <a:t>2.57%</a:t>
            </a:r>
          </a:p>
          <a:p>
            <a:endParaRPr lang="en-US" altLang="en-US" sz="1000" b="1"/>
          </a:p>
          <a:p>
            <a:r>
              <a:rPr lang="en-US" altLang="en-US" sz="1000" b="1"/>
              <a:t>6. </a:t>
            </a:r>
            <a:r>
              <a:rPr lang="en-US" altLang="en-US" sz="1000"/>
              <a:t>You are considering purchasing one of the following securities:</a:t>
            </a:r>
          </a:p>
          <a:p>
            <a:r>
              <a:rPr lang="en-US" altLang="en-US" sz="1000"/>
              <a:t>ROR Security A = ($10,300.00 - $10,192.56) / $10,192.56 = </a:t>
            </a:r>
            <a:r>
              <a:rPr lang="en-US" altLang="en-US" sz="1000" b="1"/>
              <a:t>1.05%</a:t>
            </a:r>
          </a:p>
          <a:p>
            <a:r>
              <a:rPr lang="en-US" altLang="en-US" sz="1000"/>
              <a:t>ROR Security B = ($1,200.00 - $1,182.05) / $1,182.05 = 1.52%</a:t>
            </a:r>
          </a:p>
          <a:p>
            <a:r>
              <a:rPr lang="en-US" altLang="en-US" sz="1000"/>
              <a:t>Security A is most fairly priced</a:t>
            </a:r>
            <a:endParaRPr lang="en-US" altLang="en-US" sz="1000" b="1"/>
          </a:p>
          <a:p>
            <a:endParaRPr lang="en-US" altLang="en-US" sz="1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HW 1 Solution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fld id="{968C3521-991C-4840-9DAD-FA69C1B054AA}" type="slidenum">
              <a:rPr lang="en-US" altLang="en-US" smtClean="0"/>
              <a:pPr/>
              <a:t>2</a:t>
            </a:fld>
            <a:endParaRPr lang="en-US" altLang="en-US" smtClean="0"/>
          </a:p>
        </p:txBody>
      </p:sp>
      <p:graphicFrame>
        <p:nvGraphicFramePr>
          <p:cNvPr id="5" name="Table 4"/>
          <p:cNvGraphicFramePr>
            <a:graphicFrameLocks noGrp="1"/>
          </p:cNvGraphicFramePr>
          <p:nvPr/>
        </p:nvGraphicFramePr>
        <p:xfrm>
          <a:off x="371475" y="304800"/>
          <a:ext cx="2911476" cy="3549664"/>
        </p:xfrm>
        <a:graphic>
          <a:graphicData uri="http://schemas.openxmlformats.org/drawingml/2006/table">
            <a:tbl>
              <a:tblPr/>
              <a:tblGrid>
                <a:gridCol w="554051"/>
                <a:gridCol w="336775"/>
                <a:gridCol w="336775"/>
                <a:gridCol w="336775"/>
                <a:gridCol w="336775"/>
                <a:gridCol w="336775"/>
                <a:gridCol w="336775"/>
                <a:gridCol w="336775"/>
              </a:tblGrid>
              <a:tr h="110927">
                <a:tc>
                  <a:txBody>
                    <a:bodyPr/>
                    <a:lstStyle/>
                    <a:p>
                      <a:pPr algn="ctr" fontAlgn="b"/>
                      <a:r>
                        <a:rPr lang="en-US" sz="600" b="0" i="0" u="none" strike="noStrike" dirty="0">
                          <a:solidFill>
                            <a:srgbClr val="000000"/>
                          </a:solidFill>
                          <a:latin typeface="Calibri"/>
                        </a:rPr>
                        <a:t>U.S. Treasuries</a:t>
                      </a: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Maturity</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r*</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Inflation</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IP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DRP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LP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MRP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r</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3.2000%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3.6500%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4.1000%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2.7500%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4.5500%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4.9000%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5.0000%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3.0714%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5.0714%</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3.1250%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5.1250%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3.1667%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5.1667%</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5.2000%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3.2273%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5.2273%</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5.2500%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3.2692%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5.2692%</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3.2857%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5.2857%</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5.3000%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3.3125%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5.3125%</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3.3235%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5.3235%</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3.3333%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5.3333%</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19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3.3421%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5.3421%</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5.3500%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3.3571%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5.3571%</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3.3636%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5.3636%</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3.3696%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5.3696%</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3.3750%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5.3750%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5.3800%</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3.3846%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5.3846%</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3.3889%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5.3889%</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3.3929%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5.3929%</a:t>
                      </a:r>
                    </a:p>
                  </a:txBody>
                  <a:tcPr marL="0" marR="0" marT="0" marB="0" anchor="b">
                    <a:lnL>
                      <a:noFill/>
                    </a:lnL>
                    <a:lnR>
                      <a:noFill/>
                    </a:lnR>
                    <a:lnT>
                      <a:noFill/>
                    </a:lnT>
                    <a:lnB>
                      <a:noFill/>
                    </a:lnB>
                  </a:tcPr>
                </a:tc>
              </a:tr>
              <a:tr h="110927">
                <a:tc>
                  <a:txBody>
                    <a:bodyPr/>
                    <a:lstStyle/>
                    <a:p>
                      <a:pPr algn="ctr" fontAlgn="b"/>
                      <a:r>
                        <a:rPr lang="en-US" sz="600" b="0" i="0" u="none" strike="noStrike">
                          <a:solidFill>
                            <a:srgbClr val="000000"/>
                          </a:solidFill>
                          <a:latin typeface="Calibri"/>
                        </a:rPr>
                        <a:t>29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3.3966%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5.3966%</a:t>
                      </a:r>
                    </a:p>
                  </a:txBody>
                  <a:tcPr marL="0" marR="0" marT="0" marB="0" anchor="b">
                    <a:lnL>
                      <a:noFill/>
                    </a:lnL>
                    <a:lnR>
                      <a:noFill/>
                    </a:lnR>
                    <a:lnT>
                      <a:noFill/>
                    </a:lnT>
                    <a:lnB>
                      <a:noFill/>
                    </a:lnB>
                  </a:tcPr>
                </a:tc>
              </a:tr>
              <a:tr h="110927">
                <a:tc>
                  <a:txBody>
                    <a:bodyPr/>
                    <a:lstStyle/>
                    <a:p>
                      <a:pPr algn="ctr" fontAlgn="b"/>
                      <a:r>
                        <a:rPr lang="en-US" sz="600" b="0" i="0" u="none" strike="noStrike" dirty="0">
                          <a:solidFill>
                            <a:srgbClr val="000000"/>
                          </a:solidFill>
                          <a:latin typeface="Calibri"/>
                        </a:rPr>
                        <a:t>30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dirty="0">
                          <a:solidFill>
                            <a:srgbClr val="000000"/>
                          </a:solidFill>
                          <a:latin typeface="Calibri"/>
                        </a:rPr>
                        <a:t>5.4000%</a:t>
                      </a:r>
                    </a:p>
                  </a:txBody>
                  <a:tcPr marL="0" marR="0" marT="0" marB="0" anchor="b">
                    <a:lnL>
                      <a:noFill/>
                    </a:lnL>
                    <a:lnR>
                      <a:noFill/>
                    </a:lnR>
                    <a:lnT>
                      <a:noFill/>
                    </a:lnT>
                    <a:lnB>
                      <a:noFill/>
                    </a:lnB>
                  </a:tcPr>
                </a:tc>
              </a:tr>
            </a:tbl>
          </a:graphicData>
        </a:graphic>
      </p:graphicFrame>
      <p:graphicFrame>
        <p:nvGraphicFramePr>
          <p:cNvPr id="6" name="Table 5"/>
          <p:cNvGraphicFramePr>
            <a:graphicFrameLocks noGrp="1"/>
          </p:cNvGraphicFramePr>
          <p:nvPr/>
        </p:nvGraphicFramePr>
        <p:xfrm>
          <a:off x="3432175" y="304800"/>
          <a:ext cx="2581273" cy="3543296"/>
        </p:xfrm>
        <a:graphic>
          <a:graphicData uri="http://schemas.openxmlformats.org/drawingml/2006/table">
            <a:tbl>
              <a:tblPr/>
              <a:tblGrid>
                <a:gridCol w="491213"/>
                <a:gridCol w="298580"/>
                <a:gridCol w="298580"/>
                <a:gridCol w="298580"/>
                <a:gridCol w="298580"/>
                <a:gridCol w="298580"/>
                <a:gridCol w="298580"/>
                <a:gridCol w="298580"/>
              </a:tblGrid>
              <a:tr h="110728">
                <a:tc>
                  <a:txBody>
                    <a:bodyPr/>
                    <a:lstStyle/>
                    <a:p>
                      <a:pPr algn="ctr" fontAlgn="b"/>
                      <a:r>
                        <a:rPr lang="en-US" sz="600" b="0" i="0" u="none" strike="noStrike" dirty="0" err="1">
                          <a:solidFill>
                            <a:srgbClr val="000000"/>
                          </a:solidFill>
                          <a:latin typeface="Calibri"/>
                        </a:rPr>
                        <a:t>Microspongy</a:t>
                      </a:r>
                      <a:endParaRPr lang="en-US" sz="6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Maturity</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r*</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Inflation</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IP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DRP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LP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MRP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r</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3.3000%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3.8500%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0.1500%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0.1500%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4.4000%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2.7500%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4.9500%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5.4000%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5.6000%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3.0714%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5.7714%</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3.1250%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5.9250%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3.1667%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6.0667%</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6.2000%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3.2273%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0.5500%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0.5500%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6.3273%</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6.4500%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3.2692%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6.5692%</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3.2857%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0.7000%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0.7000%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6.6857%</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0.7500%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0.7500%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6.8000%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3.3125%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6.9125%</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3.3235%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7.0235%</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3.3333%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7.1333%</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19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3.3421%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0.9500%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0.9500%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7.2421%</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7.3500%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3.3571%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7.4571%</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3.3636%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7.5636%</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3.3696%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1.1500%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1.1500%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7.6696%</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3.3750%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7.7750%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7.8800%</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3.3846%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7.9846%</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3.3889%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8.0889%</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3.3929%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8.1929%</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29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3.3966%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1.4500%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1.4500%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8.2966%</a:t>
                      </a:r>
                    </a:p>
                  </a:txBody>
                  <a:tcPr marL="0" marR="0" marT="0" marB="0" anchor="b">
                    <a:lnL>
                      <a:noFill/>
                    </a:lnL>
                    <a:lnR>
                      <a:noFill/>
                    </a:lnR>
                    <a:lnT>
                      <a:noFill/>
                    </a:lnT>
                    <a:lnB>
                      <a:noFill/>
                    </a:lnB>
                  </a:tcPr>
                </a:tc>
              </a:tr>
              <a:tr h="110728">
                <a:tc>
                  <a:txBody>
                    <a:bodyPr/>
                    <a:lstStyle/>
                    <a:p>
                      <a:pPr algn="ctr" fontAlgn="b"/>
                      <a:r>
                        <a:rPr lang="en-US" sz="600" b="0" i="0" u="none" strike="noStrike">
                          <a:solidFill>
                            <a:srgbClr val="000000"/>
                          </a:solidFill>
                          <a:latin typeface="Calibri"/>
                        </a:rPr>
                        <a:t>30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dirty="0">
                          <a:solidFill>
                            <a:srgbClr val="000000"/>
                          </a:solidFill>
                          <a:latin typeface="Calibri"/>
                        </a:rPr>
                        <a:t>8.4000%</a:t>
                      </a:r>
                    </a:p>
                  </a:txBody>
                  <a:tcPr marL="0" marR="0" marT="0" marB="0" anchor="b">
                    <a:lnL>
                      <a:noFill/>
                    </a:lnL>
                    <a:lnR>
                      <a:noFill/>
                    </a:lnR>
                    <a:lnT>
                      <a:noFill/>
                    </a:lnT>
                    <a:lnB>
                      <a:noFill/>
                    </a:lnB>
                  </a:tcPr>
                </a:tc>
              </a:tr>
            </a:tbl>
          </a:graphicData>
        </a:graphic>
      </p:graphicFrame>
      <p:sp>
        <p:nvSpPr>
          <p:cNvPr id="3590" name="TextBox 6"/>
          <p:cNvSpPr txBox="1">
            <a:spLocks noChangeArrowheads="1"/>
          </p:cNvSpPr>
          <p:nvPr/>
        </p:nvSpPr>
        <p:spPr bwMode="auto">
          <a:xfrm>
            <a:off x="114300" y="228600"/>
            <a:ext cx="300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t>7.</a:t>
            </a:r>
          </a:p>
        </p:txBody>
      </p:sp>
      <p:graphicFrame>
        <p:nvGraphicFramePr>
          <p:cNvPr id="8" name="Table 7"/>
          <p:cNvGraphicFramePr>
            <a:graphicFrameLocks noGrp="1"/>
          </p:cNvGraphicFramePr>
          <p:nvPr/>
        </p:nvGraphicFramePr>
        <p:xfrm>
          <a:off x="352425" y="4013200"/>
          <a:ext cx="2962273" cy="3263904"/>
        </p:xfrm>
        <a:graphic>
          <a:graphicData uri="http://schemas.openxmlformats.org/drawingml/2006/table">
            <a:tbl>
              <a:tblPr/>
              <a:tblGrid>
                <a:gridCol w="563716"/>
                <a:gridCol w="342651"/>
                <a:gridCol w="342651"/>
                <a:gridCol w="342651"/>
                <a:gridCol w="342651"/>
                <a:gridCol w="342651"/>
                <a:gridCol w="342651"/>
                <a:gridCol w="342651"/>
              </a:tblGrid>
              <a:tr h="101997">
                <a:tc>
                  <a:txBody>
                    <a:bodyPr/>
                    <a:lstStyle/>
                    <a:p>
                      <a:pPr algn="ctr" fontAlgn="b"/>
                      <a:r>
                        <a:rPr lang="en-US" sz="600" b="0" i="0" u="none" strike="noStrike">
                          <a:solidFill>
                            <a:srgbClr val="000000"/>
                          </a:solidFill>
                          <a:latin typeface="Calibri"/>
                        </a:rPr>
                        <a:t>Diamond Jim's</a:t>
                      </a: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en-US" sz="600" b="0" i="0" u="none" strike="noStrike">
                        <a:solidFill>
                          <a:srgbClr val="000000"/>
                        </a:solidFill>
                        <a:latin typeface="Calibri"/>
                      </a:endParaRP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Maturity</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r*</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Inflation</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IP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DRP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LP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MRP</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r</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0.0500%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3.9500%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0.1500%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4.5500%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2.7500%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5.1500%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5.6500%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5.9000%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3.0714%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0.7000%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6.1214%</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3.1250%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6.3250%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3.1667%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0.4500%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6.5167%</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6.7000%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3.2273%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0.5500%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6.8773%</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7.0500%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3.2692%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0.6500%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7.2192%</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3.2857%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0.7000%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7.3857%</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0.7500%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7.5500%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3.3125%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7.7125%</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3.3235%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1.7000%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0.8500%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7.8735%</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3.3333%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8.0333%</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19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3.3421%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0.9500%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8.1921%</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8.3500%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3.3571%</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8.5071%</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22</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3.3636%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1.1000%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8.6636%</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23</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3.3696%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1.1500%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8.8196%</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24</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3.3750%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1.2000%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8.9750%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25</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1.2500%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9.1300%</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3.3846%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2.6000%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1.3000%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9.2846%</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27</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3.3889%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2.7000%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1.3500%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9.4389%</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28</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3.3929%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2.8000%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9.5929%</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29</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3.3966%</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2.9000%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1.4500%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9.7466%</a:t>
                      </a:r>
                    </a:p>
                  </a:txBody>
                  <a:tcPr marL="0" marR="0" marT="0" marB="0" anchor="b">
                    <a:lnL>
                      <a:noFill/>
                    </a:lnL>
                    <a:lnR>
                      <a:noFill/>
                    </a:lnR>
                    <a:lnT>
                      <a:noFill/>
                    </a:lnT>
                    <a:lnB>
                      <a:noFill/>
                    </a:lnB>
                  </a:tcPr>
                </a:tc>
              </a:tr>
              <a:tr h="101997">
                <a:tc>
                  <a:txBody>
                    <a:bodyPr/>
                    <a:lstStyle/>
                    <a:p>
                      <a:pPr algn="ctr" fontAlgn="b"/>
                      <a:r>
                        <a:rPr lang="en-US" sz="600" b="0" i="0" u="none" strike="noStrike">
                          <a:solidFill>
                            <a:srgbClr val="000000"/>
                          </a:solidFill>
                          <a:latin typeface="Calibri"/>
                        </a:rPr>
                        <a:t>30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3.4000%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3.0000%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1.5000%</a:t>
                      </a:r>
                    </a:p>
                  </a:txBody>
                  <a:tcPr marL="0" marR="0" marT="0" marB="0" anchor="b">
                    <a:lnL>
                      <a:noFill/>
                    </a:lnL>
                    <a:lnR>
                      <a:noFill/>
                    </a:lnR>
                    <a:lnT>
                      <a:noFill/>
                    </a:lnT>
                    <a:lnB>
                      <a:noFill/>
                    </a:lnB>
                  </a:tcPr>
                </a:tc>
                <a:tc>
                  <a:txBody>
                    <a:bodyPr/>
                    <a:lstStyle/>
                    <a:p>
                      <a:pPr algn="ctr" fontAlgn="b"/>
                      <a:r>
                        <a:rPr lang="en-US" sz="600" b="0" i="0" u="none" strike="noStrike">
                          <a:solidFill>
                            <a:srgbClr val="000000"/>
                          </a:solidFill>
                          <a:latin typeface="Calibri"/>
                        </a:rPr>
                        <a:t>1.0000%</a:t>
                      </a:r>
                    </a:p>
                  </a:txBody>
                  <a:tcPr marL="0" marR="0" marT="0" marB="0" anchor="b">
                    <a:lnL>
                      <a:noFill/>
                    </a:lnL>
                    <a:lnR>
                      <a:noFill/>
                    </a:lnR>
                    <a:lnT>
                      <a:noFill/>
                    </a:lnT>
                    <a:lnB>
                      <a:noFill/>
                    </a:lnB>
                  </a:tcPr>
                </a:tc>
                <a:tc>
                  <a:txBody>
                    <a:bodyPr/>
                    <a:lstStyle/>
                    <a:p>
                      <a:pPr algn="ctr" fontAlgn="b"/>
                      <a:r>
                        <a:rPr lang="en-US" sz="600" b="0" i="0" u="none" strike="noStrike" dirty="0">
                          <a:solidFill>
                            <a:srgbClr val="000000"/>
                          </a:solidFill>
                          <a:latin typeface="Calibri"/>
                        </a:rPr>
                        <a:t>9.9000%</a:t>
                      </a:r>
                    </a:p>
                  </a:txBody>
                  <a:tcPr marL="0" marR="0" marT="0" marB="0" anchor="b">
                    <a:lnL>
                      <a:noFill/>
                    </a:lnL>
                    <a:lnR>
                      <a:noFill/>
                    </a:lnR>
                    <a:lnT>
                      <a:noFill/>
                    </a:lnT>
                    <a:lnB>
                      <a:noFill/>
                    </a:lnB>
                  </a:tcPr>
                </a:tc>
              </a:tr>
            </a:tbl>
          </a:graphicData>
        </a:graphic>
      </p:graphicFrame>
      <p:graphicFrame>
        <p:nvGraphicFramePr>
          <p:cNvPr id="9" name="Chart 8"/>
          <p:cNvGraphicFramePr>
            <a:graphicFrameLocks/>
          </p:cNvGraphicFramePr>
          <p:nvPr/>
        </p:nvGraphicFramePr>
        <p:xfrm>
          <a:off x="3384550" y="4229100"/>
          <a:ext cx="3384550" cy="2667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210</TotalTime>
  <Words>2127</Words>
  <Application>Microsoft Office PowerPoint</Application>
  <PresentationFormat>On-screen Show (4:3)</PresentationFormat>
  <Paragraphs>802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Times New Roman</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Cormier</dc:creator>
  <cp:lastModifiedBy>Jim</cp:lastModifiedBy>
  <cp:revision>15</cp:revision>
  <dcterms:created xsi:type="dcterms:W3CDTF">2004-01-28T03:13:49Z</dcterms:created>
  <dcterms:modified xsi:type="dcterms:W3CDTF">2018-02-04T21:06:20Z</dcterms:modified>
</cp:coreProperties>
</file>