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0" d="100"/>
          <a:sy n="120" d="100"/>
        </p:scale>
        <p:origin x="-1954" y="-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0A3E30-AEDC-4422-9060-8C2DE3C8CA8F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CB2F63B-83D5-4D08-8815-57503DCE5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8340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334DEF-64C8-42D4-AC36-2AA5C3B711DA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E75CA-A39C-477F-9CEA-B4ABBE73E175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C7A95-4E8A-40AC-9703-E3D51572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1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867B9-FD71-4F0F-B964-0BBC68BAD121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4F11A-5353-4E68-9145-ABDAA635D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67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15B0-2752-4C75-9F99-A53FC581DCEF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5F30E-3661-47C4-9BAD-0248583065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725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A0D3-B6DD-474F-AE0B-6E3DFD5326A4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DB9A1-F7D0-4035-A620-EDCE54ED5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90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4A689-3B60-4E2D-85C4-994320A1DFD2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D2DF-A77C-4E93-9758-CFF05647D9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77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7B629E-E23C-45DF-8A99-DDB895DBD179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19F06-CC9F-4F06-8C38-5756D90D1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75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86339-5AD6-4DE8-8FF5-64D2579CB493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B20C0-573E-4D47-917C-7B73E77D8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2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A369D-96E6-41BC-BBC8-01E3C29A2045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0F926-B227-45F1-982B-42484894C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C9EC8-1912-41E2-A70A-1E83A31D98FE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F8C76-807C-4975-8472-62039F8717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1E303-20EC-4B58-B385-3E5E35E81C07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1603-9853-4622-BD87-24A0414A3A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1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FD087-E402-4B23-9577-5397D1BFAB34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B9FA3-84EA-4B1C-AF83-4BD541209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80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702561-8E60-429E-BC4B-02659444A622}" type="datetimeFigureOut">
              <a:rPr lang="en-US"/>
              <a:pPr>
                <a:defRPr/>
              </a:pPr>
              <a:t>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EEBC3F-D0BA-4B56-94B5-4611009C6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" y="533400"/>
            <a:ext cx="6705600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HW 1:</a:t>
            </a:r>
            <a:r>
              <a:rPr lang="en-US" altLang="en-US" sz="1000" dirty="0"/>
              <a:t> Interest Rates/Cost of Money (Ch5) </a:t>
            </a:r>
            <a:r>
              <a:rPr lang="en-US" altLang="en-US" sz="1000" b="1" dirty="0"/>
              <a:t>Due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5 </a:t>
            </a:r>
            <a:r>
              <a:rPr lang="en-US" altLang="en-US" sz="1000" dirty="0"/>
              <a:t>Feb (Sec 1&amp;5), </a:t>
            </a:r>
            <a:r>
              <a:rPr lang="en-US" altLang="en-US" sz="1000" dirty="0" smtClean="0"/>
              <a:t>6 </a:t>
            </a:r>
            <a:r>
              <a:rPr lang="en-US" altLang="en-US" sz="1000" dirty="0"/>
              <a:t>Feb (Sec </a:t>
            </a:r>
            <a:r>
              <a:rPr lang="en-US" altLang="en-US" sz="1000" dirty="0" smtClean="0"/>
              <a:t>3&amp;4)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File: HW 1 (a separate file found on the course website on the “Homework” page</a:t>
            </a:r>
            <a:r>
              <a:rPr lang="en-US" altLang="en-US" sz="1000" dirty="0" smtClean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smtClean="0"/>
              <a:t>You may also need a file entitled HW 1 Yield Curve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HW 2:</a:t>
            </a:r>
            <a:r>
              <a:rPr lang="en-US" altLang="en-US" sz="1000" dirty="0"/>
              <a:t> TVM (Ch4) </a:t>
            </a:r>
            <a:r>
              <a:rPr lang="en-US" altLang="en-US" sz="1000" b="1" dirty="0"/>
              <a:t>Due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28 Feb</a:t>
            </a:r>
            <a:r>
              <a:rPr lang="en-US" altLang="en-US" sz="1000" dirty="0" smtClean="0"/>
              <a:t> </a:t>
            </a:r>
            <a:r>
              <a:rPr lang="en-US" altLang="en-US" sz="1000" dirty="0"/>
              <a:t>(Sec 1&amp;5), </a:t>
            </a:r>
            <a:r>
              <a:rPr lang="en-US" altLang="en-US" sz="1000" dirty="0" smtClean="0"/>
              <a:t>1 </a:t>
            </a:r>
            <a:r>
              <a:rPr lang="en-US" altLang="en-US" sz="1000" dirty="0" smtClean="0"/>
              <a:t>Mar </a:t>
            </a:r>
            <a:r>
              <a:rPr lang="en-US" altLang="en-US" sz="1000" dirty="0"/>
              <a:t>(Sec </a:t>
            </a:r>
            <a:r>
              <a:rPr lang="en-US" altLang="en-US" sz="1000" dirty="0" smtClean="0"/>
              <a:t>3&amp;4)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File: HW 2 (a separate file found on the course website on the “Homework” page)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HW 3:</a:t>
            </a:r>
            <a:r>
              <a:rPr lang="en-US" altLang="en-US" sz="1000" dirty="0"/>
              <a:t> Bonds (Ch6) </a:t>
            </a:r>
            <a:r>
              <a:rPr lang="en-US" altLang="en-US" sz="1000" b="1" dirty="0"/>
              <a:t>Due</a:t>
            </a:r>
            <a:r>
              <a:rPr lang="en-US" altLang="en-US" sz="1000" dirty="0"/>
              <a:t>: </a:t>
            </a:r>
            <a:r>
              <a:rPr lang="en-US" altLang="en-US" sz="1000" dirty="0" smtClean="0"/>
              <a:t>4 Apr </a:t>
            </a:r>
            <a:r>
              <a:rPr lang="en-US" altLang="en-US" sz="1000" dirty="0"/>
              <a:t>(Sec 1&amp;5), </a:t>
            </a:r>
            <a:r>
              <a:rPr lang="en-US" altLang="en-US" sz="1000" dirty="0"/>
              <a:t>5</a:t>
            </a:r>
            <a:r>
              <a:rPr lang="en-US" altLang="en-US" sz="1000" dirty="0" smtClean="0"/>
              <a:t> </a:t>
            </a:r>
            <a:r>
              <a:rPr lang="en-US" altLang="en-US" sz="1000" dirty="0" smtClean="0"/>
              <a:t>Apr </a:t>
            </a:r>
            <a:r>
              <a:rPr lang="en-US" altLang="en-US" sz="1000" dirty="0"/>
              <a:t>(Sec </a:t>
            </a:r>
            <a:r>
              <a:rPr lang="en-US" altLang="en-US" sz="1000" dirty="0" smtClean="0"/>
              <a:t>3&amp;4)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File: HW 3 (a separate file found on the course website on the “Homework” page)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HW 4:</a:t>
            </a:r>
            <a:r>
              <a:rPr lang="en-US" altLang="en-US" sz="1000" dirty="0"/>
              <a:t> Stocks (Ch7) </a:t>
            </a:r>
            <a:r>
              <a:rPr lang="en-US" altLang="en-US" sz="1000" b="1" dirty="0"/>
              <a:t>Due</a:t>
            </a:r>
            <a:r>
              <a:rPr lang="en-US" altLang="en-US" sz="1000" dirty="0"/>
              <a:t>:  </a:t>
            </a:r>
            <a:r>
              <a:rPr lang="en-US" altLang="en-US" sz="1000" dirty="0" smtClean="0"/>
              <a:t>11 </a:t>
            </a:r>
            <a:r>
              <a:rPr lang="en-US" altLang="en-US" sz="1000" dirty="0"/>
              <a:t>Apr (Sec 1&amp;5), </a:t>
            </a:r>
            <a:r>
              <a:rPr lang="en-US" altLang="en-US" sz="1000" dirty="0" smtClean="0"/>
              <a:t>12 </a:t>
            </a:r>
            <a:r>
              <a:rPr lang="en-US" altLang="en-US" sz="1000" dirty="0"/>
              <a:t>Apr (Sec </a:t>
            </a:r>
            <a:r>
              <a:rPr lang="en-US" altLang="en-US" sz="1000" dirty="0" smtClean="0"/>
              <a:t>3&amp;4)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File: HW 4 (a separate file found on the course website on the “Homework” page)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1" dirty="0"/>
              <a:t>HW 5: </a:t>
            </a:r>
            <a:r>
              <a:rPr lang="en-US" altLang="en-US" sz="1000" dirty="0"/>
              <a:t>Net Present Value</a:t>
            </a:r>
            <a:r>
              <a:rPr lang="en-US" altLang="en-US" sz="1000" b="1" dirty="0"/>
              <a:t> </a:t>
            </a:r>
            <a:r>
              <a:rPr lang="en-US" altLang="en-US" sz="1000" dirty="0"/>
              <a:t>(</a:t>
            </a:r>
            <a:r>
              <a:rPr lang="en-US" altLang="en-US" sz="1000" dirty="0" err="1"/>
              <a:t>Ch</a:t>
            </a:r>
            <a:r>
              <a:rPr lang="en-US" altLang="en-US" sz="1000" dirty="0"/>
              <a:t> 8) </a:t>
            </a:r>
            <a:r>
              <a:rPr lang="en-US" altLang="en-US" sz="1000" b="1" dirty="0"/>
              <a:t>Due</a:t>
            </a:r>
            <a:r>
              <a:rPr lang="en-US" altLang="en-US" sz="1000"/>
              <a:t>: </a:t>
            </a:r>
            <a:r>
              <a:rPr lang="en-US" altLang="en-US" sz="1000" smtClean="0"/>
              <a:t>2 </a:t>
            </a:r>
            <a:r>
              <a:rPr lang="en-US" altLang="en-US" sz="1000" dirty="0" smtClean="0"/>
              <a:t>May </a:t>
            </a:r>
            <a:r>
              <a:rPr lang="en-US" altLang="en-US" sz="1000" dirty="0"/>
              <a:t>(Sec 1&amp;5</a:t>
            </a:r>
            <a:r>
              <a:rPr lang="en-US" altLang="en-US" sz="1000"/>
              <a:t>), </a:t>
            </a:r>
            <a:r>
              <a:rPr lang="en-US" altLang="en-US" sz="1000" smtClean="0"/>
              <a:t>3 </a:t>
            </a:r>
            <a:r>
              <a:rPr lang="en-US" altLang="en-US" sz="1000" dirty="0" smtClean="0"/>
              <a:t>May </a:t>
            </a:r>
            <a:r>
              <a:rPr lang="en-US" altLang="en-US" sz="1000" dirty="0"/>
              <a:t>(Sec </a:t>
            </a:r>
            <a:r>
              <a:rPr lang="en-US" altLang="en-US" sz="1000" dirty="0" smtClean="0"/>
              <a:t>3&amp;4)</a:t>
            </a:r>
            <a:endParaRPr lang="en-US" altLang="en-US" sz="1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/>
              <a:t>File: HW 5 (a separate file found on the course website on the “Homework” page)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/>
          </a:p>
        </p:txBody>
      </p:sp>
      <p:sp>
        <p:nvSpPr>
          <p:cNvPr id="205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0" y="152400"/>
            <a:ext cx="4851400" cy="304800"/>
          </a:xfr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MGT 326 Spring </a:t>
            </a:r>
            <a:r>
              <a:rPr lang="en-US" b="1" dirty="0" smtClean="0">
                <a:solidFill>
                  <a:schemeClr val="tx1"/>
                </a:solidFill>
              </a:rPr>
              <a:t>2018 </a:t>
            </a:r>
            <a:r>
              <a:rPr lang="en-US" b="1" dirty="0" smtClean="0">
                <a:solidFill>
                  <a:schemeClr val="tx1"/>
                </a:solidFill>
              </a:rPr>
              <a:t>Homework Assignments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229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Preferred Customer</dc:creator>
  <cp:lastModifiedBy>Jim</cp:lastModifiedBy>
  <cp:revision>75</cp:revision>
  <dcterms:created xsi:type="dcterms:W3CDTF">2008-02-02T15:38:15Z</dcterms:created>
  <dcterms:modified xsi:type="dcterms:W3CDTF">2018-01-14T23:25:27Z</dcterms:modified>
</cp:coreProperties>
</file>