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8" r:id="rId2"/>
    <p:sldId id="275" r:id="rId3"/>
    <p:sldId id="256" r:id="rId4"/>
    <p:sldId id="257" r:id="rId5"/>
    <p:sldId id="270" r:id="rId6"/>
    <p:sldId id="258" r:id="rId7"/>
    <p:sldId id="271" r:id="rId8"/>
    <p:sldId id="264" r:id="rId9"/>
    <p:sldId id="272" r:id="rId10"/>
    <p:sldId id="259" r:id="rId11"/>
    <p:sldId id="273" r:id="rId12"/>
    <p:sldId id="277" r:id="rId13"/>
    <p:sldId id="265" r:id="rId14"/>
    <p:sldId id="262" r:id="rId15"/>
    <p:sldId id="261" r:id="rId16"/>
    <p:sldId id="266" r:id="rId17"/>
    <p:sldId id="274" r:id="rId18"/>
    <p:sldId id="276" r:id="rId19"/>
  </p:sldIdLst>
  <p:sldSz cx="6858000" cy="9144000" type="screen4x3"/>
  <p:notesSz cx="6858000" cy="9077325"/>
  <p:defaultTextStyle>
    <a:defPPr>
      <a:defRPr lang="en-US"/>
    </a:defPPr>
    <a:lvl1pPr algn="l" rtl="0" fontAlgn="base">
      <a:spcBef>
        <a:spcPct val="0"/>
      </a:spcBef>
      <a:spcAft>
        <a:spcPct val="0"/>
      </a:spcAft>
      <a:defRPr sz="1600" kern="1200">
        <a:solidFill>
          <a:schemeClr val="tx1"/>
        </a:solidFill>
        <a:latin typeface="Times New Roman" pitchFamily="18" charset="0"/>
        <a:ea typeface="+mn-ea"/>
        <a:cs typeface="+mn-cs"/>
      </a:defRPr>
    </a:lvl1pPr>
    <a:lvl2pPr marL="457200" algn="l" rtl="0" fontAlgn="base">
      <a:spcBef>
        <a:spcPct val="0"/>
      </a:spcBef>
      <a:spcAft>
        <a:spcPct val="0"/>
      </a:spcAft>
      <a:defRPr sz="1600" kern="1200">
        <a:solidFill>
          <a:schemeClr val="tx1"/>
        </a:solidFill>
        <a:latin typeface="Times New Roman" pitchFamily="18" charset="0"/>
        <a:ea typeface="+mn-ea"/>
        <a:cs typeface="+mn-cs"/>
      </a:defRPr>
    </a:lvl2pPr>
    <a:lvl3pPr marL="914400" algn="l" rtl="0" fontAlgn="base">
      <a:spcBef>
        <a:spcPct val="0"/>
      </a:spcBef>
      <a:spcAft>
        <a:spcPct val="0"/>
      </a:spcAft>
      <a:defRPr sz="1600" kern="1200">
        <a:solidFill>
          <a:schemeClr val="tx1"/>
        </a:solidFill>
        <a:latin typeface="Times New Roman" pitchFamily="18" charset="0"/>
        <a:ea typeface="+mn-ea"/>
        <a:cs typeface="+mn-cs"/>
      </a:defRPr>
    </a:lvl3pPr>
    <a:lvl4pPr marL="1371600" algn="l" rtl="0" fontAlgn="base">
      <a:spcBef>
        <a:spcPct val="0"/>
      </a:spcBef>
      <a:spcAft>
        <a:spcPct val="0"/>
      </a:spcAft>
      <a:defRPr sz="1600" kern="1200">
        <a:solidFill>
          <a:schemeClr val="tx1"/>
        </a:solidFill>
        <a:latin typeface="Times New Roman" pitchFamily="18" charset="0"/>
        <a:ea typeface="+mn-ea"/>
        <a:cs typeface="+mn-cs"/>
      </a:defRPr>
    </a:lvl4pPr>
    <a:lvl5pPr marL="1828800" algn="l" rtl="0" fontAlgn="base">
      <a:spcBef>
        <a:spcPct val="0"/>
      </a:spcBef>
      <a:spcAft>
        <a:spcPct val="0"/>
      </a:spcAft>
      <a:defRPr sz="1600" kern="1200">
        <a:solidFill>
          <a:schemeClr val="tx1"/>
        </a:solidFill>
        <a:latin typeface="Times New Roman" pitchFamily="18" charset="0"/>
        <a:ea typeface="+mn-ea"/>
        <a:cs typeface="+mn-cs"/>
      </a:defRPr>
    </a:lvl5pPr>
    <a:lvl6pPr marL="2286000" algn="l" defTabSz="914400" rtl="0" eaLnBrk="1" latinLnBrk="0" hangingPunct="1">
      <a:defRPr sz="1600" kern="1200">
        <a:solidFill>
          <a:schemeClr val="tx1"/>
        </a:solidFill>
        <a:latin typeface="Times New Roman" pitchFamily="18" charset="0"/>
        <a:ea typeface="+mn-ea"/>
        <a:cs typeface="+mn-cs"/>
      </a:defRPr>
    </a:lvl6pPr>
    <a:lvl7pPr marL="2743200" algn="l" defTabSz="914400" rtl="0" eaLnBrk="1" latinLnBrk="0" hangingPunct="1">
      <a:defRPr sz="1600" kern="1200">
        <a:solidFill>
          <a:schemeClr val="tx1"/>
        </a:solidFill>
        <a:latin typeface="Times New Roman" pitchFamily="18" charset="0"/>
        <a:ea typeface="+mn-ea"/>
        <a:cs typeface="+mn-cs"/>
      </a:defRPr>
    </a:lvl7pPr>
    <a:lvl8pPr marL="3200400" algn="l" defTabSz="914400" rtl="0" eaLnBrk="1" latinLnBrk="0" hangingPunct="1">
      <a:defRPr sz="1600" kern="1200">
        <a:solidFill>
          <a:schemeClr val="tx1"/>
        </a:solidFill>
        <a:latin typeface="Times New Roman" pitchFamily="18" charset="0"/>
        <a:ea typeface="+mn-ea"/>
        <a:cs typeface="+mn-cs"/>
      </a:defRPr>
    </a:lvl8pPr>
    <a:lvl9pPr marL="3657600" algn="l" defTabSz="914400" rtl="0" eaLnBrk="1" latinLnBrk="0" hangingPunct="1">
      <a:defRPr sz="16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62" autoAdjust="0"/>
  </p:normalViewPr>
  <p:slideViewPr>
    <p:cSldViewPr snapToGrid="0">
      <p:cViewPr>
        <p:scale>
          <a:sx n="100" d="100"/>
          <a:sy n="100" d="100"/>
        </p:scale>
        <p:origin x="-2386" y="-62"/>
      </p:cViewPr>
      <p:guideLst>
        <p:guide orient="horz" pos="2880"/>
        <p:guide pos="2160"/>
      </p:guideLst>
    </p:cSldViewPr>
  </p:slideViewPr>
  <p:notesTextViewPr>
    <p:cViewPr>
      <p:scale>
        <a:sx n="100" d="100"/>
        <a:sy n="100" d="100"/>
      </p:scale>
      <p:origin x="0" y="0"/>
    </p:cViewPr>
  </p:notesTextViewPr>
  <p:sorterViewPr>
    <p:cViewPr>
      <p:scale>
        <a:sx n="120" d="100"/>
        <a:sy n="120" d="100"/>
      </p:scale>
      <p:origin x="0" y="1867"/>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19460" name="Rectangle 4"/>
          <p:cNvSpPr>
            <a:spLocks noGrp="1" noRot="1" noChangeAspect="1" noChangeArrowheads="1" noTextEdit="1"/>
          </p:cNvSpPr>
          <p:nvPr>
            <p:ph type="sldImg" idx="2"/>
          </p:nvPr>
        </p:nvSpPr>
        <p:spPr bwMode="auto">
          <a:xfrm>
            <a:off x="2152650" y="681038"/>
            <a:ext cx="2552700" cy="34036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11650"/>
            <a:ext cx="5486400" cy="40846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21713"/>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21713"/>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2832036D-90A6-4235-B129-A1F2A902C995}" type="slidenum">
              <a:rPr lang="en-US"/>
              <a:pPr>
                <a:defRPr/>
              </a:pPr>
              <a:t>‹#›</a:t>
            </a:fld>
            <a:endParaRPr lang="en-US"/>
          </a:p>
        </p:txBody>
      </p:sp>
    </p:spTree>
    <p:extLst>
      <p:ext uri="{BB962C8B-B14F-4D97-AF65-F5344CB8AC3E}">
        <p14:creationId xmlns:p14="http://schemas.microsoft.com/office/powerpoint/2010/main" val="1471934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1E277ED-ABE6-4BBF-89C9-9ECCF4DCC7F8}" type="slidenum">
              <a:rPr lang="en-US" altLang="en-US" smtClean="0"/>
              <a:pPr eaLnBrk="1" hangingPunct="1">
                <a:spcBef>
                  <a:spcPct val="0"/>
                </a:spcBef>
              </a:pPr>
              <a:t>14</a:t>
            </a:fld>
            <a:endParaRPr lang="en-US" alt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CF2DBE5-8F7F-416D-B002-987947830920}" type="slidenum">
              <a:rPr lang="en-US" altLang="en-US" smtClean="0"/>
              <a:pPr eaLnBrk="1" hangingPunct="1">
                <a:spcBef>
                  <a:spcPct val="0"/>
                </a:spcBef>
              </a:pPr>
              <a:t>15</a:t>
            </a:fld>
            <a:endParaRPr lang="en-US" alt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B6328B8-D2C3-4AA0-9197-4AE13825AEDB}" type="slidenum">
              <a:rPr lang="en-US" altLang="en-US" smtClean="0"/>
              <a:pPr eaLnBrk="1" hangingPunct="1">
                <a:spcBef>
                  <a:spcPct val="0"/>
                </a:spcBef>
              </a:pPr>
              <a:t>16</a:t>
            </a:fld>
            <a:endParaRPr lang="en-US" alt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709BAC4-1F96-4AA9-A484-F961AD89AD17}" type="slidenum">
              <a:rPr lang="en-US" altLang="en-US" smtClean="0"/>
              <a:pPr eaLnBrk="1" hangingPunct="1">
                <a:spcBef>
                  <a:spcPct val="0"/>
                </a:spcBef>
              </a:pPr>
              <a:t>3</a:t>
            </a:fld>
            <a:endParaRPr lang="en-US" alt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6872CE1-CE61-4EB7-B95B-8A0E1B897C00}" type="slidenum">
              <a:rPr lang="en-US" altLang="en-US" smtClean="0"/>
              <a:pPr eaLnBrk="1" hangingPunct="1">
                <a:spcBef>
                  <a:spcPct val="0"/>
                </a:spcBef>
              </a:pPr>
              <a:t>4</a:t>
            </a:fld>
            <a:endParaRPr lang="en-US" alt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txBox="1">
            <a:spLocks noGrp="1" noChangeArrowheads="1"/>
          </p:cNvSpPr>
          <p:nvPr/>
        </p:nvSpPr>
        <p:spPr bwMode="auto">
          <a:xfrm>
            <a:off x="3884613" y="8621713"/>
            <a:ext cx="29718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05475339-044A-4DED-B037-107DC5B10C52}" type="slidenum">
              <a:rPr lang="en-US" altLang="en-US"/>
              <a:pPr algn="r" eaLnBrk="1" hangingPunct="1">
                <a:spcBef>
                  <a:spcPct val="0"/>
                </a:spcBef>
              </a:pPr>
              <a:t>5</a:t>
            </a:fld>
            <a:endParaRPr lang="en-US" alt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44E3046-B878-4341-B392-B8B51238F545}" type="slidenum">
              <a:rPr lang="en-US" altLang="en-US" smtClean="0"/>
              <a:pPr eaLnBrk="1" hangingPunct="1">
                <a:spcBef>
                  <a:spcPct val="0"/>
                </a:spcBef>
              </a:pPr>
              <a:t>6</a:t>
            </a:fld>
            <a:endParaRPr lang="en-US" alt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39D0F9B-A14A-4A06-A1DD-6AE228EC59F9}" type="slidenum">
              <a:rPr lang="en-US" altLang="en-US" smtClean="0"/>
              <a:pPr eaLnBrk="1" hangingPunct="1">
                <a:spcBef>
                  <a:spcPct val="0"/>
                </a:spcBef>
              </a:pPr>
              <a:t>8</a:t>
            </a:fld>
            <a:endParaRPr lang="en-US" alt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5B4987C-ADCB-4952-8CC1-DCE5A161DE96}" type="slidenum">
              <a:rPr lang="en-US" altLang="en-US" smtClean="0"/>
              <a:pPr eaLnBrk="1" hangingPunct="1">
                <a:spcBef>
                  <a:spcPct val="0"/>
                </a:spcBef>
              </a:pPr>
              <a:t>10</a:t>
            </a:fld>
            <a:endParaRPr lang="en-US" alt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0968C0D-463B-482A-AA1A-8016041473D0}" type="slidenum">
              <a:rPr lang="en-US" altLang="en-US" smtClean="0"/>
              <a:pPr eaLnBrk="1" hangingPunct="1">
                <a:spcBef>
                  <a:spcPct val="0"/>
                </a:spcBef>
              </a:pPr>
              <a:t>12</a:t>
            </a:fld>
            <a:endParaRPr lang="en-US" alt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FDFFF68-D33D-4927-A906-6A5BF5EC4DB9}" type="slidenum">
              <a:rPr lang="en-US" altLang="en-US" smtClean="0"/>
              <a:pPr eaLnBrk="1" hangingPunct="1">
                <a:spcBef>
                  <a:spcPct val="0"/>
                </a:spcBef>
              </a:pPr>
              <a:t>13</a:t>
            </a:fld>
            <a:endParaRPr lang="en-US" alt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TVM Sample Problems (ver. 2.3 Sep 17)</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B758E5-36CD-4E0D-9B45-3066AE295643}" type="slidenum">
              <a:rPr lang="en-US"/>
              <a:pPr>
                <a:defRPr/>
              </a:pPr>
              <a:t>‹#›</a:t>
            </a:fld>
            <a:endParaRPr lang="en-US"/>
          </a:p>
        </p:txBody>
      </p:sp>
    </p:spTree>
    <p:extLst>
      <p:ext uri="{BB962C8B-B14F-4D97-AF65-F5344CB8AC3E}">
        <p14:creationId xmlns:p14="http://schemas.microsoft.com/office/powerpoint/2010/main" val="871959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TVM Sample Problems (ver. 2.3 Sep 17)</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413874-6018-4613-BAD6-4FA1FCEC962E}" type="slidenum">
              <a:rPr lang="en-US"/>
              <a:pPr>
                <a:defRPr/>
              </a:pPr>
              <a:t>‹#›</a:t>
            </a:fld>
            <a:endParaRPr lang="en-US"/>
          </a:p>
        </p:txBody>
      </p:sp>
    </p:spTree>
    <p:extLst>
      <p:ext uri="{BB962C8B-B14F-4D97-AF65-F5344CB8AC3E}">
        <p14:creationId xmlns:p14="http://schemas.microsoft.com/office/powerpoint/2010/main" val="3484992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713"/>
            <a:ext cx="1543050" cy="7800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713"/>
            <a:ext cx="4476750"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TVM Sample Problems (ver. 2.3 Sep 17)</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AF21F8-D783-415E-ADB7-1D4156737085}" type="slidenum">
              <a:rPr lang="en-US"/>
              <a:pPr>
                <a:defRPr/>
              </a:pPr>
              <a:t>‹#›</a:t>
            </a:fld>
            <a:endParaRPr lang="en-US"/>
          </a:p>
        </p:txBody>
      </p:sp>
    </p:spTree>
    <p:extLst>
      <p:ext uri="{BB962C8B-B14F-4D97-AF65-F5344CB8AC3E}">
        <p14:creationId xmlns:p14="http://schemas.microsoft.com/office/powerpoint/2010/main" val="20921147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42900" y="366713"/>
            <a:ext cx="6172200" cy="7800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TVM Sample Problems (ver. 2.3 Sep 17)</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0EDFC1D-EA8D-4624-8E7E-28F3571C11F6}" type="slidenum">
              <a:rPr lang="en-US"/>
              <a:pPr>
                <a:defRPr/>
              </a:pPr>
              <a:t>‹#›</a:t>
            </a:fld>
            <a:endParaRPr lang="en-US"/>
          </a:p>
        </p:txBody>
      </p:sp>
    </p:spTree>
    <p:extLst>
      <p:ext uri="{BB962C8B-B14F-4D97-AF65-F5344CB8AC3E}">
        <p14:creationId xmlns:p14="http://schemas.microsoft.com/office/powerpoint/2010/main" val="1821574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TVM Sample Problems (ver. 2.3 Sep 17)</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25C9A2-85B9-4B17-9ABD-66251C40B7A1}" type="slidenum">
              <a:rPr lang="en-US"/>
              <a:pPr>
                <a:defRPr/>
              </a:pPr>
              <a:t>‹#›</a:t>
            </a:fld>
            <a:endParaRPr lang="en-US"/>
          </a:p>
        </p:txBody>
      </p:sp>
    </p:spTree>
    <p:extLst>
      <p:ext uri="{BB962C8B-B14F-4D97-AF65-F5344CB8AC3E}">
        <p14:creationId xmlns:p14="http://schemas.microsoft.com/office/powerpoint/2010/main" val="588934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TVM Sample Problems (ver. 2.3 Sep 17)</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48195AD-C93E-45FC-B640-B35C1EF12592}" type="slidenum">
              <a:rPr lang="en-US"/>
              <a:pPr>
                <a:defRPr/>
              </a:pPr>
              <a:t>‹#›</a:t>
            </a:fld>
            <a:endParaRPr lang="en-US"/>
          </a:p>
        </p:txBody>
      </p:sp>
    </p:spTree>
    <p:extLst>
      <p:ext uri="{BB962C8B-B14F-4D97-AF65-F5344CB8AC3E}">
        <p14:creationId xmlns:p14="http://schemas.microsoft.com/office/powerpoint/2010/main" val="3609338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TVM Sample Problems (ver. 2.3 Sep 17)</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99563AB-55FF-4940-BDC2-22EFC3FDC634}" type="slidenum">
              <a:rPr lang="en-US"/>
              <a:pPr>
                <a:defRPr/>
              </a:pPr>
              <a:t>‹#›</a:t>
            </a:fld>
            <a:endParaRPr lang="en-US"/>
          </a:p>
        </p:txBody>
      </p:sp>
    </p:spTree>
    <p:extLst>
      <p:ext uri="{BB962C8B-B14F-4D97-AF65-F5344CB8AC3E}">
        <p14:creationId xmlns:p14="http://schemas.microsoft.com/office/powerpoint/2010/main" val="1773620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TVM Sample Problems (ver. 2.3 Sep 17)</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2016440-1328-4ABA-97E6-5B1CED369661}" type="slidenum">
              <a:rPr lang="en-US"/>
              <a:pPr>
                <a:defRPr/>
              </a:pPr>
              <a:t>‹#›</a:t>
            </a:fld>
            <a:endParaRPr lang="en-US"/>
          </a:p>
        </p:txBody>
      </p:sp>
    </p:spTree>
    <p:extLst>
      <p:ext uri="{BB962C8B-B14F-4D97-AF65-F5344CB8AC3E}">
        <p14:creationId xmlns:p14="http://schemas.microsoft.com/office/powerpoint/2010/main" val="1861368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TVM Sample Problems (ver. 2.3 Sep 17)</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4FF9918-CA8E-40F2-9AB5-107ADCDE4188}" type="slidenum">
              <a:rPr lang="en-US"/>
              <a:pPr>
                <a:defRPr/>
              </a:pPr>
              <a:t>‹#›</a:t>
            </a:fld>
            <a:endParaRPr lang="en-US"/>
          </a:p>
        </p:txBody>
      </p:sp>
    </p:spTree>
    <p:extLst>
      <p:ext uri="{BB962C8B-B14F-4D97-AF65-F5344CB8AC3E}">
        <p14:creationId xmlns:p14="http://schemas.microsoft.com/office/powerpoint/2010/main" val="3278398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TVM Sample Problems (ver. 2.3 Sep 17)</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715F748-0DF5-4017-ADA9-765FF62A1151}" type="slidenum">
              <a:rPr lang="en-US"/>
              <a:pPr>
                <a:defRPr/>
              </a:pPr>
              <a:t>‹#›</a:t>
            </a:fld>
            <a:endParaRPr lang="en-US"/>
          </a:p>
        </p:txBody>
      </p:sp>
    </p:spTree>
    <p:extLst>
      <p:ext uri="{BB962C8B-B14F-4D97-AF65-F5344CB8AC3E}">
        <p14:creationId xmlns:p14="http://schemas.microsoft.com/office/powerpoint/2010/main" val="4059687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TVM Sample Problems (ver. 2.3 Sep 17)</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BC0F3E1-D6E7-4447-AA7A-603CF8DDB0B6}" type="slidenum">
              <a:rPr lang="en-US"/>
              <a:pPr>
                <a:defRPr/>
              </a:pPr>
              <a:t>‹#›</a:t>
            </a:fld>
            <a:endParaRPr lang="en-US"/>
          </a:p>
        </p:txBody>
      </p:sp>
    </p:spTree>
    <p:extLst>
      <p:ext uri="{BB962C8B-B14F-4D97-AF65-F5344CB8AC3E}">
        <p14:creationId xmlns:p14="http://schemas.microsoft.com/office/powerpoint/2010/main" val="3992246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TVM Sample Problems (ver. 2.3 Sep 17)</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7CADFD1-B621-4C8E-8FB5-AB2ECB84E505}" type="slidenum">
              <a:rPr lang="en-US"/>
              <a:pPr>
                <a:defRPr/>
              </a:pPr>
              <a:t>‹#›</a:t>
            </a:fld>
            <a:endParaRPr lang="en-US"/>
          </a:p>
        </p:txBody>
      </p:sp>
    </p:spTree>
    <p:extLst>
      <p:ext uri="{BB962C8B-B14F-4D97-AF65-F5344CB8AC3E}">
        <p14:creationId xmlns:p14="http://schemas.microsoft.com/office/powerpoint/2010/main" val="3546345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66713"/>
            <a:ext cx="6172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342900" y="2133600"/>
            <a:ext cx="6172200" cy="603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342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1029" name="Rectangle 5"/>
          <p:cNvSpPr>
            <a:spLocks noGrp="1" noChangeArrowheads="1"/>
          </p:cNvSpPr>
          <p:nvPr>
            <p:ph type="ftr" sz="quarter" idx="3"/>
          </p:nvPr>
        </p:nvSpPr>
        <p:spPr bwMode="auto">
          <a:xfrm>
            <a:off x="0" y="0"/>
            <a:ext cx="29718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a:latin typeface="+mn-lt"/>
              </a:defRPr>
            </a:lvl1pPr>
          </a:lstStyle>
          <a:p>
            <a:pPr>
              <a:defRPr/>
            </a:pPr>
            <a:r>
              <a:rPr lang="en-US" smtClean="0"/>
              <a:t>TVM Sample Problems (ver. 2.3 Sep 17)</a:t>
            </a:r>
            <a:endParaRPr lang="en-US"/>
          </a:p>
        </p:txBody>
      </p:sp>
      <p:sp>
        <p:nvSpPr>
          <p:cNvPr id="1030" name="Rectangle 6"/>
          <p:cNvSpPr>
            <a:spLocks noGrp="1" noChangeArrowheads="1"/>
          </p:cNvSpPr>
          <p:nvPr>
            <p:ph type="sldNum" sz="quarter" idx="4"/>
          </p:nvPr>
        </p:nvSpPr>
        <p:spPr bwMode="auto">
          <a:xfrm>
            <a:off x="2971800" y="8839200"/>
            <a:ext cx="457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mn-lt"/>
              </a:defRPr>
            </a:lvl1pPr>
          </a:lstStyle>
          <a:p>
            <a:pPr>
              <a:defRPr/>
            </a:pPr>
            <a:fld id="{B62DB6EE-4BFE-4B65-8322-18A83C67EF3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0" y="0"/>
            <a:ext cx="3155950" cy="228600"/>
          </a:xfrm>
        </p:spPr>
        <p:txBody>
          <a:bodyPr/>
          <a:lstStyle/>
          <a:p>
            <a:pPr>
              <a:defRPr/>
            </a:pPr>
            <a:r>
              <a:rPr lang="en-US" dirty="0" smtClean="0"/>
              <a:t>TVM Sample Problems </a:t>
            </a:r>
            <a:r>
              <a:rPr lang="en-US" sz="800" dirty="0" smtClean="0"/>
              <a:t>(ver. </a:t>
            </a:r>
            <a:r>
              <a:rPr lang="en-US" sz="800" smtClean="0"/>
              <a:t>2.31 Jan 18)</a:t>
            </a:r>
            <a:endParaRPr lang="en-US" sz="800" dirty="0"/>
          </a:p>
        </p:txBody>
      </p:sp>
      <p:sp>
        <p:nvSpPr>
          <p:cNvPr id="4" name="Slide Number Placeholder 3"/>
          <p:cNvSpPr>
            <a:spLocks noGrp="1"/>
          </p:cNvSpPr>
          <p:nvPr>
            <p:ph type="sldNum" sz="quarter" idx="12"/>
          </p:nvPr>
        </p:nvSpPr>
        <p:spPr/>
        <p:txBody>
          <a:bodyPr/>
          <a:lstStyle/>
          <a:p>
            <a:pPr>
              <a:defRPr/>
            </a:pPr>
            <a:fld id="{44A132E9-8AE6-46DA-8A24-67CB236369A3}" type="slidenum">
              <a:rPr lang="en-US"/>
              <a:pPr>
                <a:defRPr/>
              </a:pPr>
              <a:t>1</a:t>
            </a:fld>
            <a:endParaRPr lang="en-US" dirty="0"/>
          </a:p>
        </p:txBody>
      </p:sp>
      <p:sp>
        <p:nvSpPr>
          <p:cNvPr id="2052" name="Rectangle 13"/>
          <p:cNvSpPr>
            <a:spLocks noChangeArrowheads="1"/>
          </p:cNvSpPr>
          <p:nvPr/>
        </p:nvSpPr>
        <p:spPr bwMode="auto">
          <a:xfrm>
            <a:off x="0" y="0"/>
            <a:ext cx="6858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600">
              <a:latin typeface="Times New Roman" pitchFamily="18" charset="0"/>
            </a:endParaRPr>
          </a:p>
        </p:txBody>
      </p:sp>
      <p:sp>
        <p:nvSpPr>
          <p:cNvPr id="2053" name="Text Box 19"/>
          <p:cNvSpPr txBox="1">
            <a:spLocks noChangeArrowheads="1"/>
          </p:cNvSpPr>
          <p:nvPr/>
        </p:nvSpPr>
        <p:spPr bwMode="auto">
          <a:xfrm>
            <a:off x="1862138" y="465138"/>
            <a:ext cx="3429000" cy="3476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latin typeface="Times New Roman" pitchFamily="18" charset="0"/>
                <a:cs typeface="Times New Roman" pitchFamily="18" charset="0"/>
              </a:rPr>
              <a:t>More Than One Future Cash Flow?</a:t>
            </a:r>
          </a:p>
        </p:txBody>
      </p:sp>
      <p:cxnSp>
        <p:nvCxnSpPr>
          <p:cNvPr id="42" name="Straight Arrow Connector 41"/>
          <p:cNvCxnSpPr>
            <a:stCxn id="2053" idx="2"/>
          </p:cNvCxnSpPr>
          <p:nvPr/>
        </p:nvCxnSpPr>
        <p:spPr>
          <a:xfrm rot="5400000">
            <a:off x="2512219" y="578644"/>
            <a:ext cx="830263" cy="1298575"/>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2053" idx="2"/>
          </p:cNvCxnSpPr>
          <p:nvPr/>
        </p:nvCxnSpPr>
        <p:spPr>
          <a:xfrm rot="16200000" flipH="1">
            <a:off x="3744119" y="645319"/>
            <a:ext cx="820738" cy="115570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56" name="TextBox 44"/>
          <p:cNvSpPr txBox="1">
            <a:spLocks noChangeArrowheads="1"/>
          </p:cNvSpPr>
          <p:nvPr/>
        </p:nvSpPr>
        <p:spPr bwMode="auto">
          <a:xfrm>
            <a:off x="2463800" y="990600"/>
            <a:ext cx="482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latin typeface="Times New Roman" pitchFamily="18" charset="0"/>
              </a:rPr>
              <a:t>Yes</a:t>
            </a:r>
          </a:p>
        </p:txBody>
      </p:sp>
      <p:sp>
        <p:nvSpPr>
          <p:cNvPr id="2057" name="TextBox 45"/>
          <p:cNvSpPr txBox="1">
            <a:spLocks noChangeArrowheads="1"/>
          </p:cNvSpPr>
          <p:nvPr/>
        </p:nvSpPr>
        <p:spPr bwMode="auto">
          <a:xfrm>
            <a:off x="4097338" y="9906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latin typeface="Times New Roman" pitchFamily="18" charset="0"/>
              </a:rPr>
              <a:t>No</a:t>
            </a:r>
          </a:p>
        </p:txBody>
      </p:sp>
      <p:sp>
        <p:nvSpPr>
          <p:cNvPr id="2058" name="Text Box 19"/>
          <p:cNvSpPr txBox="1">
            <a:spLocks noChangeArrowheads="1"/>
          </p:cNvSpPr>
          <p:nvPr/>
        </p:nvSpPr>
        <p:spPr bwMode="auto">
          <a:xfrm>
            <a:off x="1023938" y="1643063"/>
            <a:ext cx="2540000" cy="3460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latin typeface="Times New Roman" pitchFamily="18" charset="0"/>
                <a:cs typeface="Times New Roman" pitchFamily="18" charset="0"/>
              </a:rPr>
              <a:t>Even or Uneven Cash Flows</a:t>
            </a:r>
          </a:p>
        </p:txBody>
      </p:sp>
      <p:cxnSp>
        <p:nvCxnSpPr>
          <p:cNvPr id="48" name="Straight Arrow Connector 47"/>
          <p:cNvCxnSpPr>
            <a:stCxn id="2058" idx="2"/>
            <a:endCxn id="2063" idx="0"/>
          </p:cNvCxnSpPr>
          <p:nvPr/>
        </p:nvCxnSpPr>
        <p:spPr>
          <a:xfrm rot="5400000">
            <a:off x="1338263" y="1846263"/>
            <a:ext cx="812800" cy="109855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2058" idx="2"/>
            <a:endCxn id="2064" idx="0"/>
          </p:cNvCxnSpPr>
          <p:nvPr/>
        </p:nvCxnSpPr>
        <p:spPr>
          <a:xfrm rot="16200000" flipH="1">
            <a:off x="2503488" y="1779588"/>
            <a:ext cx="779462" cy="1198562"/>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61" name="TextBox 49"/>
          <p:cNvSpPr txBox="1">
            <a:spLocks noChangeArrowheads="1"/>
          </p:cNvSpPr>
          <p:nvPr/>
        </p:nvSpPr>
        <p:spPr bwMode="auto">
          <a:xfrm>
            <a:off x="922338" y="2159000"/>
            <a:ext cx="8239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latin typeface="Times New Roman" pitchFamily="18" charset="0"/>
              </a:rPr>
              <a:t>Uneven</a:t>
            </a:r>
          </a:p>
        </p:txBody>
      </p:sp>
      <p:sp>
        <p:nvSpPr>
          <p:cNvPr id="2062" name="TextBox 50"/>
          <p:cNvSpPr txBox="1">
            <a:spLocks noChangeArrowheads="1"/>
          </p:cNvSpPr>
          <p:nvPr/>
        </p:nvSpPr>
        <p:spPr bwMode="auto">
          <a:xfrm>
            <a:off x="2852738" y="2151063"/>
            <a:ext cx="6064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latin typeface="Times New Roman" pitchFamily="18" charset="0"/>
              </a:rPr>
              <a:t>Even</a:t>
            </a:r>
          </a:p>
        </p:txBody>
      </p:sp>
      <p:sp>
        <p:nvSpPr>
          <p:cNvPr id="2063" name="TextBox 51"/>
          <p:cNvSpPr txBox="1">
            <a:spLocks noChangeArrowheads="1"/>
          </p:cNvSpPr>
          <p:nvPr/>
        </p:nvSpPr>
        <p:spPr bwMode="auto">
          <a:xfrm>
            <a:off x="515938" y="2801938"/>
            <a:ext cx="1357312" cy="339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latin typeface="Times New Roman" pitchFamily="18" charset="0"/>
              </a:rPr>
              <a:t>CF Worksheet</a:t>
            </a:r>
          </a:p>
        </p:txBody>
      </p:sp>
      <p:sp>
        <p:nvSpPr>
          <p:cNvPr id="2064" name="TextBox 52"/>
          <p:cNvSpPr txBox="1">
            <a:spLocks noChangeArrowheads="1"/>
          </p:cNvSpPr>
          <p:nvPr/>
        </p:nvSpPr>
        <p:spPr bwMode="auto">
          <a:xfrm>
            <a:off x="2801938" y="2768600"/>
            <a:ext cx="1381125" cy="584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600">
                <a:latin typeface="Times New Roman" pitchFamily="18" charset="0"/>
              </a:rPr>
              <a:t>Annuity</a:t>
            </a:r>
          </a:p>
          <a:p>
            <a:pPr algn="ctr" eaLnBrk="1" hangingPunct="1">
              <a:spcBef>
                <a:spcPct val="0"/>
              </a:spcBef>
              <a:buFontTx/>
              <a:buNone/>
            </a:pPr>
            <a:r>
              <a:rPr lang="en-US" altLang="en-US" sz="1600">
                <a:latin typeface="Times New Roman" pitchFamily="18" charset="0"/>
              </a:rPr>
              <a:t>(5 parameters)</a:t>
            </a:r>
          </a:p>
        </p:txBody>
      </p:sp>
      <p:sp>
        <p:nvSpPr>
          <p:cNvPr id="2065" name="TextBox 53"/>
          <p:cNvSpPr txBox="1">
            <a:spLocks noChangeArrowheads="1"/>
          </p:cNvSpPr>
          <p:nvPr/>
        </p:nvSpPr>
        <p:spPr bwMode="auto">
          <a:xfrm>
            <a:off x="4106863" y="1633538"/>
            <a:ext cx="1379537" cy="5857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600">
                <a:latin typeface="Times New Roman" pitchFamily="18" charset="0"/>
              </a:rPr>
              <a:t>Single FV</a:t>
            </a:r>
          </a:p>
          <a:p>
            <a:pPr algn="ctr" eaLnBrk="1" hangingPunct="1">
              <a:spcBef>
                <a:spcPct val="0"/>
              </a:spcBef>
              <a:buFontTx/>
              <a:buNone/>
            </a:pPr>
            <a:r>
              <a:rPr lang="en-US" altLang="en-US" sz="1600">
                <a:latin typeface="Times New Roman" pitchFamily="18" charset="0"/>
              </a:rPr>
              <a:t>(4 parameters)</a:t>
            </a:r>
          </a:p>
        </p:txBody>
      </p:sp>
      <p:sp>
        <p:nvSpPr>
          <p:cNvPr id="2066" name="Text Box 19"/>
          <p:cNvSpPr txBox="1">
            <a:spLocks noChangeArrowheads="1"/>
          </p:cNvSpPr>
          <p:nvPr/>
        </p:nvSpPr>
        <p:spPr bwMode="auto">
          <a:xfrm>
            <a:off x="3294063" y="3886200"/>
            <a:ext cx="2954337" cy="3476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latin typeface="Times New Roman" pitchFamily="18" charset="0"/>
                <a:cs typeface="Times New Roman" pitchFamily="18" charset="0"/>
              </a:rPr>
              <a:t>More Than One Pmt per year?</a:t>
            </a:r>
          </a:p>
        </p:txBody>
      </p:sp>
      <p:cxnSp>
        <p:nvCxnSpPr>
          <p:cNvPr id="56" name="Straight Arrow Connector 55"/>
          <p:cNvCxnSpPr>
            <a:stCxn id="2064" idx="2"/>
            <a:endCxn id="2066" idx="0"/>
          </p:cNvCxnSpPr>
          <p:nvPr/>
        </p:nvCxnSpPr>
        <p:spPr>
          <a:xfrm rot="16200000" flipH="1">
            <a:off x="3864769" y="2980531"/>
            <a:ext cx="533400" cy="1277938"/>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endCxn id="2066" idx="0"/>
          </p:cNvCxnSpPr>
          <p:nvPr/>
        </p:nvCxnSpPr>
        <p:spPr>
          <a:xfrm rot="5400000">
            <a:off x="3917157" y="2969419"/>
            <a:ext cx="1770062" cy="6350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endCxn id="2073" idx="0"/>
          </p:cNvCxnSpPr>
          <p:nvPr/>
        </p:nvCxnSpPr>
        <p:spPr>
          <a:xfrm rot="10800000" flipV="1">
            <a:off x="3433763" y="4233863"/>
            <a:ext cx="1298575" cy="447675"/>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endCxn id="2074" idx="0"/>
          </p:cNvCxnSpPr>
          <p:nvPr/>
        </p:nvCxnSpPr>
        <p:spPr>
          <a:xfrm>
            <a:off x="4800600" y="4224338"/>
            <a:ext cx="1106488" cy="45720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71" name="TextBox 61"/>
          <p:cNvSpPr txBox="1">
            <a:spLocks noChangeArrowheads="1"/>
          </p:cNvSpPr>
          <p:nvPr/>
        </p:nvSpPr>
        <p:spPr bwMode="auto">
          <a:xfrm>
            <a:off x="3497263" y="4267200"/>
            <a:ext cx="482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latin typeface="Times New Roman" pitchFamily="18" charset="0"/>
              </a:rPr>
              <a:t>Yes</a:t>
            </a:r>
          </a:p>
        </p:txBody>
      </p:sp>
      <p:sp>
        <p:nvSpPr>
          <p:cNvPr id="2072" name="TextBox 62"/>
          <p:cNvSpPr txBox="1">
            <a:spLocks noChangeArrowheads="1"/>
          </p:cNvSpPr>
          <p:nvPr/>
        </p:nvSpPr>
        <p:spPr bwMode="auto">
          <a:xfrm>
            <a:off x="5545138" y="4300538"/>
            <a:ext cx="43497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latin typeface="Times New Roman" pitchFamily="18" charset="0"/>
              </a:rPr>
              <a:t>No</a:t>
            </a:r>
          </a:p>
        </p:txBody>
      </p:sp>
      <p:sp>
        <p:nvSpPr>
          <p:cNvPr id="2073" name="TextBox 63"/>
          <p:cNvSpPr txBox="1">
            <a:spLocks noChangeArrowheads="1"/>
          </p:cNvSpPr>
          <p:nvPr/>
        </p:nvSpPr>
        <p:spPr bwMode="auto">
          <a:xfrm>
            <a:off x="2889250" y="4681538"/>
            <a:ext cx="1090613" cy="339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600">
                <a:latin typeface="Times New Roman" pitchFamily="18" charset="0"/>
              </a:rPr>
              <a:t>Compute n</a:t>
            </a:r>
          </a:p>
        </p:txBody>
      </p:sp>
      <p:sp>
        <p:nvSpPr>
          <p:cNvPr id="2074" name="TextBox 64"/>
          <p:cNvSpPr txBox="1">
            <a:spLocks noChangeArrowheads="1"/>
          </p:cNvSpPr>
          <p:nvPr/>
        </p:nvSpPr>
        <p:spPr bwMode="auto">
          <a:xfrm>
            <a:off x="5135563" y="4681538"/>
            <a:ext cx="1543050" cy="339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latin typeface="Times New Roman" pitchFamily="18" charset="0"/>
              </a:rPr>
              <a:t>Draw Time Line</a:t>
            </a:r>
          </a:p>
        </p:txBody>
      </p:sp>
      <p:sp>
        <p:nvSpPr>
          <p:cNvPr id="2075" name="TextBox 65"/>
          <p:cNvSpPr txBox="1">
            <a:spLocks noChangeArrowheads="1"/>
          </p:cNvSpPr>
          <p:nvPr/>
        </p:nvSpPr>
        <p:spPr bwMode="auto">
          <a:xfrm>
            <a:off x="5130800" y="5265738"/>
            <a:ext cx="1552575" cy="339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latin typeface="Times New Roman" pitchFamily="18" charset="0"/>
              </a:rPr>
              <a:t>Add Cash Flows</a:t>
            </a:r>
          </a:p>
        </p:txBody>
      </p:sp>
      <p:cxnSp>
        <p:nvCxnSpPr>
          <p:cNvPr id="67" name="Straight Arrow Connector 66"/>
          <p:cNvCxnSpPr/>
          <p:nvPr/>
        </p:nvCxnSpPr>
        <p:spPr>
          <a:xfrm rot="5400000">
            <a:off x="5783263" y="5143500"/>
            <a:ext cx="246062" cy="1588"/>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77" name="TextBox 69"/>
          <p:cNvSpPr txBox="1">
            <a:spLocks noChangeArrowheads="1"/>
          </p:cNvSpPr>
          <p:nvPr/>
        </p:nvSpPr>
        <p:spPr bwMode="auto">
          <a:xfrm>
            <a:off x="2663825" y="5249863"/>
            <a:ext cx="1541463" cy="3381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600">
                <a:latin typeface="Times New Roman" pitchFamily="18" charset="0"/>
              </a:rPr>
              <a:t>Draw Time Line</a:t>
            </a:r>
          </a:p>
        </p:txBody>
      </p:sp>
      <p:sp>
        <p:nvSpPr>
          <p:cNvPr id="2078" name="TextBox 70"/>
          <p:cNvSpPr txBox="1">
            <a:spLocks noChangeArrowheads="1"/>
          </p:cNvSpPr>
          <p:nvPr/>
        </p:nvSpPr>
        <p:spPr bwMode="auto">
          <a:xfrm>
            <a:off x="2659063" y="5834063"/>
            <a:ext cx="1550987" cy="3381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600">
                <a:latin typeface="Times New Roman" pitchFamily="18" charset="0"/>
              </a:rPr>
              <a:t>Add Cash Flows</a:t>
            </a:r>
          </a:p>
        </p:txBody>
      </p:sp>
      <p:cxnSp>
        <p:nvCxnSpPr>
          <p:cNvPr id="72" name="Straight Arrow Connector 71"/>
          <p:cNvCxnSpPr/>
          <p:nvPr/>
        </p:nvCxnSpPr>
        <p:spPr>
          <a:xfrm rot="5400000">
            <a:off x="3311525" y="5710238"/>
            <a:ext cx="246063" cy="1587"/>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rot="5400000">
            <a:off x="3320257" y="5134769"/>
            <a:ext cx="228600" cy="1587"/>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81" name="Text Box 19"/>
          <p:cNvSpPr txBox="1">
            <a:spLocks noChangeArrowheads="1"/>
          </p:cNvSpPr>
          <p:nvPr/>
        </p:nvSpPr>
        <p:spPr bwMode="auto">
          <a:xfrm>
            <a:off x="3716338" y="6492875"/>
            <a:ext cx="2568575" cy="3476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600">
                <a:latin typeface="Times New Roman" pitchFamily="18" charset="0"/>
                <a:cs typeface="Times New Roman" pitchFamily="18" charset="0"/>
              </a:rPr>
              <a:t>Ord. Annuity or An. Due?</a:t>
            </a:r>
          </a:p>
        </p:txBody>
      </p:sp>
      <p:cxnSp>
        <p:nvCxnSpPr>
          <p:cNvPr id="2082" name="Straight Arrow Connector 74"/>
          <p:cNvCxnSpPr>
            <a:cxnSpLocks noChangeShapeType="1"/>
            <a:stCxn id="2078" idx="2"/>
            <a:endCxn id="2081" idx="0"/>
          </p:cNvCxnSpPr>
          <p:nvPr/>
        </p:nvCxnSpPr>
        <p:spPr bwMode="auto">
          <a:xfrm>
            <a:off x="3435350" y="6172200"/>
            <a:ext cx="1565275" cy="320675"/>
          </a:xfrm>
          <a:prstGeom prst="straightConnector1">
            <a:avLst/>
          </a:prstGeom>
          <a:noFill/>
          <a:ln w="1587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083" name="Straight Arrow Connector 77"/>
          <p:cNvCxnSpPr>
            <a:cxnSpLocks noChangeShapeType="1"/>
            <a:stCxn id="2075" idx="2"/>
            <a:endCxn id="2081" idx="0"/>
          </p:cNvCxnSpPr>
          <p:nvPr/>
        </p:nvCxnSpPr>
        <p:spPr bwMode="auto">
          <a:xfrm flipH="1">
            <a:off x="5000625" y="5605463"/>
            <a:ext cx="906463" cy="887412"/>
          </a:xfrm>
          <a:prstGeom prst="straightConnector1">
            <a:avLst/>
          </a:prstGeom>
          <a:noFill/>
          <a:ln w="1587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084" name="Text Box 19"/>
          <p:cNvSpPr txBox="1">
            <a:spLocks noChangeArrowheads="1"/>
          </p:cNvSpPr>
          <p:nvPr/>
        </p:nvSpPr>
        <p:spPr bwMode="auto">
          <a:xfrm>
            <a:off x="4398963" y="7053263"/>
            <a:ext cx="1184275" cy="3460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600">
                <a:latin typeface="Times New Roman" pitchFamily="18" charset="0"/>
                <a:cs typeface="Times New Roman" pitchFamily="18" charset="0"/>
              </a:rPr>
              <a:t>List Inputs</a:t>
            </a:r>
          </a:p>
        </p:txBody>
      </p:sp>
      <p:cxnSp>
        <p:nvCxnSpPr>
          <p:cNvPr id="82" name="Straight Arrow Connector 81"/>
          <p:cNvCxnSpPr/>
          <p:nvPr/>
        </p:nvCxnSpPr>
        <p:spPr>
          <a:xfrm rot="5400000">
            <a:off x="4889500" y="6951663"/>
            <a:ext cx="203200" cy="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86" name="Text Box 19"/>
          <p:cNvSpPr txBox="1">
            <a:spLocks noChangeArrowheads="1"/>
          </p:cNvSpPr>
          <p:nvPr/>
        </p:nvSpPr>
        <p:spPr bwMode="auto">
          <a:xfrm>
            <a:off x="3530600" y="7602538"/>
            <a:ext cx="2938463" cy="3476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600">
                <a:latin typeface="Times New Roman" pitchFamily="18" charset="0"/>
                <a:cs typeface="Times New Roman" pitchFamily="18" charset="0"/>
              </a:rPr>
              <a:t>Know What You Need to Find?</a:t>
            </a:r>
          </a:p>
        </p:txBody>
      </p:sp>
      <p:cxnSp>
        <p:nvCxnSpPr>
          <p:cNvPr id="86" name="Straight Arrow Connector 85"/>
          <p:cNvCxnSpPr/>
          <p:nvPr/>
        </p:nvCxnSpPr>
        <p:spPr>
          <a:xfrm rot="16200000" flipH="1">
            <a:off x="4889500" y="7500938"/>
            <a:ext cx="203200" cy="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88" name="Text Box 19"/>
          <p:cNvSpPr txBox="1">
            <a:spLocks noChangeArrowheads="1"/>
          </p:cNvSpPr>
          <p:nvPr/>
        </p:nvSpPr>
        <p:spPr bwMode="auto">
          <a:xfrm>
            <a:off x="3530600" y="8432800"/>
            <a:ext cx="2938463" cy="3476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600">
                <a:latin typeface="Times New Roman" pitchFamily="18" charset="0"/>
                <a:cs typeface="Times New Roman" pitchFamily="18" charset="0"/>
              </a:rPr>
              <a:t>Compute the Answer</a:t>
            </a:r>
          </a:p>
        </p:txBody>
      </p:sp>
      <p:cxnSp>
        <p:nvCxnSpPr>
          <p:cNvPr id="101" name="Straight Arrow Connector 100"/>
          <p:cNvCxnSpPr/>
          <p:nvPr/>
        </p:nvCxnSpPr>
        <p:spPr>
          <a:xfrm rot="5400000">
            <a:off x="4758532" y="8192294"/>
            <a:ext cx="482600" cy="1587"/>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90" name="TextBox 103"/>
          <p:cNvSpPr txBox="1">
            <a:spLocks noChangeArrowheads="1"/>
          </p:cNvSpPr>
          <p:nvPr/>
        </p:nvSpPr>
        <p:spPr bwMode="auto">
          <a:xfrm>
            <a:off x="5003800" y="8051800"/>
            <a:ext cx="482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latin typeface="Times New Roman" pitchFamily="18" charset="0"/>
              </a:rPr>
              <a:t>Yes</a:t>
            </a:r>
          </a:p>
        </p:txBody>
      </p:sp>
      <p:cxnSp>
        <p:nvCxnSpPr>
          <p:cNvPr id="105" name="Straight Arrow Connector 104"/>
          <p:cNvCxnSpPr>
            <a:stCxn id="2092" idx="2"/>
            <a:endCxn id="2088" idx="1"/>
          </p:cNvCxnSpPr>
          <p:nvPr/>
        </p:nvCxnSpPr>
        <p:spPr>
          <a:xfrm rot="16200000" flipH="1">
            <a:off x="2459831" y="7535070"/>
            <a:ext cx="346075" cy="1795462"/>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92" name="TextBox 106"/>
          <p:cNvSpPr txBox="1">
            <a:spLocks noChangeArrowheads="1"/>
          </p:cNvSpPr>
          <p:nvPr/>
        </p:nvSpPr>
        <p:spPr bwMode="auto">
          <a:xfrm>
            <a:off x="533400" y="6875463"/>
            <a:ext cx="2405063" cy="1384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600">
                <a:latin typeface="Times New Roman" pitchFamily="18" charset="0"/>
              </a:rPr>
              <a:t>Inventory What You Know</a:t>
            </a:r>
          </a:p>
          <a:p>
            <a:pPr algn="ctr" eaLnBrk="1" hangingPunct="1">
              <a:spcBef>
                <a:spcPct val="0"/>
              </a:spcBef>
              <a:buFontTx/>
              <a:buNone/>
            </a:pPr>
            <a:r>
              <a:rPr lang="en-US" altLang="en-US" sz="1600">
                <a:latin typeface="Times New Roman" pitchFamily="18" charset="0"/>
              </a:rPr>
              <a:t>To Identify What</a:t>
            </a:r>
          </a:p>
          <a:p>
            <a:pPr algn="ctr" eaLnBrk="1" hangingPunct="1">
              <a:spcBef>
                <a:spcPct val="0"/>
              </a:spcBef>
              <a:buFontTx/>
              <a:buNone/>
            </a:pPr>
            <a:r>
              <a:rPr lang="en-US" altLang="en-US" sz="1600">
                <a:latin typeface="Times New Roman" pitchFamily="18" charset="0"/>
              </a:rPr>
              <a:t>You Don’t Know</a:t>
            </a:r>
          </a:p>
          <a:p>
            <a:pPr algn="ctr" eaLnBrk="1" hangingPunct="1">
              <a:spcBef>
                <a:spcPct val="0"/>
              </a:spcBef>
              <a:buFontTx/>
              <a:buNone/>
            </a:pPr>
            <a:r>
              <a:rPr lang="en-US" altLang="en-US" sz="1200">
                <a:latin typeface="Times New Roman" pitchFamily="18" charset="0"/>
              </a:rPr>
              <a:t>Note: Usually (but not always), </a:t>
            </a:r>
          </a:p>
          <a:p>
            <a:pPr algn="ctr" eaLnBrk="1" hangingPunct="1">
              <a:spcBef>
                <a:spcPct val="0"/>
              </a:spcBef>
              <a:buFontTx/>
              <a:buNone/>
            </a:pPr>
            <a:r>
              <a:rPr lang="en-US" altLang="en-US" sz="1200">
                <a:latin typeface="Times New Roman" pitchFamily="18" charset="0"/>
              </a:rPr>
              <a:t>One of the Five Parameters</a:t>
            </a:r>
          </a:p>
          <a:p>
            <a:pPr algn="ctr" eaLnBrk="1" hangingPunct="1">
              <a:spcBef>
                <a:spcPct val="0"/>
              </a:spcBef>
              <a:buFontTx/>
              <a:buNone/>
            </a:pPr>
            <a:r>
              <a:rPr lang="en-US" altLang="en-US" sz="1200">
                <a:latin typeface="Times New Roman" pitchFamily="18" charset="0"/>
              </a:rPr>
              <a:t>Is Irrelevant</a:t>
            </a:r>
          </a:p>
        </p:txBody>
      </p:sp>
      <p:cxnSp>
        <p:nvCxnSpPr>
          <p:cNvPr id="110" name="Straight Connector 109"/>
          <p:cNvCxnSpPr>
            <a:stCxn id="2086" idx="2"/>
            <a:endCxn id="2094" idx="3"/>
          </p:cNvCxnSpPr>
          <p:nvPr/>
        </p:nvCxnSpPr>
        <p:spPr>
          <a:xfrm rot="5400000">
            <a:off x="4498976" y="7729537"/>
            <a:ext cx="279400" cy="720725"/>
          </a:xfrm>
          <a:prstGeom prst="line">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94" name="TextBox 113"/>
          <p:cNvSpPr txBox="1">
            <a:spLocks noChangeArrowheads="1"/>
          </p:cNvSpPr>
          <p:nvPr/>
        </p:nvSpPr>
        <p:spPr bwMode="auto">
          <a:xfrm>
            <a:off x="3843338" y="8059738"/>
            <a:ext cx="43497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latin typeface="Times New Roman" pitchFamily="18" charset="0"/>
              </a:rPr>
              <a:t>No</a:t>
            </a:r>
          </a:p>
        </p:txBody>
      </p:sp>
      <p:cxnSp>
        <p:nvCxnSpPr>
          <p:cNvPr id="118" name="Elbow Connector 117"/>
          <p:cNvCxnSpPr>
            <a:stCxn id="2094" idx="1"/>
            <a:endCxn id="2092" idx="0"/>
          </p:cNvCxnSpPr>
          <p:nvPr/>
        </p:nvCxnSpPr>
        <p:spPr>
          <a:xfrm rot="10800000">
            <a:off x="1735138" y="6875463"/>
            <a:ext cx="2108200" cy="1354137"/>
          </a:xfrm>
          <a:prstGeom prst="bentConnector4">
            <a:avLst>
              <a:gd name="adj1" fmla="val 21477"/>
              <a:gd name="adj2" fmla="val 116876"/>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96" name="Text Box 19"/>
          <p:cNvSpPr txBox="1">
            <a:spLocks noChangeArrowheads="1"/>
          </p:cNvSpPr>
          <p:nvPr/>
        </p:nvSpPr>
        <p:spPr bwMode="auto">
          <a:xfrm>
            <a:off x="515938" y="3243263"/>
            <a:ext cx="1381125" cy="635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200">
                <a:latin typeface="Times New Roman" pitchFamily="18" charset="0"/>
                <a:cs typeface="Times New Roman" pitchFamily="18" charset="0"/>
              </a:rPr>
              <a:t>More Than One Pmt per year? Use </a:t>
            </a:r>
          </a:p>
          <a:p>
            <a:pPr algn="ctr" eaLnBrk="1" hangingPunct="1">
              <a:spcBef>
                <a:spcPct val="0"/>
              </a:spcBef>
              <a:buFontTx/>
              <a:buNone/>
            </a:pPr>
            <a:r>
              <a:rPr lang="en-US" altLang="en-US" sz="1200">
                <a:latin typeface="Times New Roman" pitchFamily="18" charset="0"/>
                <a:cs typeface="Times New Roman" pitchFamily="18" charset="0"/>
              </a:rPr>
              <a:t>Periodic Rate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Slide Number Placeholder 5"/>
          <p:cNvSpPr>
            <a:spLocks noGrp="1"/>
          </p:cNvSpPr>
          <p:nvPr>
            <p:ph type="sldNum" sz="quarter" idx="12"/>
          </p:nvPr>
        </p:nvSpPr>
        <p:spPr/>
        <p:txBody>
          <a:bodyPr/>
          <a:lstStyle/>
          <a:p>
            <a:pPr>
              <a:defRPr/>
            </a:pPr>
            <a:fld id="{DEDBDED8-C36F-472D-B457-BDCF3C39B742}" type="slidenum">
              <a:rPr lang="en-US"/>
              <a:pPr>
                <a:defRPr/>
              </a:pPr>
              <a:t>10</a:t>
            </a:fld>
            <a:endParaRPr lang="en-US"/>
          </a:p>
        </p:txBody>
      </p:sp>
      <p:sp>
        <p:nvSpPr>
          <p:cNvPr id="11267" name="Text Box 4"/>
          <p:cNvSpPr txBox="1">
            <a:spLocks noChangeArrowheads="1"/>
          </p:cNvSpPr>
          <p:nvPr/>
        </p:nvSpPr>
        <p:spPr bwMode="auto">
          <a:xfrm>
            <a:off x="98425" y="227013"/>
            <a:ext cx="6759575" cy="229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lnSpc>
                <a:spcPct val="90000"/>
              </a:lnSpc>
              <a:spcBef>
                <a:spcPct val="0"/>
              </a:spcBef>
              <a:buFontTx/>
              <a:buNone/>
            </a:pPr>
            <a:r>
              <a:rPr lang="en-US" altLang="en-US" sz="1600" b="1" dirty="0" smtClean="0">
                <a:latin typeface="Times New Roman" pitchFamily="18" charset="0"/>
              </a:rPr>
              <a:t>11.</a:t>
            </a:r>
            <a:r>
              <a:rPr lang="en-US" altLang="en-US" sz="1600" dirty="0" smtClean="0">
                <a:latin typeface="Times New Roman" pitchFamily="18" charset="0"/>
              </a:rPr>
              <a:t> </a:t>
            </a:r>
            <a:r>
              <a:rPr lang="en-US" altLang="en-US" sz="1600" dirty="0">
                <a:latin typeface="Times New Roman" pitchFamily="18" charset="0"/>
              </a:rPr>
              <a:t>You are considering buying one of the two securities described below.  What is the fair market value of each security and which one is priced closer to its fair market value?</a:t>
            </a:r>
          </a:p>
          <a:p>
            <a:pPr eaLnBrk="1" hangingPunct="1">
              <a:lnSpc>
                <a:spcPct val="90000"/>
              </a:lnSpc>
              <a:spcBef>
                <a:spcPct val="0"/>
              </a:spcBef>
              <a:buFontTx/>
              <a:buNone/>
            </a:pPr>
            <a:r>
              <a:rPr lang="en-US" altLang="en-US" sz="1600" b="1" dirty="0">
                <a:latin typeface="Times New Roman" pitchFamily="18" charset="0"/>
              </a:rPr>
              <a:t>Security A:</a:t>
            </a:r>
            <a:r>
              <a:rPr lang="en-US" altLang="en-US" sz="1600" dirty="0">
                <a:latin typeface="Times New Roman" pitchFamily="18" charset="0"/>
              </a:rPr>
              <a:t> A 2-year investment period yielding 6.35% p.a.; monthly payments of $75; priced at $1950.</a:t>
            </a:r>
          </a:p>
          <a:p>
            <a:pPr eaLnBrk="1" hangingPunct="1">
              <a:lnSpc>
                <a:spcPct val="90000"/>
              </a:lnSpc>
              <a:spcBef>
                <a:spcPct val="0"/>
              </a:spcBef>
              <a:buFontTx/>
              <a:buNone/>
            </a:pPr>
            <a:r>
              <a:rPr lang="en-US" altLang="en-US" sz="1600" b="1" dirty="0">
                <a:latin typeface="Times New Roman" pitchFamily="18" charset="0"/>
              </a:rPr>
              <a:t>Security B:</a:t>
            </a:r>
            <a:r>
              <a:rPr lang="en-US" altLang="en-US" sz="1600" dirty="0">
                <a:latin typeface="Times New Roman" pitchFamily="18" charset="0"/>
              </a:rPr>
              <a:t> A 2-year investment period yielding 6.25% p.a.; 3 payments of $62.50 at the end of each of each successive 6-month period and a final lump sum payment of $1,062.50; priced at $1300.</a:t>
            </a:r>
          </a:p>
          <a:p>
            <a:pPr eaLnBrk="1" hangingPunct="1">
              <a:lnSpc>
                <a:spcPct val="90000"/>
              </a:lnSpc>
              <a:spcBef>
                <a:spcPct val="0"/>
              </a:spcBef>
              <a:buFontTx/>
              <a:buNone/>
            </a:pPr>
            <a:endParaRPr lang="en-US" altLang="en-US" sz="1600" dirty="0">
              <a:latin typeface="Times New Roman" pitchFamily="18" charset="0"/>
            </a:endParaRPr>
          </a:p>
          <a:p>
            <a:pPr eaLnBrk="1" hangingPunct="1">
              <a:lnSpc>
                <a:spcPct val="90000"/>
              </a:lnSpc>
              <a:spcBef>
                <a:spcPct val="0"/>
              </a:spcBef>
              <a:buFontTx/>
              <a:buNone/>
            </a:pPr>
            <a:r>
              <a:rPr lang="en-US" altLang="en-US" sz="1600" b="1" dirty="0">
                <a:latin typeface="Times New Roman" pitchFamily="18" charset="0"/>
              </a:rPr>
              <a:t>Security A:</a:t>
            </a:r>
          </a:p>
        </p:txBody>
      </p:sp>
      <p:grpSp>
        <p:nvGrpSpPr>
          <p:cNvPr id="2" name="Group 97"/>
          <p:cNvGrpSpPr>
            <a:grpSpLocks/>
          </p:cNvGrpSpPr>
          <p:nvPr/>
        </p:nvGrpSpPr>
        <p:grpSpPr bwMode="auto">
          <a:xfrm>
            <a:off x="1800225" y="1797050"/>
            <a:ext cx="4838700" cy="1616075"/>
            <a:chOff x="1800225" y="1796649"/>
            <a:chExt cx="4838700" cy="1617162"/>
          </a:xfrm>
        </p:grpSpPr>
        <p:grpSp>
          <p:nvGrpSpPr>
            <p:cNvPr id="11298" name="Group 26"/>
            <p:cNvGrpSpPr>
              <a:grpSpLocks/>
            </p:cNvGrpSpPr>
            <p:nvPr/>
          </p:nvGrpSpPr>
          <p:grpSpPr bwMode="auto">
            <a:xfrm>
              <a:off x="2509838" y="2581961"/>
              <a:ext cx="1733550" cy="161925"/>
              <a:chOff x="294" y="3315"/>
              <a:chExt cx="521" cy="60"/>
            </a:xfrm>
          </p:grpSpPr>
          <p:sp>
            <p:nvSpPr>
              <p:cNvPr id="11329" name="Line 27"/>
              <p:cNvSpPr>
                <a:spLocks noChangeShapeType="1"/>
              </p:cNvSpPr>
              <p:nvPr/>
            </p:nvSpPr>
            <p:spPr bwMode="auto">
              <a:xfrm>
                <a:off x="294" y="3343"/>
                <a:ext cx="52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30" name="Line 28"/>
              <p:cNvSpPr>
                <a:spLocks noChangeShapeType="1"/>
              </p:cNvSpPr>
              <p:nvPr/>
            </p:nvSpPr>
            <p:spPr bwMode="auto">
              <a:xfrm>
                <a:off x="294" y="3315"/>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31" name="Line 29"/>
              <p:cNvSpPr>
                <a:spLocks noChangeShapeType="1"/>
              </p:cNvSpPr>
              <p:nvPr/>
            </p:nvSpPr>
            <p:spPr bwMode="auto">
              <a:xfrm>
                <a:off x="513" y="3315"/>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32" name="Line 30"/>
              <p:cNvSpPr>
                <a:spLocks noChangeShapeType="1"/>
              </p:cNvSpPr>
              <p:nvPr/>
            </p:nvSpPr>
            <p:spPr bwMode="auto">
              <a:xfrm>
                <a:off x="732" y="3315"/>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1299" name="Text Box 31"/>
            <p:cNvSpPr txBox="1">
              <a:spLocks noChangeArrowheads="1"/>
            </p:cNvSpPr>
            <p:nvPr/>
          </p:nvSpPr>
          <p:spPr bwMode="auto">
            <a:xfrm>
              <a:off x="2381250" y="2756586"/>
              <a:ext cx="2540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Arial Narrow" pitchFamily="34" charset="0"/>
                </a:rPr>
                <a:t>0</a:t>
              </a:r>
            </a:p>
          </p:txBody>
        </p:sp>
        <p:sp>
          <p:nvSpPr>
            <p:cNvPr id="11300" name="Text Box 32"/>
            <p:cNvSpPr txBox="1">
              <a:spLocks noChangeArrowheads="1"/>
            </p:cNvSpPr>
            <p:nvPr/>
          </p:nvSpPr>
          <p:spPr bwMode="auto">
            <a:xfrm>
              <a:off x="3094038" y="2756586"/>
              <a:ext cx="2540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Arial Narrow" pitchFamily="34" charset="0"/>
                </a:rPr>
                <a:t>1</a:t>
              </a:r>
            </a:p>
          </p:txBody>
        </p:sp>
        <p:sp>
          <p:nvSpPr>
            <p:cNvPr id="11301" name="Text Box 33"/>
            <p:cNvSpPr txBox="1">
              <a:spLocks noChangeArrowheads="1"/>
            </p:cNvSpPr>
            <p:nvPr/>
          </p:nvSpPr>
          <p:spPr bwMode="auto">
            <a:xfrm>
              <a:off x="3816350" y="2756586"/>
              <a:ext cx="2540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Arial Narrow" pitchFamily="34" charset="0"/>
                </a:rPr>
                <a:t>2</a:t>
              </a:r>
            </a:p>
          </p:txBody>
        </p:sp>
        <p:sp>
          <p:nvSpPr>
            <p:cNvPr id="11302" name="Text Box 34"/>
            <p:cNvSpPr txBox="1">
              <a:spLocks noChangeArrowheads="1"/>
            </p:cNvSpPr>
            <p:nvPr/>
          </p:nvSpPr>
          <p:spPr bwMode="auto">
            <a:xfrm>
              <a:off x="4870450" y="2756586"/>
              <a:ext cx="3238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Arial Narrow" pitchFamily="34" charset="0"/>
                </a:rPr>
                <a:t>22</a:t>
              </a:r>
            </a:p>
          </p:txBody>
        </p:sp>
        <p:sp>
          <p:nvSpPr>
            <p:cNvPr id="11303" name="Text Box 35"/>
            <p:cNvSpPr txBox="1">
              <a:spLocks noChangeArrowheads="1"/>
            </p:cNvSpPr>
            <p:nvPr/>
          </p:nvSpPr>
          <p:spPr bwMode="auto">
            <a:xfrm>
              <a:off x="5592763" y="2756586"/>
              <a:ext cx="3238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Arial Narrow" pitchFamily="34" charset="0"/>
                </a:rPr>
                <a:t>23</a:t>
              </a:r>
            </a:p>
          </p:txBody>
        </p:sp>
        <p:sp>
          <p:nvSpPr>
            <p:cNvPr id="11304" name="Text Box 36"/>
            <p:cNvSpPr txBox="1">
              <a:spLocks noChangeArrowheads="1"/>
            </p:cNvSpPr>
            <p:nvPr/>
          </p:nvSpPr>
          <p:spPr bwMode="auto">
            <a:xfrm>
              <a:off x="6315075" y="2756586"/>
              <a:ext cx="3238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Arial Narrow" pitchFamily="34" charset="0"/>
                </a:rPr>
                <a:t>24</a:t>
              </a:r>
            </a:p>
          </p:txBody>
        </p:sp>
        <p:sp>
          <p:nvSpPr>
            <p:cNvPr id="11305" name="Text Box 41"/>
            <p:cNvSpPr txBox="1">
              <a:spLocks noChangeArrowheads="1"/>
            </p:cNvSpPr>
            <p:nvPr/>
          </p:nvSpPr>
          <p:spPr bwMode="auto">
            <a:xfrm>
              <a:off x="4459288" y="1796649"/>
              <a:ext cx="8223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a:latin typeface="Arial Narrow" pitchFamily="34" charset="0"/>
                </a:rPr>
                <a:t>PMT = 75</a:t>
              </a:r>
            </a:p>
          </p:txBody>
        </p:sp>
        <p:sp>
          <p:nvSpPr>
            <p:cNvPr id="11306" name="AutoShape 42"/>
            <p:cNvSpPr>
              <a:spLocks/>
            </p:cNvSpPr>
            <p:nvPr/>
          </p:nvSpPr>
          <p:spPr bwMode="auto">
            <a:xfrm rot="5400000" flipV="1">
              <a:off x="4777581" y="392005"/>
              <a:ext cx="179387" cy="3403600"/>
            </a:xfrm>
            <a:prstGeom prst="leftBrace">
              <a:avLst>
                <a:gd name="adj1" fmla="val 15811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600">
                <a:latin typeface="Times New Roman" pitchFamily="18" charset="0"/>
              </a:endParaRPr>
            </a:p>
          </p:txBody>
        </p:sp>
        <p:grpSp>
          <p:nvGrpSpPr>
            <p:cNvPr id="11308" name="Group 44"/>
            <p:cNvGrpSpPr>
              <a:grpSpLocks/>
            </p:cNvGrpSpPr>
            <p:nvPr/>
          </p:nvGrpSpPr>
          <p:grpSpPr bwMode="auto">
            <a:xfrm>
              <a:off x="4816475" y="2574023"/>
              <a:ext cx="1706563" cy="161925"/>
              <a:chOff x="987" y="3312"/>
              <a:chExt cx="513" cy="60"/>
            </a:xfrm>
          </p:grpSpPr>
          <p:sp>
            <p:nvSpPr>
              <p:cNvPr id="11325" name="Line 45"/>
              <p:cNvSpPr>
                <a:spLocks noChangeShapeType="1"/>
              </p:cNvSpPr>
              <p:nvPr/>
            </p:nvSpPr>
            <p:spPr bwMode="auto">
              <a:xfrm>
                <a:off x="1060" y="3312"/>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26" name="Line 46"/>
              <p:cNvSpPr>
                <a:spLocks noChangeShapeType="1"/>
              </p:cNvSpPr>
              <p:nvPr/>
            </p:nvSpPr>
            <p:spPr bwMode="auto">
              <a:xfrm>
                <a:off x="1280" y="3312"/>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27" name="Line 47"/>
              <p:cNvSpPr>
                <a:spLocks noChangeShapeType="1"/>
              </p:cNvSpPr>
              <p:nvPr/>
            </p:nvSpPr>
            <p:spPr bwMode="auto">
              <a:xfrm>
                <a:off x="1500" y="3312"/>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28" name="Line 48"/>
              <p:cNvSpPr>
                <a:spLocks noChangeShapeType="1"/>
              </p:cNvSpPr>
              <p:nvPr/>
            </p:nvSpPr>
            <p:spPr bwMode="auto">
              <a:xfrm>
                <a:off x="987" y="3340"/>
                <a:ext cx="509"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1309" name="Group 49"/>
            <p:cNvGrpSpPr>
              <a:grpSpLocks/>
            </p:cNvGrpSpPr>
            <p:nvPr/>
          </p:nvGrpSpPr>
          <p:grpSpPr bwMode="auto">
            <a:xfrm>
              <a:off x="4176713" y="2426386"/>
              <a:ext cx="120650" cy="447675"/>
              <a:chOff x="1803" y="3420"/>
              <a:chExt cx="66" cy="225"/>
            </a:xfrm>
          </p:grpSpPr>
          <p:sp>
            <p:nvSpPr>
              <p:cNvPr id="11322" name="Line 50"/>
              <p:cNvSpPr>
                <a:spLocks noChangeShapeType="1"/>
              </p:cNvSpPr>
              <p:nvPr/>
            </p:nvSpPr>
            <p:spPr bwMode="auto">
              <a:xfrm flipH="1">
                <a:off x="1803" y="3420"/>
                <a:ext cx="54" cy="5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23" name="Line 51"/>
              <p:cNvSpPr>
                <a:spLocks noChangeShapeType="1"/>
              </p:cNvSpPr>
              <p:nvPr/>
            </p:nvSpPr>
            <p:spPr bwMode="auto">
              <a:xfrm>
                <a:off x="1803" y="3480"/>
                <a:ext cx="63" cy="9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24" name="Line 52"/>
              <p:cNvSpPr>
                <a:spLocks noChangeShapeType="1"/>
              </p:cNvSpPr>
              <p:nvPr/>
            </p:nvSpPr>
            <p:spPr bwMode="auto">
              <a:xfrm flipH="1">
                <a:off x="1812" y="3582"/>
                <a:ext cx="57" cy="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1310" name="Group 53"/>
            <p:cNvGrpSpPr>
              <a:grpSpLocks/>
            </p:cNvGrpSpPr>
            <p:nvPr/>
          </p:nvGrpSpPr>
          <p:grpSpPr bwMode="auto">
            <a:xfrm>
              <a:off x="4756150" y="2426386"/>
              <a:ext cx="119063" cy="447675"/>
              <a:chOff x="1803" y="3420"/>
              <a:chExt cx="66" cy="225"/>
            </a:xfrm>
          </p:grpSpPr>
          <p:sp>
            <p:nvSpPr>
              <p:cNvPr id="11319" name="Line 54"/>
              <p:cNvSpPr>
                <a:spLocks noChangeShapeType="1"/>
              </p:cNvSpPr>
              <p:nvPr/>
            </p:nvSpPr>
            <p:spPr bwMode="auto">
              <a:xfrm flipH="1">
                <a:off x="1803" y="3420"/>
                <a:ext cx="54" cy="5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20" name="Line 55"/>
              <p:cNvSpPr>
                <a:spLocks noChangeShapeType="1"/>
              </p:cNvSpPr>
              <p:nvPr/>
            </p:nvSpPr>
            <p:spPr bwMode="auto">
              <a:xfrm>
                <a:off x="1803" y="3480"/>
                <a:ext cx="63" cy="9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21" name="Line 56"/>
              <p:cNvSpPr>
                <a:spLocks noChangeShapeType="1"/>
              </p:cNvSpPr>
              <p:nvPr/>
            </p:nvSpPr>
            <p:spPr bwMode="auto">
              <a:xfrm flipH="1">
                <a:off x="1812" y="3582"/>
                <a:ext cx="57" cy="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1311" name="Line 57"/>
            <p:cNvSpPr>
              <a:spLocks noChangeShapeType="1"/>
            </p:cNvSpPr>
            <p:nvPr/>
          </p:nvSpPr>
          <p:spPr bwMode="auto">
            <a:xfrm flipH="1">
              <a:off x="2511425" y="3018523"/>
              <a:ext cx="0" cy="395288"/>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1312" name="Text Box 58"/>
            <p:cNvSpPr txBox="1">
              <a:spLocks noChangeArrowheads="1"/>
            </p:cNvSpPr>
            <p:nvPr/>
          </p:nvSpPr>
          <p:spPr bwMode="auto">
            <a:xfrm>
              <a:off x="1800225" y="3037573"/>
              <a:ext cx="6270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Arial Narrow" pitchFamily="34" charset="0"/>
                </a:rPr>
                <a:t>PV = ?</a:t>
              </a:r>
            </a:p>
          </p:txBody>
        </p:sp>
        <p:grpSp>
          <p:nvGrpSpPr>
            <p:cNvPr id="11313" name="Group 60"/>
            <p:cNvGrpSpPr>
              <a:grpSpLocks/>
            </p:cNvGrpSpPr>
            <p:nvPr/>
          </p:nvGrpSpPr>
          <p:grpSpPr bwMode="auto">
            <a:xfrm>
              <a:off x="3240088" y="2183498"/>
              <a:ext cx="3275012" cy="338138"/>
              <a:chOff x="1603" y="1816"/>
              <a:chExt cx="2063" cy="267"/>
            </a:xfrm>
          </p:grpSpPr>
          <p:sp>
            <p:nvSpPr>
              <p:cNvPr id="11314" name="Line 37"/>
              <p:cNvSpPr>
                <a:spLocks noChangeShapeType="1"/>
              </p:cNvSpPr>
              <p:nvPr/>
            </p:nvSpPr>
            <p:spPr bwMode="auto">
              <a:xfrm flipV="1">
                <a:off x="2056" y="1832"/>
                <a:ext cx="0" cy="251"/>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1315" name="Line 38"/>
              <p:cNvSpPr>
                <a:spLocks noChangeShapeType="1"/>
              </p:cNvSpPr>
              <p:nvPr/>
            </p:nvSpPr>
            <p:spPr bwMode="auto">
              <a:xfrm flipV="1">
                <a:off x="1603" y="1827"/>
                <a:ext cx="0" cy="251"/>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1316" name="Line 39"/>
              <p:cNvSpPr>
                <a:spLocks noChangeShapeType="1"/>
              </p:cNvSpPr>
              <p:nvPr/>
            </p:nvSpPr>
            <p:spPr bwMode="auto">
              <a:xfrm flipV="1">
                <a:off x="3202" y="1816"/>
                <a:ext cx="0" cy="252"/>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1317" name="Line 40"/>
              <p:cNvSpPr>
                <a:spLocks noChangeShapeType="1"/>
              </p:cNvSpPr>
              <p:nvPr/>
            </p:nvSpPr>
            <p:spPr bwMode="auto">
              <a:xfrm flipV="1">
                <a:off x="3666" y="1816"/>
                <a:ext cx="0" cy="252"/>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1318" name="Line 59"/>
              <p:cNvSpPr>
                <a:spLocks noChangeShapeType="1"/>
              </p:cNvSpPr>
              <p:nvPr/>
            </p:nvSpPr>
            <p:spPr bwMode="auto">
              <a:xfrm flipV="1">
                <a:off x="2752" y="1822"/>
                <a:ext cx="0" cy="252"/>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grpSp>
      </p:grpSp>
      <p:sp>
        <p:nvSpPr>
          <p:cNvPr id="10261" name="Text Box 61"/>
          <p:cNvSpPr txBox="1">
            <a:spLocks noChangeArrowheads="1"/>
          </p:cNvSpPr>
          <p:nvPr/>
        </p:nvSpPr>
        <p:spPr bwMode="auto">
          <a:xfrm>
            <a:off x="0" y="2654300"/>
            <a:ext cx="20859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Arial Narrow" pitchFamily="34" charset="0"/>
              </a:rPr>
              <a:t>m = 12, T = 2; n = m x T = 24</a:t>
            </a:r>
          </a:p>
        </p:txBody>
      </p:sp>
      <p:sp>
        <p:nvSpPr>
          <p:cNvPr id="10262" name="Text Box 62"/>
          <p:cNvSpPr txBox="1">
            <a:spLocks noChangeArrowheads="1"/>
          </p:cNvSpPr>
          <p:nvPr/>
        </p:nvSpPr>
        <p:spPr bwMode="auto">
          <a:xfrm>
            <a:off x="509588" y="3417888"/>
            <a:ext cx="6348412"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lnSpc>
                <a:spcPct val="90000"/>
              </a:lnSpc>
              <a:spcBef>
                <a:spcPct val="0"/>
              </a:spcBef>
              <a:buFontTx/>
              <a:buNone/>
            </a:pPr>
            <a:r>
              <a:rPr lang="en-US" altLang="en-US" sz="1400" dirty="0" err="1">
                <a:latin typeface="Times New Roman" pitchFamily="18" charset="0"/>
              </a:rPr>
              <a:t>r</a:t>
            </a:r>
            <a:r>
              <a:rPr lang="en-US" altLang="en-US" sz="1400" baseline="-25000" dirty="0" err="1">
                <a:latin typeface="Times New Roman" pitchFamily="18" charset="0"/>
              </a:rPr>
              <a:t>periodic</a:t>
            </a:r>
            <a:r>
              <a:rPr lang="en-US" altLang="en-US" sz="1400" dirty="0">
                <a:latin typeface="Times New Roman" pitchFamily="18" charset="0"/>
              </a:rPr>
              <a:t> = </a:t>
            </a:r>
            <a:r>
              <a:rPr lang="en-US" altLang="en-US" sz="1400" dirty="0" err="1">
                <a:latin typeface="Times New Roman" pitchFamily="18" charset="0"/>
              </a:rPr>
              <a:t>r</a:t>
            </a:r>
            <a:r>
              <a:rPr lang="en-US" altLang="en-US" sz="1400" baseline="-25000" dirty="0" err="1">
                <a:latin typeface="Times New Roman" pitchFamily="18" charset="0"/>
              </a:rPr>
              <a:t>nominal</a:t>
            </a:r>
            <a:r>
              <a:rPr lang="en-US" altLang="en-US" sz="1400" dirty="0">
                <a:latin typeface="Times New Roman" pitchFamily="18" charset="0"/>
              </a:rPr>
              <a:t>/m = 6.35%/12 = 0.529%</a:t>
            </a:r>
          </a:p>
          <a:p>
            <a:pPr eaLnBrk="1" hangingPunct="1">
              <a:lnSpc>
                <a:spcPct val="90000"/>
              </a:lnSpc>
              <a:spcBef>
                <a:spcPct val="0"/>
              </a:spcBef>
              <a:buFontTx/>
              <a:buNone/>
            </a:pPr>
            <a:r>
              <a:rPr lang="en-US" altLang="en-US" sz="1400" dirty="0">
                <a:latin typeface="Times New Roman" pitchFamily="18" charset="0"/>
              </a:rPr>
              <a:t>P/Y=1, N=24, I/Y=0.529, PMT=75; CPT,PV: PV = </a:t>
            </a:r>
            <a:r>
              <a:rPr lang="en-US" altLang="en-US" sz="1400" b="1" dirty="0">
                <a:latin typeface="Times New Roman" pitchFamily="18" charset="0"/>
              </a:rPr>
              <a:t>$1,686.21</a:t>
            </a:r>
          </a:p>
          <a:p>
            <a:pPr eaLnBrk="1" hangingPunct="1">
              <a:lnSpc>
                <a:spcPct val="90000"/>
              </a:lnSpc>
              <a:spcBef>
                <a:spcPct val="0"/>
              </a:spcBef>
              <a:buFontTx/>
              <a:buNone/>
            </a:pPr>
            <a:r>
              <a:rPr lang="en-US" altLang="en-US" sz="1400" b="1" dirty="0">
                <a:latin typeface="Times New Roman" pitchFamily="18" charset="0"/>
              </a:rPr>
              <a:t>		OR</a:t>
            </a:r>
          </a:p>
          <a:p>
            <a:pPr eaLnBrk="1" hangingPunct="1">
              <a:lnSpc>
                <a:spcPct val="90000"/>
              </a:lnSpc>
              <a:spcBef>
                <a:spcPct val="0"/>
              </a:spcBef>
              <a:buFontTx/>
              <a:buNone/>
            </a:pPr>
            <a:r>
              <a:rPr lang="en-US" altLang="en-US" sz="1400" dirty="0">
                <a:latin typeface="Times New Roman" pitchFamily="18" charset="0"/>
              </a:rPr>
              <a:t>P/Y=12, N=24, I/Y=6.35, PMT=75; CPT,PV: PV = </a:t>
            </a:r>
            <a:r>
              <a:rPr lang="en-US" altLang="en-US" sz="1400" b="1" dirty="0">
                <a:latin typeface="Times New Roman" pitchFamily="18" charset="0"/>
              </a:rPr>
              <a:t>$1,686.21</a:t>
            </a:r>
          </a:p>
          <a:p>
            <a:pPr eaLnBrk="1" hangingPunct="1">
              <a:lnSpc>
                <a:spcPct val="90000"/>
              </a:lnSpc>
              <a:spcBef>
                <a:spcPct val="0"/>
              </a:spcBef>
              <a:buFontTx/>
              <a:buNone/>
            </a:pPr>
            <a:r>
              <a:rPr lang="en-US" altLang="en-US" sz="1400" b="1">
                <a:latin typeface="Times New Roman" pitchFamily="18" charset="0"/>
              </a:rPr>
              <a:t>Percent Above FMV:</a:t>
            </a:r>
            <a:r>
              <a:rPr lang="en-US" altLang="en-US" sz="1400">
                <a:latin typeface="Times New Roman" pitchFamily="18" charset="0"/>
              </a:rPr>
              <a:t> (1,950 - 1,686.21) / 1,686.21 = </a:t>
            </a:r>
            <a:r>
              <a:rPr lang="en-US" altLang="en-US" sz="1400" b="1" smtClean="0">
                <a:latin typeface="Times New Roman" pitchFamily="18" charset="0"/>
              </a:rPr>
              <a:t>15.6440%</a:t>
            </a:r>
            <a:endParaRPr lang="en-US" altLang="en-US" sz="1400" b="1">
              <a:latin typeface="Times New Roman" pitchFamily="18" charset="0"/>
            </a:endParaRPr>
          </a:p>
        </p:txBody>
      </p:sp>
      <p:grpSp>
        <p:nvGrpSpPr>
          <p:cNvPr id="8" name="Group 95"/>
          <p:cNvGrpSpPr>
            <a:grpSpLocks/>
          </p:cNvGrpSpPr>
          <p:nvPr/>
        </p:nvGrpSpPr>
        <p:grpSpPr bwMode="auto">
          <a:xfrm>
            <a:off x="161925" y="5143500"/>
            <a:ext cx="3406775" cy="1681163"/>
            <a:chOff x="123724" y="6178133"/>
            <a:chExt cx="3406775" cy="1681162"/>
          </a:xfrm>
        </p:grpSpPr>
        <p:grpSp>
          <p:nvGrpSpPr>
            <p:cNvPr id="11274" name="Group 5"/>
            <p:cNvGrpSpPr>
              <a:grpSpLocks/>
            </p:cNvGrpSpPr>
            <p:nvPr/>
          </p:nvGrpSpPr>
          <p:grpSpPr bwMode="auto">
            <a:xfrm>
              <a:off x="503137" y="7098883"/>
              <a:ext cx="2422525" cy="119062"/>
              <a:chOff x="576" y="1824"/>
              <a:chExt cx="2160" cy="96"/>
            </a:xfrm>
          </p:grpSpPr>
          <p:sp>
            <p:nvSpPr>
              <p:cNvPr id="11292" name="Line 6"/>
              <p:cNvSpPr>
                <a:spLocks noChangeShapeType="1"/>
              </p:cNvSpPr>
              <p:nvPr/>
            </p:nvSpPr>
            <p:spPr bwMode="auto">
              <a:xfrm>
                <a:off x="576" y="1824"/>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93" name="Line 7"/>
              <p:cNvSpPr>
                <a:spLocks noChangeShapeType="1"/>
              </p:cNvSpPr>
              <p:nvPr/>
            </p:nvSpPr>
            <p:spPr bwMode="auto">
              <a:xfrm>
                <a:off x="1116" y="1824"/>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94" name="Line 8"/>
              <p:cNvSpPr>
                <a:spLocks noChangeShapeType="1"/>
              </p:cNvSpPr>
              <p:nvPr/>
            </p:nvSpPr>
            <p:spPr bwMode="auto">
              <a:xfrm>
                <a:off x="1656" y="1824"/>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95" name="Line 9"/>
              <p:cNvSpPr>
                <a:spLocks noChangeShapeType="1"/>
              </p:cNvSpPr>
              <p:nvPr/>
            </p:nvSpPr>
            <p:spPr bwMode="auto">
              <a:xfrm>
                <a:off x="2196" y="1824"/>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96" name="Line 10"/>
              <p:cNvSpPr>
                <a:spLocks noChangeShapeType="1"/>
              </p:cNvSpPr>
              <p:nvPr/>
            </p:nvSpPr>
            <p:spPr bwMode="auto">
              <a:xfrm>
                <a:off x="2736" y="1824"/>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97" name="Line 11"/>
              <p:cNvSpPr>
                <a:spLocks noChangeShapeType="1"/>
              </p:cNvSpPr>
              <p:nvPr/>
            </p:nvSpPr>
            <p:spPr bwMode="auto">
              <a:xfrm>
                <a:off x="576" y="1872"/>
                <a:ext cx="216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1275" name="Line 12"/>
            <p:cNvSpPr>
              <a:spLocks noChangeShapeType="1"/>
            </p:cNvSpPr>
            <p:nvPr/>
          </p:nvSpPr>
          <p:spPr bwMode="auto">
            <a:xfrm flipH="1" flipV="1">
              <a:off x="2925662" y="6551195"/>
              <a:ext cx="0" cy="492125"/>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grpSp>
          <p:nvGrpSpPr>
            <p:cNvPr id="11276" name="Group 64"/>
            <p:cNvGrpSpPr>
              <a:grpSpLocks/>
            </p:cNvGrpSpPr>
            <p:nvPr/>
          </p:nvGrpSpPr>
          <p:grpSpPr bwMode="auto">
            <a:xfrm>
              <a:off x="1109562" y="6781383"/>
              <a:ext cx="1209675" cy="276225"/>
              <a:chOff x="2036" y="3132"/>
              <a:chExt cx="1080" cy="399"/>
            </a:xfrm>
          </p:grpSpPr>
          <p:sp>
            <p:nvSpPr>
              <p:cNvPr id="11289" name="Line 13"/>
              <p:cNvSpPr>
                <a:spLocks noChangeShapeType="1"/>
              </p:cNvSpPr>
              <p:nvPr/>
            </p:nvSpPr>
            <p:spPr bwMode="auto">
              <a:xfrm flipH="1" flipV="1">
                <a:off x="2036" y="3132"/>
                <a:ext cx="0" cy="399"/>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1290" name="Line 14"/>
              <p:cNvSpPr>
                <a:spLocks noChangeShapeType="1"/>
              </p:cNvSpPr>
              <p:nvPr/>
            </p:nvSpPr>
            <p:spPr bwMode="auto">
              <a:xfrm flipH="1" flipV="1">
                <a:off x="2576" y="3132"/>
                <a:ext cx="0" cy="399"/>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1291" name="Line 15"/>
              <p:cNvSpPr>
                <a:spLocks noChangeShapeType="1"/>
              </p:cNvSpPr>
              <p:nvPr/>
            </p:nvSpPr>
            <p:spPr bwMode="auto">
              <a:xfrm flipH="1" flipV="1">
                <a:off x="3116" y="3132"/>
                <a:ext cx="0" cy="399"/>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grpSp>
        <p:sp>
          <p:nvSpPr>
            <p:cNvPr id="11277" name="AutoShape 16"/>
            <p:cNvSpPr>
              <a:spLocks/>
            </p:cNvSpPr>
            <p:nvPr/>
          </p:nvSpPr>
          <p:spPr bwMode="auto">
            <a:xfrm rot="-5400000">
              <a:off x="1656455" y="6085265"/>
              <a:ext cx="98425" cy="1331912"/>
            </a:xfrm>
            <a:prstGeom prst="rightBrace">
              <a:avLst>
                <a:gd name="adj1" fmla="val 112769"/>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600">
                <a:latin typeface="Times New Roman" pitchFamily="18" charset="0"/>
              </a:endParaRPr>
            </a:p>
          </p:txBody>
        </p:sp>
        <p:sp>
          <p:nvSpPr>
            <p:cNvPr id="11278" name="Text Box 17"/>
            <p:cNvSpPr txBox="1">
              <a:spLocks noChangeArrowheads="1"/>
            </p:cNvSpPr>
            <p:nvPr/>
          </p:nvSpPr>
          <p:spPr bwMode="auto">
            <a:xfrm>
              <a:off x="1434999" y="6533733"/>
              <a:ext cx="90646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rPr>
                <a:t>PMT = 62.50</a:t>
              </a:r>
            </a:p>
          </p:txBody>
        </p:sp>
        <p:sp>
          <p:nvSpPr>
            <p:cNvPr id="11279" name="Line 18"/>
            <p:cNvSpPr>
              <a:spLocks noChangeShapeType="1"/>
            </p:cNvSpPr>
            <p:nvPr/>
          </p:nvSpPr>
          <p:spPr bwMode="auto">
            <a:xfrm>
              <a:off x="496787" y="7402095"/>
              <a:ext cx="0" cy="403225"/>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1280" name="Text Box 19"/>
            <p:cNvSpPr txBox="1">
              <a:spLocks noChangeArrowheads="1"/>
            </p:cNvSpPr>
            <p:nvPr/>
          </p:nvSpPr>
          <p:spPr bwMode="auto">
            <a:xfrm>
              <a:off x="1015899" y="7221120"/>
              <a:ext cx="25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rPr>
                <a:t>1</a:t>
              </a:r>
            </a:p>
          </p:txBody>
        </p:sp>
        <p:sp>
          <p:nvSpPr>
            <p:cNvPr id="11281" name="Text Box 20"/>
            <p:cNvSpPr txBox="1">
              <a:spLocks noChangeArrowheads="1"/>
            </p:cNvSpPr>
            <p:nvPr/>
          </p:nvSpPr>
          <p:spPr bwMode="auto">
            <a:xfrm>
              <a:off x="1620737" y="7221120"/>
              <a:ext cx="25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rPr>
                <a:t>2</a:t>
              </a:r>
            </a:p>
          </p:txBody>
        </p:sp>
        <p:sp>
          <p:nvSpPr>
            <p:cNvPr id="11282" name="Text Box 21"/>
            <p:cNvSpPr txBox="1">
              <a:spLocks noChangeArrowheads="1"/>
            </p:cNvSpPr>
            <p:nvPr/>
          </p:nvSpPr>
          <p:spPr bwMode="auto">
            <a:xfrm>
              <a:off x="412649" y="7221120"/>
              <a:ext cx="25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rPr>
                <a:t>0</a:t>
              </a:r>
            </a:p>
          </p:txBody>
        </p:sp>
        <p:sp>
          <p:nvSpPr>
            <p:cNvPr id="11283" name="Text Box 22"/>
            <p:cNvSpPr txBox="1">
              <a:spLocks noChangeArrowheads="1"/>
            </p:cNvSpPr>
            <p:nvPr/>
          </p:nvSpPr>
          <p:spPr bwMode="auto">
            <a:xfrm>
              <a:off x="2227162" y="7221120"/>
              <a:ext cx="25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rPr>
                <a:t>3</a:t>
              </a:r>
            </a:p>
          </p:txBody>
        </p:sp>
        <p:sp>
          <p:nvSpPr>
            <p:cNvPr id="11284" name="Text Box 23"/>
            <p:cNvSpPr txBox="1">
              <a:spLocks noChangeArrowheads="1"/>
            </p:cNvSpPr>
            <p:nvPr/>
          </p:nvSpPr>
          <p:spPr bwMode="auto">
            <a:xfrm>
              <a:off x="2833587" y="7221120"/>
              <a:ext cx="2444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rPr>
                <a:t>4</a:t>
              </a:r>
            </a:p>
          </p:txBody>
        </p:sp>
        <p:sp>
          <p:nvSpPr>
            <p:cNvPr id="11285" name="Text Box 24"/>
            <p:cNvSpPr txBox="1">
              <a:spLocks noChangeArrowheads="1"/>
            </p:cNvSpPr>
            <p:nvPr/>
          </p:nvSpPr>
          <p:spPr bwMode="auto">
            <a:xfrm>
              <a:off x="498374" y="7584658"/>
              <a:ext cx="5651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rPr>
                <a:t>PV = ?</a:t>
              </a:r>
            </a:p>
          </p:txBody>
        </p:sp>
        <p:sp>
          <p:nvSpPr>
            <p:cNvPr id="11286" name="Text Box 25"/>
            <p:cNvSpPr txBox="1">
              <a:spLocks noChangeArrowheads="1"/>
            </p:cNvSpPr>
            <p:nvPr/>
          </p:nvSpPr>
          <p:spPr bwMode="auto">
            <a:xfrm>
              <a:off x="123724" y="6860758"/>
              <a:ext cx="113043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rPr>
                <a:t>nominal = 6.25%</a:t>
              </a:r>
            </a:p>
          </p:txBody>
        </p:sp>
        <p:sp>
          <p:nvSpPr>
            <p:cNvPr id="11287" name="Text Box 65"/>
            <p:cNvSpPr txBox="1">
              <a:spLocks noChangeArrowheads="1"/>
            </p:cNvSpPr>
            <p:nvPr/>
          </p:nvSpPr>
          <p:spPr bwMode="auto">
            <a:xfrm>
              <a:off x="2484337" y="6400383"/>
              <a:ext cx="104616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rPr>
                <a:t>PMT = 1062.50</a:t>
              </a:r>
            </a:p>
          </p:txBody>
        </p:sp>
        <p:sp>
          <p:nvSpPr>
            <p:cNvPr id="11288" name="Text Box 120"/>
            <p:cNvSpPr txBox="1">
              <a:spLocks noChangeArrowheads="1"/>
            </p:cNvSpPr>
            <p:nvPr/>
          </p:nvSpPr>
          <p:spPr bwMode="auto">
            <a:xfrm>
              <a:off x="1003199" y="6178133"/>
              <a:ext cx="87788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b="1">
                  <a:latin typeface="Times New Roman" pitchFamily="18" charset="0"/>
                </a:rPr>
                <a:t>Soln Opt 1</a:t>
              </a:r>
            </a:p>
          </p:txBody>
        </p:sp>
      </p:grpSp>
      <p:sp>
        <p:nvSpPr>
          <p:cNvPr id="94" name="TextBox 93"/>
          <p:cNvSpPr txBox="1">
            <a:spLocks noChangeArrowheads="1"/>
          </p:cNvSpPr>
          <p:nvPr/>
        </p:nvSpPr>
        <p:spPr bwMode="auto">
          <a:xfrm>
            <a:off x="0" y="4718050"/>
            <a:ext cx="35798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a:latin typeface="Times New Roman" pitchFamily="18" charset="0"/>
              </a:rPr>
              <a:t>Security B: </a:t>
            </a:r>
            <a:r>
              <a:rPr lang="en-US" altLang="en-US" sz="1600">
                <a:latin typeface="Arial Narrow" pitchFamily="34" charset="0"/>
              </a:rPr>
              <a:t>m = 2, T = 2; n = m x T = 4</a:t>
            </a:r>
          </a:p>
        </p:txBody>
      </p:sp>
      <p:sp>
        <p:nvSpPr>
          <p:cNvPr id="95" name="TextBox 94"/>
          <p:cNvSpPr txBox="1">
            <a:spLocks noChangeArrowheads="1"/>
          </p:cNvSpPr>
          <p:nvPr/>
        </p:nvSpPr>
        <p:spPr bwMode="auto">
          <a:xfrm>
            <a:off x="163513" y="6997700"/>
            <a:ext cx="6694487"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u="sng">
                <a:latin typeface="Times New Roman" pitchFamily="18" charset="0"/>
              </a:rPr>
              <a:t>Soln. Opt 1</a:t>
            </a:r>
            <a:r>
              <a:rPr lang="en-US" altLang="en-US" sz="1600">
                <a:latin typeface="Times New Roman" pitchFamily="18" charset="0"/>
              </a:rPr>
              <a:t>: r</a:t>
            </a:r>
            <a:r>
              <a:rPr lang="en-US" altLang="en-US" sz="1600" baseline="-25000">
                <a:latin typeface="Times New Roman" pitchFamily="18" charset="0"/>
              </a:rPr>
              <a:t>periodic</a:t>
            </a:r>
            <a:r>
              <a:rPr lang="en-US" altLang="en-US" sz="1600">
                <a:latin typeface="Times New Roman" pitchFamily="18" charset="0"/>
              </a:rPr>
              <a:t> = r</a:t>
            </a:r>
            <a:r>
              <a:rPr lang="en-US" altLang="en-US" sz="1600" baseline="-25000">
                <a:latin typeface="Times New Roman" pitchFamily="18" charset="0"/>
              </a:rPr>
              <a:t>nominal</a:t>
            </a:r>
            <a:r>
              <a:rPr lang="en-US" altLang="en-US" sz="1600">
                <a:latin typeface="Times New Roman" pitchFamily="18" charset="0"/>
              </a:rPr>
              <a:t>/m = 6.25%/2 = 3.125%</a:t>
            </a:r>
          </a:p>
          <a:p>
            <a:pPr eaLnBrk="1" hangingPunct="1">
              <a:spcBef>
                <a:spcPct val="0"/>
              </a:spcBef>
              <a:buFontTx/>
              <a:buNone/>
            </a:pPr>
            <a:r>
              <a:rPr lang="en-US" altLang="en-US" sz="1600">
                <a:latin typeface="Times New Roman" pitchFamily="18" charset="0"/>
              </a:rPr>
              <a:t>    CF0=0, CF1=62.5, CF2=62.5, CF3=62.5, CF4=1062.5, I/Y=3.125; NPV = </a:t>
            </a:r>
            <a:r>
              <a:rPr lang="en-US" altLang="en-US" sz="1600" b="1">
                <a:latin typeface="Times New Roman" pitchFamily="18" charset="0"/>
              </a:rPr>
              <a:t>$1,115.82</a:t>
            </a:r>
          </a:p>
          <a:p>
            <a:pPr eaLnBrk="1" hangingPunct="1">
              <a:spcBef>
                <a:spcPct val="0"/>
              </a:spcBef>
              <a:buFontTx/>
              <a:buNone/>
            </a:pPr>
            <a:endParaRPr lang="en-US" altLang="en-US" sz="1600">
              <a:latin typeface="Times New Roman" pitchFamily="18" charset="0"/>
            </a:endParaRPr>
          </a:p>
        </p:txBody>
      </p:sp>
      <p:sp>
        <p:nvSpPr>
          <p:cNvPr id="3" name="Footer Placeholder 2"/>
          <p:cNvSpPr>
            <a:spLocks noGrp="1"/>
          </p:cNvSpPr>
          <p:nvPr>
            <p:ph type="ftr" sz="quarter" idx="11"/>
          </p:nvPr>
        </p:nvSpPr>
        <p:spPr/>
        <p:txBody>
          <a:bodyPr/>
          <a:lstStyle/>
          <a:p>
            <a:pPr>
              <a:defRPr/>
            </a:pPr>
            <a:r>
              <a:rPr lang="en-US" dirty="0" smtClean="0"/>
              <a:t>TVM Sample Problems </a:t>
            </a:r>
            <a:endParaRPr lang="en-US" sz="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61">
                                            <p:txEl>
                                              <p:pRg st="0" end="0"/>
                                            </p:txEl>
                                          </p:spTgt>
                                        </p:tgtEl>
                                        <p:attrNameLst>
                                          <p:attrName>style.visibility</p:attrName>
                                        </p:attrNameLst>
                                      </p:cBhvr>
                                      <p:to>
                                        <p:strVal val="visible"/>
                                      </p:to>
                                    </p:set>
                                    <p:anim calcmode="lin" valueType="num">
                                      <p:cBhvr additive="base">
                                        <p:cTn id="7" dur="500" fill="hold"/>
                                        <p:tgtEl>
                                          <p:spTgt spid="1026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6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262">
                                            <p:txEl>
                                              <p:pRg st="0" end="0"/>
                                            </p:txEl>
                                          </p:spTgt>
                                        </p:tgtEl>
                                        <p:attrNameLst>
                                          <p:attrName>style.visibility</p:attrName>
                                        </p:attrNameLst>
                                      </p:cBhvr>
                                      <p:to>
                                        <p:strVal val="visible"/>
                                      </p:to>
                                    </p:set>
                                    <p:anim calcmode="lin" valueType="num">
                                      <p:cBhvr additive="base">
                                        <p:cTn id="19" dur="500" fill="hold"/>
                                        <p:tgtEl>
                                          <p:spTgt spid="1026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62">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0262">
                                            <p:txEl>
                                              <p:pRg st="1" end="1"/>
                                            </p:txEl>
                                          </p:spTgt>
                                        </p:tgtEl>
                                        <p:attrNameLst>
                                          <p:attrName>style.visibility</p:attrName>
                                        </p:attrNameLst>
                                      </p:cBhvr>
                                      <p:to>
                                        <p:strVal val="visible"/>
                                      </p:to>
                                    </p:set>
                                    <p:anim calcmode="lin" valueType="num">
                                      <p:cBhvr additive="base">
                                        <p:cTn id="23" dur="500" fill="hold"/>
                                        <p:tgtEl>
                                          <p:spTgt spid="10262">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262">
                                            <p:txEl>
                                              <p:pRg st="1" end="1"/>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0262">
                                            <p:txEl>
                                              <p:pRg st="2" end="2"/>
                                            </p:txEl>
                                          </p:spTgt>
                                        </p:tgtEl>
                                        <p:attrNameLst>
                                          <p:attrName>style.visibility</p:attrName>
                                        </p:attrNameLst>
                                      </p:cBhvr>
                                      <p:to>
                                        <p:strVal val="visible"/>
                                      </p:to>
                                    </p:set>
                                    <p:anim calcmode="lin" valueType="num">
                                      <p:cBhvr additive="base">
                                        <p:cTn id="27" dur="500" fill="hold"/>
                                        <p:tgtEl>
                                          <p:spTgt spid="10262">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0262">
                                            <p:txEl>
                                              <p:pRg st="2" end="2"/>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0262">
                                            <p:txEl>
                                              <p:pRg st="3" end="3"/>
                                            </p:txEl>
                                          </p:spTgt>
                                        </p:tgtEl>
                                        <p:attrNameLst>
                                          <p:attrName>style.visibility</p:attrName>
                                        </p:attrNameLst>
                                      </p:cBhvr>
                                      <p:to>
                                        <p:strVal val="visible"/>
                                      </p:to>
                                    </p:set>
                                    <p:anim calcmode="lin" valueType="num">
                                      <p:cBhvr additive="base">
                                        <p:cTn id="31" dur="500" fill="hold"/>
                                        <p:tgtEl>
                                          <p:spTgt spid="10262">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262">
                                            <p:txEl>
                                              <p:pRg st="3" end="3"/>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0262">
                                            <p:txEl>
                                              <p:pRg st="4" end="4"/>
                                            </p:txEl>
                                          </p:spTgt>
                                        </p:tgtEl>
                                        <p:attrNameLst>
                                          <p:attrName>style.visibility</p:attrName>
                                        </p:attrNameLst>
                                      </p:cBhvr>
                                      <p:to>
                                        <p:strVal val="visible"/>
                                      </p:to>
                                    </p:set>
                                    <p:anim calcmode="lin" valueType="num">
                                      <p:cBhvr additive="base">
                                        <p:cTn id="35" dur="500" fill="hold"/>
                                        <p:tgtEl>
                                          <p:spTgt spid="10262">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026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94">
                                            <p:txEl>
                                              <p:pRg st="0" end="0"/>
                                            </p:txEl>
                                          </p:spTgt>
                                        </p:tgtEl>
                                        <p:attrNameLst>
                                          <p:attrName>style.visibility</p:attrName>
                                        </p:attrNameLst>
                                      </p:cBhvr>
                                      <p:to>
                                        <p:strVal val="visible"/>
                                      </p:to>
                                    </p:set>
                                    <p:anim calcmode="lin" valueType="num">
                                      <p:cBhvr additive="base">
                                        <p:cTn id="41" dur="500" fill="hold"/>
                                        <p:tgtEl>
                                          <p:spTgt spid="94">
                                            <p:txEl>
                                              <p:pRg st="0" end="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9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nodeType="clickEffect">
                                  <p:stCondLst>
                                    <p:cond delay="0"/>
                                  </p:stCondLst>
                                  <p:childTnLst>
                                    <p:set>
                                      <p:cBhvr>
                                        <p:cTn id="46" dur="1" fill="hold">
                                          <p:stCondLst>
                                            <p:cond delay="0"/>
                                          </p:stCondLst>
                                        </p:cTn>
                                        <p:tgtEl>
                                          <p:spTgt spid="8"/>
                                        </p:tgtEl>
                                        <p:attrNameLst>
                                          <p:attrName>style.visibility</p:attrName>
                                        </p:attrNameLst>
                                      </p:cBhvr>
                                      <p:to>
                                        <p:strVal val="visible"/>
                                      </p:to>
                                    </p:set>
                                    <p:anim calcmode="lin" valueType="num">
                                      <p:cBhvr additive="base">
                                        <p:cTn id="47" dur="500" fill="hold"/>
                                        <p:tgtEl>
                                          <p:spTgt spid="8"/>
                                        </p:tgtEl>
                                        <p:attrNameLst>
                                          <p:attrName>ppt_x</p:attrName>
                                        </p:attrNameLst>
                                      </p:cBhvr>
                                      <p:tavLst>
                                        <p:tav tm="0">
                                          <p:val>
                                            <p:strVal val="#ppt_x"/>
                                          </p:val>
                                        </p:tav>
                                        <p:tav tm="100000">
                                          <p:val>
                                            <p:strVal val="#ppt_x"/>
                                          </p:val>
                                        </p:tav>
                                      </p:tavLst>
                                    </p:anim>
                                    <p:anim calcmode="lin" valueType="num">
                                      <p:cBhvr additive="base">
                                        <p:cTn id="4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95">
                                            <p:txEl>
                                              <p:pRg st="0" end="0"/>
                                            </p:txEl>
                                          </p:spTgt>
                                        </p:tgtEl>
                                        <p:attrNameLst>
                                          <p:attrName>style.visibility</p:attrName>
                                        </p:attrNameLst>
                                      </p:cBhvr>
                                      <p:to>
                                        <p:strVal val="visible"/>
                                      </p:to>
                                    </p:set>
                                    <p:anim calcmode="lin" valueType="num">
                                      <p:cBhvr additive="base">
                                        <p:cTn id="53" dur="500" fill="hold"/>
                                        <p:tgtEl>
                                          <p:spTgt spid="95">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95">
                                            <p:txEl>
                                              <p:pRg st="0" end="0"/>
                                            </p:tx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95">
                                            <p:txEl>
                                              <p:pRg st="1" end="1"/>
                                            </p:txEl>
                                          </p:spTgt>
                                        </p:tgtEl>
                                        <p:attrNameLst>
                                          <p:attrName>style.visibility</p:attrName>
                                        </p:attrNameLst>
                                      </p:cBhvr>
                                      <p:to>
                                        <p:strVal val="visible"/>
                                      </p:to>
                                    </p:set>
                                    <p:anim calcmode="lin" valueType="num">
                                      <p:cBhvr additive="base">
                                        <p:cTn id="57" dur="500" fill="hold"/>
                                        <p:tgtEl>
                                          <p:spTgt spid="95">
                                            <p:txEl>
                                              <p:pRg st="1" end="1"/>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9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1" grpId="0" build="allAtOnce"/>
      <p:bldP spid="10262" grpId="0" build="allAtOnce"/>
      <p:bldP spid="94" grpId="0" build="allAtOnce"/>
      <p:bldP spid="95"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Slide Number Placeholder 5"/>
          <p:cNvSpPr txBox="1">
            <a:spLocks noGrp="1"/>
          </p:cNvSpPr>
          <p:nvPr/>
        </p:nvSpPr>
        <p:spPr bwMode="auto">
          <a:xfrm>
            <a:off x="2971800" y="8839200"/>
            <a:ext cx="457200" cy="304800"/>
          </a:xfrm>
          <a:prstGeom prst="rect">
            <a:avLst/>
          </a:prstGeom>
          <a:noFill/>
          <a:ln>
            <a:miter lim="800000"/>
            <a:headEnd/>
            <a:tailEnd/>
          </a:ln>
        </p:spPr>
        <p:txBody>
          <a:bodyPr/>
          <a:lstStyle/>
          <a:p>
            <a:pPr algn="r">
              <a:defRPr/>
            </a:pPr>
            <a:fld id="{45CFF62D-5124-4A31-A1E9-C3C2206F90E9}" type="slidenum">
              <a:rPr lang="en-US" sz="1000">
                <a:latin typeface="+mn-lt"/>
              </a:rPr>
              <a:pPr algn="r">
                <a:defRPr/>
              </a:pPr>
              <a:t>11</a:t>
            </a:fld>
            <a:endParaRPr lang="en-US" sz="1000">
              <a:latin typeface="+mn-lt"/>
            </a:endParaRPr>
          </a:p>
        </p:txBody>
      </p:sp>
      <p:grpSp>
        <p:nvGrpSpPr>
          <p:cNvPr id="2" name="Group 96"/>
          <p:cNvGrpSpPr>
            <a:grpSpLocks/>
          </p:cNvGrpSpPr>
          <p:nvPr/>
        </p:nvGrpSpPr>
        <p:grpSpPr bwMode="auto">
          <a:xfrm>
            <a:off x="1955800" y="522288"/>
            <a:ext cx="2954338" cy="1690687"/>
            <a:chOff x="3381375" y="6361113"/>
            <a:chExt cx="2954338" cy="1690687"/>
          </a:xfrm>
        </p:grpSpPr>
        <p:grpSp>
          <p:nvGrpSpPr>
            <p:cNvPr id="12296" name="Group 93"/>
            <p:cNvGrpSpPr>
              <a:grpSpLocks/>
            </p:cNvGrpSpPr>
            <p:nvPr/>
          </p:nvGrpSpPr>
          <p:grpSpPr bwMode="auto">
            <a:xfrm>
              <a:off x="3760788" y="7291388"/>
              <a:ext cx="2422525" cy="119062"/>
              <a:chOff x="576" y="1824"/>
              <a:chExt cx="2160" cy="96"/>
            </a:xfrm>
          </p:grpSpPr>
          <p:sp>
            <p:nvSpPr>
              <p:cNvPr id="12315" name="Line 94"/>
              <p:cNvSpPr>
                <a:spLocks noChangeShapeType="1"/>
              </p:cNvSpPr>
              <p:nvPr/>
            </p:nvSpPr>
            <p:spPr bwMode="auto">
              <a:xfrm>
                <a:off x="576" y="1824"/>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16" name="Line 95"/>
              <p:cNvSpPr>
                <a:spLocks noChangeShapeType="1"/>
              </p:cNvSpPr>
              <p:nvPr/>
            </p:nvSpPr>
            <p:spPr bwMode="auto">
              <a:xfrm>
                <a:off x="1116" y="1824"/>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17" name="Line 96"/>
              <p:cNvSpPr>
                <a:spLocks noChangeShapeType="1"/>
              </p:cNvSpPr>
              <p:nvPr/>
            </p:nvSpPr>
            <p:spPr bwMode="auto">
              <a:xfrm>
                <a:off x="1656" y="1824"/>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18" name="Line 97"/>
              <p:cNvSpPr>
                <a:spLocks noChangeShapeType="1"/>
              </p:cNvSpPr>
              <p:nvPr/>
            </p:nvSpPr>
            <p:spPr bwMode="auto">
              <a:xfrm>
                <a:off x="2196" y="1824"/>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19" name="Line 98"/>
              <p:cNvSpPr>
                <a:spLocks noChangeShapeType="1"/>
              </p:cNvSpPr>
              <p:nvPr/>
            </p:nvSpPr>
            <p:spPr bwMode="auto">
              <a:xfrm>
                <a:off x="2736" y="1824"/>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20" name="Line 99"/>
              <p:cNvSpPr>
                <a:spLocks noChangeShapeType="1"/>
              </p:cNvSpPr>
              <p:nvPr/>
            </p:nvSpPr>
            <p:spPr bwMode="auto">
              <a:xfrm>
                <a:off x="576" y="1872"/>
                <a:ext cx="216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2297" name="Line 100"/>
            <p:cNvSpPr>
              <a:spLocks noChangeShapeType="1"/>
            </p:cNvSpPr>
            <p:nvPr/>
          </p:nvSpPr>
          <p:spPr bwMode="auto">
            <a:xfrm flipH="1" flipV="1">
              <a:off x="6170613" y="6413500"/>
              <a:ext cx="0" cy="492125"/>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grpSp>
          <p:nvGrpSpPr>
            <p:cNvPr id="12298" name="Group 101"/>
            <p:cNvGrpSpPr>
              <a:grpSpLocks/>
            </p:cNvGrpSpPr>
            <p:nvPr/>
          </p:nvGrpSpPr>
          <p:grpSpPr bwMode="auto">
            <a:xfrm>
              <a:off x="4367213" y="6973888"/>
              <a:ext cx="1209675" cy="276225"/>
              <a:chOff x="2036" y="3132"/>
              <a:chExt cx="1080" cy="399"/>
            </a:xfrm>
          </p:grpSpPr>
          <p:sp>
            <p:nvSpPr>
              <p:cNvPr id="12312" name="Line 102"/>
              <p:cNvSpPr>
                <a:spLocks noChangeShapeType="1"/>
              </p:cNvSpPr>
              <p:nvPr/>
            </p:nvSpPr>
            <p:spPr bwMode="auto">
              <a:xfrm flipH="1" flipV="1">
                <a:off x="2036" y="3132"/>
                <a:ext cx="0" cy="399"/>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2313" name="Line 103"/>
              <p:cNvSpPr>
                <a:spLocks noChangeShapeType="1"/>
              </p:cNvSpPr>
              <p:nvPr/>
            </p:nvSpPr>
            <p:spPr bwMode="auto">
              <a:xfrm flipH="1" flipV="1">
                <a:off x="2576" y="3132"/>
                <a:ext cx="0" cy="399"/>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2314" name="Line 104"/>
              <p:cNvSpPr>
                <a:spLocks noChangeShapeType="1"/>
              </p:cNvSpPr>
              <p:nvPr/>
            </p:nvSpPr>
            <p:spPr bwMode="auto">
              <a:xfrm flipH="1" flipV="1">
                <a:off x="3116" y="3132"/>
                <a:ext cx="0" cy="399"/>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grpSp>
        <p:sp>
          <p:nvSpPr>
            <p:cNvPr id="12299" name="AutoShape 105"/>
            <p:cNvSpPr>
              <a:spLocks/>
            </p:cNvSpPr>
            <p:nvPr/>
          </p:nvSpPr>
          <p:spPr bwMode="auto">
            <a:xfrm rot="-5400000">
              <a:off x="5218906" y="5972970"/>
              <a:ext cx="85725" cy="1928812"/>
            </a:xfrm>
            <a:prstGeom prst="rightBrace">
              <a:avLst>
                <a:gd name="adj1" fmla="val 18750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600">
                <a:latin typeface="Times New Roman" pitchFamily="18" charset="0"/>
              </a:endParaRPr>
            </a:p>
          </p:txBody>
        </p:sp>
        <p:sp>
          <p:nvSpPr>
            <p:cNvPr id="12300" name="Text Box 106"/>
            <p:cNvSpPr txBox="1">
              <a:spLocks noChangeArrowheads="1"/>
            </p:cNvSpPr>
            <p:nvPr/>
          </p:nvSpPr>
          <p:spPr bwMode="auto">
            <a:xfrm>
              <a:off x="4794250" y="6669088"/>
              <a:ext cx="90646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rPr>
                <a:t>PMT = 62.50</a:t>
              </a:r>
            </a:p>
          </p:txBody>
        </p:sp>
        <p:sp>
          <p:nvSpPr>
            <p:cNvPr id="12301" name="Line 107"/>
            <p:cNvSpPr>
              <a:spLocks noChangeShapeType="1"/>
            </p:cNvSpPr>
            <p:nvPr/>
          </p:nvSpPr>
          <p:spPr bwMode="auto">
            <a:xfrm>
              <a:off x="3754438" y="7594600"/>
              <a:ext cx="0" cy="403225"/>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2302" name="Text Box 108"/>
            <p:cNvSpPr txBox="1">
              <a:spLocks noChangeArrowheads="1"/>
            </p:cNvSpPr>
            <p:nvPr/>
          </p:nvSpPr>
          <p:spPr bwMode="auto">
            <a:xfrm>
              <a:off x="4273550" y="7413625"/>
              <a:ext cx="25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rPr>
                <a:t>1</a:t>
              </a:r>
            </a:p>
          </p:txBody>
        </p:sp>
        <p:sp>
          <p:nvSpPr>
            <p:cNvPr id="12303" name="Text Box 109"/>
            <p:cNvSpPr txBox="1">
              <a:spLocks noChangeArrowheads="1"/>
            </p:cNvSpPr>
            <p:nvPr/>
          </p:nvSpPr>
          <p:spPr bwMode="auto">
            <a:xfrm>
              <a:off x="4878388" y="7413625"/>
              <a:ext cx="25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rPr>
                <a:t>2</a:t>
              </a:r>
            </a:p>
          </p:txBody>
        </p:sp>
        <p:sp>
          <p:nvSpPr>
            <p:cNvPr id="12304" name="Text Box 110"/>
            <p:cNvSpPr txBox="1">
              <a:spLocks noChangeArrowheads="1"/>
            </p:cNvSpPr>
            <p:nvPr/>
          </p:nvSpPr>
          <p:spPr bwMode="auto">
            <a:xfrm>
              <a:off x="3670300" y="7413625"/>
              <a:ext cx="25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rPr>
                <a:t>0</a:t>
              </a:r>
            </a:p>
          </p:txBody>
        </p:sp>
        <p:sp>
          <p:nvSpPr>
            <p:cNvPr id="12305" name="Text Box 111"/>
            <p:cNvSpPr txBox="1">
              <a:spLocks noChangeArrowheads="1"/>
            </p:cNvSpPr>
            <p:nvPr/>
          </p:nvSpPr>
          <p:spPr bwMode="auto">
            <a:xfrm>
              <a:off x="5484813" y="7413625"/>
              <a:ext cx="25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rPr>
                <a:t>3</a:t>
              </a:r>
            </a:p>
          </p:txBody>
        </p:sp>
        <p:sp>
          <p:nvSpPr>
            <p:cNvPr id="12306" name="Text Box 112"/>
            <p:cNvSpPr txBox="1">
              <a:spLocks noChangeArrowheads="1"/>
            </p:cNvSpPr>
            <p:nvPr/>
          </p:nvSpPr>
          <p:spPr bwMode="auto">
            <a:xfrm>
              <a:off x="6091238" y="7413625"/>
              <a:ext cx="2444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rPr>
                <a:t>4</a:t>
              </a:r>
            </a:p>
          </p:txBody>
        </p:sp>
        <p:sp>
          <p:nvSpPr>
            <p:cNvPr id="12307" name="Text Box 113"/>
            <p:cNvSpPr txBox="1">
              <a:spLocks noChangeArrowheads="1"/>
            </p:cNvSpPr>
            <p:nvPr/>
          </p:nvSpPr>
          <p:spPr bwMode="auto">
            <a:xfrm>
              <a:off x="3756025" y="7777163"/>
              <a:ext cx="5651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rPr>
                <a:t>PV = ?</a:t>
              </a:r>
            </a:p>
          </p:txBody>
        </p:sp>
        <p:sp>
          <p:nvSpPr>
            <p:cNvPr id="12308" name="Text Box 114"/>
            <p:cNvSpPr txBox="1">
              <a:spLocks noChangeArrowheads="1"/>
            </p:cNvSpPr>
            <p:nvPr/>
          </p:nvSpPr>
          <p:spPr bwMode="auto">
            <a:xfrm>
              <a:off x="3381375" y="7065963"/>
              <a:ext cx="113043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rPr>
                <a:t>nominal = 6.25%</a:t>
              </a:r>
            </a:p>
          </p:txBody>
        </p:sp>
        <p:sp>
          <p:nvSpPr>
            <p:cNvPr id="12309" name="Text Box 115"/>
            <p:cNvSpPr txBox="1">
              <a:spLocks noChangeArrowheads="1"/>
            </p:cNvSpPr>
            <p:nvPr/>
          </p:nvSpPr>
          <p:spPr bwMode="auto">
            <a:xfrm>
              <a:off x="5291138" y="6364288"/>
              <a:ext cx="87153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rPr>
                <a:t>PMT = 1000</a:t>
              </a:r>
            </a:p>
          </p:txBody>
        </p:sp>
        <p:sp>
          <p:nvSpPr>
            <p:cNvPr id="12310" name="Line 117"/>
            <p:cNvSpPr>
              <a:spLocks noChangeShapeType="1"/>
            </p:cNvSpPr>
            <p:nvPr/>
          </p:nvSpPr>
          <p:spPr bwMode="auto">
            <a:xfrm flipH="1" flipV="1">
              <a:off x="6176963" y="6967538"/>
              <a:ext cx="0" cy="276225"/>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2311" name="Text Box 121"/>
            <p:cNvSpPr txBox="1">
              <a:spLocks noChangeArrowheads="1"/>
            </p:cNvSpPr>
            <p:nvPr/>
          </p:nvSpPr>
          <p:spPr bwMode="auto">
            <a:xfrm>
              <a:off x="4178300" y="6361113"/>
              <a:ext cx="87788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b="1">
                  <a:latin typeface="Times New Roman" pitchFamily="18" charset="0"/>
                </a:rPr>
                <a:t>Soln Opt 2</a:t>
              </a:r>
            </a:p>
          </p:txBody>
        </p:sp>
      </p:grpSp>
      <p:sp>
        <p:nvSpPr>
          <p:cNvPr id="10278" name="Text Box 66"/>
          <p:cNvSpPr txBox="1">
            <a:spLocks noChangeArrowheads="1"/>
          </p:cNvSpPr>
          <p:nvPr/>
        </p:nvSpPr>
        <p:spPr bwMode="auto">
          <a:xfrm>
            <a:off x="153988" y="2282825"/>
            <a:ext cx="670401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u="sng">
                <a:latin typeface="Times New Roman" pitchFamily="18" charset="0"/>
              </a:rPr>
              <a:t>Soln. Opt 2a</a:t>
            </a:r>
            <a:r>
              <a:rPr lang="en-US" altLang="en-US" sz="1600" b="1">
                <a:latin typeface="Times New Roman" pitchFamily="18" charset="0"/>
              </a:rPr>
              <a:t>:</a:t>
            </a:r>
            <a:r>
              <a:rPr lang="en-US" altLang="en-US" sz="1600">
                <a:latin typeface="Times New Roman" pitchFamily="18" charset="0"/>
              </a:rPr>
              <a:t> PVA(4, 3.125, 62.50) + PV(4, 3.125, 1000) </a:t>
            </a:r>
          </a:p>
          <a:p>
            <a:pPr eaLnBrk="1" hangingPunct="1">
              <a:spcBef>
                <a:spcPct val="0"/>
              </a:spcBef>
              <a:buFontTx/>
              <a:buNone/>
            </a:pPr>
            <a:r>
              <a:rPr lang="en-US" altLang="en-US" sz="1600">
                <a:latin typeface="Times New Roman" pitchFamily="18" charset="0"/>
              </a:rPr>
              <a:t>	[N=4, I/Y=3.125, PMT=62.5] + [N=4, I/Y=3.125, FV=1000] </a:t>
            </a:r>
          </a:p>
          <a:p>
            <a:pPr eaLnBrk="1" hangingPunct="1">
              <a:spcBef>
                <a:spcPct val="0"/>
              </a:spcBef>
              <a:buFontTx/>
              <a:buNone/>
            </a:pPr>
            <a:r>
              <a:rPr lang="en-US" altLang="en-US" sz="1600">
                <a:latin typeface="Times New Roman" pitchFamily="18" charset="0"/>
              </a:rPr>
              <a:t>	$231.63 + $884.19 = </a:t>
            </a:r>
            <a:r>
              <a:rPr lang="en-US" altLang="en-US" sz="1600" b="1">
                <a:latin typeface="Times New Roman" pitchFamily="18" charset="0"/>
              </a:rPr>
              <a:t>$1,115.82</a:t>
            </a:r>
          </a:p>
        </p:txBody>
      </p:sp>
      <p:sp>
        <p:nvSpPr>
          <p:cNvPr id="10296" name="Text Box 122"/>
          <p:cNvSpPr txBox="1">
            <a:spLocks noChangeArrowheads="1"/>
          </p:cNvSpPr>
          <p:nvPr/>
        </p:nvSpPr>
        <p:spPr bwMode="auto">
          <a:xfrm>
            <a:off x="165100" y="3155950"/>
            <a:ext cx="66929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u="sng" dirty="0">
                <a:latin typeface="Times New Roman" pitchFamily="18" charset="0"/>
              </a:rPr>
              <a:t>Soln. Opt 2b</a:t>
            </a:r>
            <a:r>
              <a:rPr lang="en-US" altLang="en-US" sz="1600" b="1" dirty="0">
                <a:latin typeface="Times New Roman" pitchFamily="18" charset="0"/>
              </a:rPr>
              <a:t>:</a:t>
            </a:r>
            <a:r>
              <a:rPr lang="en-US" altLang="en-US" sz="1600" dirty="0">
                <a:latin typeface="Times New Roman" pitchFamily="18" charset="0"/>
              </a:rPr>
              <a:t> P/Y=1, N=4, I/Y=3.125, PMT=62.5, FV=1000; CPT,PV: PV = </a:t>
            </a:r>
            <a:r>
              <a:rPr lang="en-US" altLang="en-US" sz="1600" b="1" dirty="0">
                <a:latin typeface="Times New Roman" pitchFamily="18" charset="0"/>
              </a:rPr>
              <a:t>$1,115.82</a:t>
            </a:r>
          </a:p>
          <a:p>
            <a:pPr eaLnBrk="1" hangingPunct="1">
              <a:spcBef>
                <a:spcPct val="0"/>
              </a:spcBef>
              <a:buFontTx/>
              <a:buNone/>
            </a:pPr>
            <a:r>
              <a:rPr lang="en-US" altLang="en-US" sz="1600" b="1" dirty="0">
                <a:latin typeface="Times New Roman" pitchFamily="18" charset="0"/>
              </a:rPr>
              <a:t>Percent Above FMV:</a:t>
            </a:r>
            <a:r>
              <a:rPr lang="en-US" altLang="en-US" sz="1600" dirty="0">
                <a:latin typeface="Times New Roman" pitchFamily="18" charset="0"/>
              </a:rPr>
              <a:t> (1,300 – 1,115.82) / 1,115.82 = </a:t>
            </a:r>
            <a:r>
              <a:rPr lang="en-US" altLang="en-US" sz="1600" b="1" dirty="0" smtClean="0">
                <a:latin typeface="Times New Roman" pitchFamily="18" charset="0"/>
              </a:rPr>
              <a:t>16.5062%</a:t>
            </a:r>
            <a:r>
              <a:rPr lang="en-US" altLang="en-US" sz="1600" b="1" dirty="0">
                <a:latin typeface="Times New Roman" pitchFamily="18" charset="0"/>
              </a:rPr>
              <a:t>	</a:t>
            </a:r>
          </a:p>
        </p:txBody>
      </p:sp>
      <p:sp>
        <p:nvSpPr>
          <p:cNvPr id="44065" name="TextBox 98"/>
          <p:cNvSpPr txBox="1">
            <a:spLocks noChangeArrowheads="1"/>
          </p:cNvSpPr>
          <p:nvPr/>
        </p:nvSpPr>
        <p:spPr bwMode="auto">
          <a:xfrm>
            <a:off x="203200" y="4130675"/>
            <a:ext cx="29289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a:latin typeface="Times New Roman" pitchFamily="18" charset="0"/>
              </a:rPr>
              <a:t>Security A is more fairly priced</a:t>
            </a:r>
            <a:endParaRPr lang="en-US" altLang="en-US" sz="1600">
              <a:latin typeface="Times New Roman" pitchFamily="18" charset="0"/>
            </a:endParaRPr>
          </a:p>
        </p:txBody>
      </p:sp>
      <p:sp>
        <p:nvSpPr>
          <p:cNvPr id="33" name="Slide Number Placeholder 32"/>
          <p:cNvSpPr>
            <a:spLocks noGrp="1"/>
          </p:cNvSpPr>
          <p:nvPr>
            <p:ph type="sldNum" sz="quarter" idx="12"/>
          </p:nvPr>
        </p:nvSpPr>
        <p:spPr/>
        <p:txBody>
          <a:bodyPr/>
          <a:lstStyle/>
          <a:p>
            <a:pPr>
              <a:defRPr/>
            </a:pPr>
            <a:fld id="{83865655-5540-47F2-AAD2-252A0B3AC54A}" type="slidenum">
              <a:rPr lang="en-US" smtClean="0"/>
              <a:pPr>
                <a:defRPr/>
              </a:pPr>
              <a:t>11</a:t>
            </a:fld>
            <a:endParaRPr lang="en-US"/>
          </a:p>
        </p:txBody>
      </p:sp>
      <p:sp>
        <p:nvSpPr>
          <p:cNvPr id="3" name="Footer Placeholder 2"/>
          <p:cNvSpPr>
            <a:spLocks noGrp="1"/>
          </p:cNvSpPr>
          <p:nvPr>
            <p:ph type="ftr" sz="quarter" idx="11"/>
          </p:nvPr>
        </p:nvSpPr>
        <p:spPr/>
        <p:txBody>
          <a:bodyPr/>
          <a:lstStyle/>
          <a:p>
            <a:pPr>
              <a:defRPr/>
            </a:pPr>
            <a:r>
              <a:rPr lang="en-US" dirty="0" smtClean="0"/>
              <a:t>TVM Sample Problems </a:t>
            </a:r>
            <a:endParaRPr lang="en-US" sz="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78">
                                            <p:txEl>
                                              <p:pRg st="0" end="0"/>
                                            </p:txEl>
                                          </p:spTgt>
                                        </p:tgtEl>
                                        <p:attrNameLst>
                                          <p:attrName>style.visibility</p:attrName>
                                        </p:attrNameLst>
                                      </p:cBhvr>
                                      <p:to>
                                        <p:strVal val="visible"/>
                                      </p:to>
                                    </p:set>
                                    <p:anim calcmode="lin" valueType="num">
                                      <p:cBhvr additive="base">
                                        <p:cTn id="13" dur="500" fill="hold"/>
                                        <p:tgtEl>
                                          <p:spTgt spid="1027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78">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0278">
                                            <p:txEl>
                                              <p:pRg st="1" end="1"/>
                                            </p:txEl>
                                          </p:spTgt>
                                        </p:tgtEl>
                                        <p:attrNameLst>
                                          <p:attrName>style.visibility</p:attrName>
                                        </p:attrNameLst>
                                      </p:cBhvr>
                                      <p:to>
                                        <p:strVal val="visible"/>
                                      </p:to>
                                    </p:set>
                                    <p:anim calcmode="lin" valueType="num">
                                      <p:cBhvr additive="base">
                                        <p:cTn id="17" dur="500" fill="hold"/>
                                        <p:tgtEl>
                                          <p:spTgt spid="10278">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278">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0278">
                                            <p:txEl>
                                              <p:pRg st="2" end="2"/>
                                            </p:txEl>
                                          </p:spTgt>
                                        </p:tgtEl>
                                        <p:attrNameLst>
                                          <p:attrName>style.visibility</p:attrName>
                                        </p:attrNameLst>
                                      </p:cBhvr>
                                      <p:to>
                                        <p:strVal val="visible"/>
                                      </p:to>
                                    </p:set>
                                    <p:anim calcmode="lin" valueType="num">
                                      <p:cBhvr additive="base">
                                        <p:cTn id="21" dur="500" fill="hold"/>
                                        <p:tgtEl>
                                          <p:spTgt spid="10278">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027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0296">
                                            <p:txEl>
                                              <p:pRg st="0" end="0"/>
                                            </p:txEl>
                                          </p:spTgt>
                                        </p:tgtEl>
                                        <p:attrNameLst>
                                          <p:attrName>style.visibility</p:attrName>
                                        </p:attrNameLst>
                                      </p:cBhvr>
                                      <p:to>
                                        <p:strVal val="visible"/>
                                      </p:to>
                                    </p:set>
                                    <p:anim calcmode="lin" valueType="num">
                                      <p:cBhvr additive="base">
                                        <p:cTn id="27" dur="500" fill="hold"/>
                                        <p:tgtEl>
                                          <p:spTgt spid="10296">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0296">
                                            <p:txEl>
                                              <p:pRg st="0" end="0"/>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0296">
                                            <p:txEl>
                                              <p:pRg st="1" end="1"/>
                                            </p:txEl>
                                          </p:spTgt>
                                        </p:tgtEl>
                                        <p:attrNameLst>
                                          <p:attrName>style.visibility</p:attrName>
                                        </p:attrNameLst>
                                      </p:cBhvr>
                                      <p:to>
                                        <p:strVal val="visible"/>
                                      </p:to>
                                    </p:set>
                                    <p:anim calcmode="lin" valueType="num">
                                      <p:cBhvr additive="base">
                                        <p:cTn id="31" dur="500" fill="hold"/>
                                        <p:tgtEl>
                                          <p:spTgt spid="10296">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29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4065"/>
                                        </p:tgtEl>
                                        <p:attrNameLst>
                                          <p:attrName>style.visibility</p:attrName>
                                        </p:attrNameLst>
                                      </p:cBhvr>
                                      <p:to>
                                        <p:strVal val="visible"/>
                                      </p:to>
                                    </p:set>
                                    <p:anim calcmode="lin" valueType="num">
                                      <p:cBhvr additive="base">
                                        <p:cTn id="37" dur="500" fill="hold"/>
                                        <p:tgtEl>
                                          <p:spTgt spid="44065"/>
                                        </p:tgtEl>
                                        <p:attrNameLst>
                                          <p:attrName>ppt_x</p:attrName>
                                        </p:attrNameLst>
                                      </p:cBhvr>
                                      <p:tavLst>
                                        <p:tav tm="0">
                                          <p:val>
                                            <p:strVal val="#ppt_x"/>
                                          </p:val>
                                        </p:tav>
                                        <p:tav tm="100000">
                                          <p:val>
                                            <p:strVal val="#ppt_x"/>
                                          </p:val>
                                        </p:tav>
                                      </p:tavLst>
                                    </p:anim>
                                    <p:anim calcmode="lin" valueType="num">
                                      <p:cBhvr additive="base">
                                        <p:cTn id="38" dur="500" fill="hold"/>
                                        <p:tgtEl>
                                          <p:spTgt spid="4406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8" grpId="0" build="allAtOnce"/>
      <p:bldP spid="10296" grpId="0" build="allAtOnce"/>
      <p:bldP spid="4406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lide Number Placeholder 5"/>
          <p:cNvSpPr>
            <a:spLocks noGrp="1"/>
          </p:cNvSpPr>
          <p:nvPr>
            <p:ph type="sldNum" sz="quarter" idx="12"/>
          </p:nvPr>
        </p:nvSpPr>
        <p:spPr/>
        <p:txBody>
          <a:bodyPr/>
          <a:lstStyle/>
          <a:p>
            <a:pPr>
              <a:defRPr/>
            </a:pPr>
            <a:fld id="{E1935B43-8C79-452E-B81D-CDAD97CED814}" type="slidenum">
              <a:rPr lang="en-US"/>
              <a:pPr>
                <a:defRPr/>
              </a:pPr>
              <a:t>12</a:t>
            </a:fld>
            <a:endParaRPr lang="en-US"/>
          </a:p>
        </p:txBody>
      </p:sp>
      <p:sp>
        <p:nvSpPr>
          <p:cNvPr id="15363" name="Text Box 4"/>
          <p:cNvSpPr txBox="1">
            <a:spLocks noChangeArrowheads="1"/>
          </p:cNvSpPr>
          <p:nvPr/>
        </p:nvSpPr>
        <p:spPr bwMode="auto">
          <a:xfrm>
            <a:off x="149225" y="277813"/>
            <a:ext cx="6708775"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dirty="0" smtClean="0">
                <a:latin typeface="Times New Roman" pitchFamily="18" charset="0"/>
              </a:rPr>
              <a:t>12.</a:t>
            </a:r>
            <a:r>
              <a:rPr lang="en-US" altLang="en-US" sz="1600" dirty="0" smtClean="0">
                <a:latin typeface="Times New Roman" pitchFamily="18" charset="0"/>
              </a:rPr>
              <a:t> You are considering buying a security that offers 10 semiannual payments of $200 (to be paid at the end of every 6-months) priced at $1,650.  You will receive the first payment six months from purchase.  You are not willing to give the seller more than a 10% rate of profit on this transaction.  Will you buy this security?  Your opportunity cost of capital is </a:t>
            </a:r>
            <a:r>
              <a:rPr lang="en-US" sz="1600" dirty="0">
                <a:latin typeface="Times New Roman"/>
                <a:ea typeface="Times New Roman"/>
              </a:rPr>
              <a:t>13.1548% </a:t>
            </a:r>
            <a:r>
              <a:rPr lang="en-US" sz="1600" dirty="0" smtClean="0">
                <a:latin typeface="Times New Roman"/>
                <a:ea typeface="Times New Roman"/>
              </a:rPr>
              <a:t>.</a:t>
            </a:r>
            <a:endParaRPr lang="en-US" altLang="en-US" sz="1600" dirty="0">
              <a:latin typeface="Times New Roman" pitchFamily="18" charset="0"/>
            </a:endParaRPr>
          </a:p>
        </p:txBody>
      </p:sp>
      <p:sp>
        <p:nvSpPr>
          <p:cNvPr id="6163" name="Text Box 61"/>
          <p:cNvSpPr txBox="1">
            <a:spLocks noChangeArrowheads="1"/>
          </p:cNvSpPr>
          <p:nvPr/>
        </p:nvSpPr>
        <p:spPr bwMode="auto">
          <a:xfrm>
            <a:off x="217324" y="5979347"/>
            <a:ext cx="6647938"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dirty="0" smtClean="0">
                <a:latin typeface="Times New Roman" pitchFamily="18" charset="0"/>
              </a:rPr>
              <a:t>ROR = (SP – FMV) / FMV</a:t>
            </a:r>
          </a:p>
          <a:p>
            <a:pPr eaLnBrk="1" hangingPunct="1">
              <a:spcBef>
                <a:spcPct val="0"/>
              </a:spcBef>
              <a:buFontTx/>
              <a:buNone/>
            </a:pPr>
            <a:r>
              <a:rPr lang="en-US" altLang="en-US" sz="1600" dirty="0" smtClean="0">
                <a:latin typeface="Times New Roman" pitchFamily="18" charset="0"/>
              </a:rPr>
              <a:t>SP = FMV(1 + ROR)</a:t>
            </a:r>
          </a:p>
          <a:p>
            <a:pPr eaLnBrk="1" hangingPunct="1">
              <a:spcBef>
                <a:spcPct val="0"/>
              </a:spcBef>
              <a:buFontTx/>
              <a:buNone/>
            </a:pPr>
            <a:r>
              <a:rPr lang="en-US" altLang="en-US" sz="1600" dirty="0">
                <a:latin typeface="Times New Roman" pitchFamily="18" charset="0"/>
              </a:rPr>
              <a:t> </a:t>
            </a:r>
            <a:r>
              <a:rPr lang="en-US" altLang="en-US" sz="1600" dirty="0" smtClean="0">
                <a:latin typeface="Times New Roman" pitchFamily="18" charset="0"/>
              </a:rPr>
              <a:t>    = $1,432.57(1 + 0.10)</a:t>
            </a:r>
          </a:p>
          <a:p>
            <a:pPr eaLnBrk="1" hangingPunct="1">
              <a:spcBef>
                <a:spcPct val="0"/>
              </a:spcBef>
              <a:buFontTx/>
              <a:buNone/>
            </a:pPr>
            <a:r>
              <a:rPr lang="en-US" altLang="en-US" sz="1600" dirty="0">
                <a:latin typeface="Times New Roman" pitchFamily="18" charset="0"/>
              </a:rPr>
              <a:t> </a:t>
            </a:r>
            <a:r>
              <a:rPr lang="en-US" altLang="en-US" sz="1600" dirty="0" smtClean="0">
                <a:latin typeface="Times New Roman" pitchFamily="18" charset="0"/>
              </a:rPr>
              <a:t>    = </a:t>
            </a:r>
            <a:r>
              <a:rPr lang="en-US" altLang="en-US" sz="1600" b="1" dirty="0" smtClean="0">
                <a:latin typeface="Times New Roman" pitchFamily="18" charset="0"/>
              </a:rPr>
              <a:t>$</a:t>
            </a:r>
            <a:r>
              <a:rPr lang="en-US" altLang="en-US" sz="1600" b="1" dirty="0" smtClean="0">
                <a:latin typeface="Times New Roman" pitchFamily="18" charset="0"/>
              </a:rPr>
              <a:t>1,575.83</a:t>
            </a:r>
          </a:p>
          <a:p>
            <a:pPr eaLnBrk="1" hangingPunct="1">
              <a:spcBef>
                <a:spcPct val="0"/>
              </a:spcBef>
              <a:buFontTx/>
              <a:buNone/>
            </a:pPr>
            <a:endParaRPr lang="en-US" altLang="en-US" sz="1600" b="1" dirty="0">
              <a:latin typeface="Times New Roman" pitchFamily="18" charset="0"/>
            </a:endParaRPr>
          </a:p>
          <a:p>
            <a:pPr eaLnBrk="1" hangingPunct="1">
              <a:spcBef>
                <a:spcPct val="0"/>
              </a:spcBef>
              <a:buFontTx/>
              <a:buNone/>
            </a:pPr>
            <a:r>
              <a:rPr lang="en-US" altLang="en-US" sz="1600" dirty="0" smtClean="0">
                <a:latin typeface="Times New Roman" pitchFamily="18" charset="0"/>
              </a:rPr>
              <a:t>This is the sales price corresponding to a 10% spot ROR to the seller.  You will not buy this security since they are over priced WRT your stated limit.</a:t>
            </a:r>
            <a:endParaRPr lang="en-US" altLang="en-US" sz="1600" dirty="0" smtClean="0">
              <a:latin typeface="Times New Roman" pitchFamily="18" charset="0"/>
            </a:endParaRPr>
          </a:p>
        </p:txBody>
      </p:sp>
      <p:sp>
        <p:nvSpPr>
          <p:cNvPr id="29" name="Text Box 4"/>
          <p:cNvSpPr txBox="1">
            <a:spLocks noChangeArrowheads="1"/>
          </p:cNvSpPr>
          <p:nvPr/>
        </p:nvSpPr>
        <p:spPr bwMode="auto">
          <a:xfrm>
            <a:off x="156487" y="3372614"/>
            <a:ext cx="670877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dirty="0" smtClean="0">
                <a:latin typeface="Times New Roman" pitchFamily="18" charset="0"/>
              </a:rPr>
              <a:t>P/Y=2, N=10, I/Y=</a:t>
            </a:r>
            <a:r>
              <a:rPr lang="en-US" sz="1600" dirty="0" smtClean="0">
                <a:latin typeface="Times New Roman"/>
                <a:ea typeface="Times New Roman"/>
              </a:rPr>
              <a:t>13.1548, PMT=200; CPT PV,  PV = </a:t>
            </a:r>
            <a:r>
              <a:rPr lang="en-US" sz="1600" b="1" dirty="0" smtClean="0">
                <a:latin typeface="Times New Roman"/>
                <a:ea typeface="Times New Roman"/>
              </a:rPr>
              <a:t>$1,432.57</a:t>
            </a:r>
            <a:endParaRPr lang="en-US" altLang="en-US" sz="1600" b="1" dirty="0">
              <a:latin typeface="Times New Roman" pitchFamily="18" charset="0"/>
            </a:endParaRPr>
          </a:p>
        </p:txBody>
      </p:sp>
      <p:sp>
        <p:nvSpPr>
          <p:cNvPr id="30" name="Rectangle 29"/>
          <p:cNvSpPr>
            <a:spLocks noChangeArrowheads="1"/>
          </p:cNvSpPr>
          <p:nvPr/>
        </p:nvSpPr>
        <p:spPr bwMode="auto">
          <a:xfrm>
            <a:off x="149225" y="1527175"/>
            <a:ext cx="67087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dirty="0">
                <a:latin typeface="Times New Roman" pitchFamily="18" charset="0"/>
              </a:rPr>
              <a:t>1</a:t>
            </a:r>
            <a:r>
              <a:rPr lang="en-US" altLang="en-US" sz="1600" b="1" baseline="30000" dirty="0">
                <a:latin typeface="Times New Roman" pitchFamily="18" charset="0"/>
              </a:rPr>
              <a:t>st</a:t>
            </a:r>
            <a:r>
              <a:rPr lang="en-US" altLang="en-US" sz="1600" b="1" dirty="0">
                <a:latin typeface="Times New Roman" pitchFamily="18" charset="0"/>
              </a:rPr>
              <a:t> Step: Find the </a:t>
            </a:r>
            <a:r>
              <a:rPr lang="en-US" altLang="en-US" sz="1600" b="1" dirty="0" smtClean="0">
                <a:latin typeface="Times New Roman" pitchFamily="18" charset="0"/>
              </a:rPr>
              <a:t>FMV/Theoretical Value of the security</a:t>
            </a:r>
            <a:endParaRPr lang="en-US" altLang="en-US" sz="1600" b="1" dirty="0">
              <a:latin typeface="Times New Roman" pitchFamily="18" charset="0"/>
            </a:endParaRPr>
          </a:p>
        </p:txBody>
      </p:sp>
      <p:sp>
        <p:nvSpPr>
          <p:cNvPr id="3" name="Footer Placeholder 2"/>
          <p:cNvSpPr>
            <a:spLocks noGrp="1"/>
          </p:cNvSpPr>
          <p:nvPr>
            <p:ph type="ftr" sz="quarter" idx="11"/>
          </p:nvPr>
        </p:nvSpPr>
        <p:spPr/>
        <p:txBody>
          <a:bodyPr/>
          <a:lstStyle/>
          <a:p>
            <a:pPr>
              <a:defRPr/>
            </a:pPr>
            <a:r>
              <a:rPr lang="en-US" dirty="0" smtClean="0"/>
              <a:t>TVM Sample Problems </a:t>
            </a:r>
            <a:r>
              <a:rPr lang="en-US" sz="800" dirty="0" smtClean="0"/>
              <a:t>(ver. 2.2 Feb 17)</a:t>
            </a:r>
            <a:endParaRPr lang="en-US" sz="800" dirty="0"/>
          </a:p>
        </p:txBody>
      </p:sp>
      <p:grpSp>
        <p:nvGrpSpPr>
          <p:cNvPr id="32" name="Group 70"/>
          <p:cNvGrpSpPr>
            <a:grpSpLocks/>
          </p:cNvGrpSpPr>
          <p:nvPr/>
        </p:nvGrpSpPr>
        <p:grpSpPr bwMode="auto">
          <a:xfrm>
            <a:off x="1334173" y="1846282"/>
            <a:ext cx="3955885" cy="1538268"/>
            <a:chOff x="1852613" y="5426075"/>
            <a:chExt cx="3955885" cy="1538268"/>
          </a:xfrm>
        </p:grpSpPr>
        <p:grpSp>
          <p:nvGrpSpPr>
            <p:cNvPr id="33" name="Group 184"/>
            <p:cNvGrpSpPr>
              <a:grpSpLocks/>
            </p:cNvGrpSpPr>
            <p:nvPr/>
          </p:nvGrpSpPr>
          <p:grpSpPr bwMode="auto">
            <a:xfrm>
              <a:off x="1974850" y="6056313"/>
              <a:ext cx="1590675" cy="157162"/>
              <a:chOff x="294" y="3315"/>
              <a:chExt cx="521" cy="60"/>
            </a:xfrm>
          </p:grpSpPr>
          <p:sp>
            <p:nvSpPr>
              <p:cNvPr id="64" name="Line 185"/>
              <p:cNvSpPr>
                <a:spLocks noChangeShapeType="1"/>
              </p:cNvSpPr>
              <p:nvPr/>
            </p:nvSpPr>
            <p:spPr bwMode="auto">
              <a:xfrm>
                <a:off x="294" y="3343"/>
                <a:ext cx="52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 name="Line 186"/>
              <p:cNvSpPr>
                <a:spLocks noChangeShapeType="1"/>
              </p:cNvSpPr>
              <p:nvPr/>
            </p:nvSpPr>
            <p:spPr bwMode="auto">
              <a:xfrm>
                <a:off x="294" y="3315"/>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 name="Line 187"/>
              <p:cNvSpPr>
                <a:spLocks noChangeShapeType="1"/>
              </p:cNvSpPr>
              <p:nvPr/>
            </p:nvSpPr>
            <p:spPr bwMode="auto">
              <a:xfrm>
                <a:off x="513" y="3315"/>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7" name="Line 188"/>
              <p:cNvSpPr>
                <a:spLocks noChangeShapeType="1"/>
              </p:cNvSpPr>
              <p:nvPr/>
            </p:nvSpPr>
            <p:spPr bwMode="auto">
              <a:xfrm>
                <a:off x="732" y="3315"/>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4" name="Text Box 189"/>
            <p:cNvSpPr txBox="1">
              <a:spLocks noChangeArrowheads="1"/>
            </p:cNvSpPr>
            <p:nvPr/>
          </p:nvSpPr>
          <p:spPr bwMode="auto">
            <a:xfrm>
              <a:off x="2514600" y="6200775"/>
              <a:ext cx="25400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b="1">
                  <a:latin typeface="Arial Narrow" pitchFamily="34" charset="0"/>
                </a:rPr>
                <a:t>1</a:t>
              </a:r>
            </a:p>
          </p:txBody>
        </p:sp>
        <p:sp>
          <p:nvSpPr>
            <p:cNvPr id="35" name="Text Box 190"/>
            <p:cNvSpPr txBox="1">
              <a:spLocks noChangeArrowheads="1"/>
            </p:cNvSpPr>
            <p:nvPr/>
          </p:nvSpPr>
          <p:spPr bwMode="auto">
            <a:xfrm>
              <a:off x="3203575" y="6200775"/>
              <a:ext cx="25400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b="1">
                  <a:latin typeface="Arial Narrow" pitchFamily="34" charset="0"/>
                </a:rPr>
                <a:t>2</a:t>
              </a:r>
            </a:p>
          </p:txBody>
        </p:sp>
        <p:sp>
          <p:nvSpPr>
            <p:cNvPr id="36" name="Text Box 191"/>
            <p:cNvSpPr txBox="1">
              <a:spLocks noChangeArrowheads="1"/>
            </p:cNvSpPr>
            <p:nvPr/>
          </p:nvSpPr>
          <p:spPr bwMode="auto">
            <a:xfrm>
              <a:off x="4152900" y="6200775"/>
              <a:ext cx="2551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b="1" dirty="0">
                  <a:latin typeface="Arial Narrow" pitchFamily="34" charset="0"/>
                </a:rPr>
                <a:t>8</a:t>
              </a:r>
            </a:p>
          </p:txBody>
        </p:sp>
        <p:sp>
          <p:nvSpPr>
            <p:cNvPr id="37" name="Text Box 192"/>
            <p:cNvSpPr txBox="1">
              <a:spLocks noChangeArrowheads="1"/>
            </p:cNvSpPr>
            <p:nvPr/>
          </p:nvSpPr>
          <p:spPr bwMode="auto">
            <a:xfrm>
              <a:off x="4838700" y="6200775"/>
              <a:ext cx="2551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b="1" dirty="0">
                  <a:latin typeface="Arial Narrow" pitchFamily="34" charset="0"/>
                </a:rPr>
                <a:t>9</a:t>
              </a:r>
            </a:p>
          </p:txBody>
        </p:sp>
        <p:sp>
          <p:nvSpPr>
            <p:cNvPr id="38" name="Text Box 193"/>
            <p:cNvSpPr txBox="1">
              <a:spLocks noChangeArrowheads="1"/>
            </p:cNvSpPr>
            <p:nvPr/>
          </p:nvSpPr>
          <p:spPr bwMode="auto">
            <a:xfrm>
              <a:off x="5482768" y="6199188"/>
              <a:ext cx="3257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b="1" dirty="0" smtClean="0">
                  <a:latin typeface="Arial Narrow" pitchFamily="34" charset="0"/>
                </a:rPr>
                <a:t>10</a:t>
              </a:r>
              <a:endParaRPr lang="en-US" altLang="en-US" sz="1200" b="1" dirty="0">
                <a:latin typeface="Arial Narrow" pitchFamily="34" charset="0"/>
              </a:endParaRPr>
            </a:p>
          </p:txBody>
        </p:sp>
        <p:sp>
          <p:nvSpPr>
            <p:cNvPr id="39" name="Line 194"/>
            <p:cNvSpPr>
              <a:spLocks noChangeShapeType="1"/>
            </p:cNvSpPr>
            <p:nvPr/>
          </p:nvSpPr>
          <p:spPr bwMode="auto">
            <a:xfrm>
              <a:off x="5645633" y="6429375"/>
              <a:ext cx="0" cy="173038"/>
            </a:xfrm>
            <a:prstGeom prst="line">
              <a:avLst/>
            </a:prstGeom>
            <a:noFill/>
            <a:ln w="15875">
              <a:solidFill>
                <a:schemeClr val="tx1"/>
              </a:solidFill>
              <a:round/>
              <a:headEnd/>
              <a:tailEnd type="stealth" w="sm" len="med"/>
            </a:ln>
            <a:extLst>
              <a:ext uri="{909E8E84-426E-40DD-AFC4-6F175D3DCCD1}">
                <a14:hiddenFill xmlns:a14="http://schemas.microsoft.com/office/drawing/2010/main">
                  <a:noFill/>
                </a14:hiddenFill>
              </a:ext>
            </a:extLst>
          </p:spPr>
          <p:txBody>
            <a:bodyPr/>
            <a:lstStyle/>
            <a:p>
              <a:endParaRPr lang="en-US"/>
            </a:p>
          </p:txBody>
        </p:sp>
        <p:sp>
          <p:nvSpPr>
            <p:cNvPr id="40" name="Line 195"/>
            <p:cNvSpPr>
              <a:spLocks noChangeShapeType="1"/>
            </p:cNvSpPr>
            <p:nvPr/>
          </p:nvSpPr>
          <p:spPr bwMode="auto">
            <a:xfrm>
              <a:off x="2659063" y="6429375"/>
              <a:ext cx="0" cy="173038"/>
            </a:xfrm>
            <a:prstGeom prst="line">
              <a:avLst/>
            </a:prstGeom>
            <a:noFill/>
            <a:ln w="15875">
              <a:solidFill>
                <a:schemeClr val="tx1"/>
              </a:solidFill>
              <a:round/>
              <a:headEnd/>
              <a:tailEnd type="stealth" w="sm" len="med"/>
            </a:ln>
            <a:extLst>
              <a:ext uri="{909E8E84-426E-40DD-AFC4-6F175D3DCCD1}">
                <a14:hiddenFill xmlns:a14="http://schemas.microsoft.com/office/drawing/2010/main">
                  <a:noFill/>
                </a14:hiddenFill>
              </a:ext>
            </a:extLst>
          </p:spPr>
          <p:txBody>
            <a:bodyPr/>
            <a:lstStyle/>
            <a:p>
              <a:endParaRPr lang="en-US"/>
            </a:p>
          </p:txBody>
        </p:sp>
        <p:sp>
          <p:nvSpPr>
            <p:cNvPr id="41" name="Line 196"/>
            <p:cNvSpPr>
              <a:spLocks noChangeShapeType="1"/>
            </p:cNvSpPr>
            <p:nvPr/>
          </p:nvSpPr>
          <p:spPr bwMode="auto">
            <a:xfrm>
              <a:off x="3341688" y="6429375"/>
              <a:ext cx="0" cy="173038"/>
            </a:xfrm>
            <a:prstGeom prst="line">
              <a:avLst/>
            </a:prstGeom>
            <a:noFill/>
            <a:ln w="15875">
              <a:solidFill>
                <a:schemeClr val="tx1"/>
              </a:solidFill>
              <a:round/>
              <a:headEnd/>
              <a:tailEnd type="stealth" w="sm" len="med"/>
            </a:ln>
            <a:extLst>
              <a:ext uri="{909E8E84-426E-40DD-AFC4-6F175D3DCCD1}">
                <a14:hiddenFill xmlns:a14="http://schemas.microsoft.com/office/drawing/2010/main">
                  <a:noFill/>
                </a14:hiddenFill>
              </a:ext>
            </a:extLst>
          </p:spPr>
          <p:txBody>
            <a:bodyPr/>
            <a:lstStyle/>
            <a:p>
              <a:endParaRPr lang="en-US"/>
            </a:p>
          </p:txBody>
        </p:sp>
        <p:sp>
          <p:nvSpPr>
            <p:cNvPr id="42" name="Line 197"/>
            <p:cNvSpPr>
              <a:spLocks noChangeShapeType="1"/>
            </p:cNvSpPr>
            <p:nvPr/>
          </p:nvSpPr>
          <p:spPr bwMode="auto">
            <a:xfrm>
              <a:off x="4335463" y="6429375"/>
              <a:ext cx="0" cy="173038"/>
            </a:xfrm>
            <a:prstGeom prst="line">
              <a:avLst/>
            </a:prstGeom>
            <a:noFill/>
            <a:ln w="15875">
              <a:solidFill>
                <a:schemeClr val="tx1"/>
              </a:solidFill>
              <a:round/>
              <a:headEnd/>
              <a:tailEnd type="stealth" w="sm" len="med"/>
            </a:ln>
            <a:extLst>
              <a:ext uri="{909E8E84-426E-40DD-AFC4-6F175D3DCCD1}">
                <a14:hiddenFill xmlns:a14="http://schemas.microsoft.com/office/drawing/2010/main">
                  <a:noFill/>
                </a14:hiddenFill>
              </a:ext>
            </a:extLst>
          </p:spPr>
          <p:txBody>
            <a:bodyPr/>
            <a:lstStyle/>
            <a:p>
              <a:endParaRPr lang="en-US"/>
            </a:p>
          </p:txBody>
        </p:sp>
        <p:sp>
          <p:nvSpPr>
            <p:cNvPr id="43" name="Line 198"/>
            <p:cNvSpPr>
              <a:spLocks noChangeShapeType="1"/>
            </p:cNvSpPr>
            <p:nvPr/>
          </p:nvSpPr>
          <p:spPr bwMode="auto">
            <a:xfrm>
              <a:off x="5010150" y="6429375"/>
              <a:ext cx="0" cy="173038"/>
            </a:xfrm>
            <a:prstGeom prst="line">
              <a:avLst/>
            </a:prstGeom>
            <a:noFill/>
            <a:ln w="15875">
              <a:solidFill>
                <a:schemeClr val="tx1"/>
              </a:solidFill>
              <a:round/>
              <a:headEnd/>
              <a:tailEnd type="stealth" w="sm" len="med"/>
            </a:ln>
            <a:extLst>
              <a:ext uri="{909E8E84-426E-40DD-AFC4-6F175D3DCCD1}">
                <a14:hiddenFill xmlns:a14="http://schemas.microsoft.com/office/drawing/2010/main">
                  <a:noFill/>
                </a14:hiddenFill>
              </a:ext>
            </a:extLst>
          </p:spPr>
          <p:txBody>
            <a:bodyPr/>
            <a:lstStyle/>
            <a:p>
              <a:endParaRPr lang="en-US"/>
            </a:p>
          </p:txBody>
        </p:sp>
        <p:sp>
          <p:nvSpPr>
            <p:cNvPr id="44" name="Text Box 199"/>
            <p:cNvSpPr txBox="1">
              <a:spLocks noChangeArrowheads="1"/>
            </p:cNvSpPr>
            <p:nvPr/>
          </p:nvSpPr>
          <p:spPr bwMode="auto">
            <a:xfrm>
              <a:off x="3700600" y="6687344"/>
              <a:ext cx="87876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b="1" dirty="0">
                  <a:latin typeface="Arial Narrow" pitchFamily="34" charset="0"/>
                </a:rPr>
                <a:t>PMT = </a:t>
              </a:r>
              <a:r>
                <a:rPr lang="en-US" altLang="en-US" sz="1200" b="1" dirty="0" smtClean="0">
                  <a:latin typeface="Arial Narrow" pitchFamily="34" charset="0"/>
                </a:rPr>
                <a:t>$200</a:t>
              </a:r>
              <a:endParaRPr lang="en-US" altLang="en-US" sz="1200" b="1" dirty="0">
                <a:latin typeface="Arial Narrow" pitchFamily="34" charset="0"/>
              </a:endParaRPr>
            </a:p>
          </p:txBody>
        </p:sp>
        <p:sp>
          <p:nvSpPr>
            <p:cNvPr id="45" name="AutoShape 200"/>
            <p:cNvSpPr>
              <a:spLocks/>
            </p:cNvSpPr>
            <p:nvPr/>
          </p:nvSpPr>
          <p:spPr bwMode="auto">
            <a:xfrm rot="16200000">
              <a:off x="4058445" y="5125244"/>
              <a:ext cx="173037" cy="3124200"/>
            </a:xfrm>
            <a:prstGeom prst="leftBrace">
              <a:avLst>
                <a:gd name="adj1" fmla="val 150459"/>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200">
                <a:latin typeface="Times New Roman" pitchFamily="18" charset="0"/>
              </a:endParaRPr>
            </a:p>
          </p:txBody>
        </p:sp>
        <p:sp>
          <p:nvSpPr>
            <p:cNvPr id="46" name="Text Box 201"/>
            <p:cNvSpPr txBox="1">
              <a:spLocks noChangeArrowheads="1"/>
            </p:cNvSpPr>
            <p:nvPr/>
          </p:nvSpPr>
          <p:spPr bwMode="auto">
            <a:xfrm>
              <a:off x="1938801" y="5575319"/>
              <a:ext cx="5757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b="1" dirty="0" smtClean="0">
                  <a:latin typeface="Arial Narrow" pitchFamily="34" charset="0"/>
                </a:rPr>
                <a:t>PV </a:t>
              </a:r>
              <a:r>
                <a:rPr lang="en-US" altLang="en-US" sz="1200" b="1" dirty="0">
                  <a:latin typeface="Arial Narrow" pitchFamily="34" charset="0"/>
                </a:rPr>
                <a:t>= ?</a:t>
              </a:r>
            </a:p>
          </p:txBody>
        </p:sp>
        <p:grpSp>
          <p:nvGrpSpPr>
            <p:cNvPr id="47" name="Group 202"/>
            <p:cNvGrpSpPr>
              <a:grpSpLocks/>
            </p:cNvGrpSpPr>
            <p:nvPr/>
          </p:nvGrpSpPr>
          <p:grpSpPr bwMode="auto">
            <a:xfrm>
              <a:off x="4090988" y="6048375"/>
              <a:ext cx="1566862" cy="157163"/>
              <a:chOff x="987" y="3312"/>
              <a:chExt cx="513" cy="60"/>
            </a:xfrm>
          </p:grpSpPr>
          <p:sp>
            <p:nvSpPr>
              <p:cNvPr id="60" name="Line 203"/>
              <p:cNvSpPr>
                <a:spLocks noChangeShapeType="1"/>
              </p:cNvSpPr>
              <p:nvPr/>
            </p:nvSpPr>
            <p:spPr bwMode="auto">
              <a:xfrm>
                <a:off x="1060" y="3312"/>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 name="Line 204"/>
              <p:cNvSpPr>
                <a:spLocks noChangeShapeType="1"/>
              </p:cNvSpPr>
              <p:nvPr/>
            </p:nvSpPr>
            <p:spPr bwMode="auto">
              <a:xfrm>
                <a:off x="1280" y="3312"/>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 name="Line 205"/>
              <p:cNvSpPr>
                <a:spLocks noChangeShapeType="1"/>
              </p:cNvSpPr>
              <p:nvPr/>
            </p:nvSpPr>
            <p:spPr bwMode="auto">
              <a:xfrm>
                <a:off x="1500" y="3312"/>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3" name="Line 206"/>
              <p:cNvSpPr>
                <a:spLocks noChangeShapeType="1"/>
              </p:cNvSpPr>
              <p:nvPr/>
            </p:nvSpPr>
            <p:spPr bwMode="auto">
              <a:xfrm>
                <a:off x="987" y="3340"/>
                <a:ext cx="509"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8" name="Group 207"/>
            <p:cNvGrpSpPr>
              <a:grpSpLocks/>
            </p:cNvGrpSpPr>
            <p:nvPr/>
          </p:nvGrpSpPr>
          <p:grpSpPr bwMode="auto">
            <a:xfrm>
              <a:off x="3505200" y="5905500"/>
              <a:ext cx="109538" cy="434975"/>
              <a:chOff x="1803" y="3420"/>
              <a:chExt cx="66" cy="225"/>
            </a:xfrm>
          </p:grpSpPr>
          <p:sp>
            <p:nvSpPr>
              <p:cNvPr id="57" name="Line 208"/>
              <p:cNvSpPr>
                <a:spLocks noChangeShapeType="1"/>
              </p:cNvSpPr>
              <p:nvPr/>
            </p:nvSpPr>
            <p:spPr bwMode="auto">
              <a:xfrm flipH="1">
                <a:off x="1803" y="3420"/>
                <a:ext cx="54" cy="5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 name="Line 209"/>
              <p:cNvSpPr>
                <a:spLocks noChangeShapeType="1"/>
              </p:cNvSpPr>
              <p:nvPr/>
            </p:nvSpPr>
            <p:spPr bwMode="auto">
              <a:xfrm>
                <a:off x="1803" y="3480"/>
                <a:ext cx="63" cy="9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 name="Line 210"/>
              <p:cNvSpPr>
                <a:spLocks noChangeShapeType="1"/>
              </p:cNvSpPr>
              <p:nvPr/>
            </p:nvSpPr>
            <p:spPr bwMode="auto">
              <a:xfrm flipH="1">
                <a:off x="1812" y="3582"/>
                <a:ext cx="57" cy="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9" name="Group 211"/>
            <p:cNvGrpSpPr>
              <a:grpSpLocks/>
            </p:cNvGrpSpPr>
            <p:nvPr/>
          </p:nvGrpSpPr>
          <p:grpSpPr bwMode="auto">
            <a:xfrm>
              <a:off x="4035425" y="5905500"/>
              <a:ext cx="109538" cy="434975"/>
              <a:chOff x="1803" y="3420"/>
              <a:chExt cx="66" cy="225"/>
            </a:xfrm>
          </p:grpSpPr>
          <p:sp>
            <p:nvSpPr>
              <p:cNvPr id="54" name="Line 212"/>
              <p:cNvSpPr>
                <a:spLocks noChangeShapeType="1"/>
              </p:cNvSpPr>
              <p:nvPr/>
            </p:nvSpPr>
            <p:spPr bwMode="auto">
              <a:xfrm flipH="1">
                <a:off x="1803" y="3420"/>
                <a:ext cx="54" cy="5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 name="Line 213"/>
              <p:cNvSpPr>
                <a:spLocks noChangeShapeType="1"/>
              </p:cNvSpPr>
              <p:nvPr/>
            </p:nvSpPr>
            <p:spPr bwMode="auto">
              <a:xfrm>
                <a:off x="1803" y="3480"/>
                <a:ext cx="63" cy="9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 name="Line 214"/>
              <p:cNvSpPr>
                <a:spLocks noChangeShapeType="1"/>
              </p:cNvSpPr>
              <p:nvPr/>
            </p:nvSpPr>
            <p:spPr bwMode="auto">
              <a:xfrm flipH="1">
                <a:off x="1812" y="3582"/>
                <a:ext cx="57" cy="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1" name="Line 217"/>
            <p:cNvSpPr>
              <a:spLocks noChangeShapeType="1"/>
            </p:cNvSpPr>
            <p:nvPr/>
          </p:nvSpPr>
          <p:spPr bwMode="auto">
            <a:xfrm flipV="1">
              <a:off x="1974850" y="5426075"/>
              <a:ext cx="0" cy="577850"/>
            </a:xfrm>
            <a:prstGeom prst="line">
              <a:avLst/>
            </a:prstGeom>
            <a:noFill/>
            <a:ln w="15875">
              <a:solidFill>
                <a:schemeClr val="tx1"/>
              </a:solidFill>
              <a:round/>
              <a:headEnd/>
              <a:tailEnd type="stealth" w="sm" len="med"/>
            </a:ln>
            <a:extLst>
              <a:ext uri="{909E8E84-426E-40DD-AFC4-6F175D3DCCD1}">
                <a14:hiddenFill xmlns:a14="http://schemas.microsoft.com/office/drawing/2010/main">
                  <a:noFill/>
                </a14:hiddenFill>
              </a:ext>
            </a:extLst>
          </p:spPr>
          <p:txBody>
            <a:bodyPr/>
            <a:lstStyle/>
            <a:p>
              <a:endParaRPr lang="en-US"/>
            </a:p>
          </p:txBody>
        </p:sp>
        <p:sp>
          <p:nvSpPr>
            <p:cNvPr id="53" name="Text Box 189"/>
            <p:cNvSpPr txBox="1">
              <a:spLocks noChangeArrowheads="1"/>
            </p:cNvSpPr>
            <p:nvPr/>
          </p:nvSpPr>
          <p:spPr bwMode="auto">
            <a:xfrm>
              <a:off x="1852613" y="6200775"/>
              <a:ext cx="25400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b="1">
                  <a:latin typeface="Arial Narrow" pitchFamily="34" charset="0"/>
                </a:rPr>
                <a:t>0</a:t>
              </a:r>
            </a:p>
          </p:txBody>
        </p:sp>
      </p:grpSp>
      <p:sp>
        <p:nvSpPr>
          <p:cNvPr id="4" name="Rectangle 3"/>
          <p:cNvSpPr/>
          <p:nvPr/>
        </p:nvSpPr>
        <p:spPr>
          <a:xfrm>
            <a:off x="185067" y="3695660"/>
            <a:ext cx="6693710" cy="338554"/>
          </a:xfrm>
          <a:prstGeom prst="rect">
            <a:avLst/>
          </a:prstGeom>
        </p:spPr>
        <p:txBody>
          <a:bodyPr wrap="square">
            <a:spAutoFit/>
          </a:bodyPr>
          <a:lstStyle/>
          <a:p>
            <a:r>
              <a:rPr lang="en-US" altLang="en-US" b="1" dirty="0" smtClean="0"/>
              <a:t>Step 2: Decide whether to buy or not</a:t>
            </a:r>
            <a:endParaRPr lang="en-US" altLang="en-US" dirty="0" smtClean="0"/>
          </a:p>
        </p:txBody>
      </p:sp>
      <p:sp>
        <p:nvSpPr>
          <p:cNvPr id="5" name="Rectangle 4"/>
          <p:cNvSpPr/>
          <p:nvPr/>
        </p:nvSpPr>
        <p:spPr>
          <a:xfrm>
            <a:off x="217324" y="4965144"/>
            <a:ext cx="6647938" cy="584775"/>
          </a:xfrm>
          <a:prstGeom prst="rect">
            <a:avLst/>
          </a:prstGeom>
        </p:spPr>
        <p:txBody>
          <a:bodyPr wrap="square">
            <a:spAutoFit/>
          </a:bodyPr>
          <a:lstStyle/>
          <a:p>
            <a:r>
              <a:rPr lang="en-US" altLang="en-US" dirty="0"/>
              <a:t>Since the actual sales price represents a spot ROR to the seller of more than 10%, you will not buy </a:t>
            </a:r>
            <a:r>
              <a:rPr lang="en-US" altLang="en-US" dirty="0" smtClean="0"/>
              <a:t>this security</a:t>
            </a:r>
            <a:endParaRPr lang="en-US" altLang="en-US" dirty="0"/>
          </a:p>
        </p:txBody>
      </p:sp>
      <p:sp>
        <p:nvSpPr>
          <p:cNvPr id="50" name="Rectangle 49"/>
          <p:cNvSpPr/>
          <p:nvPr/>
        </p:nvSpPr>
        <p:spPr>
          <a:xfrm>
            <a:off x="171552" y="5686484"/>
            <a:ext cx="6693710" cy="338554"/>
          </a:xfrm>
          <a:prstGeom prst="rect">
            <a:avLst/>
          </a:prstGeom>
        </p:spPr>
        <p:txBody>
          <a:bodyPr wrap="square">
            <a:spAutoFit/>
          </a:bodyPr>
          <a:lstStyle/>
          <a:p>
            <a:r>
              <a:rPr lang="en-US" altLang="en-US" b="1" dirty="0" smtClean="0"/>
              <a:t>Option 2: </a:t>
            </a:r>
            <a:r>
              <a:rPr lang="en-US" altLang="en-US" dirty="0" smtClean="0"/>
              <a:t>Find </a:t>
            </a:r>
            <a:r>
              <a:rPr lang="en-US" altLang="en-US" dirty="0" smtClean="0"/>
              <a:t>allowable Sales Price</a:t>
            </a:r>
          </a:p>
        </p:txBody>
      </p:sp>
      <p:sp>
        <p:nvSpPr>
          <p:cNvPr id="68" name="Rectangle 67"/>
          <p:cNvSpPr/>
          <p:nvPr/>
        </p:nvSpPr>
        <p:spPr>
          <a:xfrm>
            <a:off x="181295" y="4031832"/>
            <a:ext cx="6693710" cy="338554"/>
          </a:xfrm>
          <a:prstGeom prst="rect">
            <a:avLst/>
          </a:prstGeom>
        </p:spPr>
        <p:txBody>
          <a:bodyPr wrap="square">
            <a:spAutoFit/>
          </a:bodyPr>
          <a:lstStyle/>
          <a:p>
            <a:r>
              <a:rPr lang="en-US" altLang="en-US" b="1" dirty="0" smtClean="0"/>
              <a:t>Option 1: </a:t>
            </a:r>
            <a:r>
              <a:rPr lang="en-US" altLang="en-US" dirty="0" smtClean="0"/>
              <a:t>Find Seller’s spot ROR</a:t>
            </a:r>
            <a:endParaRPr lang="en-US" altLang="en-US" dirty="0" smtClean="0"/>
          </a:p>
        </p:txBody>
      </p:sp>
      <p:sp>
        <p:nvSpPr>
          <p:cNvPr id="69" name="Text Box 61"/>
          <p:cNvSpPr txBox="1">
            <a:spLocks noChangeArrowheads="1"/>
          </p:cNvSpPr>
          <p:nvPr/>
        </p:nvSpPr>
        <p:spPr bwMode="auto">
          <a:xfrm>
            <a:off x="164690" y="4287678"/>
            <a:ext cx="670057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dirty="0" smtClean="0">
                <a:latin typeface="Times New Roman" pitchFamily="18" charset="0"/>
              </a:rPr>
              <a:t>ROR = (SP – FMV) / FMV</a:t>
            </a:r>
          </a:p>
          <a:p>
            <a:pPr eaLnBrk="1" hangingPunct="1">
              <a:spcBef>
                <a:spcPct val="0"/>
              </a:spcBef>
              <a:buFontTx/>
              <a:buNone/>
            </a:pPr>
            <a:r>
              <a:rPr lang="en-US" altLang="en-US" sz="1600" dirty="0">
                <a:latin typeface="Times New Roman" pitchFamily="18" charset="0"/>
              </a:rPr>
              <a:t> </a:t>
            </a:r>
            <a:r>
              <a:rPr lang="en-US" altLang="en-US" sz="1600" dirty="0" smtClean="0">
                <a:latin typeface="Times New Roman" pitchFamily="18" charset="0"/>
              </a:rPr>
              <a:t>        </a:t>
            </a:r>
            <a:r>
              <a:rPr lang="en-US" altLang="en-US" sz="1600" dirty="0" smtClean="0">
                <a:latin typeface="Times New Roman" pitchFamily="18" charset="0"/>
              </a:rPr>
              <a:t>= ($1,650 - </a:t>
            </a:r>
            <a:r>
              <a:rPr lang="en-US" sz="1600" dirty="0">
                <a:latin typeface="Times New Roman"/>
                <a:ea typeface="Times New Roman"/>
              </a:rPr>
              <a:t>$</a:t>
            </a:r>
            <a:r>
              <a:rPr lang="en-US" sz="1600" dirty="0" smtClean="0">
                <a:latin typeface="Times New Roman"/>
                <a:ea typeface="Times New Roman"/>
              </a:rPr>
              <a:t>1,432.57) /</a:t>
            </a:r>
            <a:r>
              <a:rPr lang="en-US" sz="1600" dirty="0">
                <a:latin typeface="Times New Roman"/>
                <a:ea typeface="Times New Roman"/>
              </a:rPr>
              <a:t> $1,432.57</a:t>
            </a:r>
            <a:r>
              <a:rPr lang="en-US" sz="1600" dirty="0" smtClean="0">
                <a:latin typeface="Times New Roman"/>
                <a:ea typeface="Times New Roman"/>
              </a:rPr>
              <a:t> </a:t>
            </a:r>
            <a:endParaRPr lang="en-US" altLang="en-US" sz="1600" dirty="0" smtClean="0">
              <a:latin typeface="Times New Roman" pitchFamily="18" charset="0"/>
            </a:endParaRPr>
          </a:p>
          <a:p>
            <a:pPr eaLnBrk="1" hangingPunct="1">
              <a:spcBef>
                <a:spcPct val="0"/>
              </a:spcBef>
              <a:buFontTx/>
              <a:buNone/>
            </a:pPr>
            <a:r>
              <a:rPr lang="en-US" altLang="en-US" sz="1600" dirty="0">
                <a:latin typeface="Times New Roman" pitchFamily="18" charset="0"/>
              </a:rPr>
              <a:t> </a:t>
            </a:r>
            <a:r>
              <a:rPr lang="en-US" altLang="en-US" sz="1600" dirty="0" smtClean="0">
                <a:latin typeface="Times New Roman" pitchFamily="18" charset="0"/>
              </a:rPr>
              <a:t>    </a:t>
            </a:r>
            <a:r>
              <a:rPr lang="en-US" altLang="en-US" sz="1600" dirty="0" smtClean="0">
                <a:latin typeface="Times New Roman" pitchFamily="18" charset="0"/>
              </a:rPr>
              <a:t>    =</a:t>
            </a:r>
            <a:r>
              <a:rPr lang="en-US" altLang="en-US" sz="1600" b="1" dirty="0">
                <a:latin typeface="Times New Roman" pitchFamily="18" charset="0"/>
              </a:rPr>
              <a:t> </a:t>
            </a:r>
            <a:r>
              <a:rPr lang="en-US" altLang="en-US" sz="1600" b="1" dirty="0" smtClean="0">
                <a:latin typeface="Times New Roman" pitchFamily="18" charset="0"/>
              </a:rPr>
              <a:t>15.1776%</a:t>
            </a:r>
            <a:endParaRPr lang="en-US" altLang="en-US" sz="1600" dirty="0" smtClean="0">
              <a:latin typeface="Times New Roman" pitchFamily="18" charset="0"/>
            </a:endParaRPr>
          </a:p>
        </p:txBody>
      </p:sp>
    </p:spTree>
    <p:extLst>
      <p:ext uri="{BB962C8B-B14F-4D97-AF65-F5344CB8AC3E}">
        <p14:creationId xmlns:p14="http://schemas.microsoft.com/office/powerpoint/2010/main" val="37473482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
                                            <p:txEl>
                                              <p:pRg st="0" end="0"/>
                                            </p:txEl>
                                          </p:spTgt>
                                        </p:tgtEl>
                                        <p:attrNameLst>
                                          <p:attrName>style.visibility</p:attrName>
                                        </p:attrNameLst>
                                      </p:cBhvr>
                                      <p:to>
                                        <p:strVal val="visible"/>
                                      </p:to>
                                    </p:set>
                                    <p:anim calcmode="lin" valueType="num">
                                      <p:cBhvr additive="base">
                                        <p:cTn id="7" dur="500" fill="hold"/>
                                        <p:tgtEl>
                                          <p:spTgt spid="3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2"/>
                                        </p:tgtEl>
                                        <p:attrNameLst>
                                          <p:attrName>style.visibility</p:attrName>
                                        </p:attrNameLst>
                                      </p:cBhvr>
                                      <p:to>
                                        <p:strVal val="visible"/>
                                      </p:to>
                                    </p:set>
                                    <p:anim calcmode="lin" valueType="num">
                                      <p:cBhvr additive="base">
                                        <p:cTn id="13" dur="500" fill="hold"/>
                                        <p:tgtEl>
                                          <p:spTgt spid="32"/>
                                        </p:tgtEl>
                                        <p:attrNameLst>
                                          <p:attrName>ppt_x</p:attrName>
                                        </p:attrNameLst>
                                      </p:cBhvr>
                                      <p:tavLst>
                                        <p:tav tm="0">
                                          <p:val>
                                            <p:strVal val="#ppt_x"/>
                                          </p:val>
                                        </p:tav>
                                        <p:tav tm="100000">
                                          <p:val>
                                            <p:strVal val="#ppt_x"/>
                                          </p:val>
                                        </p:tav>
                                      </p:tavLst>
                                    </p:anim>
                                    <p:anim calcmode="lin" valueType="num">
                                      <p:cBhvr additive="base">
                                        <p:cTn id="14"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9">
                                            <p:txEl>
                                              <p:pRg st="0" end="0"/>
                                            </p:txEl>
                                          </p:spTgt>
                                        </p:tgtEl>
                                        <p:attrNameLst>
                                          <p:attrName>style.visibility</p:attrName>
                                        </p:attrNameLst>
                                      </p:cBhvr>
                                      <p:to>
                                        <p:strVal val="visible"/>
                                      </p:to>
                                    </p:set>
                                    <p:anim calcmode="lin" valueType="num">
                                      <p:cBhvr additive="base">
                                        <p:cTn id="19" dur="500" fill="hold"/>
                                        <p:tgtEl>
                                          <p:spTgt spid="29">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8"/>
                                        </p:tgtEl>
                                        <p:attrNameLst>
                                          <p:attrName>style.visibility</p:attrName>
                                        </p:attrNameLst>
                                      </p:cBhvr>
                                      <p:to>
                                        <p:strVal val="visible"/>
                                      </p:to>
                                    </p:set>
                                    <p:anim calcmode="lin" valueType="num">
                                      <p:cBhvr additive="base">
                                        <p:cTn id="31" dur="500" fill="hold"/>
                                        <p:tgtEl>
                                          <p:spTgt spid="68"/>
                                        </p:tgtEl>
                                        <p:attrNameLst>
                                          <p:attrName>ppt_x</p:attrName>
                                        </p:attrNameLst>
                                      </p:cBhvr>
                                      <p:tavLst>
                                        <p:tav tm="0">
                                          <p:val>
                                            <p:strVal val="#ppt_x"/>
                                          </p:val>
                                        </p:tav>
                                        <p:tav tm="100000">
                                          <p:val>
                                            <p:strVal val="#ppt_x"/>
                                          </p:val>
                                        </p:tav>
                                      </p:tavLst>
                                    </p:anim>
                                    <p:anim calcmode="lin" valueType="num">
                                      <p:cBhvr additive="base">
                                        <p:cTn id="32" dur="500" fill="hold"/>
                                        <p:tgtEl>
                                          <p:spTgt spid="6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9">
                                            <p:txEl>
                                              <p:pRg st="0" end="0"/>
                                            </p:txEl>
                                          </p:spTgt>
                                        </p:tgtEl>
                                        <p:attrNameLst>
                                          <p:attrName>style.visibility</p:attrName>
                                        </p:attrNameLst>
                                      </p:cBhvr>
                                      <p:to>
                                        <p:strVal val="visible"/>
                                      </p:to>
                                    </p:set>
                                    <p:anim calcmode="lin" valueType="num">
                                      <p:cBhvr additive="base">
                                        <p:cTn id="37" dur="500" fill="hold"/>
                                        <p:tgtEl>
                                          <p:spTgt spid="69">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9">
                                            <p:txEl>
                                              <p:pRg st="0" end="0"/>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69">
                                            <p:txEl>
                                              <p:pRg st="1" end="1"/>
                                            </p:txEl>
                                          </p:spTgt>
                                        </p:tgtEl>
                                        <p:attrNameLst>
                                          <p:attrName>style.visibility</p:attrName>
                                        </p:attrNameLst>
                                      </p:cBhvr>
                                      <p:to>
                                        <p:strVal val="visible"/>
                                      </p:to>
                                    </p:set>
                                    <p:anim calcmode="lin" valueType="num">
                                      <p:cBhvr additive="base">
                                        <p:cTn id="41" dur="500" fill="hold"/>
                                        <p:tgtEl>
                                          <p:spTgt spid="69">
                                            <p:txEl>
                                              <p:pRg st="1" end="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9">
                                            <p:txEl>
                                              <p:pRg st="1" end="1"/>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69">
                                            <p:txEl>
                                              <p:pRg st="2" end="2"/>
                                            </p:txEl>
                                          </p:spTgt>
                                        </p:tgtEl>
                                        <p:attrNameLst>
                                          <p:attrName>style.visibility</p:attrName>
                                        </p:attrNameLst>
                                      </p:cBhvr>
                                      <p:to>
                                        <p:strVal val="visible"/>
                                      </p:to>
                                    </p:set>
                                    <p:anim calcmode="lin" valueType="num">
                                      <p:cBhvr additive="base">
                                        <p:cTn id="45" dur="500" fill="hold"/>
                                        <p:tgtEl>
                                          <p:spTgt spid="69">
                                            <p:txEl>
                                              <p:pRg st="2" end="2"/>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5"/>
                                        </p:tgtEl>
                                        <p:attrNameLst>
                                          <p:attrName>style.visibility</p:attrName>
                                        </p:attrNameLst>
                                      </p:cBhvr>
                                      <p:to>
                                        <p:strVal val="visible"/>
                                      </p:to>
                                    </p:set>
                                    <p:anim calcmode="lin" valueType="num">
                                      <p:cBhvr additive="base">
                                        <p:cTn id="51" dur="500" fill="hold"/>
                                        <p:tgtEl>
                                          <p:spTgt spid="5"/>
                                        </p:tgtEl>
                                        <p:attrNameLst>
                                          <p:attrName>ppt_x</p:attrName>
                                        </p:attrNameLst>
                                      </p:cBhvr>
                                      <p:tavLst>
                                        <p:tav tm="0">
                                          <p:val>
                                            <p:strVal val="#ppt_x"/>
                                          </p:val>
                                        </p:tav>
                                        <p:tav tm="100000">
                                          <p:val>
                                            <p:strVal val="#ppt_x"/>
                                          </p:val>
                                        </p:tav>
                                      </p:tavLst>
                                    </p:anim>
                                    <p:anim calcmode="lin" valueType="num">
                                      <p:cBhvr additive="base">
                                        <p:cTn id="5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50"/>
                                        </p:tgtEl>
                                        <p:attrNameLst>
                                          <p:attrName>style.visibility</p:attrName>
                                        </p:attrNameLst>
                                      </p:cBhvr>
                                      <p:to>
                                        <p:strVal val="visible"/>
                                      </p:to>
                                    </p:set>
                                    <p:anim calcmode="lin" valueType="num">
                                      <p:cBhvr additive="base">
                                        <p:cTn id="57" dur="500" fill="hold"/>
                                        <p:tgtEl>
                                          <p:spTgt spid="50"/>
                                        </p:tgtEl>
                                        <p:attrNameLst>
                                          <p:attrName>ppt_x</p:attrName>
                                        </p:attrNameLst>
                                      </p:cBhvr>
                                      <p:tavLst>
                                        <p:tav tm="0">
                                          <p:val>
                                            <p:strVal val="#ppt_x"/>
                                          </p:val>
                                        </p:tav>
                                        <p:tav tm="100000">
                                          <p:val>
                                            <p:strVal val="#ppt_x"/>
                                          </p:val>
                                        </p:tav>
                                      </p:tavLst>
                                    </p:anim>
                                    <p:anim calcmode="lin" valueType="num">
                                      <p:cBhvr additive="base">
                                        <p:cTn id="58"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6163">
                                            <p:txEl>
                                              <p:pRg st="0" end="0"/>
                                            </p:txEl>
                                          </p:spTgt>
                                        </p:tgtEl>
                                        <p:attrNameLst>
                                          <p:attrName>style.visibility</p:attrName>
                                        </p:attrNameLst>
                                      </p:cBhvr>
                                      <p:to>
                                        <p:strVal val="visible"/>
                                      </p:to>
                                    </p:set>
                                    <p:anim calcmode="lin" valueType="num">
                                      <p:cBhvr additive="base">
                                        <p:cTn id="63" dur="500" fill="hold"/>
                                        <p:tgtEl>
                                          <p:spTgt spid="6163">
                                            <p:txEl>
                                              <p:pRg st="0" end="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6163">
                                            <p:txEl>
                                              <p:pRg st="0" end="0"/>
                                            </p:txEl>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6163">
                                            <p:txEl>
                                              <p:pRg st="1" end="1"/>
                                            </p:txEl>
                                          </p:spTgt>
                                        </p:tgtEl>
                                        <p:attrNameLst>
                                          <p:attrName>style.visibility</p:attrName>
                                        </p:attrNameLst>
                                      </p:cBhvr>
                                      <p:to>
                                        <p:strVal val="visible"/>
                                      </p:to>
                                    </p:set>
                                    <p:anim calcmode="lin" valueType="num">
                                      <p:cBhvr additive="base">
                                        <p:cTn id="67" dur="500" fill="hold"/>
                                        <p:tgtEl>
                                          <p:spTgt spid="6163">
                                            <p:txEl>
                                              <p:pRg st="1" end="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163">
                                            <p:txEl>
                                              <p:pRg st="1" end="1"/>
                                            </p:txEl>
                                          </p:spTgt>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6163">
                                            <p:txEl>
                                              <p:pRg st="2" end="2"/>
                                            </p:txEl>
                                          </p:spTgt>
                                        </p:tgtEl>
                                        <p:attrNameLst>
                                          <p:attrName>style.visibility</p:attrName>
                                        </p:attrNameLst>
                                      </p:cBhvr>
                                      <p:to>
                                        <p:strVal val="visible"/>
                                      </p:to>
                                    </p:set>
                                    <p:anim calcmode="lin" valueType="num">
                                      <p:cBhvr additive="base">
                                        <p:cTn id="71" dur="500" fill="hold"/>
                                        <p:tgtEl>
                                          <p:spTgt spid="6163">
                                            <p:txEl>
                                              <p:pRg st="2" end="2"/>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6163">
                                            <p:txEl>
                                              <p:pRg st="2" end="2"/>
                                            </p:txEl>
                                          </p:spTgt>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6163">
                                            <p:txEl>
                                              <p:pRg st="3" end="3"/>
                                            </p:txEl>
                                          </p:spTgt>
                                        </p:tgtEl>
                                        <p:attrNameLst>
                                          <p:attrName>style.visibility</p:attrName>
                                        </p:attrNameLst>
                                      </p:cBhvr>
                                      <p:to>
                                        <p:strVal val="visible"/>
                                      </p:to>
                                    </p:set>
                                    <p:anim calcmode="lin" valueType="num">
                                      <p:cBhvr additive="base">
                                        <p:cTn id="75" dur="500" fill="hold"/>
                                        <p:tgtEl>
                                          <p:spTgt spid="6163">
                                            <p:txEl>
                                              <p:pRg st="3" end="3"/>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6163">
                                            <p:txEl>
                                              <p:pRg st="3" end="3"/>
                                            </p:txEl>
                                          </p:spTgt>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6163">
                                            <p:txEl>
                                              <p:pRg st="5" end="5"/>
                                            </p:txEl>
                                          </p:spTgt>
                                        </p:tgtEl>
                                        <p:attrNameLst>
                                          <p:attrName>style.visibility</p:attrName>
                                        </p:attrNameLst>
                                      </p:cBhvr>
                                      <p:to>
                                        <p:strVal val="visible"/>
                                      </p:to>
                                    </p:set>
                                    <p:anim calcmode="lin" valueType="num">
                                      <p:cBhvr additive="base">
                                        <p:cTn id="79" dur="500" fill="hold"/>
                                        <p:tgtEl>
                                          <p:spTgt spid="6163">
                                            <p:txEl>
                                              <p:pRg st="5" end="5"/>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616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63" grpId="0" build="allAtOnce"/>
      <p:bldP spid="29" grpId="0" build="allAtOnce"/>
      <p:bldP spid="30" grpId="0" build="allAtOnce"/>
      <p:bldP spid="4" grpId="0"/>
      <p:bldP spid="5" grpId="0"/>
      <p:bldP spid="50" grpId="0"/>
      <p:bldP spid="68" grpId="0"/>
      <p:bldP spid="69"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lide Number Placeholder 5"/>
          <p:cNvSpPr>
            <a:spLocks noGrp="1"/>
          </p:cNvSpPr>
          <p:nvPr>
            <p:ph type="sldNum" sz="quarter" idx="12"/>
          </p:nvPr>
        </p:nvSpPr>
        <p:spPr/>
        <p:txBody>
          <a:bodyPr/>
          <a:lstStyle/>
          <a:p>
            <a:pPr>
              <a:defRPr/>
            </a:pPr>
            <a:fld id="{7270A38E-5619-4120-BDD8-31263854FFBB}" type="slidenum">
              <a:rPr lang="en-US"/>
              <a:pPr>
                <a:defRPr/>
              </a:pPr>
              <a:t>13</a:t>
            </a:fld>
            <a:endParaRPr lang="en-US"/>
          </a:p>
        </p:txBody>
      </p:sp>
      <p:sp>
        <p:nvSpPr>
          <p:cNvPr id="13315" name="Text Box 4"/>
          <p:cNvSpPr txBox="1">
            <a:spLocks noChangeArrowheads="1"/>
          </p:cNvSpPr>
          <p:nvPr/>
        </p:nvSpPr>
        <p:spPr bwMode="auto">
          <a:xfrm>
            <a:off x="127000" y="166688"/>
            <a:ext cx="6562725" cy="180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dirty="0" smtClean="0">
                <a:latin typeface="Times New Roman" pitchFamily="18" charset="0"/>
              </a:rPr>
              <a:t>13. </a:t>
            </a:r>
            <a:r>
              <a:rPr lang="en-US" altLang="en-US" sz="1600" b="1" dirty="0">
                <a:latin typeface="Times New Roman" pitchFamily="18" charset="0"/>
              </a:rPr>
              <a:t>Retirement Plan </a:t>
            </a:r>
            <a:r>
              <a:rPr lang="en-US" altLang="en-US" sz="1600" dirty="0">
                <a:latin typeface="Times New Roman" pitchFamily="18" charset="0"/>
              </a:rPr>
              <a:t>You plan to retire on your 65th birthday. You want to withdraw $100,000.00 each year at the beginning of each year. You plan to live until your 88th birthday and you want your account balance to be $0 on that day (this is for planning purposes only). How much money you must deposit annually into a retirement account starting on your 25th birthday to fund the above described retirement plan. You estimate the average rate of return over the rest of your life will be 7% p.a.</a:t>
            </a:r>
          </a:p>
        </p:txBody>
      </p:sp>
      <p:sp>
        <p:nvSpPr>
          <p:cNvPr id="6149" name="Text Box 5"/>
          <p:cNvSpPr txBox="1">
            <a:spLocks noChangeArrowheads="1"/>
          </p:cNvSpPr>
          <p:nvPr/>
        </p:nvSpPr>
        <p:spPr bwMode="auto">
          <a:xfrm>
            <a:off x="200025" y="4240213"/>
            <a:ext cx="66579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latin typeface="Times New Roman" pitchFamily="18" charset="0"/>
              </a:rPr>
              <a:t>Set calculator to “Begin” mode</a:t>
            </a:r>
          </a:p>
          <a:p>
            <a:pPr eaLnBrk="1" hangingPunct="1">
              <a:spcBef>
                <a:spcPct val="0"/>
              </a:spcBef>
              <a:buFontTx/>
              <a:buNone/>
            </a:pPr>
            <a:r>
              <a:rPr lang="en-US" altLang="en-US" sz="1600">
                <a:latin typeface="Times New Roman" pitchFamily="18" charset="0"/>
              </a:rPr>
              <a:t>P/Y=1, N=23, I/Y=7, PMT= 100000; CPT, PV: </a:t>
            </a:r>
            <a:r>
              <a:rPr lang="en-US" altLang="en-US" sz="1600" b="1">
                <a:latin typeface="Times New Roman" pitchFamily="18" charset="0"/>
              </a:rPr>
              <a:t>$1,206,124.05</a:t>
            </a:r>
          </a:p>
        </p:txBody>
      </p:sp>
      <p:grpSp>
        <p:nvGrpSpPr>
          <p:cNvPr id="2" name="Group 76"/>
          <p:cNvGrpSpPr>
            <a:grpSpLocks/>
          </p:cNvGrpSpPr>
          <p:nvPr/>
        </p:nvGrpSpPr>
        <p:grpSpPr bwMode="auto">
          <a:xfrm>
            <a:off x="414338" y="2544763"/>
            <a:ext cx="3821112" cy="1708150"/>
            <a:chOff x="414338" y="2544763"/>
            <a:chExt cx="3821112" cy="1708150"/>
          </a:xfrm>
        </p:grpSpPr>
        <p:grpSp>
          <p:nvGrpSpPr>
            <p:cNvPr id="13356" name="Group 7"/>
            <p:cNvGrpSpPr>
              <a:grpSpLocks/>
            </p:cNvGrpSpPr>
            <p:nvPr/>
          </p:nvGrpSpPr>
          <p:grpSpPr bwMode="auto">
            <a:xfrm>
              <a:off x="977900" y="3335338"/>
              <a:ext cx="1338263" cy="127000"/>
              <a:chOff x="294" y="3315"/>
              <a:chExt cx="521" cy="60"/>
            </a:xfrm>
          </p:grpSpPr>
          <p:sp>
            <p:nvSpPr>
              <p:cNvPr id="13386" name="Line 8"/>
              <p:cNvSpPr>
                <a:spLocks noChangeShapeType="1"/>
              </p:cNvSpPr>
              <p:nvPr/>
            </p:nvSpPr>
            <p:spPr bwMode="auto">
              <a:xfrm>
                <a:off x="294" y="3343"/>
                <a:ext cx="521" cy="1"/>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87" name="Line 9"/>
              <p:cNvSpPr>
                <a:spLocks noChangeShapeType="1"/>
              </p:cNvSpPr>
              <p:nvPr/>
            </p:nvSpPr>
            <p:spPr bwMode="auto">
              <a:xfrm>
                <a:off x="294" y="3315"/>
                <a:ext cx="0" cy="6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88" name="Line 10"/>
              <p:cNvSpPr>
                <a:spLocks noChangeShapeType="1"/>
              </p:cNvSpPr>
              <p:nvPr/>
            </p:nvSpPr>
            <p:spPr bwMode="auto">
              <a:xfrm>
                <a:off x="513" y="3315"/>
                <a:ext cx="0" cy="6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89" name="Line 11"/>
              <p:cNvSpPr>
                <a:spLocks noChangeShapeType="1"/>
              </p:cNvSpPr>
              <p:nvPr/>
            </p:nvSpPr>
            <p:spPr bwMode="auto">
              <a:xfrm>
                <a:off x="732" y="3315"/>
                <a:ext cx="0" cy="6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3357" name="Text Box 12"/>
            <p:cNvSpPr txBox="1">
              <a:spLocks noChangeArrowheads="1"/>
            </p:cNvSpPr>
            <p:nvPr/>
          </p:nvSpPr>
          <p:spPr bwMode="auto">
            <a:xfrm>
              <a:off x="838200" y="3429000"/>
              <a:ext cx="3460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a:latin typeface="Arial Narrow" pitchFamily="34" charset="0"/>
                </a:rPr>
                <a:t>65</a:t>
              </a:r>
            </a:p>
          </p:txBody>
        </p:sp>
        <p:sp>
          <p:nvSpPr>
            <p:cNvPr id="13358" name="Text Box 13"/>
            <p:cNvSpPr txBox="1">
              <a:spLocks noChangeArrowheads="1"/>
            </p:cNvSpPr>
            <p:nvPr/>
          </p:nvSpPr>
          <p:spPr bwMode="auto">
            <a:xfrm>
              <a:off x="1416050" y="3429000"/>
              <a:ext cx="3460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a:latin typeface="Arial Narrow" pitchFamily="34" charset="0"/>
                </a:rPr>
                <a:t>66</a:t>
              </a:r>
            </a:p>
          </p:txBody>
        </p:sp>
        <p:sp>
          <p:nvSpPr>
            <p:cNvPr id="13359" name="Text Box 14"/>
            <p:cNvSpPr txBox="1">
              <a:spLocks noChangeArrowheads="1"/>
            </p:cNvSpPr>
            <p:nvPr/>
          </p:nvSpPr>
          <p:spPr bwMode="auto">
            <a:xfrm>
              <a:off x="1962150" y="3429000"/>
              <a:ext cx="3460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a:latin typeface="Arial Narrow" pitchFamily="34" charset="0"/>
                </a:rPr>
                <a:t>67</a:t>
              </a:r>
            </a:p>
          </p:txBody>
        </p:sp>
        <p:sp>
          <p:nvSpPr>
            <p:cNvPr id="13360" name="Text Box 15"/>
            <p:cNvSpPr txBox="1">
              <a:spLocks noChangeArrowheads="1"/>
            </p:cNvSpPr>
            <p:nvPr/>
          </p:nvSpPr>
          <p:spPr bwMode="auto">
            <a:xfrm>
              <a:off x="2765425" y="3429000"/>
              <a:ext cx="3460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a:latin typeface="Arial Narrow" pitchFamily="34" charset="0"/>
                </a:rPr>
                <a:t>86</a:t>
              </a:r>
            </a:p>
          </p:txBody>
        </p:sp>
        <p:sp>
          <p:nvSpPr>
            <p:cNvPr id="13361" name="Text Box 16"/>
            <p:cNvSpPr txBox="1">
              <a:spLocks noChangeArrowheads="1"/>
            </p:cNvSpPr>
            <p:nvPr/>
          </p:nvSpPr>
          <p:spPr bwMode="auto">
            <a:xfrm>
              <a:off x="3306763" y="3429000"/>
              <a:ext cx="3460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a:latin typeface="Arial Narrow" pitchFamily="34" charset="0"/>
                </a:rPr>
                <a:t>87</a:t>
              </a:r>
            </a:p>
          </p:txBody>
        </p:sp>
        <p:sp>
          <p:nvSpPr>
            <p:cNvPr id="13362" name="Text Box 17"/>
            <p:cNvSpPr txBox="1">
              <a:spLocks noChangeArrowheads="1"/>
            </p:cNvSpPr>
            <p:nvPr/>
          </p:nvSpPr>
          <p:spPr bwMode="auto">
            <a:xfrm>
              <a:off x="3889375" y="3429000"/>
              <a:ext cx="3460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a:latin typeface="Arial Narrow" pitchFamily="34" charset="0"/>
                </a:rPr>
                <a:t>88</a:t>
              </a:r>
            </a:p>
          </p:txBody>
        </p:sp>
        <p:sp>
          <p:nvSpPr>
            <p:cNvPr id="13363" name="Line 18"/>
            <p:cNvSpPr>
              <a:spLocks noChangeShapeType="1"/>
            </p:cNvSpPr>
            <p:nvPr/>
          </p:nvSpPr>
          <p:spPr bwMode="auto">
            <a:xfrm flipV="1">
              <a:off x="1533525" y="2957513"/>
              <a:ext cx="0" cy="312737"/>
            </a:xfrm>
            <a:prstGeom prst="line">
              <a:avLst/>
            </a:prstGeom>
            <a:noFill/>
            <a:ln w="15875">
              <a:solidFill>
                <a:schemeClr val="tx1"/>
              </a:solidFill>
              <a:round/>
              <a:headEnd/>
              <a:tailEnd type="stealth" w="sm" len="med"/>
            </a:ln>
            <a:extLst>
              <a:ext uri="{909E8E84-426E-40DD-AFC4-6F175D3DCCD1}">
                <a14:hiddenFill xmlns:a14="http://schemas.microsoft.com/office/drawing/2010/main">
                  <a:noFill/>
                </a14:hiddenFill>
              </a:ext>
            </a:extLst>
          </p:spPr>
          <p:txBody>
            <a:bodyPr/>
            <a:lstStyle/>
            <a:p>
              <a:endParaRPr lang="en-US"/>
            </a:p>
          </p:txBody>
        </p:sp>
        <p:sp>
          <p:nvSpPr>
            <p:cNvPr id="13364" name="Line 19"/>
            <p:cNvSpPr>
              <a:spLocks noChangeShapeType="1"/>
            </p:cNvSpPr>
            <p:nvPr/>
          </p:nvSpPr>
          <p:spPr bwMode="auto">
            <a:xfrm flipV="1">
              <a:off x="2098675" y="2957513"/>
              <a:ext cx="0" cy="312737"/>
            </a:xfrm>
            <a:prstGeom prst="line">
              <a:avLst/>
            </a:prstGeom>
            <a:noFill/>
            <a:ln w="15875">
              <a:solidFill>
                <a:schemeClr val="tx1"/>
              </a:solidFill>
              <a:round/>
              <a:headEnd/>
              <a:tailEnd type="stealth" w="sm" len="med"/>
            </a:ln>
            <a:extLst>
              <a:ext uri="{909E8E84-426E-40DD-AFC4-6F175D3DCCD1}">
                <a14:hiddenFill xmlns:a14="http://schemas.microsoft.com/office/drawing/2010/main">
                  <a:noFill/>
                </a14:hiddenFill>
              </a:ext>
            </a:extLst>
          </p:spPr>
          <p:txBody>
            <a:bodyPr/>
            <a:lstStyle/>
            <a:p>
              <a:endParaRPr lang="en-US"/>
            </a:p>
          </p:txBody>
        </p:sp>
        <p:sp>
          <p:nvSpPr>
            <p:cNvPr id="13365" name="Line 20"/>
            <p:cNvSpPr>
              <a:spLocks noChangeShapeType="1"/>
            </p:cNvSpPr>
            <p:nvPr/>
          </p:nvSpPr>
          <p:spPr bwMode="auto">
            <a:xfrm flipV="1">
              <a:off x="977900" y="2949575"/>
              <a:ext cx="0" cy="312738"/>
            </a:xfrm>
            <a:prstGeom prst="line">
              <a:avLst/>
            </a:prstGeom>
            <a:noFill/>
            <a:ln w="15875">
              <a:solidFill>
                <a:schemeClr val="tx1"/>
              </a:solidFill>
              <a:round/>
              <a:headEnd/>
              <a:tailEnd type="stealth" w="sm" len="med"/>
            </a:ln>
            <a:extLst>
              <a:ext uri="{909E8E84-426E-40DD-AFC4-6F175D3DCCD1}">
                <a14:hiddenFill xmlns:a14="http://schemas.microsoft.com/office/drawing/2010/main">
                  <a:noFill/>
                </a14:hiddenFill>
              </a:ext>
            </a:extLst>
          </p:spPr>
          <p:txBody>
            <a:bodyPr/>
            <a:lstStyle/>
            <a:p>
              <a:endParaRPr lang="en-US"/>
            </a:p>
          </p:txBody>
        </p:sp>
        <p:sp>
          <p:nvSpPr>
            <p:cNvPr id="13366" name="Line 21"/>
            <p:cNvSpPr>
              <a:spLocks noChangeShapeType="1"/>
            </p:cNvSpPr>
            <p:nvPr/>
          </p:nvSpPr>
          <p:spPr bwMode="auto">
            <a:xfrm flipV="1">
              <a:off x="2938463" y="2938463"/>
              <a:ext cx="0" cy="311150"/>
            </a:xfrm>
            <a:prstGeom prst="line">
              <a:avLst/>
            </a:prstGeom>
            <a:noFill/>
            <a:ln w="15875">
              <a:solidFill>
                <a:schemeClr val="tx1"/>
              </a:solidFill>
              <a:round/>
              <a:headEnd/>
              <a:tailEnd type="stealth" w="sm" len="med"/>
            </a:ln>
            <a:extLst>
              <a:ext uri="{909E8E84-426E-40DD-AFC4-6F175D3DCCD1}">
                <a14:hiddenFill xmlns:a14="http://schemas.microsoft.com/office/drawing/2010/main">
                  <a:noFill/>
                </a14:hiddenFill>
              </a:ext>
            </a:extLst>
          </p:spPr>
          <p:txBody>
            <a:bodyPr/>
            <a:lstStyle/>
            <a:p>
              <a:endParaRPr lang="en-US"/>
            </a:p>
          </p:txBody>
        </p:sp>
        <p:sp>
          <p:nvSpPr>
            <p:cNvPr id="13367" name="Line 22"/>
            <p:cNvSpPr>
              <a:spLocks noChangeShapeType="1"/>
            </p:cNvSpPr>
            <p:nvPr/>
          </p:nvSpPr>
          <p:spPr bwMode="auto">
            <a:xfrm flipV="1">
              <a:off x="3505200" y="2938463"/>
              <a:ext cx="0" cy="311150"/>
            </a:xfrm>
            <a:prstGeom prst="line">
              <a:avLst/>
            </a:prstGeom>
            <a:noFill/>
            <a:ln w="15875">
              <a:solidFill>
                <a:schemeClr val="tx1"/>
              </a:solidFill>
              <a:round/>
              <a:headEnd/>
              <a:tailEnd type="stealth" w="sm" len="med"/>
            </a:ln>
            <a:extLst>
              <a:ext uri="{909E8E84-426E-40DD-AFC4-6F175D3DCCD1}">
                <a14:hiddenFill xmlns:a14="http://schemas.microsoft.com/office/drawing/2010/main">
                  <a:noFill/>
                </a14:hiddenFill>
              </a:ext>
            </a:extLst>
          </p:spPr>
          <p:txBody>
            <a:bodyPr/>
            <a:lstStyle/>
            <a:p>
              <a:endParaRPr lang="en-US"/>
            </a:p>
          </p:txBody>
        </p:sp>
        <p:sp>
          <p:nvSpPr>
            <p:cNvPr id="13368" name="Text Box 23"/>
            <p:cNvSpPr txBox="1">
              <a:spLocks noChangeArrowheads="1"/>
            </p:cNvSpPr>
            <p:nvPr/>
          </p:nvSpPr>
          <p:spPr bwMode="auto">
            <a:xfrm>
              <a:off x="1776413" y="2544763"/>
              <a:ext cx="10572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a:latin typeface="Arial Narrow" pitchFamily="34" charset="0"/>
                </a:rPr>
                <a:t>PMT = $100k</a:t>
              </a:r>
            </a:p>
          </p:txBody>
        </p:sp>
        <p:sp>
          <p:nvSpPr>
            <p:cNvPr id="13369" name="AutoShape 24"/>
            <p:cNvSpPr>
              <a:spLocks/>
            </p:cNvSpPr>
            <p:nvPr/>
          </p:nvSpPr>
          <p:spPr bwMode="auto">
            <a:xfrm rot="5400000" flipV="1">
              <a:off x="2197894" y="1564482"/>
              <a:ext cx="139700" cy="2627312"/>
            </a:xfrm>
            <a:prstGeom prst="leftBrace">
              <a:avLst>
                <a:gd name="adj1" fmla="val 156723"/>
                <a:gd name="adj2" fmla="val 50000"/>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600">
                <a:latin typeface="Times New Roman" pitchFamily="18" charset="0"/>
              </a:endParaRPr>
            </a:p>
          </p:txBody>
        </p:sp>
        <p:sp>
          <p:nvSpPr>
            <p:cNvPr id="13370" name="Line 25"/>
            <p:cNvSpPr>
              <a:spLocks noChangeShapeType="1"/>
            </p:cNvSpPr>
            <p:nvPr/>
          </p:nvSpPr>
          <p:spPr bwMode="auto">
            <a:xfrm flipH="1">
              <a:off x="979488" y="3684588"/>
              <a:ext cx="0" cy="568325"/>
            </a:xfrm>
            <a:prstGeom prst="line">
              <a:avLst/>
            </a:prstGeom>
            <a:noFill/>
            <a:ln w="15875">
              <a:solidFill>
                <a:schemeClr val="tx1"/>
              </a:solidFill>
              <a:round/>
              <a:headEnd/>
              <a:tailEnd type="stealth" w="sm" len="med"/>
            </a:ln>
            <a:extLst>
              <a:ext uri="{909E8E84-426E-40DD-AFC4-6F175D3DCCD1}">
                <a14:hiddenFill xmlns:a14="http://schemas.microsoft.com/office/drawing/2010/main">
                  <a:noFill/>
                </a14:hiddenFill>
              </a:ext>
            </a:extLst>
          </p:spPr>
          <p:txBody>
            <a:bodyPr/>
            <a:lstStyle/>
            <a:p>
              <a:endParaRPr lang="en-US"/>
            </a:p>
          </p:txBody>
        </p:sp>
        <p:sp>
          <p:nvSpPr>
            <p:cNvPr id="13371" name="Text Box 26"/>
            <p:cNvSpPr txBox="1">
              <a:spLocks noChangeArrowheads="1"/>
            </p:cNvSpPr>
            <p:nvPr/>
          </p:nvSpPr>
          <p:spPr bwMode="auto">
            <a:xfrm>
              <a:off x="414338" y="3808413"/>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a:latin typeface="Arial Narrow" pitchFamily="34" charset="0"/>
                </a:rPr>
                <a:t>PV = ?</a:t>
              </a:r>
            </a:p>
          </p:txBody>
        </p:sp>
        <p:sp>
          <p:nvSpPr>
            <p:cNvPr id="13372" name="Text Box 27"/>
            <p:cNvSpPr txBox="1">
              <a:spLocks noChangeArrowheads="1"/>
            </p:cNvSpPr>
            <p:nvPr/>
          </p:nvSpPr>
          <p:spPr bwMode="auto">
            <a:xfrm>
              <a:off x="1249363" y="3836988"/>
              <a:ext cx="108234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a:latin typeface="Arial Narrow" pitchFamily="34" charset="0"/>
                </a:rPr>
                <a:t>nominal = 7%</a:t>
              </a:r>
            </a:p>
          </p:txBody>
        </p:sp>
        <p:grpSp>
          <p:nvGrpSpPr>
            <p:cNvPr id="13373" name="Group 28"/>
            <p:cNvGrpSpPr>
              <a:grpSpLocks/>
            </p:cNvGrpSpPr>
            <p:nvPr/>
          </p:nvGrpSpPr>
          <p:grpSpPr bwMode="auto">
            <a:xfrm>
              <a:off x="2757488" y="3328988"/>
              <a:ext cx="1317625" cy="128587"/>
              <a:chOff x="987" y="3312"/>
              <a:chExt cx="513" cy="60"/>
            </a:xfrm>
          </p:grpSpPr>
          <p:sp>
            <p:nvSpPr>
              <p:cNvPr id="13382" name="Line 29"/>
              <p:cNvSpPr>
                <a:spLocks noChangeShapeType="1"/>
              </p:cNvSpPr>
              <p:nvPr/>
            </p:nvSpPr>
            <p:spPr bwMode="auto">
              <a:xfrm>
                <a:off x="1060" y="3312"/>
                <a:ext cx="0" cy="6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83" name="Line 30"/>
              <p:cNvSpPr>
                <a:spLocks noChangeShapeType="1"/>
              </p:cNvSpPr>
              <p:nvPr/>
            </p:nvSpPr>
            <p:spPr bwMode="auto">
              <a:xfrm>
                <a:off x="1280" y="3312"/>
                <a:ext cx="0" cy="6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84" name="Line 31"/>
              <p:cNvSpPr>
                <a:spLocks noChangeShapeType="1"/>
              </p:cNvSpPr>
              <p:nvPr/>
            </p:nvSpPr>
            <p:spPr bwMode="auto">
              <a:xfrm>
                <a:off x="1500" y="3312"/>
                <a:ext cx="0" cy="6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85" name="Line 32"/>
              <p:cNvSpPr>
                <a:spLocks noChangeShapeType="1"/>
              </p:cNvSpPr>
              <p:nvPr/>
            </p:nvSpPr>
            <p:spPr bwMode="auto">
              <a:xfrm>
                <a:off x="987" y="3340"/>
                <a:ext cx="509" cy="1"/>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3374" name="Group 33"/>
            <p:cNvGrpSpPr>
              <a:grpSpLocks/>
            </p:cNvGrpSpPr>
            <p:nvPr/>
          </p:nvGrpSpPr>
          <p:grpSpPr bwMode="auto">
            <a:xfrm>
              <a:off x="2265363" y="3214688"/>
              <a:ext cx="92075" cy="350837"/>
              <a:chOff x="1803" y="3420"/>
              <a:chExt cx="66" cy="225"/>
            </a:xfrm>
          </p:grpSpPr>
          <p:sp>
            <p:nvSpPr>
              <p:cNvPr id="13379" name="Line 34"/>
              <p:cNvSpPr>
                <a:spLocks noChangeShapeType="1"/>
              </p:cNvSpPr>
              <p:nvPr/>
            </p:nvSpPr>
            <p:spPr bwMode="auto">
              <a:xfrm flipH="1">
                <a:off x="1803" y="3420"/>
                <a:ext cx="54" cy="5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80" name="Line 35"/>
              <p:cNvSpPr>
                <a:spLocks noChangeShapeType="1"/>
              </p:cNvSpPr>
              <p:nvPr/>
            </p:nvSpPr>
            <p:spPr bwMode="auto">
              <a:xfrm>
                <a:off x="1803" y="3480"/>
                <a:ext cx="63" cy="9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81" name="Line 36"/>
              <p:cNvSpPr>
                <a:spLocks noChangeShapeType="1"/>
              </p:cNvSpPr>
              <p:nvPr/>
            </p:nvSpPr>
            <p:spPr bwMode="auto">
              <a:xfrm flipH="1">
                <a:off x="1812" y="3582"/>
                <a:ext cx="57" cy="63"/>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3375" name="Group 37"/>
            <p:cNvGrpSpPr>
              <a:grpSpLocks/>
            </p:cNvGrpSpPr>
            <p:nvPr/>
          </p:nvGrpSpPr>
          <p:grpSpPr bwMode="auto">
            <a:xfrm>
              <a:off x="2711450" y="3214688"/>
              <a:ext cx="92075" cy="350837"/>
              <a:chOff x="1803" y="3420"/>
              <a:chExt cx="66" cy="225"/>
            </a:xfrm>
          </p:grpSpPr>
          <p:sp>
            <p:nvSpPr>
              <p:cNvPr id="13376" name="Line 38"/>
              <p:cNvSpPr>
                <a:spLocks noChangeShapeType="1"/>
              </p:cNvSpPr>
              <p:nvPr/>
            </p:nvSpPr>
            <p:spPr bwMode="auto">
              <a:xfrm flipH="1">
                <a:off x="1803" y="3420"/>
                <a:ext cx="54" cy="5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77" name="Line 39"/>
              <p:cNvSpPr>
                <a:spLocks noChangeShapeType="1"/>
              </p:cNvSpPr>
              <p:nvPr/>
            </p:nvSpPr>
            <p:spPr bwMode="auto">
              <a:xfrm>
                <a:off x="1803" y="3480"/>
                <a:ext cx="63" cy="9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78" name="Line 40"/>
              <p:cNvSpPr>
                <a:spLocks noChangeShapeType="1"/>
              </p:cNvSpPr>
              <p:nvPr/>
            </p:nvSpPr>
            <p:spPr bwMode="auto">
              <a:xfrm flipH="1">
                <a:off x="1812" y="3582"/>
                <a:ext cx="57" cy="63"/>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6185" name="Text Box 5"/>
          <p:cNvSpPr txBox="1">
            <a:spLocks noChangeArrowheads="1"/>
          </p:cNvSpPr>
          <p:nvPr/>
        </p:nvSpPr>
        <p:spPr bwMode="auto">
          <a:xfrm>
            <a:off x="200025" y="7364413"/>
            <a:ext cx="6657975"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latin typeface="Times New Roman" pitchFamily="18" charset="0"/>
              </a:rPr>
              <a:t>You make your deposit at the beginning of each year:</a:t>
            </a:r>
          </a:p>
          <a:p>
            <a:pPr eaLnBrk="1" hangingPunct="1">
              <a:spcBef>
                <a:spcPct val="0"/>
              </a:spcBef>
              <a:buFontTx/>
              <a:buNone/>
            </a:pPr>
            <a:r>
              <a:rPr lang="en-US" altLang="en-US" sz="1600">
                <a:latin typeface="Times New Roman" pitchFamily="18" charset="0"/>
              </a:rPr>
              <a:t>Set calculator to “Begin” mode</a:t>
            </a:r>
          </a:p>
          <a:p>
            <a:pPr eaLnBrk="1" hangingPunct="1">
              <a:spcBef>
                <a:spcPct val="0"/>
              </a:spcBef>
              <a:buFontTx/>
              <a:buNone/>
            </a:pPr>
            <a:r>
              <a:rPr lang="en-US" altLang="en-US" sz="1600">
                <a:latin typeface="Times New Roman" pitchFamily="18" charset="0"/>
              </a:rPr>
              <a:t>P/Y=1,N=40, I/Y=7, FV=1,206,124.05; Compute PMT: </a:t>
            </a:r>
            <a:r>
              <a:rPr lang="en-US" altLang="en-US" sz="1600" b="1">
                <a:latin typeface="Times New Roman" pitchFamily="18" charset="0"/>
              </a:rPr>
              <a:t>$5,646.395</a:t>
            </a:r>
          </a:p>
        </p:txBody>
      </p:sp>
      <p:grpSp>
        <p:nvGrpSpPr>
          <p:cNvPr id="7" name="Group 77"/>
          <p:cNvGrpSpPr>
            <a:grpSpLocks/>
          </p:cNvGrpSpPr>
          <p:nvPr/>
        </p:nvGrpSpPr>
        <p:grpSpPr bwMode="auto">
          <a:xfrm>
            <a:off x="819150" y="5472113"/>
            <a:ext cx="5232400" cy="1789112"/>
            <a:chOff x="819150" y="5472113"/>
            <a:chExt cx="5232400" cy="1789112"/>
          </a:xfrm>
        </p:grpSpPr>
        <p:grpSp>
          <p:nvGrpSpPr>
            <p:cNvPr id="13322" name="Group 7"/>
            <p:cNvGrpSpPr>
              <a:grpSpLocks/>
            </p:cNvGrpSpPr>
            <p:nvPr/>
          </p:nvGrpSpPr>
          <p:grpSpPr bwMode="auto">
            <a:xfrm>
              <a:off x="1384300" y="6113463"/>
              <a:ext cx="1338263" cy="127000"/>
              <a:chOff x="294" y="3315"/>
              <a:chExt cx="521" cy="60"/>
            </a:xfrm>
          </p:grpSpPr>
          <p:sp>
            <p:nvSpPr>
              <p:cNvPr id="13352" name="Line 8"/>
              <p:cNvSpPr>
                <a:spLocks noChangeShapeType="1"/>
              </p:cNvSpPr>
              <p:nvPr/>
            </p:nvSpPr>
            <p:spPr bwMode="auto">
              <a:xfrm>
                <a:off x="294" y="3343"/>
                <a:ext cx="521" cy="1"/>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53" name="Line 9"/>
              <p:cNvSpPr>
                <a:spLocks noChangeShapeType="1"/>
              </p:cNvSpPr>
              <p:nvPr/>
            </p:nvSpPr>
            <p:spPr bwMode="auto">
              <a:xfrm>
                <a:off x="294" y="3315"/>
                <a:ext cx="0" cy="6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54" name="Line 10"/>
              <p:cNvSpPr>
                <a:spLocks noChangeShapeType="1"/>
              </p:cNvSpPr>
              <p:nvPr/>
            </p:nvSpPr>
            <p:spPr bwMode="auto">
              <a:xfrm>
                <a:off x="513" y="3315"/>
                <a:ext cx="0" cy="6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55" name="Line 11"/>
              <p:cNvSpPr>
                <a:spLocks noChangeShapeType="1"/>
              </p:cNvSpPr>
              <p:nvPr/>
            </p:nvSpPr>
            <p:spPr bwMode="auto">
              <a:xfrm>
                <a:off x="732" y="3315"/>
                <a:ext cx="0" cy="6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3323" name="Text Box 12"/>
            <p:cNvSpPr txBox="1">
              <a:spLocks noChangeArrowheads="1"/>
            </p:cNvSpPr>
            <p:nvPr/>
          </p:nvSpPr>
          <p:spPr bwMode="auto">
            <a:xfrm>
              <a:off x="1244600" y="6207125"/>
              <a:ext cx="3460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a:latin typeface="Arial Narrow" pitchFamily="34" charset="0"/>
                </a:rPr>
                <a:t>25</a:t>
              </a:r>
            </a:p>
          </p:txBody>
        </p:sp>
        <p:sp>
          <p:nvSpPr>
            <p:cNvPr id="13324" name="Text Box 13"/>
            <p:cNvSpPr txBox="1">
              <a:spLocks noChangeArrowheads="1"/>
            </p:cNvSpPr>
            <p:nvPr/>
          </p:nvSpPr>
          <p:spPr bwMode="auto">
            <a:xfrm>
              <a:off x="1822450" y="6207125"/>
              <a:ext cx="3460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a:latin typeface="Arial Narrow" pitchFamily="34" charset="0"/>
                </a:rPr>
                <a:t>26</a:t>
              </a:r>
            </a:p>
          </p:txBody>
        </p:sp>
        <p:sp>
          <p:nvSpPr>
            <p:cNvPr id="13325" name="Text Box 14"/>
            <p:cNvSpPr txBox="1">
              <a:spLocks noChangeArrowheads="1"/>
            </p:cNvSpPr>
            <p:nvPr/>
          </p:nvSpPr>
          <p:spPr bwMode="auto">
            <a:xfrm>
              <a:off x="2368550" y="6207125"/>
              <a:ext cx="3460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a:latin typeface="Arial Narrow" pitchFamily="34" charset="0"/>
                </a:rPr>
                <a:t>27</a:t>
              </a:r>
            </a:p>
          </p:txBody>
        </p:sp>
        <p:sp>
          <p:nvSpPr>
            <p:cNvPr id="13326" name="Text Box 15"/>
            <p:cNvSpPr txBox="1">
              <a:spLocks noChangeArrowheads="1"/>
            </p:cNvSpPr>
            <p:nvPr/>
          </p:nvSpPr>
          <p:spPr bwMode="auto">
            <a:xfrm>
              <a:off x="3171825" y="6207125"/>
              <a:ext cx="3460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a:latin typeface="Arial Narrow" pitchFamily="34" charset="0"/>
                </a:rPr>
                <a:t>63</a:t>
              </a:r>
            </a:p>
          </p:txBody>
        </p:sp>
        <p:sp>
          <p:nvSpPr>
            <p:cNvPr id="13327" name="Text Box 16"/>
            <p:cNvSpPr txBox="1">
              <a:spLocks noChangeArrowheads="1"/>
            </p:cNvSpPr>
            <p:nvPr/>
          </p:nvSpPr>
          <p:spPr bwMode="auto">
            <a:xfrm>
              <a:off x="3713163" y="6207125"/>
              <a:ext cx="3460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a:latin typeface="Arial Narrow" pitchFamily="34" charset="0"/>
                </a:rPr>
                <a:t>64</a:t>
              </a:r>
            </a:p>
          </p:txBody>
        </p:sp>
        <p:sp>
          <p:nvSpPr>
            <p:cNvPr id="13328" name="Text Box 17"/>
            <p:cNvSpPr txBox="1">
              <a:spLocks noChangeArrowheads="1"/>
            </p:cNvSpPr>
            <p:nvPr/>
          </p:nvSpPr>
          <p:spPr bwMode="auto">
            <a:xfrm>
              <a:off x="4295775" y="6207125"/>
              <a:ext cx="3460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a:latin typeface="Arial Narrow" pitchFamily="34" charset="0"/>
                </a:rPr>
                <a:t>65</a:t>
              </a:r>
            </a:p>
          </p:txBody>
        </p:sp>
        <p:sp>
          <p:nvSpPr>
            <p:cNvPr id="13329" name="Line 18"/>
            <p:cNvSpPr>
              <a:spLocks noChangeShapeType="1"/>
            </p:cNvSpPr>
            <p:nvPr/>
          </p:nvSpPr>
          <p:spPr bwMode="auto">
            <a:xfrm>
              <a:off x="1939925" y="6489700"/>
              <a:ext cx="0" cy="312738"/>
            </a:xfrm>
            <a:prstGeom prst="line">
              <a:avLst/>
            </a:prstGeom>
            <a:noFill/>
            <a:ln w="15875">
              <a:solidFill>
                <a:schemeClr val="tx1"/>
              </a:solidFill>
              <a:round/>
              <a:headEnd/>
              <a:tailEnd type="stealth" w="sm" len="med"/>
            </a:ln>
            <a:extLst>
              <a:ext uri="{909E8E84-426E-40DD-AFC4-6F175D3DCCD1}">
                <a14:hiddenFill xmlns:a14="http://schemas.microsoft.com/office/drawing/2010/main">
                  <a:noFill/>
                </a14:hiddenFill>
              </a:ext>
            </a:extLst>
          </p:spPr>
          <p:txBody>
            <a:bodyPr/>
            <a:lstStyle/>
            <a:p>
              <a:endParaRPr lang="en-US"/>
            </a:p>
          </p:txBody>
        </p:sp>
        <p:sp>
          <p:nvSpPr>
            <p:cNvPr id="13330" name="Line 19"/>
            <p:cNvSpPr>
              <a:spLocks noChangeShapeType="1"/>
            </p:cNvSpPr>
            <p:nvPr/>
          </p:nvSpPr>
          <p:spPr bwMode="auto">
            <a:xfrm>
              <a:off x="2505075" y="6489700"/>
              <a:ext cx="0" cy="312738"/>
            </a:xfrm>
            <a:prstGeom prst="line">
              <a:avLst/>
            </a:prstGeom>
            <a:noFill/>
            <a:ln w="15875">
              <a:solidFill>
                <a:schemeClr val="tx1"/>
              </a:solidFill>
              <a:round/>
              <a:headEnd/>
              <a:tailEnd type="stealth" w="sm" len="med"/>
            </a:ln>
            <a:extLst>
              <a:ext uri="{909E8E84-426E-40DD-AFC4-6F175D3DCCD1}">
                <a14:hiddenFill xmlns:a14="http://schemas.microsoft.com/office/drawing/2010/main">
                  <a:noFill/>
                </a14:hiddenFill>
              </a:ext>
            </a:extLst>
          </p:spPr>
          <p:txBody>
            <a:bodyPr/>
            <a:lstStyle/>
            <a:p>
              <a:endParaRPr lang="en-US"/>
            </a:p>
          </p:txBody>
        </p:sp>
        <p:sp>
          <p:nvSpPr>
            <p:cNvPr id="13331" name="Line 20"/>
            <p:cNvSpPr>
              <a:spLocks noChangeShapeType="1"/>
            </p:cNvSpPr>
            <p:nvPr/>
          </p:nvSpPr>
          <p:spPr bwMode="auto">
            <a:xfrm>
              <a:off x="1384300" y="6481763"/>
              <a:ext cx="0" cy="312737"/>
            </a:xfrm>
            <a:prstGeom prst="line">
              <a:avLst/>
            </a:prstGeom>
            <a:noFill/>
            <a:ln w="15875">
              <a:solidFill>
                <a:schemeClr val="tx1"/>
              </a:solidFill>
              <a:round/>
              <a:headEnd/>
              <a:tailEnd type="stealth" w="sm" len="med"/>
            </a:ln>
            <a:extLst>
              <a:ext uri="{909E8E84-426E-40DD-AFC4-6F175D3DCCD1}">
                <a14:hiddenFill xmlns:a14="http://schemas.microsoft.com/office/drawing/2010/main">
                  <a:noFill/>
                </a14:hiddenFill>
              </a:ext>
            </a:extLst>
          </p:spPr>
          <p:txBody>
            <a:bodyPr/>
            <a:lstStyle/>
            <a:p>
              <a:endParaRPr lang="en-US"/>
            </a:p>
          </p:txBody>
        </p:sp>
        <p:sp>
          <p:nvSpPr>
            <p:cNvPr id="13332" name="Line 21"/>
            <p:cNvSpPr>
              <a:spLocks noChangeShapeType="1"/>
            </p:cNvSpPr>
            <p:nvPr/>
          </p:nvSpPr>
          <p:spPr bwMode="auto">
            <a:xfrm>
              <a:off x="3344863" y="6470650"/>
              <a:ext cx="0" cy="311150"/>
            </a:xfrm>
            <a:prstGeom prst="line">
              <a:avLst/>
            </a:prstGeom>
            <a:noFill/>
            <a:ln w="15875">
              <a:solidFill>
                <a:schemeClr val="tx1"/>
              </a:solidFill>
              <a:round/>
              <a:headEnd/>
              <a:tailEnd type="stealth" w="sm" len="med"/>
            </a:ln>
            <a:extLst>
              <a:ext uri="{909E8E84-426E-40DD-AFC4-6F175D3DCCD1}">
                <a14:hiddenFill xmlns:a14="http://schemas.microsoft.com/office/drawing/2010/main">
                  <a:noFill/>
                </a14:hiddenFill>
              </a:ext>
            </a:extLst>
          </p:spPr>
          <p:txBody>
            <a:bodyPr/>
            <a:lstStyle/>
            <a:p>
              <a:endParaRPr lang="en-US"/>
            </a:p>
          </p:txBody>
        </p:sp>
        <p:sp>
          <p:nvSpPr>
            <p:cNvPr id="13333" name="Line 22"/>
            <p:cNvSpPr>
              <a:spLocks noChangeShapeType="1"/>
            </p:cNvSpPr>
            <p:nvPr/>
          </p:nvSpPr>
          <p:spPr bwMode="auto">
            <a:xfrm>
              <a:off x="3911600" y="6470650"/>
              <a:ext cx="0" cy="311150"/>
            </a:xfrm>
            <a:prstGeom prst="line">
              <a:avLst/>
            </a:prstGeom>
            <a:noFill/>
            <a:ln w="15875">
              <a:solidFill>
                <a:schemeClr val="tx1"/>
              </a:solidFill>
              <a:round/>
              <a:headEnd/>
              <a:tailEnd type="stealth" w="sm" len="med"/>
            </a:ln>
            <a:extLst>
              <a:ext uri="{909E8E84-426E-40DD-AFC4-6F175D3DCCD1}">
                <a14:hiddenFill xmlns:a14="http://schemas.microsoft.com/office/drawing/2010/main">
                  <a:noFill/>
                </a14:hiddenFill>
              </a:ext>
            </a:extLst>
          </p:spPr>
          <p:txBody>
            <a:bodyPr/>
            <a:lstStyle/>
            <a:p>
              <a:endParaRPr lang="en-US"/>
            </a:p>
          </p:txBody>
        </p:sp>
        <p:sp>
          <p:nvSpPr>
            <p:cNvPr id="13334" name="Text Box 23"/>
            <p:cNvSpPr txBox="1">
              <a:spLocks noChangeArrowheads="1"/>
            </p:cNvSpPr>
            <p:nvPr/>
          </p:nvSpPr>
          <p:spPr bwMode="auto">
            <a:xfrm>
              <a:off x="2284413" y="6956425"/>
              <a:ext cx="7413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a:latin typeface="Arial Narrow" pitchFamily="34" charset="0"/>
                </a:rPr>
                <a:t>PMT = ?</a:t>
              </a:r>
            </a:p>
          </p:txBody>
        </p:sp>
        <p:sp>
          <p:nvSpPr>
            <p:cNvPr id="13335" name="AutoShape 24"/>
            <p:cNvSpPr>
              <a:spLocks/>
            </p:cNvSpPr>
            <p:nvPr/>
          </p:nvSpPr>
          <p:spPr bwMode="auto">
            <a:xfrm rot="-5400000">
              <a:off x="2578894" y="5569744"/>
              <a:ext cx="139700" cy="2627312"/>
            </a:xfrm>
            <a:prstGeom prst="leftBrace">
              <a:avLst>
                <a:gd name="adj1" fmla="val 156723"/>
                <a:gd name="adj2" fmla="val 50000"/>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600">
                <a:latin typeface="Times New Roman" pitchFamily="18" charset="0"/>
              </a:endParaRPr>
            </a:p>
          </p:txBody>
        </p:sp>
        <p:sp>
          <p:nvSpPr>
            <p:cNvPr id="13336" name="Text Box 26"/>
            <p:cNvSpPr txBox="1">
              <a:spLocks noChangeArrowheads="1"/>
            </p:cNvSpPr>
            <p:nvPr/>
          </p:nvSpPr>
          <p:spPr bwMode="auto">
            <a:xfrm>
              <a:off x="4538663" y="5629275"/>
              <a:ext cx="15128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a:latin typeface="Arial Narrow" pitchFamily="34" charset="0"/>
                </a:rPr>
                <a:t>FV = $1,206,124.05 </a:t>
              </a:r>
            </a:p>
          </p:txBody>
        </p:sp>
        <p:sp>
          <p:nvSpPr>
            <p:cNvPr id="13337" name="Text Box 27"/>
            <p:cNvSpPr txBox="1">
              <a:spLocks noChangeArrowheads="1"/>
            </p:cNvSpPr>
            <p:nvPr/>
          </p:nvSpPr>
          <p:spPr bwMode="auto">
            <a:xfrm>
              <a:off x="819150" y="5564188"/>
              <a:ext cx="108234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a:latin typeface="Arial Narrow" pitchFamily="34" charset="0"/>
                </a:rPr>
                <a:t>nominal = 7%</a:t>
              </a:r>
            </a:p>
          </p:txBody>
        </p:sp>
        <p:grpSp>
          <p:nvGrpSpPr>
            <p:cNvPr id="13338" name="Group 28"/>
            <p:cNvGrpSpPr>
              <a:grpSpLocks/>
            </p:cNvGrpSpPr>
            <p:nvPr/>
          </p:nvGrpSpPr>
          <p:grpSpPr bwMode="auto">
            <a:xfrm>
              <a:off x="3163888" y="6107113"/>
              <a:ext cx="1317625" cy="128587"/>
              <a:chOff x="987" y="3312"/>
              <a:chExt cx="513" cy="60"/>
            </a:xfrm>
          </p:grpSpPr>
          <p:sp>
            <p:nvSpPr>
              <p:cNvPr id="13348" name="Line 29"/>
              <p:cNvSpPr>
                <a:spLocks noChangeShapeType="1"/>
              </p:cNvSpPr>
              <p:nvPr/>
            </p:nvSpPr>
            <p:spPr bwMode="auto">
              <a:xfrm>
                <a:off x="1060" y="3312"/>
                <a:ext cx="0" cy="6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49" name="Line 30"/>
              <p:cNvSpPr>
                <a:spLocks noChangeShapeType="1"/>
              </p:cNvSpPr>
              <p:nvPr/>
            </p:nvSpPr>
            <p:spPr bwMode="auto">
              <a:xfrm>
                <a:off x="1280" y="3312"/>
                <a:ext cx="0" cy="6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50" name="Line 31"/>
              <p:cNvSpPr>
                <a:spLocks noChangeShapeType="1"/>
              </p:cNvSpPr>
              <p:nvPr/>
            </p:nvSpPr>
            <p:spPr bwMode="auto">
              <a:xfrm>
                <a:off x="1500" y="3312"/>
                <a:ext cx="0" cy="6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51" name="Line 32"/>
              <p:cNvSpPr>
                <a:spLocks noChangeShapeType="1"/>
              </p:cNvSpPr>
              <p:nvPr/>
            </p:nvSpPr>
            <p:spPr bwMode="auto">
              <a:xfrm>
                <a:off x="987" y="3340"/>
                <a:ext cx="509" cy="1"/>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3339" name="Group 33"/>
            <p:cNvGrpSpPr>
              <a:grpSpLocks/>
            </p:cNvGrpSpPr>
            <p:nvPr/>
          </p:nvGrpSpPr>
          <p:grpSpPr bwMode="auto">
            <a:xfrm>
              <a:off x="2671763" y="5992813"/>
              <a:ext cx="92075" cy="350837"/>
              <a:chOff x="1803" y="3420"/>
              <a:chExt cx="66" cy="225"/>
            </a:xfrm>
          </p:grpSpPr>
          <p:sp>
            <p:nvSpPr>
              <p:cNvPr id="13345" name="Line 34"/>
              <p:cNvSpPr>
                <a:spLocks noChangeShapeType="1"/>
              </p:cNvSpPr>
              <p:nvPr/>
            </p:nvSpPr>
            <p:spPr bwMode="auto">
              <a:xfrm flipH="1">
                <a:off x="1803" y="3420"/>
                <a:ext cx="54" cy="5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46" name="Line 35"/>
              <p:cNvSpPr>
                <a:spLocks noChangeShapeType="1"/>
              </p:cNvSpPr>
              <p:nvPr/>
            </p:nvSpPr>
            <p:spPr bwMode="auto">
              <a:xfrm>
                <a:off x="1803" y="3480"/>
                <a:ext cx="63" cy="9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47" name="Line 36"/>
              <p:cNvSpPr>
                <a:spLocks noChangeShapeType="1"/>
              </p:cNvSpPr>
              <p:nvPr/>
            </p:nvSpPr>
            <p:spPr bwMode="auto">
              <a:xfrm flipH="1">
                <a:off x="1812" y="3582"/>
                <a:ext cx="57" cy="63"/>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3340" name="Group 37"/>
            <p:cNvGrpSpPr>
              <a:grpSpLocks/>
            </p:cNvGrpSpPr>
            <p:nvPr/>
          </p:nvGrpSpPr>
          <p:grpSpPr bwMode="auto">
            <a:xfrm>
              <a:off x="3117850" y="5992813"/>
              <a:ext cx="92075" cy="350837"/>
              <a:chOff x="1803" y="3420"/>
              <a:chExt cx="66" cy="225"/>
            </a:xfrm>
          </p:grpSpPr>
          <p:sp>
            <p:nvSpPr>
              <p:cNvPr id="13342" name="Line 38"/>
              <p:cNvSpPr>
                <a:spLocks noChangeShapeType="1"/>
              </p:cNvSpPr>
              <p:nvPr/>
            </p:nvSpPr>
            <p:spPr bwMode="auto">
              <a:xfrm flipH="1">
                <a:off x="1803" y="3420"/>
                <a:ext cx="54" cy="5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43" name="Line 39"/>
              <p:cNvSpPr>
                <a:spLocks noChangeShapeType="1"/>
              </p:cNvSpPr>
              <p:nvPr/>
            </p:nvSpPr>
            <p:spPr bwMode="auto">
              <a:xfrm>
                <a:off x="1803" y="3480"/>
                <a:ext cx="63" cy="9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44" name="Line 40"/>
              <p:cNvSpPr>
                <a:spLocks noChangeShapeType="1"/>
              </p:cNvSpPr>
              <p:nvPr/>
            </p:nvSpPr>
            <p:spPr bwMode="auto">
              <a:xfrm flipH="1">
                <a:off x="1812" y="3582"/>
                <a:ext cx="57" cy="63"/>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3341" name="Line 25"/>
            <p:cNvSpPr>
              <a:spLocks noChangeShapeType="1"/>
            </p:cNvSpPr>
            <p:nvPr/>
          </p:nvSpPr>
          <p:spPr bwMode="auto">
            <a:xfrm flipH="1" flipV="1">
              <a:off x="4476750" y="5472113"/>
              <a:ext cx="0" cy="568325"/>
            </a:xfrm>
            <a:prstGeom prst="line">
              <a:avLst/>
            </a:prstGeom>
            <a:noFill/>
            <a:ln w="15875">
              <a:solidFill>
                <a:schemeClr val="tx1"/>
              </a:solidFill>
              <a:round/>
              <a:headEnd/>
              <a:tailEnd type="stealth" w="sm" len="med"/>
            </a:ln>
            <a:extLst>
              <a:ext uri="{909E8E84-426E-40DD-AFC4-6F175D3DCCD1}">
                <a14:hiddenFill xmlns:a14="http://schemas.microsoft.com/office/drawing/2010/main">
                  <a:noFill/>
                </a14:hiddenFill>
              </a:ext>
            </a:extLst>
          </p:spPr>
          <p:txBody>
            <a:bodyPr/>
            <a:lstStyle/>
            <a:p>
              <a:endParaRPr lang="en-US"/>
            </a:p>
          </p:txBody>
        </p:sp>
      </p:grpSp>
      <p:sp>
        <p:nvSpPr>
          <p:cNvPr id="75" name="TextBox 74"/>
          <p:cNvSpPr txBox="1">
            <a:spLocks noChangeArrowheads="1"/>
          </p:cNvSpPr>
          <p:nvPr/>
        </p:nvSpPr>
        <p:spPr bwMode="auto">
          <a:xfrm>
            <a:off x="220663" y="4899025"/>
            <a:ext cx="46974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a:latin typeface="Times New Roman" pitchFamily="18" charset="0"/>
              </a:rPr>
              <a:t>Step 2:</a:t>
            </a:r>
            <a:r>
              <a:rPr lang="en-US" altLang="en-US" sz="1600">
                <a:latin typeface="Times New Roman" pitchFamily="18" charset="0"/>
              </a:rPr>
              <a:t> Find the amount of the annual deposit.</a:t>
            </a:r>
          </a:p>
        </p:txBody>
      </p:sp>
      <p:sp>
        <p:nvSpPr>
          <p:cNvPr id="76" name="TextBox 75"/>
          <p:cNvSpPr txBox="1">
            <a:spLocks noChangeArrowheads="1"/>
          </p:cNvSpPr>
          <p:nvPr/>
        </p:nvSpPr>
        <p:spPr bwMode="auto">
          <a:xfrm>
            <a:off x="153988" y="1935163"/>
            <a:ext cx="67040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a:latin typeface="Times New Roman" pitchFamily="18" charset="0"/>
              </a:rPr>
              <a:t>Step 1:</a:t>
            </a:r>
            <a:r>
              <a:rPr lang="en-US" altLang="en-US" sz="1600">
                <a:latin typeface="Times New Roman" pitchFamily="18" charset="0"/>
              </a:rPr>
              <a:t> Find the amount of money the account needs to have on your 65th birthday.</a:t>
            </a:r>
          </a:p>
        </p:txBody>
      </p:sp>
      <p:sp>
        <p:nvSpPr>
          <p:cNvPr id="3" name="Footer Placeholder 2"/>
          <p:cNvSpPr>
            <a:spLocks noGrp="1"/>
          </p:cNvSpPr>
          <p:nvPr>
            <p:ph type="ftr" sz="quarter" idx="11"/>
          </p:nvPr>
        </p:nvSpPr>
        <p:spPr/>
        <p:txBody>
          <a:bodyPr/>
          <a:lstStyle/>
          <a:p>
            <a:pPr>
              <a:defRPr/>
            </a:pPr>
            <a:r>
              <a:rPr lang="en-US" dirty="0" smtClean="0"/>
              <a:t>TVM Sample Problems </a:t>
            </a:r>
            <a:endParaRPr lang="en-US" sz="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6">
                                            <p:txEl>
                                              <p:pRg st="0" end="0"/>
                                            </p:txEl>
                                          </p:spTgt>
                                        </p:tgtEl>
                                        <p:attrNameLst>
                                          <p:attrName>style.visibility</p:attrName>
                                        </p:attrNameLst>
                                      </p:cBhvr>
                                      <p:to>
                                        <p:strVal val="visible"/>
                                      </p:to>
                                    </p:set>
                                    <p:anim calcmode="lin" valueType="num">
                                      <p:cBhvr additive="base">
                                        <p:cTn id="7" dur="500" fill="hold"/>
                                        <p:tgtEl>
                                          <p:spTgt spid="7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49">
                                            <p:txEl>
                                              <p:pRg st="0" end="0"/>
                                            </p:txEl>
                                          </p:spTgt>
                                        </p:tgtEl>
                                        <p:attrNameLst>
                                          <p:attrName>style.visibility</p:attrName>
                                        </p:attrNameLst>
                                      </p:cBhvr>
                                      <p:to>
                                        <p:strVal val="visible"/>
                                      </p:to>
                                    </p:set>
                                    <p:anim calcmode="lin" valueType="num">
                                      <p:cBhvr additive="base">
                                        <p:cTn id="19" dur="500" fill="hold"/>
                                        <p:tgtEl>
                                          <p:spTgt spid="6149">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9">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149">
                                            <p:txEl>
                                              <p:pRg st="1" end="1"/>
                                            </p:txEl>
                                          </p:spTgt>
                                        </p:tgtEl>
                                        <p:attrNameLst>
                                          <p:attrName>style.visibility</p:attrName>
                                        </p:attrNameLst>
                                      </p:cBhvr>
                                      <p:to>
                                        <p:strVal val="visible"/>
                                      </p:to>
                                    </p:set>
                                    <p:anim calcmode="lin" valueType="num">
                                      <p:cBhvr additive="base">
                                        <p:cTn id="23" dur="500" fill="hold"/>
                                        <p:tgtEl>
                                          <p:spTgt spid="6149">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14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75">
                                            <p:txEl>
                                              <p:pRg st="0" end="0"/>
                                            </p:txEl>
                                          </p:spTgt>
                                        </p:tgtEl>
                                        <p:attrNameLst>
                                          <p:attrName>style.visibility</p:attrName>
                                        </p:attrNameLst>
                                      </p:cBhvr>
                                      <p:to>
                                        <p:strVal val="visible"/>
                                      </p:to>
                                    </p:set>
                                    <p:anim calcmode="lin" valueType="num">
                                      <p:cBhvr additive="base">
                                        <p:cTn id="29" dur="500" fill="hold"/>
                                        <p:tgtEl>
                                          <p:spTgt spid="75">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500" fill="hold"/>
                                        <p:tgtEl>
                                          <p:spTgt spid="7"/>
                                        </p:tgtEl>
                                        <p:attrNameLst>
                                          <p:attrName>ppt_x</p:attrName>
                                        </p:attrNameLst>
                                      </p:cBhvr>
                                      <p:tavLst>
                                        <p:tav tm="0">
                                          <p:val>
                                            <p:strVal val="#ppt_x"/>
                                          </p:val>
                                        </p:tav>
                                        <p:tav tm="100000">
                                          <p:val>
                                            <p:strVal val="#ppt_x"/>
                                          </p:val>
                                        </p:tav>
                                      </p:tavLst>
                                    </p:anim>
                                    <p:anim calcmode="lin" valueType="num">
                                      <p:cBhvr additive="base">
                                        <p:cTn id="3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185">
                                            <p:txEl>
                                              <p:pRg st="0" end="0"/>
                                            </p:txEl>
                                          </p:spTgt>
                                        </p:tgtEl>
                                        <p:attrNameLst>
                                          <p:attrName>style.visibility</p:attrName>
                                        </p:attrNameLst>
                                      </p:cBhvr>
                                      <p:to>
                                        <p:strVal val="visible"/>
                                      </p:to>
                                    </p:set>
                                    <p:anim calcmode="lin" valueType="num">
                                      <p:cBhvr additive="base">
                                        <p:cTn id="41" dur="500" fill="hold"/>
                                        <p:tgtEl>
                                          <p:spTgt spid="6185">
                                            <p:txEl>
                                              <p:pRg st="0" end="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185">
                                            <p:txEl>
                                              <p:pRg st="0" end="0"/>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6185">
                                            <p:txEl>
                                              <p:pRg st="1" end="1"/>
                                            </p:txEl>
                                          </p:spTgt>
                                        </p:tgtEl>
                                        <p:attrNameLst>
                                          <p:attrName>style.visibility</p:attrName>
                                        </p:attrNameLst>
                                      </p:cBhvr>
                                      <p:to>
                                        <p:strVal val="visible"/>
                                      </p:to>
                                    </p:set>
                                    <p:anim calcmode="lin" valueType="num">
                                      <p:cBhvr additive="base">
                                        <p:cTn id="45" dur="500" fill="hold"/>
                                        <p:tgtEl>
                                          <p:spTgt spid="6185">
                                            <p:txEl>
                                              <p:pRg st="1" end="1"/>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185">
                                            <p:txEl>
                                              <p:pRg st="1" end="1"/>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6185">
                                            <p:txEl>
                                              <p:pRg st="2" end="2"/>
                                            </p:txEl>
                                          </p:spTgt>
                                        </p:tgtEl>
                                        <p:attrNameLst>
                                          <p:attrName>style.visibility</p:attrName>
                                        </p:attrNameLst>
                                      </p:cBhvr>
                                      <p:to>
                                        <p:strVal val="visible"/>
                                      </p:to>
                                    </p:set>
                                    <p:anim calcmode="lin" valueType="num">
                                      <p:cBhvr additive="base">
                                        <p:cTn id="49" dur="500" fill="hold"/>
                                        <p:tgtEl>
                                          <p:spTgt spid="6185">
                                            <p:txEl>
                                              <p:pRg st="2" end="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18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build="allAtOnce"/>
      <p:bldP spid="6185" grpId="0" build="allAtOnce"/>
      <p:bldP spid="75" grpId="0" build="allAtOnce"/>
      <p:bldP spid="76"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ADB52A27-A749-495F-88F4-BB0FFC9680EE}" type="slidenum">
              <a:rPr lang="en-US"/>
              <a:pPr>
                <a:defRPr/>
              </a:pPr>
              <a:t>14</a:t>
            </a:fld>
            <a:endParaRPr lang="en-US"/>
          </a:p>
        </p:txBody>
      </p:sp>
      <p:sp>
        <p:nvSpPr>
          <p:cNvPr id="14339" name="Text Box 4"/>
          <p:cNvSpPr txBox="1">
            <a:spLocks noChangeArrowheads="1"/>
          </p:cNvSpPr>
          <p:nvPr/>
        </p:nvSpPr>
        <p:spPr bwMode="auto">
          <a:xfrm>
            <a:off x="174625" y="290513"/>
            <a:ext cx="6683375" cy="204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dirty="0" smtClean="0">
                <a:latin typeface="Times New Roman" pitchFamily="18" charset="0"/>
              </a:rPr>
              <a:t>14. </a:t>
            </a:r>
            <a:r>
              <a:rPr lang="en-US" altLang="en-US" sz="1600" dirty="0">
                <a:latin typeface="Times New Roman" pitchFamily="18" charset="0"/>
              </a:rPr>
              <a:t>Martha Mills, manager of the Plaza Gold Emporium, wants to allow her customers to buy on credit, giving them 3 months in which to pay.  However, Martha will have to borrow from her bank to establish the credit reserve.  The bank will charge 7% p.a. interest compounded monthly.  Martha wants to quote a simple rate to her customers that will exactly cover her financing cost.  What simple (quoted, nominal) should Martha quote to her customers.  Assume that all customers will take the full 3 months to pay. (Hint: the credit account compounds quarterly.)</a:t>
            </a:r>
          </a:p>
        </p:txBody>
      </p:sp>
      <p:sp>
        <p:nvSpPr>
          <p:cNvPr id="9221" name="Text Box 4"/>
          <p:cNvSpPr txBox="1">
            <a:spLocks noChangeArrowheads="1"/>
          </p:cNvSpPr>
          <p:nvPr/>
        </p:nvSpPr>
        <p:spPr bwMode="auto">
          <a:xfrm>
            <a:off x="174625" y="2314575"/>
            <a:ext cx="66833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a:latin typeface="Times New Roman" pitchFamily="18" charset="0"/>
              </a:rPr>
              <a:t>Approach:</a:t>
            </a:r>
            <a:r>
              <a:rPr lang="en-US" altLang="en-US" sz="1600">
                <a:latin typeface="Times New Roman" pitchFamily="18" charset="0"/>
              </a:rPr>
              <a:t>  In order to break even, Martha wants credit sales to yield exactly equal to her cost of debt.  Thus both arrangements must have the same EAR. For the bank loan, m = 12.  For credit sales, m = 4.  </a:t>
            </a:r>
          </a:p>
        </p:txBody>
      </p:sp>
      <p:sp>
        <p:nvSpPr>
          <p:cNvPr id="6" name="Text Box 4"/>
          <p:cNvSpPr txBox="1">
            <a:spLocks noChangeArrowheads="1"/>
          </p:cNvSpPr>
          <p:nvPr/>
        </p:nvSpPr>
        <p:spPr bwMode="auto">
          <a:xfrm>
            <a:off x="174625" y="3117850"/>
            <a:ext cx="6683375"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latin typeface="Times New Roman" pitchFamily="18" charset="0"/>
              </a:rPr>
              <a:t>1) Find EAR on the bank loan:</a:t>
            </a:r>
          </a:p>
          <a:p>
            <a:pPr eaLnBrk="1" hangingPunct="1">
              <a:spcBef>
                <a:spcPct val="0"/>
              </a:spcBef>
              <a:buFontTx/>
              <a:buNone/>
            </a:pPr>
            <a:r>
              <a:rPr lang="en-US" altLang="en-US" sz="1600" b="1">
                <a:latin typeface="Times New Roman" pitchFamily="18" charset="0"/>
              </a:rPr>
              <a:t>   Solution Opt 1:</a:t>
            </a:r>
            <a:r>
              <a:rPr lang="en-US" altLang="en-US" sz="1600">
                <a:latin typeface="Times New Roman" pitchFamily="18" charset="0"/>
              </a:rPr>
              <a:t> EAR = (1 + 0.07/12)</a:t>
            </a:r>
            <a:r>
              <a:rPr lang="en-US" altLang="en-US" sz="1600" baseline="30000">
                <a:latin typeface="Times New Roman" pitchFamily="18" charset="0"/>
              </a:rPr>
              <a:t>12</a:t>
            </a:r>
            <a:r>
              <a:rPr lang="en-US" altLang="en-US" sz="1600">
                <a:latin typeface="Times New Roman" pitchFamily="18" charset="0"/>
              </a:rPr>
              <a:t> – 1 = </a:t>
            </a:r>
            <a:r>
              <a:rPr lang="en-US" altLang="en-US" sz="1600" b="1">
                <a:latin typeface="Times New Roman" pitchFamily="18" charset="0"/>
              </a:rPr>
              <a:t>7.229%</a:t>
            </a:r>
          </a:p>
          <a:p>
            <a:pPr eaLnBrk="1" hangingPunct="1">
              <a:spcBef>
                <a:spcPct val="0"/>
              </a:spcBef>
              <a:buFontTx/>
              <a:buNone/>
            </a:pPr>
            <a:r>
              <a:rPr lang="en-US" altLang="en-US" sz="1600" b="1">
                <a:latin typeface="Times New Roman" pitchFamily="18" charset="0"/>
              </a:rPr>
              <a:t>   Solution Opt 2:</a:t>
            </a:r>
            <a:endParaRPr lang="en-US" altLang="en-US" sz="1600">
              <a:latin typeface="Times New Roman" pitchFamily="18" charset="0"/>
            </a:endParaRPr>
          </a:p>
          <a:p>
            <a:pPr eaLnBrk="1" hangingPunct="1">
              <a:spcBef>
                <a:spcPct val="0"/>
              </a:spcBef>
              <a:buFontTx/>
              <a:buNone/>
            </a:pPr>
            <a:r>
              <a:rPr lang="en-US" altLang="en-US" sz="1600">
                <a:latin typeface="Times New Roman" pitchFamily="18" charset="0"/>
              </a:rPr>
              <a:t>	2nd, ICONV</a:t>
            </a:r>
          </a:p>
          <a:p>
            <a:pPr eaLnBrk="1" hangingPunct="1">
              <a:spcBef>
                <a:spcPct val="0"/>
              </a:spcBef>
              <a:buFontTx/>
              <a:buNone/>
            </a:pPr>
            <a:r>
              <a:rPr lang="en-US" altLang="en-US" sz="1600">
                <a:latin typeface="Times New Roman" pitchFamily="18" charset="0"/>
              </a:rPr>
              <a:t>	7, ENTER</a:t>
            </a:r>
          </a:p>
          <a:p>
            <a:pPr eaLnBrk="1" hangingPunct="1">
              <a:spcBef>
                <a:spcPct val="0"/>
              </a:spcBef>
              <a:buFontTx/>
              <a:buNone/>
            </a:pPr>
            <a:r>
              <a:rPr lang="en-US" altLang="en-US" sz="1600" b="1">
                <a:latin typeface="Times New Roman" pitchFamily="18" charset="0"/>
              </a:rPr>
              <a:t>	</a:t>
            </a:r>
            <a:r>
              <a:rPr lang="en-US" altLang="en-US" sz="1600">
                <a:latin typeface="Times New Roman" pitchFamily="18" charset="0"/>
              </a:rPr>
              <a:t>↓, ↓, 12, ENTER</a:t>
            </a:r>
          </a:p>
          <a:p>
            <a:pPr eaLnBrk="1" hangingPunct="1">
              <a:spcBef>
                <a:spcPct val="0"/>
              </a:spcBef>
              <a:buFontTx/>
              <a:buNone/>
            </a:pPr>
            <a:r>
              <a:rPr lang="en-US" altLang="en-US" sz="1600">
                <a:latin typeface="Times New Roman" pitchFamily="18" charset="0"/>
              </a:rPr>
              <a:t>	↓, ↓, CPT : EFF% = </a:t>
            </a:r>
            <a:r>
              <a:rPr lang="en-US" altLang="en-US" sz="1600" b="1">
                <a:latin typeface="Times New Roman" pitchFamily="18" charset="0"/>
              </a:rPr>
              <a:t>7.229%</a:t>
            </a:r>
            <a:endParaRPr lang="en-US" altLang="en-US" sz="1600">
              <a:latin typeface="Times New Roman" pitchFamily="18" charset="0"/>
            </a:endParaRPr>
          </a:p>
        </p:txBody>
      </p:sp>
      <p:sp>
        <p:nvSpPr>
          <p:cNvPr id="7" name="Text Box 4"/>
          <p:cNvSpPr txBox="1">
            <a:spLocks noChangeArrowheads="1"/>
          </p:cNvSpPr>
          <p:nvPr/>
        </p:nvSpPr>
        <p:spPr bwMode="auto">
          <a:xfrm>
            <a:off x="174625" y="4895850"/>
            <a:ext cx="6683375" cy="204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latin typeface="Times New Roman" pitchFamily="18" charset="0"/>
              </a:rPr>
              <a:t>2) Find the quoted (simple) rate to apply to credit sales</a:t>
            </a:r>
          </a:p>
          <a:p>
            <a:pPr eaLnBrk="1" hangingPunct="1">
              <a:spcBef>
                <a:spcPct val="0"/>
              </a:spcBef>
              <a:buFontTx/>
              <a:buNone/>
            </a:pPr>
            <a:r>
              <a:rPr lang="en-US" altLang="en-US" sz="1600" b="1">
                <a:latin typeface="Times New Roman" pitchFamily="18" charset="0"/>
              </a:rPr>
              <a:t>   Solution Opt 1:</a:t>
            </a:r>
            <a:endParaRPr lang="en-US" altLang="en-US" sz="1600">
              <a:latin typeface="Times New Roman" pitchFamily="18" charset="0"/>
            </a:endParaRPr>
          </a:p>
          <a:p>
            <a:pPr eaLnBrk="1" hangingPunct="1">
              <a:spcBef>
                <a:spcPct val="0"/>
              </a:spcBef>
              <a:buFontTx/>
              <a:buNone/>
            </a:pPr>
            <a:r>
              <a:rPr lang="en-US" altLang="en-US" sz="1600">
                <a:latin typeface="Times New Roman" pitchFamily="18" charset="0"/>
              </a:rPr>
              <a:t>	EFF%</a:t>
            </a:r>
            <a:r>
              <a:rPr lang="en-US" altLang="en-US" sz="1600" baseline="-25000">
                <a:latin typeface="Times New Roman" pitchFamily="18" charset="0"/>
              </a:rPr>
              <a:t>bank</a:t>
            </a:r>
            <a:r>
              <a:rPr lang="en-US" altLang="en-US" sz="1600">
                <a:latin typeface="Times New Roman" pitchFamily="18" charset="0"/>
              </a:rPr>
              <a:t> = (1 + r</a:t>
            </a:r>
            <a:r>
              <a:rPr lang="en-US" altLang="en-US" sz="1600" baseline="-25000">
                <a:latin typeface="Times New Roman" pitchFamily="18" charset="0"/>
              </a:rPr>
              <a:t>nominal</a:t>
            </a:r>
            <a:r>
              <a:rPr lang="en-US" altLang="en-US" sz="1600">
                <a:latin typeface="Times New Roman" pitchFamily="18" charset="0"/>
              </a:rPr>
              <a:t>/m)m - 1</a:t>
            </a:r>
          </a:p>
          <a:p>
            <a:pPr eaLnBrk="1" hangingPunct="1">
              <a:spcBef>
                <a:spcPct val="0"/>
              </a:spcBef>
              <a:buFontTx/>
              <a:buNone/>
            </a:pPr>
            <a:r>
              <a:rPr lang="en-US" altLang="en-US" sz="1600">
                <a:latin typeface="Times New Roman" pitchFamily="18" charset="0"/>
              </a:rPr>
              <a:t>	0.07229 = (1 + r</a:t>
            </a:r>
            <a:r>
              <a:rPr lang="en-US" altLang="en-US" sz="1600" baseline="-25000">
                <a:latin typeface="Times New Roman" pitchFamily="18" charset="0"/>
              </a:rPr>
              <a:t>nominal</a:t>
            </a:r>
            <a:r>
              <a:rPr lang="en-US" altLang="en-US" sz="1600">
                <a:latin typeface="Times New Roman" pitchFamily="18" charset="0"/>
              </a:rPr>
              <a:t>/4)</a:t>
            </a:r>
            <a:r>
              <a:rPr lang="en-US" altLang="en-US" sz="1600" baseline="30000">
                <a:latin typeface="Times New Roman" pitchFamily="18" charset="0"/>
              </a:rPr>
              <a:t>4</a:t>
            </a:r>
            <a:r>
              <a:rPr lang="en-US" altLang="en-US" sz="1600">
                <a:latin typeface="Times New Roman" pitchFamily="18" charset="0"/>
              </a:rPr>
              <a:t> - 1</a:t>
            </a:r>
          </a:p>
          <a:p>
            <a:pPr eaLnBrk="1" hangingPunct="1">
              <a:spcBef>
                <a:spcPct val="0"/>
              </a:spcBef>
              <a:buFontTx/>
              <a:buNone/>
            </a:pPr>
            <a:r>
              <a:rPr lang="en-US" altLang="en-US" sz="1600">
                <a:latin typeface="Times New Roman" pitchFamily="18" charset="0"/>
              </a:rPr>
              <a:t>	1.07229 = (1 + r</a:t>
            </a:r>
            <a:r>
              <a:rPr lang="en-US" altLang="en-US" sz="1600" baseline="-25000">
                <a:latin typeface="Times New Roman" pitchFamily="18" charset="0"/>
              </a:rPr>
              <a:t>nominal</a:t>
            </a:r>
            <a:r>
              <a:rPr lang="en-US" altLang="en-US" sz="1600">
                <a:latin typeface="Times New Roman" pitchFamily="18" charset="0"/>
              </a:rPr>
              <a:t>/4)</a:t>
            </a:r>
            <a:r>
              <a:rPr lang="en-US" altLang="en-US" sz="1600" baseline="30000">
                <a:latin typeface="Times New Roman" pitchFamily="18" charset="0"/>
              </a:rPr>
              <a:t>4</a:t>
            </a:r>
            <a:r>
              <a:rPr lang="en-US" altLang="en-US" sz="1600">
                <a:latin typeface="Times New Roman" pitchFamily="18" charset="0"/>
              </a:rPr>
              <a:t> </a:t>
            </a:r>
          </a:p>
          <a:p>
            <a:pPr eaLnBrk="1" hangingPunct="1">
              <a:spcBef>
                <a:spcPct val="0"/>
              </a:spcBef>
              <a:buFontTx/>
              <a:buNone/>
            </a:pPr>
            <a:r>
              <a:rPr lang="en-US" altLang="en-US" sz="1600">
                <a:latin typeface="Times New Roman" pitchFamily="18" charset="0"/>
              </a:rPr>
              <a:t>	1.01760 = 1 + r</a:t>
            </a:r>
            <a:r>
              <a:rPr lang="en-US" altLang="en-US" sz="1600" baseline="-25000">
                <a:latin typeface="Times New Roman" pitchFamily="18" charset="0"/>
              </a:rPr>
              <a:t>nominal</a:t>
            </a:r>
            <a:r>
              <a:rPr lang="en-US" altLang="en-US" sz="1600">
                <a:latin typeface="Times New Roman" pitchFamily="18" charset="0"/>
              </a:rPr>
              <a:t>/4</a:t>
            </a:r>
          </a:p>
          <a:p>
            <a:pPr eaLnBrk="1" hangingPunct="1">
              <a:spcBef>
                <a:spcPct val="0"/>
              </a:spcBef>
              <a:buFontTx/>
              <a:buNone/>
            </a:pPr>
            <a:r>
              <a:rPr lang="en-US" altLang="en-US" sz="1600">
                <a:latin typeface="Times New Roman" pitchFamily="18" charset="0"/>
              </a:rPr>
              <a:t>	0.01760 = r</a:t>
            </a:r>
            <a:r>
              <a:rPr lang="en-US" altLang="en-US" sz="1600" baseline="-25000">
                <a:latin typeface="Times New Roman" pitchFamily="18" charset="0"/>
              </a:rPr>
              <a:t>nominal</a:t>
            </a:r>
            <a:r>
              <a:rPr lang="en-US" altLang="en-US" sz="1600">
                <a:latin typeface="Times New Roman" pitchFamily="18" charset="0"/>
              </a:rPr>
              <a:t>/4</a:t>
            </a:r>
          </a:p>
          <a:p>
            <a:pPr eaLnBrk="1" hangingPunct="1">
              <a:spcBef>
                <a:spcPct val="0"/>
              </a:spcBef>
              <a:buFontTx/>
              <a:buNone/>
            </a:pPr>
            <a:r>
              <a:rPr lang="en-US" altLang="en-US" sz="1600">
                <a:latin typeface="Times New Roman" pitchFamily="18" charset="0"/>
              </a:rPr>
              <a:t>	     nominal = </a:t>
            </a:r>
            <a:r>
              <a:rPr lang="en-US" altLang="en-US" sz="1600" b="1">
                <a:latin typeface="Times New Roman" pitchFamily="18" charset="0"/>
              </a:rPr>
              <a:t>7.041%</a:t>
            </a:r>
          </a:p>
        </p:txBody>
      </p:sp>
      <p:sp>
        <p:nvSpPr>
          <p:cNvPr id="8" name="Text Box 4"/>
          <p:cNvSpPr txBox="1">
            <a:spLocks noChangeArrowheads="1"/>
          </p:cNvSpPr>
          <p:nvPr/>
        </p:nvSpPr>
        <p:spPr bwMode="auto">
          <a:xfrm>
            <a:off x="174625" y="6978650"/>
            <a:ext cx="668337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a:latin typeface="Times New Roman" pitchFamily="18" charset="0"/>
              </a:rPr>
              <a:t>Solution Opt 2:</a:t>
            </a:r>
            <a:endParaRPr lang="en-US" altLang="en-US" sz="1600">
              <a:latin typeface="Times New Roman" pitchFamily="18" charset="0"/>
            </a:endParaRPr>
          </a:p>
          <a:p>
            <a:pPr eaLnBrk="1" hangingPunct="1">
              <a:spcBef>
                <a:spcPct val="0"/>
              </a:spcBef>
              <a:buFontTx/>
              <a:buNone/>
            </a:pPr>
            <a:r>
              <a:rPr lang="en-US" altLang="en-US" sz="1600">
                <a:latin typeface="Times New Roman" pitchFamily="18" charset="0"/>
              </a:rPr>
              <a:t>	2nd, ICONV</a:t>
            </a:r>
          </a:p>
          <a:p>
            <a:pPr eaLnBrk="1" hangingPunct="1">
              <a:spcBef>
                <a:spcPct val="0"/>
              </a:spcBef>
              <a:buFontTx/>
              <a:buNone/>
            </a:pPr>
            <a:r>
              <a:rPr lang="en-US" altLang="en-US" sz="1600">
                <a:latin typeface="Times New Roman" pitchFamily="18" charset="0"/>
              </a:rPr>
              <a:t>	↓, 7.229, ENTER</a:t>
            </a:r>
          </a:p>
          <a:p>
            <a:pPr eaLnBrk="1" hangingPunct="1">
              <a:spcBef>
                <a:spcPct val="0"/>
              </a:spcBef>
              <a:buFontTx/>
              <a:buNone/>
            </a:pPr>
            <a:r>
              <a:rPr lang="en-US" altLang="en-US" sz="1600">
                <a:latin typeface="Times New Roman" pitchFamily="18" charset="0"/>
              </a:rPr>
              <a:t>	↓, 4, ENTER</a:t>
            </a:r>
          </a:p>
          <a:p>
            <a:pPr eaLnBrk="1" hangingPunct="1">
              <a:spcBef>
                <a:spcPct val="0"/>
              </a:spcBef>
              <a:buFontTx/>
              <a:buNone/>
            </a:pPr>
            <a:r>
              <a:rPr lang="en-US" altLang="en-US" sz="1600">
                <a:latin typeface="Times New Roman" pitchFamily="18" charset="0"/>
              </a:rPr>
              <a:t>	↓, CPT: NOM = </a:t>
            </a:r>
            <a:r>
              <a:rPr lang="en-US" altLang="en-US" sz="1600" b="1">
                <a:latin typeface="Times New Roman" pitchFamily="18" charset="0"/>
              </a:rPr>
              <a:t>7.041%</a:t>
            </a:r>
          </a:p>
        </p:txBody>
      </p:sp>
      <p:sp>
        <p:nvSpPr>
          <p:cNvPr id="2" name="Footer Placeholder 1"/>
          <p:cNvSpPr>
            <a:spLocks noGrp="1"/>
          </p:cNvSpPr>
          <p:nvPr>
            <p:ph type="ftr" sz="quarter" idx="11"/>
          </p:nvPr>
        </p:nvSpPr>
        <p:spPr/>
        <p:txBody>
          <a:bodyPr/>
          <a:lstStyle/>
          <a:p>
            <a:pPr>
              <a:defRPr/>
            </a:pPr>
            <a:r>
              <a:rPr lang="en-US" dirty="0" smtClean="0"/>
              <a:t>TVM Sample Problems </a:t>
            </a:r>
            <a:endParaRPr lang="en-US" sz="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21">
                                            <p:txEl>
                                              <p:pRg st="0" end="0"/>
                                            </p:txEl>
                                          </p:spTgt>
                                        </p:tgtEl>
                                        <p:attrNameLst>
                                          <p:attrName>style.visibility</p:attrName>
                                        </p:attrNameLst>
                                      </p:cBhvr>
                                      <p:to>
                                        <p:strVal val="visible"/>
                                      </p:to>
                                    </p:set>
                                    <p:anim calcmode="lin" valueType="num">
                                      <p:cBhvr additive="base">
                                        <p:cTn id="7" dur="500" fill="hold"/>
                                        <p:tgtEl>
                                          <p:spTgt spid="922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2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 calcmode="lin" valueType="num">
                                      <p:cBhvr additive="base">
                                        <p:cTn id="1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 calcmode="lin" valueType="num">
                                      <p:cBhvr additive="base">
                                        <p:cTn id="2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anim calcmode="lin" valueType="num">
                                      <p:cBhvr additive="base">
                                        <p:cTn id="2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6">
                                            <p:txEl>
                                              <p:pRg st="5" end="5"/>
                                            </p:txEl>
                                          </p:spTgt>
                                        </p:tgtEl>
                                        <p:attrNameLst>
                                          <p:attrName>style.visibility</p:attrName>
                                        </p:attrNameLst>
                                      </p:cBhvr>
                                      <p:to>
                                        <p:strVal val="visible"/>
                                      </p:to>
                                    </p:set>
                                    <p:anim calcmode="lin" valueType="num">
                                      <p:cBhvr additive="base">
                                        <p:cTn id="33"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 calcmode="lin" valueType="num">
                                      <p:cBhvr additive="base">
                                        <p:cTn id="3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txEl>
                                              <p:pRg st="0" end="0"/>
                                            </p:txEl>
                                          </p:spTgt>
                                        </p:tgtEl>
                                        <p:attrNameLst>
                                          <p:attrName>style.visibility</p:attrName>
                                        </p:attrNameLst>
                                      </p:cBhvr>
                                      <p:to>
                                        <p:strVal val="visible"/>
                                      </p:to>
                                    </p:set>
                                    <p:anim calcmode="lin" valueType="num">
                                      <p:cBhvr additive="base">
                                        <p:cTn id="4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0" end="0"/>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7">
                                            <p:txEl>
                                              <p:pRg st="1" end="1"/>
                                            </p:txEl>
                                          </p:spTgt>
                                        </p:tgtEl>
                                        <p:attrNameLst>
                                          <p:attrName>style.visibility</p:attrName>
                                        </p:attrNameLst>
                                      </p:cBhvr>
                                      <p:to>
                                        <p:strVal val="visible"/>
                                      </p:to>
                                    </p:set>
                                    <p:anim calcmode="lin" valueType="num">
                                      <p:cBhvr additive="base">
                                        <p:cTn id="47"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7">
                                            <p:txEl>
                                              <p:pRg st="1" end="1"/>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7">
                                            <p:txEl>
                                              <p:pRg st="2" end="2"/>
                                            </p:txEl>
                                          </p:spTgt>
                                        </p:tgtEl>
                                        <p:attrNameLst>
                                          <p:attrName>style.visibility</p:attrName>
                                        </p:attrNameLst>
                                      </p:cBhvr>
                                      <p:to>
                                        <p:strVal val="visible"/>
                                      </p:to>
                                    </p:set>
                                    <p:anim calcmode="lin" valueType="num">
                                      <p:cBhvr additive="base">
                                        <p:cTn id="51"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7">
                                            <p:txEl>
                                              <p:pRg st="2" end="2"/>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7">
                                            <p:txEl>
                                              <p:pRg st="3" end="3"/>
                                            </p:txEl>
                                          </p:spTgt>
                                        </p:tgtEl>
                                        <p:attrNameLst>
                                          <p:attrName>style.visibility</p:attrName>
                                        </p:attrNameLst>
                                      </p:cBhvr>
                                      <p:to>
                                        <p:strVal val="visible"/>
                                      </p:to>
                                    </p:set>
                                    <p:anim calcmode="lin" valueType="num">
                                      <p:cBhvr additive="base">
                                        <p:cTn id="5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7">
                                            <p:txEl>
                                              <p:pRg st="3" end="3"/>
                                            </p:txEl>
                                          </p:spTgt>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7">
                                            <p:txEl>
                                              <p:pRg st="4" end="4"/>
                                            </p:txEl>
                                          </p:spTgt>
                                        </p:tgtEl>
                                        <p:attrNameLst>
                                          <p:attrName>style.visibility</p:attrName>
                                        </p:attrNameLst>
                                      </p:cBhvr>
                                      <p:to>
                                        <p:strVal val="visible"/>
                                      </p:to>
                                    </p:set>
                                    <p:anim calcmode="lin" valueType="num">
                                      <p:cBhvr additive="base">
                                        <p:cTn id="59"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7">
                                            <p:txEl>
                                              <p:pRg st="4" end="4"/>
                                            </p:txEl>
                                          </p:spTgt>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7">
                                            <p:txEl>
                                              <p:pRg st="5" end="5"/>
                                            </p:txEl>
                                          </p:spTgt>
                                        </p:tgtEl>
                                        <p:attrNameLst>
                                          <p:attrName>style.visibility</p:attrName>
                                        </p:attrNameLst>
                                      </p:cBhvr>
                                      <p:to>
                                        <p:strVal val="visible"/>
                                      </p:to>
                                    </p:set>
                                    <p:anim calcmode="lin" valueType="num">
                                      <p:cBhvr additive="base">
                                        <p:cTn id="63"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7">
                                            <p:txEl>
                                              <p:pRg st="5" end="5"/>
                                            </p:txEl>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7">
                                            <p:txEl>
                                              <p:pRg st="6" end="6"/>
                                            </p:txEl>
                                          </p:spTgt>
                                        </p:tgtEl>
                                        <p:attrNameLst>
                                          <p:attrName>style.visibility</p:attrName>
                                        </p:attrNameLst>
                                      </p:cBhvr>
                                      <p:to>
                                        <p:strVal val="visible"/>
                                      </p:to>
                                    </p:set>
                                    <p:anim calcmode="lin" valueType="num">
                                      <p:cBhvr additive="base">
                                        <p:cTn id="67"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7">
                                            <p:txEl>
                                              <p:pRg st="6" end="6"/>
                                            </p:txEl>
                                          </p:spTgt>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7">
                                            <p:txEl>
                                              <p:pRg st="7" end="7"/>
                                            </p:txEl>
                                          </p:spTgt>
                                        </p:tgtEl>
                                        <p:attrNameLst>
                                          <p:attrName>style.visibility</p:attrName>
                                        </p:attrNameLst>
                                      </p:cBhvr>
                                      <p:to>
                                        <p:strVal val="visible"/>
                                      </p:to>
                                    </p:set>
                                    <p:anim calcmode="lin" valueType="num">
                                      <p:cBhvr additive="base">
                                        <p:cTn id="71"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8">
                                            <p:txEl>
                                              <p:pRg st="0" end="0"/>
                                            </p:txEl>
                                          </p:spTgt>
                                        </p:tgtEl>
                                        <p:attrNameLst>
                                          <p:attrName>style.visibility</p:attrName>
                                        </p:attrNameLst>
                                      </p:cBhvr>
                                      <p:to>
                                        <p:strVal val="visible"/>
                                      </p:to>
                                    </p:set>
                                    <p:anim calcmode="lin" valueType="num">
                                      <p:cBhvr additive="base">
                                        <p:cTn id="7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8">
                                            <p:txEl>
                                              <p:pRg st="0" end="0"/>
                                            </p:txEl>
                                          </p:spTgt>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8">
                                            <p:txEl>
                                              <p:pRg st="1" end="1"/>
                                            </p:txEl>
                                          </p:spTgt>
                                        </p:tgtEl>
                                        <p:attrNameLst>
                                          <p:attrName>style.visibility</p:attrName>
                                        </p:attrNameLst>
                                      </p:cBhvr>
                                      <p:to>
                                        <p:strVal val="visible"/>
                                      </p:to>
                                    </p:set>
                                    <p:anim calcmode="lin" valueType="num">
                                      <p:cBhvr additive="base">
                                        <p:cTn id="81"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8">
                                            <p:txEl>
                                              <p:pRg st="1" end="1"/>
                                            </p:txEl>
                                          </p:spTgt>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8">
                                            <p:txEl>
                                              <p:pRg st="2" end="2"/>
                                            </p:txEl>
                                          </p:spTgt>
                                        </p:tgtEl>
                                        <p:attrNameLst>
                                          <p:attrName>style.visibility</p:attrName>
                                        </p:attrNameLst>
                                      </p:cBhvr>
                                      <p:to>
                                        <p:strVal val="visible"/>
                                      </p:to>
                                    </p:set>
                                    <p:anim calcmode="lin" valueType="num">
                                      <p:cBhvr additive="base">
                                        <p:cTn id="85"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8">
                                            <p:txEl>
                                              <p:pRg st="2" end="2"/>
                                            </p:txEl>
                                          </p:spTgt>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8">
                                            <p:txEl>
                                              <p:pRg st="3" end="3"/>
                                            </p:txEl>
                                          </p:spTgt>
                                        </p:tgtEl>
                                        <p:attrNameLst>
                                          <p:attrName>style.visibility</p:attrName>
                                        </p:attrNameLst>
                                      </p:cBhvr>
                                      <p:to>
                                        <p:strVal val="visible"/>
                                      </p:to>
                                    </p:set>
                                    <p:anim calcmode="lin" valueType="num">
                                      <p:cBhvr additive="base">
                                        <p:cTn id="89"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90" dur="500" fill="hold"/>
                                        <p:tgtEl>
                                          <p:spTgt spid="8">
                                            <p:txEl>
                                              <p:pRg st="3" end="3"/>
                                            </p:txEl>
                                          </p:spTgt>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8">
                                            <p:txEl>
                                              <p:pRg st="4" end="4"/>
                                            </p:txEl>
                                          </p:spTgt>
                                        </p:tgtEl>
                                        <p:attrNameLst>
                                          <p:attrName>style.visibility</p:attrName>
                                        </p:attrNameLst>
                                      </p:cBhvr>
                                      <p:to>
                                        <p:strVal val="visible"/>
                                      </p:to>
                                    </p:set>
                                    <p:anim calcmode="lin" valueType="num">
                                      <p:cBhvr additive="base">
                                        <p:cTn id="93"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94"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build="allAtOnce"/>
      <p:bldP spid="6" grpId="0" build="allAtOnce"/>
      <p:bldP spid="7" grpId="0" build="allAtOnce"/>
      <p:bldP spid="8"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lide Number Placeholder 5"/>
          <p:cNvSpPr>
            <a:spLocks noGrp="1"/>
          </p:cNvSpPr>
          <p:nvPr>
            <p:ph type="sldNum" sz="quarter" idx="12"/>
          </p:nvPr>
        </p:nvSpPr>
        <p:spPr/>
        <p:txBody>
          <a:bodyPr/>
          <a:lstStyle/>
          <a:p>
            <a:pPr>
              <a:defRPr/>
            </a:pPr>
            <a:fld id="{9CBEE1E6-9217-40F4-A0D8-5F41EEC00987}" type="slidenum">
              <a:rPr lang="en-US"/>
              <a:pPr>
                <a:defRPr/>
              </a:pPr>
              <a:t>15</a:t>
            </a:fld>
            <a:endParaRPr lang="en-US"/>
          </a:p>
        </p:txBody>
      </p:sp>
      <p:grpSp>
        <p:nvGrpSpPr>
          <p:cNvPr id="2" name="Group 69"/>
          <p:cNvGrpSpPr>
            <a:grpSpLocks/>
          </p:cNvGrpSpPr>
          <p:nvPr/>
        </p:nvGrpSpPr>
        <p:grpSpPr bwMode="auto">
          <a:xfrm>
            <a:off x="1423988" y="471488"/>
            <a:ext cx="2954337" cy="1687512"/>
            <a:chOff x="1423988" y="471488"/>
            <a:chExt cx="2954337" cy="1687512"/>
          </a:xfrm>
        </p:grpSpPr>
        <p:grpSp>
          <p:nvGrpSpPr>
            <p:cNvPr id="16392" name="Group 4"/>
            <p:cNvGrpSpPr>
              <a:grpSpLocks/>
            </p:cNvGrpSpPr>
            <p:nvPr/>
          </p:nvGrpSpPr>
          <p:grpSpPr bwMode="auto">
            <a:xfrm>
              <a:off x="1803400" y="1398588"/>
              <a:ext cx="2422525" cy="119062"/>
              <a:chOff x="576" y="1824"/>
              <a:chExt cx="2160" cy="96"/>
            </a:xfrm>
          </p:grpSpPr>
          <p:sp>
            <p:nvSpPr>
              <p:cNvPr id="16410" name="Line 5"/>
              <p:cNvSpPr>
                <a:spLocks noChangeShapeType="1"/>
              </p:cNvSpPr>
              <p:nvPr/>
            </p:nvSpPr>
            <p:spPr bwMode="auto">
              <a:xfrm>
                <a:off x="576" y="1824"/>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1" name="Line 6"/>
              <p:cNvSpPr>
                <a:spLocks noChangeShapeType="1"/>
              </p:cNvSpPr>
              <p:nvPr/>
            </p:nvSpPr>
            <p:spPr bwMode="auto">
              <a:xfrm>
                <a:off x="1116" y="1824"/>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2" name="Line 7"/>
              <p:cNvSpPr>
                <a:spLocks noChangeShapeType="1"/>
              </p:cNvSpPr>
              <p:nvPr/>
            </p:nvSpPr>
            <p:spPr bwMode="auto">
              <a:xfrm>
                <a:off x="1656" y="1824"/>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3" name="Line 8"/>
              <p:cNvSpPr>
                <a:spLocks noChangeShapeType="1"/>
              </p:cNvSpPr>
              <p:nvPr/>
            </p:nvSpPr>
            <p:spPr bwMode="auto">
              <a:xfrm>
                <a:off x="2196" y="1824"/>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4" name="Line 9"/>
              <p:cNvSpPr>
                <a:spLocks noChangeShapeType="1"/>
              </p:cNvSpPr>
              <p:nvPr/>
            </p:nvSpPr>
            <p:spPr bwMode="auto">
              <a:xfrm>
                <a:off x="2736" y="1824"/>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5" name="Line 10"/>
              <p:cNvSpPr>
                <a:spLocks noChangeShapeType="1"/>
              </p:cNvSpPr>
              <p:nvPr/>
            </p:nvSpPr>
            <p:spPr bwMode="auto">
              <a:xfrm>
                <a:off x="576" y="1872"/>
                <a:ext cx="216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6393" name="Line 11"/>
            <p:cNvSpPr>
              <a:spLocks noChangeShapeType="1"/>
            </p:cNvSpPr>
            <p:nvPr/>
          </p:nvSpPr>
          <p:spPr bwMode="auto">
            <a:xfrm flipH="1" flipV="1">
              <a:off x="4213225" y="520700"/>
              <a:ext cx="0" cy="492125"/>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grpSp>
          <p:nvGrpSpPr>
            <p:cNvPr id="16394" name="Group 12"/>
            <p:cNvGrpSpPr>
              <a:grpSpLocks/>
            </p:cNvGrpSpPr>
            <p:nvPr/>
          </p:nvGrpSpPr>
          <p:grpSpPr bwMode="auto">
            <a:xfrm>
              <a:off x="2409825" y="1081088"/>
              <a:ext cx="1209675" cy="276225"/>
              <a:chOff x="2036" y="3132"/>
              <a:chExt cx="1080" cy="399"/>
            </a:xfrm>
          </p:grpSpPr>
          <p:sp>
            <p:nvSpPr>
              <p:cNvPr id="16407" name="Line 13"/>
              <p:cNvSpPr>
                <a:spLocks noChangeShapeType="1"/>
              </p:cNvSpPr>
              <p:nvPr/>
            </p:nvSpPr>
            <p:spPr bwMode="auto">
              <a:xfrm flipH="1" flipV="1">
                <a:off x="2036" y="3132"/>
                <a:ext cx="0" cy="399"/>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6408" name="Line 14"/>
              <p:cNvSpPr>
                <a:spLocks noChangeShapeType="1"/>
              </p:cNvSpPr>
              <p:nvPr/>
            </p:nvSpPr>
            <p:spPr bwMode="auto">
              <a:xfrm flipH="1" flipV="1">
                <a:off x="2576" y="3132"/>
                <a:ext cx="0" cy="399"/>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6409" name="Line 15"/>
              <p:cNvSpPr>
                <a:spLocks noChangeShapeType="1"/>
              </p:cNvSpPr>
              <p:nvPr/>
            </p:nvSpPr>
            <p:spPr bwMode="auto">
              <a:xfrm flipH="1" flipV="1">
                <a:off x="3116" y="3132"/>
                <a:ext cx="0" cy="399"/>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grpSp>
        <p:sp>
          <p:nvSpPr>
            <p:cNvPr id="16395" name="AutoShape 16"/>
            <p:cNvSpPr>
              <a:spLocks/>
            </p:cNvSpPr>
            <p:nvPr/>
          </p:nvSpPr>
          <p:spPr bwMode="auto">
            <a:xfrm rot="-5400000">
              <a:off x="3261519" y="80169"/>
              <a:ext cx="85725" cy="1928813"/>
            </a:xfrm>
            <a:prstGeom prst="rightBrace">
              <a:avLst>
                <a:gd name="adj1" fmla="val 18750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600">
                <a:latin typeface="Times New Roman" pitchFamily="18" charset="0"/>
              </a:endParaRPr>
            </a:p>
          </p:txBody>
        </p:sp>
        <p:sp>
          <p:nvSpPr>
            <p:cNvPr id="16396" name="Text Box 17"/>
            <p:cNvSpPr txBox="1">
              <a:spLocks noChangeArrowheads="1"/>
            </p:cNvSpPr>
            <p:nvPr/>
          </p:nvSpPr>
          <p:spPr bwMode="auto">
            <a:xfrm>
              <a:off x="2836863" y="776288"/>
              <a:ext cx="73183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rPr>
                <a:t>PMT = 50</a:t>
              </a:r>
            </a:p>
          </p:txBody>
        </p:sp>
        <p:sp>
          <p:nvSpPr>
            <p:cNvPr id="16397" name="Line 18"/>
            <p:cNvSpPr>
              <a:spLocks noChangeShapeType="1"/>
            </p:cNvSpPr>
            <p:nvPr/>
          </p:nvSpPr>
          <p:spPr bwMode="auto">
            <a:xfrm>
              <a:off x="1797050" y="1701800"/>
              <a:ext cx="0" cy="403225"/>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6398" name="Text Box 19"/>
            <p:cNvSpPr txBox="1">
              <a:spLocks noChangeArrowheads="1"/>
            </p:cNvSpPr>
            <p:nvPr/>
          </p:nvSpPr>
          <p:spPr bwMode="auto">
            <a:xfrm>
              <a:off x="2316163" y="1520825"/>
              <a:ext cx="25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rPr>
                <a:t>1</a:t>
              </a:r>
            </a:p>
          </p:txBody>
        </p:sp>
        <p:sp>
          <p:nvSpPr>
            <p:cNvPr id="16399" name="Text Box 20"/>
            <p:cNvSpPr txBox="1">
              <a:spLocks noChangeArrowheads="1"/>
            </p:cNvSpPr>
            <p:nvPr/>
          </p:nvSpPr>
          <p:spPr bwMode="auto">
            <a:xfrm>
              <a:off x="2921000" y="1520825"/>
              <a:ext cx="25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rPr>
                <a:t>2</a:t>
              </a:r>
            </a:p>
          </p:txBody>
        </p:sp>
        <p:sp>
          <p:nvSpPr>
            <p:cNvPr id="16400" name="Text Box 21"/>
            <p:cNvSpPr txBox="1">
              <a:spLocks noChangeArrowheads="1"/>
            </p:cNvSpPr>
            <p:nvPr/>
          </p:nvSpPr>
          <p:spPr bwMode="auto">
            <a:xfrm>
              <a:off x="1712913" y="1520825"/>
              <a:ext cx="25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rPr>
                <a:t>0</a:t>
              </a:r>
            </a:p>
          </p:txBody>
        </p:sp>
        <p:sp>
          <p:nvSpPr>
            <p:cNvPr id="16401" name="Text Box 22"/>
            <p:cNvSpPr txBox="1">
              <a:spLocks noChangeArrowheads="1"/>
            </p:cNvSpPr>
            <p:nvPr/>
          </p:nvSpPr>
          <p:spPr bwMode="auto">
            <a:xfrm>
              <a:off x="3527425" y="1520825"/>
              <a:ext cx="25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rPr>
                <a:t>3</a:t>
              </a:r>
            </a:p>
          </p:txBody>
        </p:sp>
        <p:sp>
          <p:nvSpPr>
            <p:cNvPr id="16402" name="Text Box 23"/>
            <p:cNvSpPr txBox="1">
              <a:spLocks noChangeArrowheads="1"/>
            </p:cNvSpPr>
            <p:nvPr/>
          </p:nvSpPr>
          <p:spPr bwMode="auto">
            <a:xfrm>
              <a:off x="4133850" y="1520825"/>
              <a:ext cx="2444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rPr>
                <a:t>4</a:t>
              </a:r>
            </a:p>
          </p:txBody>
        </p:sp>
        <p:sp>
          <p:nvSpPr>
            <p:cNvPr id="16403" name="Text Box 24"/>
            <p:cNvSpPr txBox="1">
              <a:spLocks noChangeArrowheads="1"/>
            </p:cNvSpPr>
            <p:nvPr/>
          </p:nvSpPr>
          <p:spPr bwMode="auto">
            <a:xfrm>
              <a:off x="1798638" y="1884363"/>
              <a:ext cx="5651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rPr>
                <a:t>PV = ?</a:t>
              </a:r>
            </a:p>
          </p:txBody>
        </p:sp>
        <p:sp>
          <p:nvSpPr>
            <p:cNvPr id="16404" name="Text Box 25"/>
            <p:cNvSpPr txBox="1">
              <a:spLocks noChangeArrowheads="1"/>
            </p:cNvSpPr>
            <p:nvPr/>
          </p:nvSpPr>
          <p:spPr bwMode="auto">
            <a:xfrm>
              <a:off x="1423988" y="1173163"/>
              <a:ext cx="113043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rPr>
                <a:t>nominal = 8.24%</a:t>
              </a:r>
            </a:p>
          </p:txBody>
        </p:sp>
        <p:sp>
          <p:nvSpPr>
            <p:cNvPr id="16405" name="Text Box 26"/>
            <p:cNvSpPr txBox="1">
              <a:spLocks noChangeArrowheads="1"/>
            </p:cNvSpPr>
            <p:nvPr/>
          </p:nvSpPr>
          <p:spPr bwMode="auto">
            <a:xfrm>
              <a:off x="3333750" y="471488"/>
              <a:ext cx="8715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rPr>
                <a:t>PMT = 1000</a:t>
              </a:r>
            </a:p>
          </p:txBody>
        </p:sp>
        <p:sp>
          <p:nvSpPr>
            <p:cNvPr id="16406" name="Line 27"/>
            <p:cNvSpPr>
              <a:spLocks noChangeShapeType="1"/>
            </p:cNvSpPr>
            <p:nvPr/>
          </p:nvSpPr>
          <p:spPr bwMode="auto">
            <a:xfrm flipH="1" flipV="1">
              <a:off x="4219575" y="1074738"/>
              <a:ext cx="0" cy="276225"/>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grpSp>
      <p:sp>
        <p:nvSpPr>
          <p:cNvPr id="11269" name="Text Box 29"/>
          <p:cNvSpPr txBox="1">
            <a:spLocks noChangeArrowheads="1"/>
          </p:cNvSpPr>
          <p:nvPr/>
        </p:nvSpPr>
        <p:spPr bwMode="auto">
          <a:xfrm>
            <a:off x="146050" y="201613"/>
            <a:ext cx="67119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a:latin typeface="Times New Roman" pitchFamily="18" charset="0"/>
              </a:rPr>
              <a:t>Another way:</a:t>
            </a:r>
            <a:r>
              <a:rPr lang="en-US" altLang="en-US" sz="1600">
                <a:latin typeface="Times New Roman" pitchFamily="18" charset="0"/>
              </a:rPr>
              <a:t> Recognize the cash flows as such (this looks like a bond or a non-amortized loan)</a:t>
            </a:r>
          </a:p>
        </p:txBody>
      </p:sp>
      <p:sp>
        <p:nvSpPr>
          <p:cNvPr id="66" name="TextBox 65"/>
          <p:cNvSpPr txBox="1">
            <a:spLocks noChangeArrowheads="1"/>
          </p:cNvSpPr>
          <p:nvPr/>
        </p:nvSpPr>
        <p:spPr bwMode="auto">
          <a:xfrm>
            <a:off x="250825" y="2108200"/>
            <a:ext cx="6607175"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a:latin typeface="Times New Roman" pitchFamily="18" charset="0"/>
              </a:rPr>
              <a:t>Solution Opt 1:</a:t>
            </a:r>
          </a:p>
          <a:p>
            <a:pPr eaLnBrk="1" hangingPunct="1">
              <a:spcBef>
                <a:spcPct val="0"/>
              </a:spcBef>
              <a:buFontTx/>
              <a:buNone/>
            </a:pPr>
            <a:r>
              <a:rPr lang="en-US" altLang="en-US" sz="1600">
                <a:latin typeface="Times New Roman" pitchFamily="18" charset="0"/>
              </a:rPr>
              <a:t>            PV	= PVA(4, 8.24, 50) + PV(4, 8.24, 1000)</a:t>
            </a:r>
          </a:p>
          <a:p>
            <a:pPr eaLnBrk="1" hangingPunct="1">
              <a:spcBef>
                <a:spcPct val="0"/>
              </a:spcBef>
              <a:buFontTx/>
              <a:buNone/>
            </a:pPr>
            <a:r>
              <a:rPr lang="en-US" altLang="en-US" sz="1600">
                <a:latin typeface="Times New Roman" pitchFamily="18" charset="0"/>
              </a:rPr>
              <a:t>	= [N=4, I/Y=8.24, PMT=50] + [N=4, I/Y=8.24, FV=1000]</a:t>
            </a:r>
          </a:p>
          <a:p>
            <a:pPr eaLnBrk="1" hangingPunct="1">
              <a:spcBef>
                <a:spcPct val="0"/>
              </a:spcBef>
              <a:buFontTx/>
              <a:buNone/>
            </a:pPr>
            <a:r>
              <a:rPr lang="en-US" altLang="en-US" sz="1600">
                <a:latin typeface="Times New Roman" pitchFamily="18" charset="0"/>
              </a:rPr>
              <a:t>	= $164.73 + $728.53 = </a:t>
            </a:r>
            <a:r>
              <a:rPr lang="en-US" altLang="en-US" sz="1600" b="1">
                <a:latin typeface="Times New Roman" pitchFamily="18" charset="0"/>
              </a:rPr>
              <a:t>$893.26</a:t>
            </a:r>
            <a:endParaRPr lang="en-US" altLang="en-US" sz="1600">
              <a:latin typeface="Times New Roman" pitchFamily="18" charset="0"/>
            </a:endParaRPr>
          </a:p>
        </p:txBody>
      </p:sp>
      <p:sp>
        <p:nvSpPr>
          <p:cNvPr id="67" name="TextBox 66"/>
          <p:cNvSpPr txBox="1">
            <a:spLocks noChangeArrowheads="1"/>
          </p:cNvSpPr>
          <p:nvPr/>
        </p:nvSpPr>
        <p:spPr bwMode="auto">
          <a:xfrm>
            <a:off x="203200" y="3138488"/>
            <a:ext cx="65373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a:latin typeface="Times New Roman" pitchFamily="18" charset="0"/>
              </a:rPr>
              <a:t>Solution Opt 2: </a:t>
            </a:r>
            <a:r>
              <a:rPr lang="en-US" altLang="en-US" sz="1600">
                <a:latin typeface="Times New Roman" pitchFamily="18" charset="0"/>
              </a:rPr>
              <a:t>N=4, I/Y=8.24, PMT=50, </a:t>
            </a:r>
            <a:r>
              <a:rPr lang="en-US" altLang="en-US" sz="1600" b="1">
                <a:latin typeface="Times New Roman" pitchFamily="18" charset="0"/>
              </a:rPr>
              <a:t>FV=1000</a:t>
            </a:r>
            <a:r>
              <a:rPr lang="en-US" altLang="en-US" sz="1600">
                <a:latin typeface="Times New Roman" pitchFamily="18" charset="0"/>
              </a:rPr>
              <a:t>; CPT,PV: PV = $</a:t>
            </a:r>
            <a:r>
              <a:rPr lang="en-US" altLang="en-US" sz="1600" b="1">
                <a:latin typeface="Times New Roman" pitchFamily="18" charset="0"/>
              </a:rPr>
              <a:t>893.26</a:t>
            </a:r>
          </a:p>
        </p:txBody>
      </p:sp>
      <p:sp>
        <p:nvSpPr>
          <p:cNvPr id="68" name="TextBox 67"/>
          <p:cNvSpPr txBox="1">
            <a:spLocks noChangeArrowheads="1"/>
          </p:cNvSpPr>
          <p:nvPr/>
        </p:nvSpPr>
        <p:spPr bwMode="auto">
          <a:xfrm>
            <a:off x="192088" y="3475038"/>
            <a:ext cx="59817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a:latin typeface="Times New Roman" pitchFamily="18" charset="0"/>
              </a:rPr>
              <a:t>Compare quoted price to fair market value</a:t>
            </a:r>
            <a:endParaRPr lang="en-US" altLang="en-US" sz="1600">
              <a:latin typeface="Times New Roman" pitchFamily="18" charset="0"/>
            </a:endParaRPr>
          </a:p>
          <a:p>
            <a:pPr eaLnBrk="1" hangingPunct="1">
              <a:spcBef>
                <a:spcPct val="0"/>
              </a:spcBef>
              <a:buFontTx/>
              <a:buNone/>
            </a:pPr>
            <a:r>
              <a:rPr lang="en-US" altLang="en-US" sz="1600">
                <a:latin typeface="Times New Roman" pitchFamily="18" charset="0"/>
              </a:rPr>
              <a:t>$900 - $893.26 = $6.74  Your friend is trying to make a profit of $6.74</a:t>
            </a:r>
          </a:p>
        </p:txBody>
      </p:sp>
      <p:sp>
        <p:nvSpPr>
          <p:cNvPr id="3" name="Footer Placeholder 2"/>
          <p:cNvSpPr>
            <a:spLocks noGrp="1"/>
          </p:cNvSpPr>
          <p:nvPr>
            <p:ph type="ftr" sz="quarter" idx="11"/>
          </p:nvPr>
        </p:nvSpPr>
        <p:spPr/>
        <p:txBody>
          <a:bodyPr/>
          <a:lstStyle/>
          <a:p>
            <a:pPr>
              <a:defRPr/>
            </a:pPr>
            <a:r>
              <a:rPr lang="en-US" dirty="0" smtClean="0"/>
              <a:t>TVM Sample Problems</a:t>
            </a:r>
            <a:endParaRPr lang="en-US" sz="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9"/>
                                        </p:tgtEl>
                                        <p:attrNameLst>
                                          <p:attrName>style.visibility</p:attrName>
                                        </p:attrNameLst>
                                      </p:cBhvr>
                                      <p:to>
                                        <p:strVal val="visible"/>
                                      </p:to>
                                    </p:set>
                                    <p:anim calcmode="lin" valueType="num">
                                      <p:cBhvr additive="base">
                                        <p:cTn id="7" dur="500" fill="hold"/>
                                        <p:tgtEl>
                                          <p:spTgt spid="11269"/>
                                        </p:tgtEl>
                                        <p:attrNameLst>
                                          <p:attrName>ppt_x</p:attrName>
                                        </p:attrNameLst>
                                      </p:cBhvr>
                                      <p:tavLst>
                                        <p:tav tm="0">
                                          <p:val>
                                            <p:strVal val="#ppt_x"/>
                                          </p:val>
                                        </p:tav>
                                        <p:tav tm="100000">
                                          <p:val>
                                            <p:strVal val="#ppt_x"/>
                                          </p:val>
                                        </p:tav>
                                      </p:tavLst>
                                    </p:anim>
                                    <p:anim calcmode="lin" valueType="num">
                                      <p:cBhvr additive="base">
                                        <p:cTn id="8" dur="500" fill="hold"/>
                                        <p:tgtEl>
                                          <p:spTgt spid="1126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6">
                                            <p:txEl>
                                              <p:pRg st="0" end="0"/>
                                            </p:txEl>
                                          </p:spTgt>
                                        </p:tgtEl>
                                        <p:attrNameLst>
                                          <p:attrName>style.visibility</p:attrName>
                                        </p:attrNameLst>
                                      </p:cBhvr>
                                      <p:to>
                                        <p:strVal val="visible"/>
                                      </p:to>
                                    </p:set>
                                    <p:anim calcmode="lin" valueType="num">
                                      <p:cBhvr additive="base">
                                        <p:cTn id="19" dur="500" fill="hold"/>
                                        <p:tgtEl>
                                          <p:spTgt spid="6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6">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6">
                                            <p:txEl>
                                              <p:pRg st="1" end="1"/>
                                            </p:txEl>
                                          </p:spTgt>
                                        </p:tgtEl>
                                        <p:attrNameLst>
                                          <p:attrName>style.visibility</p:attrName>
                                        </p:attrNameLst>
                                      </p:cBhvr>
                                      <p:to>
                                        <p:strVal val="visible"/>
                                      </p:to>
                                    </p:set>
                                    <p:anim calcmode="lin" valueType="num">
                                      <p:cBhvr additive="base">
                                        <p:cTn id="23" dur="500" fill="hold"/>
                                        <p:tgtEl>
                                          <p:spTgt spid="66">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6">
                                            <p:txEl>
                                              <p:pRg st="1" end="1"/>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66">
                                            <p:txEl>
                                              <p:pRg st="2" end="2"/>
                                            </p:txEl>
                                          </p:spTgt>
                                        </p:tgtEl>
                                        <p:attrNameLst>
                                          <p:attrName>style.visibility</p:attrName>
                                        </p:attrNameLst>
                                      </p:cBhvr>
                                      <p:to>
                                        <p:strVal val="visible"/>
                                      </p:to>
                                    </p:set>
                                    <p:anim calcmode="lin" valueType="num">
                                      <p:cBhvr additive="base">
                                        <p:cTn id="27" dur="500" fill="hold"/>
                                        <p:tgtEl>
                                          <p:spTgt spid="66">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6">
                                            <p:txEl>
                                              <p:pRg st="2" end="2"/>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66">
                                            <p:txEl>
                                              <p:pRg st="3" end="3"/>
                                            </p:txEl>
                                          </p:spTgt>
                                        </p:tgtEl>
                                        <p:attrNameLst>
                                          <p:attrName>style.visibility</p:attrName>
                                        </p:attrNameLst>
                                      </p:cBhvr>
                                      <p:to>
                                        <p:strVal val="visible"/>
                                      </p:to>
                                    </p:set>
                                    <p:anim calcmode="lin" valueType="num">
                                      <p:cBhvr additive="base">
                                        <p:cTn id="31" dur="500" fill="hold"/>
                                        <p:tgtEl>
                                          <p:spTgt spid="66">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7">
                                            <p:txEl>
                                              <p:pRg st="0" end="0"/>
                                            </p:txEl>
                                          </p:spTgt>
                                        </p:tgtEl>
                                        <p:attrNameLst>
                                          <p:attrName>style.visibility</p:attrName>
                                        </p:attrNameLst>
                                      </p:cBhvr>
                                      <p:to>
                                        <p:strVal val="visible"/>
                                      </p:to>
                                    </p:set>
                                    <p:anim calcmode="lin" valueType="num">
                                      <p:cBhvr additive="base">
                                        <p:cTn id="37" dur="500" fill="hold"/>
                                        <p:tgtEl>
                                          <p:spTgt spid="67">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8">
                                            <p:txEl>
                                              <p:pRg st="0" end="0"/>
                                            </p:txEl>
                                          </p:spTgt>
                                        </p:tgtEl>
                                        <p:attrNameLst>
                                          <p:attrName>style.visibility</p:attrName>
                                        </p:attrNameLst>
                                      </p:cBhvr>
                                      <p:to>
                                        <p:strVal val="visible"/>
                                      </p:to>
                                    </p:set>
                                    <p:anim calcmode="lin" valueType="num">
                                      <p:cBhvr additive="base">
                                        <p:cTn id="43" dur="500" fill="hold"/>
                                        <p:tgtEl>
                                          <p:spTgt spid="68">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8">
                                            <p:txEl>
                                              <p:pRg st="0" end="0"/>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68">
                                            <p:txEl>
                                              <p:pRg st="1" end="1"/>
                                            </p:txEl>
                                          </p:spTgt>
                                        </p:tgtEl>
                                        <p:attrNameLst>
                                          <p:attrName>style.visibility</p:attrName>
                                        </p:attrNameLst>
                                      </p:cBhvr>
                                      <p:to>
                                        <p:strVal val="visible"/>
                                      </p:to>
                                    </p:set>
                                    <p:anim calcmode="lin" valueType="num">
                                      <p:cBhvr additive="base">
                                        <p:cTn id="47" dur="500" fill="hold"/>
                                        <p:tgtEl>
                                          <p:spTgt spid="68">
                                            <p:txEl>
                                              <p:pRg st="1" end="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6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p:bldP spid="66" grpId="0" build="allAtOnce"/>
      <p:bldP spid="67" grpId="0" build="allAtOnce"/>
      <p:bldP spid="68"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lide Number Placeholder 4"/>
          <p:cNvSpPr>
            <a:spLocks noGrp="1"/>
          </p:cNvSpPr>
          <p:nvPr>
            <p:ph type="sldNum" sz="quarter" idx="12"/>
          </p:nvPr>
        </p:nvSpPr>
        <p:spPr/>
        <p:txBody>
          <a:bodyPr/>
          <a:lstStyle/>
          <a:p>
            <a:pPr>
              <a:defRPr/>
            </a:pPr>
            <a:fld id="{D80A88DB-6984-4E3F-89AB-24DE81F5F6CD}" type="slidenum">
              <a:rPr lang="en-US"/>
              <a:pPr>
                <a:defRPr/>
              </a:pPr>
              <a:t>16</a:t>
            </a:fld>
            <a:endParaRPr lang="en-US"/>
          </a:p>
        </p:txBody>
      </p:sp>
      <p:sp>
        <p:nvSpPr>
          <p:cNvPr id="17411" name="Text Box 2"/>
          <p:cNvSpPr txBox="1">
            <a:spLocks noChangeArrowheads="1"/>
          </p:cNvSpPr>
          <p:nvPr/>
        </p:nvSpPr>
        <p:spPr bwMode="auto">
          <a:xfrm>
            <a:off x="161925" y="442913"/>
            <a:ext cx="6696075"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a:latin typeface="Times New Roman" pitchFamily="18" charset="0"/>
              </a:rPr>
              <a:t>15.</a:t>
            </a:r>
            <a:r>
              <a:rPr lang="en-US" altLang="en-US" sz="1600">
                <a:latin typeface="Times New Roman" pitchFamily="18" charset="0"/>
              </a:rPr>
              <a:t> On 1 January you deposited $500 in a savings account that pays 3% p.a..  You plan to deposit $500 every three months thereafter (i.e. the next deposit will be on 1 April, the subsequent deposit on 1 July, etc.)  How much money will have accumulated after 14 months?    </a:t>
            </a:r>
            <a:r>
              <a:rPr lang="en-US" altLang="en-US" sz="1600" b="1">
                <a:latin typeface="Times New Roman" pitchFamily="18" charset="0"/>
              </a:rPr>
              <a:t>Wrong Ans: $2,383.37</a:t>
            </a:r>
            <a:r>
              <a:rPr lang="en-US" altLang="en-US" sz="1600">
                <a:latin typeface="Times New Roman" pitchFamily="18" charset="0"/>
              </a:rPr>
              <a:t> </a:t>
            </a:r>
          </a:p>
        </p:txBody>
      </p:sp>
      <p:sp>
        <p:nvSpPr>
          <p:cNvPr id="17412" name="Line 3"/>
          <p:cNvSpPr>
            <a:spLocks noChangeShapeType="1"/>
          </p:cNvSpPr>
          <p:nvPr/>
        </p:nvSpPr>
        <p:spPr bwMode="auto">
          <a:xfrm>
            <a:off x="295275" y="2270125"/>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3" name="Line 4"/>
          <p:cNvSpPr>
            <a:spLocks noChangeShapeType="1"/>
          </p:cNvSpPr>
          <p:nvPr/>
        </p:nvSpPr>
        <p:spPr bwMode="auto">
          <a:xfrm>
            <a:off x="1152525" y="2270125"/>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4" name="Line 5"/>
          <p:cNvSpPr>
            <a:spLocks noChangeShapeType="1"/>
          </p:cNvSpPr>
          <p:nvPr/>
        </p:nvSpPr>
        <p:spPr bwMode="auto">
          <a:xfrm>
            <a:off x="2009775" y="2270125"/>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5" name="Line 6"/>
          <p:cNvSpPr>
            <a:spLocks noChangeShapeType="1"/>
          </p:cNvSpPr>
          <p:nvPr/>
        </p:nvSpPr>
        <p:spPr bwMode="auto">
          <a:xfrm>
            <a:off x="2867025" y="2270125"/>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6" name="Line 7"/>
          <p:cNvSpPr>
            <a:spLocks noChangeShapeType="1"/>
          </p:cNvSpPr>
          <p:nvPr/>
        </p:nvSpPr>
        <p:spPr bwMode="auto">
          <a:xfrm>
            <a:off x="3724275" y="2270125"/>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7" name="Line 8"/>
          <p:cNvSpPr>
            <a:spLocks noChangeShapeType="1"/>
          </p:cNvSpPr>
          <p:nvPr/>
        </p:nvSpPr>
        <p:spPr bwMode="auto">
          <a:xfrm>
            <a:off x="295275" y="2346325"/>
            <a:ext cx="45275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8" name="Line 9"/>
          <p:cNvSpPr>
            <a:spLocks noChangeShapeType="1"/>
          </p:cNvSpPr>
          <p:nvPr/>
        </p:nvSpPr>
        <p:spPr bwMode="auto">
          <a:xfrm flipH="1" flipV="1">
            <a:off x="2873375" y="1870075"/>
            <a:ext cx="0" cy="354013"/>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7419" name="Line 10"/>
          <p:cNvSpPr>
            <a:spLocks noChangeShapeType="1"/>
          </p:cNvSpPr>
          <p:nvPr/>
        </p:nvSpPr>
        <p:spPr bwMode="auto">
          <a:xfrm flipH="1" flipV="1">
            <a:off x="301625" y="1870075"/>
            <a:ext cx="0" cy="354013"/>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7420" name="Line 11"/>
          <p:cNvSpPr>
            <a:spLocks noChangeShapeType="1"/>
          </p:cNvSpPr>
          <p:nvPr/>
        </p:nvSpPr>
        <p:spPr bwMode="auto">
          <a:xfrm flipH="1" flipV="1">
            <a:off x="1158875" y="1870075"/>
            <a:ext cx="0" cy="354013"/>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7421" name="Line 12"/>
          <p:cNvSpPr>
            <a:spLocks noChangeShapeType="1"/>
          </p:cNvSpPr>
          <p:nvPr/>
        </p:nvSpPr>
        <p:spPr bwMode="auto">
          <a:xfrm flipH="1" flipV="1">
            <a:off x="2016125" y="1870075"/>
            <a:ext cx="0" cy="354013"/>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7422" name="AutoShape 13"/>
          <p:cNvSpPr>
            <a:spLocks/>
          </p:cNvSpPr>
          <p:nvPr/>
        </p:nvSpPr>
        <p:spPr bwMode="auto">
          <a:xfrm rot="-5400000">
            <a:off x="1936750" y="47625"/>
            <a:ext cx="120650" cy="3473450"/>
          </a:xfrm>
          <a:prstGeom prst="rightBrace">
            <a:avLst>
              <a:gd name="adj1" fmla="val 239912"/>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600">
              <a:latin typeface="Times New Roman" pitchFamily="18" charset="0"/>
            </a:endParaRPr>
          </a:p>
        </p:txBody>
      </p:sp>
      <p:sp>
        <p:nvSpPr>
          <p:cNvPr id="17423" name="Text Box 14"/>
          <p:cNvSpPr txBox="1">
            <a:spLocks noChangeArrowheads="1"/>
          </p:cNvSpPr>
          <p:nvPr/>
        </p:nvSpPr>
        <p:spPr bwMode="auto">
          <a:xfrm>
            <a:off x="1485900" y="1433513"/>
            <a:ext cx="10937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PMT = $500</a:t>
            </a:r>
          </a:p>
        </p:txBody>
      </p:sp>
      <p:sp>
        <p:nvSpPr>
          <p:cNvPr id="17424" name="Line 15"/>
          <p:cNvSpPr>
            <a:spLocks noChangeShapeType="1"/>
          </p:cNvSpPr>
          <p:nvPr/>
        </p:nvSpPr>
        <p:spPr bwMode="auto">
          <a:xfrm flipH="1">
            <a:off x="4267200" y="2324100"/>
            <a:ext cx="6350" cy="731838"/>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7425" name="Text Box 16"/>
          <p:cNvSpPr txBox="1">
            <a:spLocks noChangeArrowheads="1"/>
          </p:cNvSpPr>
          <p:nvPr/>
        </p:nvSpPr>
        <p:spPr bwMode="auto">
          <a:xfrm>
            <a:off x="1022350" y="2405063"/>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1</a:t>
            </a:r>
          </a:p>
        </p:txBody>
      </p:sp>
      <p:sp>
        <p:nvSpPr>
          <p:cNvPr id="17426" name="Text Box 17"/>
          <p:cNvSpPr txBox="1">
            <a:spLocks noChangeArrowheads="1"/>
          </p:cNvSpPr>
          <p:nvPr/>
        </p:nvSpPr>
        <p:spPr bwMode="auto">
          <a:xfrm>
            <a:off x="1879600" y="2405063"/>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2</a:t>
            </a:r>
          </a:p>
        </p:txBody>
      </p:sp>
      <p:sp>
        <p:nvSpPr>
          <p:cNvPr id="17427" name="Text Box 18"/>
          <p:cNvSpPr txBox="1">
            <a:spLocks noChangeArrowheads="1"/>
          </p:cNvSpPr>
          <p:nvPr/>
        </p:nvSpPr>
        <p:spPr bwMode="auto">
          <a:xfrm>
            <a:off x="165100" y="2405063"/>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0</a:t>
            </a:r>
          </a:p>
        </p:txBody>
      </p:sp>
      <p:sp>
        <p:nvSpPr>
          <p:cNvPr id="17428" name="Text Box 19"/>
          <p:cNvSpPr txBox="1">
            <a:spLocks noChangeArrowheads="1"/>
          </p:cNvSpPr>
          <p:nvPr/>
        </p:nvSpPr>
        <p:spPr bwMode="auto">
          <a:xfrm>
            <a:off x="2736850" y="2405063"/>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3</a:t>
            </a:r>
          </a:p>
        </p:txBody>
      </p:sp>
      <p:sp>
        <p:nvSpPr>
          <p:cNvPr id="17429" name="Text Box 20"/>
          <p:cNvSpPr txBox="1">
            <a:spLocks noChangeArrowheads="1"/>
          </p:cNvSpPr>
          <p:nvPr/>
        </p:nvSpPr>
        <p:spPr bwMode="auto">
          <a:xfrm>
            <a:off x="3594100" y="2405063"/>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4</a:t>
            </a:r>
          </a:p>
        </p:txBody>
      </p:sp>
      <p:sp>
        <p:nvSpPr>
          <p:cNvPr id="17430" name="Text Box 21"/>
          <p:cNvSpPr txBox="1">
            <a:spLocks noChangeArrowheads="1"/>
          </p:cNvSpPr>
          <p:nvPr/>
        </p:nvSpPr>
        <p:spPr bwMode="auto">
          <a:xfrm>
            <a:off x="4327525" y="2697163"/>
            <a:ext cx="6794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FV = ?</a:t>
            </a:r>
          </a:p>
        </p:txBody>
      </p:sp>
      <p:sp>
        <p:nvSpPr>
          <p:cNvPr id="17431" name="Line 22"/>
          <p:cNvSpPr>
            <a:spLocks noChangeShapeType="1"/>
          </p:cNvSpPr>
          <p:nvPr/>
        </p:nvSpPr>
        <p:spPr bwMode="auto">
          <a:xfrm>
            <a:off x="4511675" y="2270125"/>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2" name="Text Box 23"/>
          <p:cNvSpPr txBox="1">
            <a:spLocks noChangeArrowheads="1"/>
          </p:cNvSpPr>
          <p:nvPr/>
        </p:nvSpPr>
        <p:spPr bwMode="auto">
          <a:xfrm>
            <a:off x="4381500" y="2398713"/>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5</a:t>
            </a:r>
          </a:p>
        </p:txBody>
      </p:sp>
      <p:sp>
        <p:nvSpPr>
          <p:cNvPr id="17433" name="Line 24"/>
          <p:cNvSpPr>
            <a:spLocks noChangeShapeType="1"/>
          </p:cNvSpPr>
          <p:nvPr/>
        </p:nvSpPr>
        <p:spPr bwMode="auto">
          <a:xfrm flipH="1" flipV="1">
            <a:off x="3724275" y="1857375"/>
            <a:ext cx="0" cy="354013"/>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7434" name="Text Box 25"/>
          <p:cNvSpPr txBox="1">
            <a:spLocks noChangeArrowheads="1"/>
          </p:cNvSpPr>
          <p:nvPr/>
        </p:nvSpPr>
        <p:spPr bwMode="auto">
          <a:xfrm>
            <a:off x="5072063" y="1639888"/>
            <a:ext cx="1785937"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m = 4</a:t>
            </a:r>
          </a:p>
          <a:p>
            <a:pPr eaLnBrk="1" hangingPunct="1">
              <a:spcBef>
                <a:spcPct val="0"/>
              </a:spcBef>
              <a:buFontTx/>
              <a:buNone/>
            </a:pPr>
            <a:r>
              <a:rPr lang="en-US" altLang="en-US" sz="1400">
                <a:latin typeface="Times New Roman" pitchFamily="18" charset="0"/>
              </a:rPr>
              <a:t>T = 14/12 =1.1666667</a:t>
            </a:r>
          </a:p>
          <a:p>
            <a:pPr eaLnBrk="1" hangingPunct="1">
              <a:spcBef>
                <a:spcPct val="0"/>
              </a:spcBef>
              <a:buFontTx/>
              <a:buNone/>
            </a:pPr>
            <a:r>
              <a:rPr lang="en-US" altLang="en-US" sz="1400">
                <a:latin typeface="Times New Roman" pitchFamily="18" charset="0"/>
              </a:rPr>
              <a:t>n = m x T = 4.666667</a:t>
            </a:r>
          </a:p>
        </p:txBody>
      </p:sp>
      <p:sp>
        <p:nvSpPr>
          <p:cNvPr id="17435" name="Text Box 26"/>
          <p:cNvSpPr txBox="1">
            <a:spLocks noChangeArrowheads="1"/>
          </p:cNvSpPr>
          <p:nvPr/>
        </p:nvSpPr>
        <p:spPr bwMode="auto">
          <a:xfrm>
            <a:off x="3962400" y="1557338"/>
            <a:ext cx="11287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n = 4.666667</a:t>
            </a:r>
          </a:p>
        </p:txBody>
      </p:sp>
      <p:sp>
        <p:nvSpPr>
          <p:cNvPr id="17436" name="Line 27"/>
          <p:cNvSpPr>
            <a:spLocks noChangeShapeType="1"/>
          </p:cNvSpPr>
          <p:nvPr/>
        </p:nvSpPr>
        <p:spPr bwMode="auto">
          <a:xfrm flipH="1">
            <a:off x="4276725" y="1816100"/>
            <a:ext cx="44450" cy="5016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21532" name="Group 28"/>
          <p:cNvGraphicFramePr>
            <a:graphicFrameLocks noGrp="1"/>
          </p:cNvGraphicFramePr>
          <p:nvPr>
            <p:ph/>
          </p:nvPr>
        </p:nvGraphicFramePr>
        <p:xfrm>
          <a:off x="342900" y="3376613"/>
          <a:ext cx="6172200" cy="1908176"/>
        </p:xfrm>
        <a:graphic>
          <a:graphicData uri="http://schemas.openxmlformats.org/drawingml/2006/table">
            <a:tbl>
              <a:tblPr/>
              <a:tblGrid>
                <a:gridCol w="1169988"/>
                <a:gridCol w="1169987"/>
                <a:gridCol w="1169988"/>
                <a:gridCol w="1431925"/>
                <a:gridCol w="1230312"/>
              </a:tblGrid>
              <a:tr h="331788">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Cash Flow</a:t>
                      </a:r>
                      <a:endParaRPr kumimoji="0" lang="en-US" sz="14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PV</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n</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Arial" charset="0"/>
                          <a:cs typeface="Arial" charset="0"/>
                        </a:rPr>
                        <a:t>r</a:t>
                      </a:r>
                      <a:r>
                        <a:rPr kumimoji="0" lang="en-US" sz="1400" b="0" i="0" u="none" strike="noStrike" cap="none" normalizeH="0" baseline="-30000" dirty="0" err="1" smtClean="0">
                          <a:ln>
                            <a:noFill/>
                          </a:ln>
                          <a:solidFill>
                            <a:schemeClr val="tx1"/>
                          </a:solidFill>
                          <a:effectLst/>
                          <a:latin typeface="Arial" charset="0"/>
                          <a:cs typeface="Arial" charset="0"/>
                        </a:rPr>
                        <a:t>periodic</a:t>
                      </a:r>
                      <a:endParaRPr kumimoji="0" lang="en-US" sz="14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FV</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2725">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0</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$500.00</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4.6667</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0.7500%</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$517.74</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2725">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1</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$500.00</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3.6667</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0.7500%</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$513.89</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2725">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2</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$500.00</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2.6667</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0.7500%</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$510.06</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2725">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3</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$500.00</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1.6667</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0.7500%</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$506.27</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2725">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4</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$500.00</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0.6667</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0.7500%</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$502.50</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2763">
                <a:tc>
                  <a:txBody>
                    <a:bodyPr/>
                    <a:lstStyle/>
                    <a:p>
                      <a:pPr marL="0" marR="0" lvl="0" indent="0" algn="l" defTabSz="914400" rtl="0" eaLnBrk="1" fontAlgn="base" latinLnBrk="0" hangingPunct="1">
                        <a:lnSpc>
                          <a:spcPct val="1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b" horzOverflow="overflow">
                    <a:lnL cap="flat">
                      <a:noFill/>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0" eaLnBrk="1" fontAlgn="b" latinLnBrk="0" hangingPunct="1">
                        <a:lnSpc>
                          <a:spcPct val="1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 latinLnBrk="0" hangingPunct="1">
                        <a:lnSpc>
                          <a:spcPct val="1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b" horzOverflow="overflow">
                    <a:lnL>
                      <a:noFill/>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r>
            </a:tbl>
          </a:graphicData>
        </a:graphic>
      </p:graphicFrame>
      <p:sp>
        <p:nvSpPr>
          <p:cNvPr id="17486" name="Text Box 80"/>
          <p:cNvSpPr txBox="1">
            <a:spLocks noChangeArrowheads="1"/>
          </p:cNvSpPr>
          <p:nvPr/>
        </p:nvSpPr>
        <p:spPr bwMode="auto">
          <a:xfrm>
            <a:off x="0" y="3033713"/>
            <a:ext cx="54133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a:latin typeface="Times New Roman" pitchFamily="18" charset="0"/>
              </a:rPr>
              <a:t>Solution Option 1:</a:t>
            </a:r>
            <a:r>
              <a:rPr lang="en-US" altLang="en-US" sz="1600">
                <a:latin typeface="Times New Roman" pitchFamily="18" charset="0"/>
              </a:rPr>
              <a:t> Compound each CF forward and sum them:</a:t>
            </a:r>
          </a:p>
        </p:txBody>
      </p:sp>
      <p:sp>
        <p:nvSpPr>
          <p:cNvPr id="17487" name="Text Box 81"/>
          <p:cNvSpPr txBox="1">
            <a:spLocks noChangeArrowheads="1"/>
          </p:cNvSpPr>
          <p:nvPr/>
        </p:nvSpPr>
        <p:spPr bwMode="auto">
          <a:xfrm>
            <a:off x="4213225" y="4786313"/>
            <a:ext cx="21383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latin typeface="Times New Roman" pitchFamily="18" charset="0"/>
              </a:rPr>
              <a:t>Sum of FVs:  </a:t>
            </a:r>
            <a:r>
              <a:rPr lang="en-US" altLang="en-US" sz="1600" b="1">
                <a:latin typeface="Times New Roman" pitchFamily="18" charset="0"/>
              </a:rPr>
              <a:t>$2,550.46</a:t>
            </a:r>
          </a:p>
        </p:txBody>
      </p:sp>
      <p:sp>
        <p:nvSpPr>
          <p:cNvPr id="17488" name="Text Box 82"/>
          <p:cNvSpPr txBox="1">
            <a:spLocks noChangeArrowheads="1"/>
          </p:cNvSpPr>
          <p:nvPr/>
        </p:nvSpPr>
        <p:spPr bwMode="auto">
          <a:xfrm>
            <a:off x="0" y="4989513"/>
            <a:ext cx="201771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a:latin typeface="Times New Roman" pitchFamily="18" charset="0"/>
              </a:rPr>
              <a:t>Solution Option 2:</a:t>
            </a:r>
          </a:p>
          <a:p>
            <a:pPr eaLnBrk="1" hangingPunct="1">
              <a:spcBef>
                <a:spcPct val="0"/>
              </a:spcBef>
              <a:buFontTx/>
              <a:buNone/>
            </a:pPr>
            <a:r>
              <a:rPr lang="en-US" altLang="en-US" sz="1600">
                <a:latin typeface="Times New Roman" pitchFamily="18" charset="0"/>
              </a:rPr>
              <a:t>1) Find the FV at t=4: </a:t>
            </a:r>
          </a:p>
        </p:txBody>
      </p:sp>
      <p:sp>
        <p:nvSpPr>
          <p:cNvPr id="17489" name="Line 83"/>
          <p:cNvSpPr>
            <a:spLocks noChangeShapeType="1"/>
          </p:cNvSpPr>
          <p:nvPr/>
        </p:nvSpPr>
        <p:spPr bwMode="auto">
          <a:xfrm>
            <a:off x="2120900" y="5838825"/>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90" name="Line 84"/>
          <p:cNvSpPr>
            <a:spLocks noChangeShapeType="1"/>
          </p:cNvSpPr>
          <p:nvPr/>
        </p:nvSpPr>
        <p:spPr bwMode="auto">
          <a:xfrm>
            <a:off x="2978150" y="5838825"/>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91" name="Line 85"/>
          <p:cNvSpPr>
            <a:spLocks noChangeShapeType="1"/>
          </p:cNvSpPr>
          <p:nvPr/>
        </p:nvSpPr>
        <p:spPr bwMode="auto">
          <a:xfrm>
            <a:off x="3835400" y="5838825"/>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92" name="Line 86"/>
          <p:cNvSpPr>
            <a:spLocks noChangeShapeType="1"/>
          </p:cNvSpPr>
          <p:nvPr/>
        </p:nvSpPr>
        <p:spPr bwMode="auto">
          <a:xfrm>
            <a:off x="4692650" y="5838825"/>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93" name="Line 87"/>
          <p:cNvSpPr>
            <a:spLocks noChangeShapeType="1"/>
          </p:cNvSpPr>
          <p:nvPr/>
        </p:nvSpPr>
        <p:spPr bwMode="auto">
          <a:xfrm>
            <a:off x="5549900" y="5838825"/>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94" name="Line 88"/>
          <p:cNvSpPr>
            <a:spLocks noChangeShapeType="1"/>
          </p:cNvSpPr>
          <p:nvPr/>
        </p:nvSpPr>
        <p:spPr bwMode="auto">
          <a:xfrm>
            <a:off x="2120900" y="5915025"/>
            <a:ext cx="45275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95" name="AutoShape 89"/>
          <p:cNvSpPr>
            <a:spLocks/>
          </p:cNvSpPr>
          <p:nvPr/>
        </p:nvSpPr>
        <p:spPr bwMode="auto">
          <a:xfrm rot="-5400000">
            <a:off x="4216400" y="4159250"/>
            <a:ext cx="120650" cy="2603500"/>
          </a:xfrm>
          <a:prstGeom prst="rightBrace">
            <a:avLst>
              <a:gd name="adj1" fmla="val 179825"/>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600">
              <a:latin typeface="Times New Roman" pitchFamily="18" charset="0"/>
            </a:endParaRPr>
          </a:p>
        </p:txBody>
      </p:sp>
      <p:sp>
        <p:nvSpPr>
          <p:cNvPr id="17496" name="Text Box 90"/>
          <p:cNvSpPr txBox="1">
            <a:spLocks noChangeArrowheads="1"/>
          </p:cNvSpPr>
          <p:nvPr/>
        </p:nvSpPr>
        <p:spPr bwMode="auto">
          <a:xfrm>
            <a:off x="3717925" y="5148263"/>
            <a:ext cx="10937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PMT = $500</a:t>
            </a:r>
          </a:p>
        </p:txBody>
      </p:sp>
      <p:sp>
        <p:nvSpPr>
          <p:cNvPr id="17497" name="Text Box 91"/>
          <p:cNvSpPr txBox="1">
            <a:spLocks noChangeArrowheads="1"/>
          </p:cNvSpPr>
          <p:nvPr/>
        </p:nvSpPr>
        <p:spPr bwMode="auto">
          <a:xfrm>
            <a:off x="2847975" y="5973763"/>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1</a:t>
            </a:r>
          </a:p>
        </p:txBody>
      </p:sp>
      <p:sp>
        <p:nvSpPr>
          <p:cNvPr id="17498" name="Text Box 92"/>
          <p:cNvSpPr txBox="1">
            <a:spLocks noChangeArrowheads="1"/>
          </p:cNvSpPr>
          <p:nvPr/>
        </p:nvSpPr>
        <p:spPr bwMode="auto">
          <a:xfrm>
            <a:off x="3705225" y="5973763"/>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2</a:t>
            </a:r>
          </a:p>
        </p:txBody>
      </p:sp>
      <p:sp>
        <p:nvSpPr>
          <p:cNvPr id="17499" name="Text Box 93"/>
          <p:cNvSpPr txBox="1">
            <a:spLocks noChangeArrowheads="1"/>
          </p:cNvSpPr>
          <p:nvPr/>
        </p:nvSpPr>
        <p:spPr bwMode="auto">
          <a:xfrm>
            <a:off x="1990725" y="5973763"/>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0</a:t>
            </a:r>
          </a:p>
        </p:txBody>
      </p:sp>
      <p:sp>
        <p:nvSpPr>
          <p:cNvPr id="17500" name="Text Box 94"/>
          <p:cNvSpPr txBox="1">
            <a:spLocks noChangeArrowheads="1"/>
          </p:cNvSpPr>
          <p:nvPr/>
        </p:nvSpPr>
        <p:spPr bwMode="auto">
          <a:xfrm>
            <a:off x="4562475" y="5973763"/>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3</a:t>
            </a:r>
          </a:p>
        </p:txBody>
      </p:sp>
      <p:sp>
        <p:nvSpPr>
          <p:cNvPr id="17501" name="Text Box 95"/>
          <p:cNvSpPr txBox="1">
            <a:spLocks noChangeArrowheads="1"/>
          </p:cNvSpPr>
          <p:nvPr/>
        </p:nvSpPr>
        <p:spPr bwMode="auto">
          <a:xfrm>
            <a:off x="5419725" y="5973763"/>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4</a:t>
            </a:r>
          </a:p>
        </p:txBody>
      </p:sp>
      <p:sp>
        <p:nvSpPr>
          <p:cNvPr id="17502" name="Line 96"/>
          <p:cNvSpPr>
            <a:spLocks noChangeShapeType="1"/>
          </p:cNvSpPr>
          <p:nvPr/>
        </p:nvSpPr>
        <p:spPr bwMode="auto">
          <a:xfrm>
            <a:off x="6337300" y="5838825"/>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03" name="Text Box 97"/>
          <p:cNvSpPr txBox="1">
            <a:spLocks noChangeArrowheads="1"/>
          </p:cNvSpPr>
          <p:nvPr/>
        </p:nvSpPr>
        <p:spPr bwMode="auto">
          <a:xfrm>
            <a:off x="6207125" y="5967413"/>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5</a:t>
            </a:r>
          </a:p>
        </p:txBody>
      </p:sp>
      <p:grpSp>
        <p:nvGrpSpPr>
          <p:cNvPr id="17504" name="Group 98"/>
          <p:cNvGrpSpPr>
            <a:grpSpLocks/>
          </p:cNvGrpSpPr>
          <p:nvPr/>
        </p:nvGrpSpPr>
        <p:grpSpPr bwMode="auto">
          <a:xfrm>
            <a:off x="2127250" y="5546725"/>
            <a:ext cx="3422650" cy="246063"/>
            <a:chOff x="1340" y="3794"/>
            <a:chExt cx="2156" cy="231"/>
          </a:xfrm>
        </p:grpSpPr>
        <p:sp>
          <p:nvSpPr>
            <p:cNvPr id="17524" name="Line 99"/>
            <p:cNvSpPr>
              <a:spLocks noChangeShapeType="1"/>
            </p:cNvSpPr>
            <p:nvPr/>
          </p:nvSpPr>
          <p:spPr bwMode="auto">
            <a:xfrm flipH="1" flipV="1">
              <a:off x="2960" y="3802"/>
              <a:ext cx="0" cy="223"/>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7525" name="Line 100"/>
            <p:cNvSpPr>
              <a:spLocks noChangeShapeType="1"/>
            </p:cNvSpPr>
            <p:nvPr/>
          </p:nvSpPr>
          <p:spPr bwMode="auto">
            <a:xfrm flipH="1" flipV="1">
              <a:off x="1340" y="3802"/>
              <a:ext cx="0" cy="223"/>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7526" name="Line 101"/>
            <p:cNvSpPr>
              <a:spLocks noChangeShapeType="1"/>
            </p:cNvSpPr>
            <p:nvPr/>
          </p:nvSpPr>
          <p:spPr bwMode="auto">
            <a:xfrm flipH="1" flipV="1">
              <a:off x="1880" y="3802"/>
              <a:ext cx="0" cy="223"/>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7527" name="Line 102"/>
            <p:cNvSpPr>
              <a:spLocks noChangeShapeType="1"/>
            </p:cNvSpPr>
            <p:nvPr/>
          </p:nvSpPr>
          <p:spPr bwMode="auto">
            <a:xfrm flipH="1" flipV="1">
              <a:off x="2420" y="3802"/>
              <a:ext cx="0" cy="223"/>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7528" name="Line 103"/>
            <p:cNvSpPr>
              <a:spLocks noChangeShapeType="1"/>
            </p:cNvSpPr>
            <p:nvPr/>
          </p:nvSpPr>
          <p:spPr bwMode="auto">
            <a:xfrm flipH="1" flipV="1">
              <a:off x="3496" y="3794"/>
              <a:ext cx="0" cy="223"/>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grpSp>
      <p:sp>
        <p:nvSpPr>
          <p:cNvPr id="17505" name="Line 104"/>
          <p:cNvSpPr>
            <a:spLocks noChangeShapeType="1"/>
          </p:cNvSpPr>
          <p:nvPr/>
        </p:nvSpPr>
        <p:spPr bwMode="auto">
          <a:xfrm flipH="1">
            <a:off x="5549900" y="6229350"/>
            <a:ext cx="6350" cy="363538"/>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7506" name="Text Box 105"/>
          <p:cNvSpPr txBox="1">
            <a:spLocks noChangeArrowheads="1"/>
          </p:cNvSpPr>
          <p:nvPr/>
        </p:nvSpPr>
        <p:spPr bwMode="auto">
          <a:xfrm>
            <a:off x="5654675" y="6272213"/>
            <a:ext cx="6794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FV = ?</a:t>
            </a:r>
          </a:p>
        </p:txBody>
      </p:sp>
      <p:sp>
        <p:nvSpPr>
          <p:cNvPr id="17507" name="Text Box 106"/>
          <p:cNvSpPr txBox="1">
            <a:spLocks noChangeArrowheads="1"/>
          </p:cNvSpPr>
          <p:nvPr/>
        </p:nvSpPr>
        <p:spPr bwMode="auto">
          <a:xfrm>
            <a:off x="0" y="6361113"/>
            <a:ext cx="6269038"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600">
              <a:latin typeface="Times New Roman" pitchFamily="18" charset="0"/>
            </a:endParaRPr>
          </a:p>
          <a:p>
            <a:pPr eaLnBrk="1" hangingPunct="1">
              <a:spcBef>
                <a:spcPct val="0"/>
              </a:spcBef>
              <a:buFontTx/>
              <a:buNone/>
            </a:pPr>
            <a:r>
              <a:rPr lang="en-US" altLang="en-US" sz="1600">
                <a:latin typeface="Times New Roman" pitchFamily="18" charset="0"/>
              </a:rPr>
              <a:t>Set “END”, P/Y=4, N=4, I/Y=3, </a:t>
            </a:r>
            <a:r>
              <a:rPr lang="en-US" altLang="en-US" sz="1600" b="1">
                <a:latin typeface="Times New Roman" pitchFamily="18" charset="0"/>
              </a:rPr>
              <a:t>PV=500</a:t>
            </a:r>
            <a:r>
              <a:rPr lang="en-US" altLang="en-US" sz="1600">
                <a:latin typeface="Times New Roman" pitchFamily="18" charset="0"/>
              </a:rPr>
              <a:t>, PMT=500; CPT, FV: $2,537.78</a:t>
            </a:r>
          </a:p>
          <a:p>
            <a:pPr eaLnBrk="1" hangingPunct="1">
              <a:spcBef>
                <a:spcPct val="0"/>
              </a:spcBef>
              <a:buFontTx/>
              <a:buNone/>
            </a:pPr>
            <a:r>
              <a:rPr lang="en-US" altLang="en-US" sz="1600">
                <a:latin typeface="Times New Roman" pitchFamily="18" charset="0"/>
              </a:rPr>
              <a:t>2) Compound $2,537.78 forward 0.666667 periods</a:t>
            </a:r>
          </a:p>
        </p:txBody>
      </p:sp>
      <p:sp>
        <p:nvSpPr>
          <p:cNvPr id="17508" name="Text Box 107"/>
          <p:cNvSpPr txBox="1">
            <a:spLocks noChangeArrowheads="1"/>
          </p:cNvSpPr>
          <p:nvPr/>
        </p:nvSpPr>
        <p:spPr bwMode="auto">
          <a:xfrm>
            <a:off x="1184275" y="5573713"/>
            <a:ext cx="9667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b="1">
                <a:latin typeface="Times New Roman" pitchFamily="18" charset="0"/>
              </a:rPr>
              <a:t>PV = $500</a:t>
            </a:r>
          </a:p>
        </p:txBody>
      </p:sp>
      <p:sp>
        <p:nvSpPr>
          <p:cNvPr id="17509" name="Line 108"/>
          <p:cNvSpPr>
            <a:spLocks noChangeShapeType="1"/>
          </p:cNvSpPr>
          <p:nvPr/>
        </p:nvSpPr>
        <p:spPr bwMode="auto">
          <a:xfrm>
            <a:off x="4421188" y="7680325"/>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10" name="Line 109"/>
          <p:cNvSpPr>
            <a:spLocks noChangeShapeType="1"/>
          </p:cNvSpPr>
          <p:nvPr/>
        </p:nvSpPr>
        <p:spPr bwMode="auto">
          <a:xfrm>
            <a:off x="5278438" y="7680325"/>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11" name="Text Box 110"/>
          <p:cNvSpPr txBox="1">
            <a:spLocks noChangeArrowheads="1"/>
          </p:cNvSpPr>
          <p:nvPr/>
        </p:nvSpPr>
        <p:spPr bwMode="auto">
          <a:xfrm>
            <a:off x="4291013" y="7815263"/>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3</a:t>
            </a:r>
          </a:p>
        </p:txBody>
      </p:sp>
      <p:sp>
        <p:nvSpPr>
          <p:cNvPr id="17512" name="Text Box 111"/>
          <p:cNvSpPr txBox="1">
            <a:spLocks noChangeArrowheads="1"/>
          </p:cNvSpPr>
          <p:nvPr/>
        </p:nvSpPr>
        <p:spPr bwMode="auto">
          <a:xfrm>
            <a:off x="5148263" y="7815263"/>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4</a:t>
            </a:r>
          </a:p>
        </p:txBody>
      </p:sp>
      <p:sp>
        <p:nvSpPr>
          <p:cNvPr id="17513" name="Line 112"/>
          <p:cNvSpPr>
            <a:spLocks noChangeShapeType="1"/>
          </p:cNvSpPr>
          <p:nvPr/>
        </p:nvSpPr>
        <p:spPr bwMode="auto">
          <a:xfrm>
            <a:off x="6065838" y="7680325"/>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14" name="Text Box 113"/>
          <p:cNvSpPr txBox="1">
            <a:spLocks noChangeArrowheads="1"/>
          </p:cNvSpPr>
          <p:nvPr/>
        </p:nvSpPr>
        <p:spPr bwMode="auto">
          <a:xfrm>
            <a:off x="5935663" y="7808913"/>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5</a:t>
            </a:r>
          </a:p>
        </p:txBody>
      </p:sp>
      <p:sp>
        <p:nvSpPr>
          <p:cNvPr id="17515" name="Line 114"/>
          <p:cNvSpPr>
            <a:spLocks noChangeShapeType="1"/>
          </p:cNvSpPr>
          <p:nvPr/>
        </p:nvSpPr>
        <p:spPr bwMode="auto">
          <a:xfrm flipH="1">
            <a:off x="5767388" y="7747000"/>
            <a:ext cx="6350" cy="477838"/>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7516" name="Text Box 115"/>
          <p:cNvSpPr txBox="1">
            <a:spLocks noChangeArrowheads="1"/>
          </p:cNvSpPr>
          <p:nvPr/>
        </p:nvSpPr>
        <p:spPr bwMode="auto">
          <a:xfrm>
            <a:off x="5789613" y="8031163"/>
            <a:ext cx="6794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FV = ?</a:t>
            </a:r>
          </a:p>
        </p:txBody>
      </p:sp>
      <p:sp>
        <p:nvSpPr>
          <p:cNvPr id="17517" name="Line 116"/>
          <p:cNvSpPr>
            <a:spLocks noChangeShapeType="1"/>
          </p:cNvSpPr>
          <p:nvPr/>
        </p:nvSpPr>
        <p:spPr bwMode="auto">
          <a:xfrm>
            <a:off x="4110038" y="7756525"/>
            <a:ext cx="1949450" cy="63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18" name="Text Box 117"/>
          <p:cNvSpPr txBox="1">
            <a:spLocks noChangeArrowheads="1"/>
          </p:cNvSpPr>
          <p:nvPr/>
        </p:nvSpPr>
        <p:spPr bwMode="auto">
          <a:xfrm>
            <a:off x="5538788" y="7177088"/>
            <a:ext cx="11287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n = 0.666667</a:t>
            </a:r>
          </a:p>
        </p:txBody>
      </p:sp>
      <p:sp>
        <p:nvSpPr>
          <p:cNvPr id="17519" name="Line 118"/>
          <p:cNvSpPr>
            <a:spLocks noChangeShapeType="1"/>
          </p:cNvSpPr>
          <p:nvPr/>
        </p:nvSpPr>
        <p:spPr bwMode="auto">
          <a:xfrm flipH="1">
            <a:off x="5522913" y="7385050"/>
            <a:ext cx="95250" cy="2159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520" name="Line 119"/>
          <p:cNvSpPr>
            <a:spLocks noChangeShapeType="1"/>
          </p:cNvSpPr>
          <p:nvPr/>
        </p:nvSpPr>
        <p:spPr bwMode="auto">
          <a:xfrm flipH="1" flipV="1">
            <a:off x="5272088" y="7162800"/>
            <a:ext cx="6350" cy="477838"/>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7521" name="Text Box 120"/>
          <p:cNvSpPr txBox="1">
            <a:spLocks noChangeArrowheads="1"/>
          </p:cNvSpPr>
          <p:nvPr/>
        </p:nvSpPr>
        <p:spPr bwMode="auto">
          <a:xfrm>
            <a:off x="3871913" y="7237413"/>
            <a:ext cx="14128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PV = </a:t>
            </a:r>
            <a:r>
              <a:rPr lang="en-US" altLang="en-US" sz="1600">
                <a:latin typeface="Times New Roman" pitchFamily="18" charset="0"/>
              </a:rPr>
              <a:t>$2,537.78</a:t>
            </a:r>
          </a:p>
        </p:txBody>
      </p:sp>
      <p:sp>
        <p:nvSpPr>
          <p:cNvPr id="17522" name="Text Box 121"/>
          <p:cNvSpPr txBox="1">
            <a:spLocks noChangeArrowheads="1"/>
          </p:cNvSpPr>
          <p:nvPr/>
        </p:nvSpPr>
        <p:spPr bwMode="auto">
          <a:xfrm>
            <a:off x="203200" y="8291513"/>
            <a:ext cx="53752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latin typeface="Times New Roman" pitchFamily="18" charset="0"/>
              </a:rPr>
              <a:t>P/Y=4, N=0.666667, I/Y=3, PV= 2537.78; CPT, FV: </a:t>
            </a:r>
            <a:r>
              <a:rPr lang="en-US" altLang="en-US" sz="1600" b="1">
                <a:latin typeface="Times New Roman" pitchFamily="18" charset="0"/>
              </a:rPr>
              <a:t>$2,550.46</a:t>
            </a:r>
          </a:p>
        </p:txBody>
      </p:sp>
      <p:sp>
        <p:nvSpPr>
          <p:cNvPr id="17523" name="AutoShape 122"/>
          <p:cNvSpPr>
            <a:spLocks/>
          </p:cNvSpPr>
          <p:nvPr/>
        </p:nvSpPr>
        <p:spPr bwMode="auto">
          <a:xfrm rot="-5400000">
            <a:off x="5464175" y="7445375"/>
            <a:ext cx="120650" cy="476250"/>
          </a:xfrm>
          <a:prstGeom prst="rightBrace">
            <a:avLst>
              <a:gd name="adj1" fmla="val 32895"/>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600">
              <a:latin typeface="Times New Roman" pitchFamily="18" charset="0"/>
            </a:endParaRPr>
          </a:p>
        </p:txBody>
      </p:sp>
      <p:sp>
        <p:nvSpPr>
          <p:cNvPr id="2" name="Footer Placeholder 1"/>
          <p:cNvSpPr>
            <a:spLocks noGrp="1"/>
          </p:cNvSpPr>
          <p:nvPr>
            <p:ph type="ftr" sz="quarter" idx="11"/>
          </p:nvPr>
        </p:nvSpPr>
        <p:spPr/>
        <p:txBody>
          <a:bodyPr/>
          <a:lstStyle/>
          <a:p>
            <a:pPr>
              <a:defRPr/>
            </a:pPr>
            <a:r>
              <a:rPr lang="en-US" dirty="0" smtClean="0"/>
              <a:t>TVM Sample Problems </a:t>
            </a:r>
            <a:endParaRPr lang="en-US" sz="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80AD3914-20F3-4BEA-8A6D-16FC21AC3B15}" type="slidenum">
              <a:rPr lang="en-US" smtClean="0"/>
              <a:pPr>
                <a:defRPr/>
              </a:pPr>
              <a:t>17</a:t>
            </a:fld>
            <a:endParaRPr lang="en-US"/>
          </a:p>
        </p:txBody>
      </p:sp>
      <p:sp>
        <p:nvSpPr>
          <p:cNvPr id="18435" name="Text Box 255"/>
          <p:cNvSpPr txBox="1">
            <a:spLocks noChangeArrowheads="1"/>
          </p:cNvSpPr>
          <p:nvPr/>
        </p:nvSpPr>
        <p:spPr bwMode="auto">
          <a:xfrm>
            <a:off x="238125" y="396875"/>
            <a:ext cx="6619875" cy="83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a:latin typeface="Times New Roman" pitchFamily="18" charset="0"/>
                <a:cs typeface="Times New Roman" pitchFamily="18" charset="0"/>
              </a:rPr>
              <a:t>16.</a:t>
            </a:r>
            <a:r>
              <a:rPr lang="en-US" altLang="en-US" sz="1600">
                <a:latin typeface="Times New Roman" pitchFamily="18" charset="0"/>
                <a:cs typeface="Times New Roman" pitchFamily="18" charset="0"/>
              </a:rPr>
              <a:t> If you save $500 each year for 2 years and then $1,000 each for two years, how much must you save in the 5</a:t>
            </a:r>
            <a:r>
              <a:rPr lang="en-US" altLang="en-US" sz="1600" baseline="30000">
                <a:latin typeface="Times New Roman" pitchFamily="18" charset="0"/>
                <a:cs typeface="Times New Roman" pitchFamily="18" charset="0"/>
              </a:rPr>
              <a:t>th</a:t>
            </a:r>
            <a:r>
              <a:rPr lang="en-US" altLang="en-US" sz="1600">
                <a:latin typeface="Times New Roman" pitchFamily="18" charset="0"/>
                <a:cs typeface="Times New Roman" pitchFamily="18" charset="0"/>
              </a:rPr>
              <a:t> and 6</a:t>
            </a:r>
            <a:r>
              <a:rPr lang="en-US" altLang="en-US" sz="1600" baseline="30000">
                <a:latin typeface="Times New Roman" pitchFamily="18" charset="0"/>
                <a:cs typeface="Times New Roman" pitchFamily="18" charset="0"/>
              </a:rPr>
              <a:t>th</a:t>
            </a:r>
            <a:r>
              <a:rPr lang="en-US" altLang="en-US" sz="1600">
                <a:latin typeface="Times New Roman" pitchFamily="18" charset="0"/>
                <a:cs typeface="Times New Roman" pitchFamily="18" charset="0"/>
              </a:rPr>
              <a:t> years to have $10,000 at the end of 10 years if the interest rate is 5% p. a.?</a:t>
            </a:r>
            <a:r>
              <a:rPr lang="en-US" altLang="en-US" sz="1600" b="1">
                <a:latin typeface="Times New Roman" pitchFamily="18" charset="0"/>
                <a:cs typeface="Times New Roman" pitchFamily="18" charset="0"/>
              </a:rPr>
              <a:t> </a:t>
            </a:r>
            <a:endParaRPr lang="en-US" altLang="en-US" sz="1600">
              <a:latin typeface="Times New Roman" pitchFamily="18" charset="0"/>
              <a:cs typeface="Times New Roman" pitchFamily="18" charset="0"/>
            </a:endParaRPr>
          </a:p>
        </p:txBody>
      </p:sp>
      <p:sp>
        <p:nvSpPr>
          <p:cNvPr id="18436" name="Text Box 255"/>
          <p:cNvSpPr txBox="1">
            <a:spLocks noChangeArrowheads="1"/>
          </p:cNvSpPr>
          <p:nvPr/>
        </p:nvSpPr>
        <p:spPr bwMode="auto">
          <a:xfrm>
            <a:off x="200025" y="3154363"/>
            <a:ext cx="6657975" cy="181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latin typeface="Times New Roman" pitchFamily="18" charset="0"/>
                <a:cs typeface="Times New Roman" pitchFamily="18" charset="0"/>
              </a:rPr>
              <a:t>$500[(1.05)</a:t>
            </a:r>
            <a:r>
              <a:rPr lang="en-US" altLang="en-US" sz="1600" baseline="30000">
                <a:latin typeface="Times New Roman" pitchFamily="18" charset="0"/>
                <a:cs typeface="Times New Roman" pitchFamily="18" charset="0"/>
              </a:rPr>
              <a:t>9</a:t>
            </a:r>
            <a:r>
              <a:rPr lang="en-US" altLang="en-US" sz="1600">
                <a:latin typeface="Times New Roman" pitchFamily="18" charset="0"/>
                <a:cs typeface="Times New Roman" pitchFamily="18" charset="0"/>
              </a:rPr>
              <a:t> +(1.05)</a:t>
            </a:r>
            <a:r>
              <a:rPr lang="en-US" altLang="en-US" sz="1600" baseline="30000">
                <a:latin typeface="Times New Roman" pitchFamily="18" charset="0"/>
                <a:cs typeface="Times New Roman" pitchFamily="18" charset="0"/>
              </a:rPr>
              <a:t>8</a:t>
            </a:r>
            <a:r>
              <a:rPr lang="en-US" altLang="en-US" sz="1600">
                <a:latin typeface="Times New Roman" pitchFamily="18" charset="0"/>
                <a:cs typeface="Times New Roman" pitchFamily="18" charset="0"/>
              </a:rPr>
              <a:t>] + $1,000[(1.05)</a:t>
            </a:r>
            <a:r>
              <a:rPr lang="en-US" altLang="en-US" sz="1600" baseline="30000">
                <a:latin typeface="Times New Roman" pitchFamily="18" charset="0"/>
                <a:cs typeface="Times New Roman" pitchFamily="18" charset="0"/>
              </a:rPr>
              <a:t>7</a:t>
            </a:r>
            <a:r>
              <a:rPr lang="en-US" altLang="en-US" sz="1600">
                <a:latin typeface="Times New Roman" pitchFamily="18" charset="0"/>
                <a:cs typeface="Times New Roman" pitchFamily="18" charset="0"/>
              </a:rPr>
              <a:t> + (1.05)</a:t>
            </a:r>
            <a:r>
              <a:rPr lang="en-US" altLang="en-US" sz="1600" baseline="30000">
                <a:latin typeface="Times New Roman" pitchFamily="18" charset="0"/>
                <a:cs typeface="Times New Roman" pitchFamily="18" charset="0"/>
              </a:rPr>
              <a:t>6</a:t>
            </a:r>
            <a:r>
              <a:rPr lang="en-US" altLang="en-US" sz="1600">
                <a:latin typeface="Times New Roman" pitchFamily="18" charset="0"/>
                <a:cs typeface="Times New Roman" pitchFamily="18" charset="0"/>
              </a:rPr>
              <a:t>] + x[(1.05)</a:t>
            </a:r>
            <a:r>
              <a:rPr lang="en-US" altLang="en-US" sz="1600" baseline="30000">
                <a:latin typeface="Times New Roman" pitchFamily="18" charset="0"/>
                <a:cs typeface="Times New Roman" pitchFamily="18" charset="0"/>
              </a:rPr>
              <a:t>5 </a:t>
            </a:r>
            <a:r>
              <a:rPr lang="en-US" altLang="en-US" sz="1600">
                <a:latin typeface="Times New Roman" pitchFamily="18" charset="0"/>
                <a:cs typeface="Times New Roman" pitchFamily="18" charset="0"/>
              </a:rPr>
              <a:t>+ (1.05)</a:t>
            </a:r>
            <a:r>
              <a:rPr lang="en-US" altLang="en-US" sz="1600" baseline="30000">
                <a:latin typeface="Times New Roman" pitchFamily="18" charset="0"/>
                <a:cs typeface="Times New Roman" pitchFamily="18" charset="0"/>
              </a:rPr>
              <a:t>4</a:t>
            </a:r>
            <a:r>
              <a:rPr lang="en-US" altLang="en-US" sz="1600">
                <a:latin typeface="Times New Roman" pitchFamily="18" charset="0"/>
                <a:cs typeface="Times New Roman" pitchFamily="18" charset="0"/>
              </a:rPr>
              <a:t>] = $10,000</a:t>
            </a:r>
          </a:p>
          <a:p>
            <a:pPr eaLnBrk="1" hangingPunct="1">
              <a:spcBef>
                <a:spcPct val="0"/>
              </a:spcBef>
              <a:buFontTx/>
              <a:buNone/>
            </a:pPr>
            <a:r>
              <a:rPr lang="en-US" altLang="en-US" sz="1600">
                <a:latin typeface="Times New Roman" pitchFamily="18" charset="0"/>
                <a:cs typeface="Times New Roman" pitchFamily="18" charset="0"/>
              </a:rPr>
              <a:t>$500(3.0288) + $1,000(2.7472) + x(2.4918) = $10,000</a:t>
            </a:r>
          </a:p>
          <a:p>
            <a:pPr eaLnBrk="1" hangingPunct="1">
              <a:spcBef>
                <a:spcPct val="0"/>
              </a:spcBef>
              <a:buFontTx/>
              <a:buNone/>
            </a:pPr>
            <a:r>
              <a:rPr lang="en-US" altLang="en-US" sz="1600">
                <a:latin typeface="Times New Roman" pitchFamily="18" charset="0"/>
                <a:cs typeface="Times New Roman" pitchFamily="18" charset="0"/>
              </a:rPr>
              <a:t>$1,514.3918 + $2,747.2000 + x(2.4918) = $10,000</a:t>
            </a:r>
          </a:p>
          <a:p>
            <a:pPr eaLnBrk="1" hangingPunct="1">
              <a:spcBef>
                <a:spcPct val="0"/>
              </a:spcBef>
              <a:buFontTx/>
              <a:buNone/>
            </a:pPr>
            <a:r>
              <a:rPr lang="en-US" altLang="en-US" sz="1600">
                <a:latin typeface="Times New Roman" pitchFamily="18" charset="0"/>
                <a:cs typeface="Times New Roman" pitchFamily="18" charset="0"/>
              </a:rPr>
              <a:t>x(2.4918) = $10,000 - $1,514.3918 - $2,747.2000 </a:t>
            </a:r>
          </a:p>
          <a:p>
            <a:pPr eaLnBrk="1" hangingPunct="1">
              <a:spcBef>
                <a:spcPct val="0"/>
              </a:spcBef>
              <a:buFontTx/>
              <a:buNone/>
            </a:pPr>
            <a:r>
              <a:rPr lang="en-US" altLang="en-US" sz="1600">
                <a:latin typeface="Times New Roman" pitchFamily="18" charset="0"/>
                <a:cs typeface="Times New Roman" pitchFamily="18" charset="0"/>
              </a:rPr>
              <a:t>x = $5,738.4082 / 2.4918</a:t>
            </a:r>
          </a:p>
          <a:p>
            <a:pPr eaLnBrk="1" hangingPunct="1">
              <a:spcBef>
                <a:spcPct val="0"/>
              </a:spcBef>
              <a:buFontTx/>
              <a:buNone/>
            </a:pPr>
            <a:r>
              <a:rPr lang="en-US" altLang="en-US" sz="1600">
                <a:latin typeface="Times New Roman" pitchFamily="18" charset="0"/>
                <a:cs typeface="Times New Roman" pitchFamily="18" charset="0"/>
              </a:rPr>
              <a:t>x = </a:t>
            </a:r>
            <a:r>
              <a:rPr lang="en-US" altLang="en-US" sz="1600" b="1">
                <a:latin typeface="Times New Roman" pitchFamily="18" charset="0"/>
                <a:cs typeface="Times New Roman" pitchFamily="18" charset="0"/>
              </a:rPr>
              <a:t>$2,302.92</a:t>
            </a:r>
          </a:p>
        </p:txBody>
      </p:sp>
      <p:grpSp>
        <p:nvGrpSpPr>
          <p:cNvPr id="18437" name="Group 1"/>
          <p:cNvGrpSpPr>
            <a:grpSpLocks/>
          </p:cNvGrpSpPr>
          <p:nvPr/>
        </p:nvGrpSpPr>
        <p:grpSpPr bwMode="auto">
          <a:xfrm>
            <a:off x="1347788" y="1389063"/>
            <a:ext cx="3929062" cy="1741487"/>
            <a:chOff x="1347788" y="1389063"/>
            <a:chExt cx="3929062" cy="1741487"/>
          </a:xfrm>
        </p:grpSpPr>
        <p:sp>
          <p:nvSpPr>
            <p:cNvPr id="18503" name="Text Box 95"/>
            <p:cNvSpPr txBox="1">
              <a:spLocks noChangeArrowheads="1"/>
            </p:cNvSpPr>
            <p:nvPr/>
          </p:nvSpPr>
          <p:spPr bwMode="auto">
            <a:xfrm>
              <a:off x="1347788" y="2127250"/>
              <a:ext cx="26035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cs typeface="Times New Roman" pitchFamily="18" charset="0"/>
                </a:rPr>
                <a:t>0</a:t>
              </a:r>
            </a:p>
          </p:txBody>
        </p:sp>
        <p:sp>
          <p:nvSpPr>
            <p:cNvPr id="18504" name="Text Box 96"/>
            <p:cNvSpPr txBox="1">
              <a:spLocks noChangeArrowheads="1"/>
            </p:cNvSpPr>
            <p:nvPr/>
          </p:nvSpPr>
          <p:spPr bwMode="auto">
            <a:xfrm>
              <a:off x="2066925" y="2127250"/>
              <a:ext cx="261938"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cs typeface="Times New Roman" pitchFamily="18" charset="0"/>
                </a:rPr>
                <a:t>2</a:t>
              </a:r>
            </a:p>
          </p:txBody>
        </p:sp>
        <p:sp>
          <p:nvSpPr>
            <p:cNvPr id="18505" name="Text Box 97"/>
            <p:cNvSpPr txBox="1">
              <a:spLocks noChangeArrowheads="1"/>
            </p:cNvSpPr>
            <p:nvPr/>
          </p:nvSpPr>
          <p:spPr bwMode="auto">
            <a:xfrm>
              <a:off x="2425700" y="2127250"/>
              <a:ext cx="261938"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cs typeface="Times New Roman" pitchFamily="18" charset="0"/>
                </a:rPr>
                <a:t>3</a:t>
              </a:r>
            </a:p>
          </p:txBody>
        </p:sp>
        <p:sp>
          <p:nvSpPr>
            <p:cNvPr id="18506" name="Text Box 98"/>
            <p:cNvSpPr txBox="1">
              <a:spLocks noChangeArrowheads="1"/>
            </p:cNvSpPr>
            <p:nvPr/>
          </p:nvSpPr>
          <p:spPr bwMode="auto">
            <a:xfrm>
              <a:off x="2786063" y="2127250"/>
              <a:ext cx="261937"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cs typeface="Times New Roman" pitchFamily="18" charset="0"/>
                </a:rPr>
                <a:t>4</a:t>
              </a:r>
            </a:p>
          </p:txBody>
        </p:sp>
        <p:sp>
          <p:nvSpPr>
            <p:cNvPr id="18507" name="Text Box 99"/>
            <p:cNvSpPr txBox="1">
              <a:spLocks noChangeArrowheads="1"/>
            </p:cNvSpPr>
            <p:nvPr/>
          </p:nvSpPr>
          <p:spPr bwMode="auto">
            <a:xfrm>
              <a:off x="1706563" y="2127250"/>
              <a:ext cx="261937"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cs typeface="Times New Roman" pitchFamily="18" charset="0"/>
                </a:rPr>
                <a:t>1</a:t>
              </a:r>
            </a:p>
          </p:txBody>
        </p:sp>
        <p:sp>
          <p:nvSpPr>
            <p:cNvPr id="18508" name="Line 101"/>
            <p:cNvSpPr>
              <a:spLocks noChangeShapeType="1"/>
            </p:cNvSpPr>
            <p:nvPr/>
          </p:nvSpPr>
          <p:spPr bwMode="auto">
            <a:xfrm flipH="1">
              <a:off x="2189163" y="2339975"/>
              <a:ext cx="0" cy="220663"/>
            </a:xfrm>
            <a:prstGeom prst="line">
              <a:avLst/>
            </a:prstGeom>
            <a:noFill/>
            <a:ln w="9525">
              <a:solidFill>
                <a:schemeClr val="tx1"/>
              </a:solidFill>
              <a:round/>
              <a:headEnd/>
              <a:tailEnd type="stealth" w="sm" len="sm"/>
            </a:ln>
            <a:extLst>
              <a:ext uri="{909E8E84-426E-40DD-AFC4-6F175D3DCCD1}">
                <a14:hiddenFill xmlns:a14="http://schemas.microsoft.com/office/drawing/2010/main">
                  <a:noFill/>
                </a14:hiddenFill>
              </a:ext>
            </a:extLst>
          </p:spPr>
          <p:txBody>
            <a:bodyPr lIns="94567" tIns="47284" rIns="94567" bIns="47284"/>
            <a:lstStyle/>
            <a:p>
              <a:endParaRPr lang="en-US"/>
            </a:p>
          </p:txBody>
        </p:sp>
        <p:sp>
          <p:nvSpPr>
            <p:cNvPr id="18509" name="Line 102"/>
            <p:cNvSpPr>
              <a:spLocks noChangeShapeType="1"/>
            </p:cNvSpPr>
            <p:nvPr/>
          </p:nvSpPr>
          <p:spPr bwMode="auto">
            <a:xfrm>
              <a:off x="2559050" y="2339975"/>
              <a:ext cx="0" cy="369888"/>
            </a:xfrm>
            <a:prstGeom prst="line">
              <a:avLst/>
            </a:prstGeom>
            <a:noFill/>
            <a:ln w="9525">
              <a:solidFill>
                <a:schemeClr val="tx1"/>
              </a:solidFill>
              <a:round/>
              <a:headEnd/>
              <a:tailEnd type="stealth" w="sm" len="sm"/>
            </a:ln>
            <a:extLst>
              <a:ext uri="{909E8E84-426E-40DD-AFC4-6F175D3DCCD1}">
                <a14:hiddenFill xmlns:a14="http://schemas.microsoft.com/office/drawing/2010/main">
                  <a:noFill/>
                </a14:hiddenFill>
              </a:ext>
            </a:extLst>
          </p:spPr>
          <p:txBody>
            <a:bodyPr lIns="94567" tIns="47284" rIns="94567" bIns="47284"/>
            <a:lstStyle/>
            <a:p>
              <a:endParaRPr lang="en-US"/>
            </a:p>
          </p:txBody>
        </p:sp>
        <p:sp>
          <p:nvSpPr>
            <p:cNvPr id="18510" name="Text Box 105"/>
            <p:cNvSpPr txBox="1">
              <a:spLocks noChangeArrowheads="1"/>
            </p:cNvSpPr>
            <p:nvPr/>
          </p:nvSpPr>
          <p:spPr bwMode="auto">
            <a:xfrm>
              <a:off x="1698625" y="2598738"/>
              <a:ext cx="473075"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cs typeface="Times New Roman" pitchFamily="18" charset="0"/>
                </a:rPr>
                <a:t>$500</a:t>
              </a:r>
            </a:p>
          </p:txBody>
        </p:sp>
        <p:sp>
          <p:nvSpPr>
            <p:cNvPr id="18511" name="Text Box 106"/>
            <p:cNvSpPr txBox="1">
              <a:spLocks noChangeArrowheads="1"/>
            </p:cNvSpPr>
            <p:nvPr/>
          </p:nvSpPr>
          <p:spPr bwMode="auto">
            <a:xfrm>
              <a:off x="2389188" y="2747963"/>
              <a:ext cx="579437"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cs typeface="Times New Roman" pitchFamily="18" charset="0"/>
                </a:rPr>
                <a:t>$1,000</a:t>
              </a:r>
            </a:p>
          </p:txBody>
        </p:sp>
        <p:sp>
          <p:nvSpPr>
            <p:cNvPr id="18512" name="Text Box 107"/>
            <p:cNvSpPr txBox="1">
              <a:spLocks noChangeArrowheads="1"/>
            </p:cNvSpPr>
            <p:nvPr/>
          </p:nvSpPr>
          <p:spPr bwMode="auto">
            <a:xfrm>
              <a:off x="3173413" y="2851150"/>
              <a:ext cx="671512"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cs typeface="Times New Roman" pitchFamily="18" charset="0"/>
                </a:rPr>
                <a:t>PMT = ?</a:t>
              </a:r>
            </a:p>
          </p:txBody>
        </p:sp>
        <p:grpSp>
          <p:nvGrpSpPr>
            <p:cNvPr id="18513" name="Group 216"/>
            <p:cNvGrpSpPr>
              <a:grpSpLocks/>
            </p:cNvGrpSpPr>
            <p:nvPr/>
          </p:nvGrpSpPr>
          <p:grpSpPr bwMode="auto">
            <a:xfrm>
              <a:off x="1473200" y="2047875"/>
              <a:ext cx="3621088" cy="73025"/>
              <a:chOff x="2101850" y="8228585"/>
              <a:chExt cx="2266950" cy="54480"/>
            </a:xfrm>
          </p:grpSpPr>
          <p:sp>
            <p:nvSpPr>
              <p:cNvPr id="18529" name="Line 88"/>
              <p:cNvSpPr>
                <a:spLocks noChangeShapeType="1"/>
              </p:cNvSpPr>
              <p:nvPr/>
            </p:nvSpPr>
            <p:spPr bwMode="auto">
              <a:xfrm>
                <a:off x="2102466" y="8228585"/>
                <a:ext cx="0" cy="544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30" name="Line 89"/>
              <p:cNvSpPr>
                <a:spLocks noChangeShapeType="1"/>
              </p:cNvSpPr>
              <p:nvPr/>
            </p:nvSpPr>
            <p:spPr bwMode="auto">
              <a:xfrm>
                <a:off x="2555304" y="8228585"/>
                <a:ext cx="0" cy="544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31" name="Line 90"/>
              <p:cNvSpPr>
                <a:spLocks noChangeShapeType="1"/>
              </p:cNvSpPr>
              <p:nvPr/>
            </p:nvSpPr>
            <p:spPr bwMode="auto">
              <a:xfrm>
                <a:off x="3008142" y="8228585"/>
                <a:ext cx="0" cy="544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32" name="Line 91"/>
              <p:cNvSpPr>
                <a:spLocks noChangeShapeType="1"/>
              </p:cNvSpPr>
              <p:nvPr/>
            </p:nvSpPr>
            <p:spPr bwMode="auto">
              <a:xfrm>
                <a:off x="3460980" y="8228585"/>
                <a:ext cx="0" cy="544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33" name="Line 92"/>
              <p:cNvSpPr>
                <a:spLocks noChangeShapeType="1"/>
              </p:cNvSpPr>
              <p:nvPr/>
            </p:nvSpPr>
            <p:spPr bwMode="auto">
              <a:xfrm>
                <a:off x="3913818" y="8228585"/>
                <a:ext cx="0" cy="544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34" name="Line 93"/>
              <p:cNvSpPr>
                <a:spLocks noChangeShapeType="1"/>
              </p:cNvSpPr>
              <p:nvPr/>
            </p:nvSpPr>
            <p:spPr bwMode="auto">
              <a:xfrm>
                <a:off x="2101850" y="8255000"/>
                <a:ext cx="2266950" cy="317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35" name="Line 89"/>
              <p:cNvSpPr>
                <a:spLocks noChangeShapeType="1"/>
              </p:cNvSpPr>
              <p:nvPr/>
            </p:nvSpPr>
            <p:spPr bwMode="auto">
              <a:xfrm>
                <a:off x="2328885" y="8228585"/>
                <a:ext cx="0" cy="544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36" name="Line 89"/>
              <p:cNvSpPr>
                <a:spLocks noChangeShapeType="1"/>
              </p:cNvSpPr>
              <p:nvPr/>
            </p:nvSpPr>
            <p:spPr bwMode="auto">
              <a:xfrm>
                <a:off x="2781723" y="8228585"/>
                <a:ext cx="0" cy="544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37" name="Line 89"/>
              <p:cNvSpPr>
                <a:spLocks noChangeShapeType="1"/>
              </p:cNvSpPr>
              <p:nvPr/>
            </p:nvSpPr>
            <p:spPr bwMode="auto">
              <a:xfrm>
                <a:off x="3234561" y="8228585"/>
                <a:ext cx="0" cy="544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38" name="Line 89"/>
              <p:cNvSpPr>
                <a:spLocks noChangeShapeType="1"/>
              </p:cNvSpPr>
              <p:nvPr/>
            </p:nvSpPr>
            <p:spPr bwMode="auto">
              <a:xfrm>
                <a:off x="3687399" y="8228585"/>
                <a:ext cx="0" cy="544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39" name="Line 92"/>
              <p:cNvSpPr>
                <a:spLocks noChangeShapeType="1"/>
              </p:cNvSpPr>
              <p:nvPr/>
            </p:nvSpPr>
            <p:spPr bwMode="auto">
              <a:xfrm>
                <a:off x="4140237" y="8228585"/>
                <a:ext cx="0" cy="544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40" name="Line 92"/>
              <p:cNvSpPr>
                <a:spLocks noChangeShapeType="1"/>
              </p:cNvSpPr>
              <p:nvPr/>
            </p:nvSpPr>
            <p:spPr bwMode="auto">
              <a:xfrm>
                <a:off x="4366660" y="8228585"/>
                <a:ext cx="0" cy="544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8514" name="Text Box 99"/>
            <p:cNvSpPr txBox="1">
              <a:spLocks noChangeArrowheads="1"/>
            </p:cNvSpPr>
            <p:nvPr/>
          </p:nvSpPr>
          <p:spPr bwMode="auto">
            <a:xfrm>
              <a:off x="3146425" y="2127250"/>
              <a:ext cx="26035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cs typeface="Times New Roman" pitchFamily="18" charset="0"/>
                </a:rPr>
                <a:t>5</a:t>
              </a:r>
            </a:p>
          </p:txBody>
        </p:sp>
        <p:sp>
          <p:nvSpPr>
            <p:cNvPr id="18515" name="Text Box 99"/>
            <p:cNvSpPr txBox="1">
              <a:spLocks noChangeArrowheads="1"/>
            </p:cNvSpPr>
            <p:nvPr/>
          </p:nvSpPr>
          <p:spPr bwMode="auto">
            <a:xfrm>
              <a:off x="3505200" y="2127250"/>
              <a:ext cx="261938"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cs typeface="Times New Roman" pitchFamily="18" charset="0"/>
                </a:rPr>
                <a:t>6</a:t>
              </a:r>
            </a:p>
          </p:txBody>
        </p:sp>
        <p:sp>
          <p:nvSpPr>
            <p:cNvPr id="18516" name="Text Box 99"/>
            <p:cNvSpPr txBox="1">
              <a:spLocks noChangeArrowheads="1"/>
            </p:cNvSpPr>
            <p:nvPr/>
          </p:nvSpPr>
          <p:spPr bwMode="auto">
            <a:xfrm>
              <a:off x="3865563" y="2127250"/>
              <a:ext cx="26035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cs typeface="Times New Roman" pitchFamily="18" charset="0"/>
                </a:rPr>
                <a:t>7</a:t>
              </a:r>
            </a:p>
          </p:txBody>
        </p:sp>
        <p:sp>
          <p:nvSpPr>
            <p:cNvPr id="18517" name="Text Box 99"/>
            <p:cNvSpPr txBox="1">
              <a:spLocks noChangeArrowheads="1"/>
            </p:cNvSpPr>
            <p:nvPr/>
          </p:nvSpPr>
          <p:spPr bwMode="auto">
            <a:xfrm>
              <a:off x="4224338" y="2127250"/>
              <a:ext cx="261937"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cs typeface="Times New Roman" pitchFamily="18" charset="0"/>
                </a:rPr>
                <a:t>8</a:t>
              </a:r>
            </a:p>
          </p:txBody>
        </p:sp>
        <p:sp>
          <p:nvSpPr>
            <p:cNvPr id="18518" name="Text Box 99"/>
            <p:cNvSpPr txBox="1">
              <a:spLocks noChangeArrowheads="1"/>
            </p:cNvSpPr>
            <p:nvPr/>
          </p:nvSpPr>
          <p:spPr bwMode="auto">
            <a:xfrm>
              <a:off x="4584700" y="2127250"/>
              <a:ext cx="261938"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cs typeface="Times New Roman" pitchFamily="18" charset="0"/>
                </a:rPr>
                <a:t>9</a:t>
              </a:r>
            </a:p>
          </p:txBody>
        </p:sp>
        <p:sp>
          <p:nvSpPr>
            <p:cNvPr id="18519" name="Text Box 99"/>
            <p:cNvSpPr txBox="1">
              <a:spLocks noChangeArrowheads="1"/>
            </p:cNvSpPr>
            <p:nvPr/>
          </p:nvSpPr>
          <p:spPr bwMode="auto">
            <a:xfrm>
              <a:off x="4943475" y="2122488"/>
              <a:ext cx="333375"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cs typeface="Times New Roman" pitchFamily="18" charset="0"/>
                </a:rPr>
                <a:t>10</a:t>
              </a:r>
            </a:p>
          </p:txBody>
        </p:sp>
        <p:sp>
          <p:nvSpPr>
            <p:cNvPr id="18520" name="Line 101"/>
            <p:cNvSpPr>
              <a:spLocks noChangeShapeType="1"/>
            </p:cNvSpPr>
            <p:nvPr/>
          </p:nvSpPr>
          <p:spPr bwMode="auto">
            <a:xfrm flipH="1">
              <a:off x="1828800" y="2339975"/>
              <a:ext cx="0" cy="220663"/>
            </a:xfrm>
            <a:prstGeom prst="line">
              <a:avLst/>
            </a:prstGeom>
            <a:noFill/>
            <a:ln w="9525">
              <a:solidFill>
                <a:schemeClr val="tx1"/>
              </a:solidFill>
              <a:round/>
              <a:headEnd/>
              <a:tailEnd type="stealth" w="sm" len="sm"/>
            </a:ln>
            <a:extLst>
              <a:ext uri="{909E8E84-426E-40DD-AFC4-6F175D3DCCD1}">
                <a14:hiddenFill xmlns:a14="http://schemas.microsoft.com/office/drawing/2010/main">
                  <a:noFill/>
                </a14:hiddenFill>
              </a:ext>
            </a:extLst>
          </p:spPr>
          <p:txBody>
            <a:bodyPr lIns="94567" tIns="47284" rIns="94567" bIns="47284"/>
            <a:lstStyle/>
            <a:p>
              <a:endParaRPr lang="en-US"/>
            </a:p>
          </p:txBody>
        </p:sp>
        <p:sp>
          <p:nvSpPr>
            <p:cNvPr id="18521" name="Line 102"/>
            <p:cNvSpPr>
              <a:spLocks noChangeShapeType="1"/>
            </p:cNvSpPr>
            <p:nvPr/>
          </p:nvSpPr>
          <p:spPr bwMode="auto">
            <a:xfrm>
              <a:off x="3289300" y="2339975"/>
              <a:ext cx="0" cy="463550"/>
            </a:xfrm>
            <a:prstGeom prst="line">
              <a:avLst/>
            </a:prstGeom>
            <a:noFill/>
            <a:ln w="9525">
              <a:solidFill>
                <a:schemeClr val="tx1"/>
              </a:solidFill>
              <a:round/>
              <a:headEnd/>
              <a:tailEnd type="stealth" w="sm" len="sm"/>
            </a:ln>
            <a:extLst>
              <a:ext uri="{909E8E84-426E-40DD-AFC4-6F175D3DCCD1}">
                <a14:hiddenFill xmlns:a14="http://schemas.microsoft.com/office/drawing/2010/main">
                  <a:noFill/>
                </a14:hiddenFill>
              </a:ext>
            </a:extLst>
          </p:spPr>
          <p:txBody>
            <a:bodyPr lIns="94567" tIns="47284" rIns="94567" bIns="47284"/>
            <a:lstStyle/>
            <a:p>
              <a:endParaRPr lang="en-US"/>
            </a:p>
          </p:txBody>
        </p:sp>
        <p:sp>
          <p:nvSpPr>
            <p:cNvPr id="18522" name="Line 103"/>
            <p:cNvSpPr>
              <a:spLocks noChangeShapeType="1"/>
            </p:cNvSpPr>
            <p:nvPr/>
          </p:nvSpPr>
          <p:spPr bwMode="auto">
            <a:xfrm flipH="1" flipV="1">
              <a:off x="5089525" y="1393825"/>
              <a:ext cx="0" cy="628650"/>
            </a:xfrm>
            <a:prstGeom prst="line">
              <a:avLst/>
            </a:prstGeom>
            <a:noFill/>
            <a:ln w="9525">
              <a:solidFill>
                <a:schemeClr val="tx1"/>
              </a:solidFill>
              <a:round/>
              <a:headEnd/>
              <a:tailEnd type="stealth" w="sm" len="sm"/>
            </a:ln>
            <a:extLst>
              <a:ext uri="{909E8E84-426E-40DD-AFC4-6F175D3DCCD1}">
                <a14:hiddenFill xmlns:a14="http://schemas.microsoft.com/office/drawing/2010/main">
                  <a:noFill/>
                </a14:hiddenFill>
              </a:ext>
            </a:extLst>
          </p:spPr>
          <p:txBody>
            <a:bodyPr lIns="94567" tIns="47284" rIns="94567" bIns="47284"/>
            <a:lstStyle/>
            <a:p>
              <a:endParaRPr lang="en-US"/>
            </a:p>
          </p:txBody>
        </p:sp>
        <p:sp>
          <p:nvSpPr>
            <p:cNvPr id="18523" name="Line 102"/>
            <p:cNvSpPr>
              <a:spLocks noChangeShapeType="1"/>
            </p:cNvSpPr>
            <p:nvPr/>
          </p:nvSpPr>
          <p:spPr bwMode="auto">
            <a:xfrm>
              <a:off x="3643313" y="2339975"/>
              <a:ext cx="0" cy="463550"/>
            </a:xfrm>
            <a:prstGeom prst="line">
              <a:avLst/>
            </a:prstGeom>
            <a:noFill/>
            <a:ln w="9525">
              <a:solidFill>
                <a:schemeClr val="tx1"/>
              </a:solidFill>
              <a:round/>
              <a:headEnd/>
              <a:tailEnd type="stealth" w="sm" len="sm"/>
            </a:ln>
            <a:extLst>
              <a:ext uri="{909E8E84-426E-40DD-AFC4-6F175D3DCCD1}">
                <a14:hiddenFill xmlns:a14="http://schemas.microsoft.com/office/drawing/2010/main">
                  <a:noFill/>
                </a14:hiddenFill>
              </a:ext>
            </a:extLst>
          </p:spPr>
          <p:txBody>
            <a:bodyPr lIns="94567" tIns="47284" rIns="94567" bIns="47284"/>
            <a:lstStyle/>
            <a:p>
              <a:endParaRPr lang="en-US"/>
            </a:p>
          </p:txBody>
        </p:sp>
        <p:sp>
          <p:nvSpPr>
            <p:cNvPr id="18524" name="Line 102"/>
            <p:cNvSpPr>
              <a:spLocks noChangeShapeType="1"/>
            </p:cNvSpPr>
            <p:nvPr/>
          </p:nvSpPr>
          <p:spPr bwMode="auto">
            <a:xfrm>
              <a:off x="2924175" y="2339975"/>
              <a:ext cx="0" cy="369888"/>
            </a:xfrm>
            <a:prstGeom prst="line">
              <a:avLst/>
            </a:prstGeom>
            <a:noFill/>
            <a:ln w="9525">
              <a:solidFill>
                <a:schemeClr val="tx1"/>
              </a:solidFill>
              <a:round/>
              <a:headEnd/>
              <a:tailEnd type="stealth" w="sm" len="sm"/>
            </a:ln>
            <a:extLst>
              <a:ext uri="{909E8E84-426E-40DD-AFC4-6F175D3DCCD1}">
                <a14:hiddenFill xmlns:a14="http://schemas.microsoft.com/office/drawing/2010/main">
                  <a:noFill/>
                </a14:hiddenFill>
              </a:ext>
            </a:extLst>
          </p:spPr>
          <p:txBody>
            <a:bodyPr lIns="94567" tIns="47284" rIns="94567" bIns="47284"/>
            <a:lstStyle/>
            <a:p>
              <a:endParaRPr lang="en-US"/>
            </a:p>
          </p:txBody>
        </p:sp>
        <p:sp>
          <p:nvSpPr>
            <p:cNvPr id="41" name="Left Brace 40"/>
            <p:cNvSpPr/>
            <p:nvPr/>
          </p:nvSpPr>
          <p:spPr>
            <a:xfrm rot="16200000">
              <a:off x="1951038" y="2365375"/>
              <a:ext cx="106362" cy="471488"/>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1200"/>
            </a:p>
          </p:txBody>
        </p:sp>
        <p:sp>
          <p:nvSpPr>
            <p:cNvPr id="42" name="Left Brace 41"/>
            <p:cNvSpPr/>
            <p:nvPr/>
          </p:nvSpPr>
          <p:spPr>
            <a:xfrm rot="16200000">
              <a:off x="2674938" y="2514600"/>
              <a:ext cx="106362" cy="471488"/>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1200"/>
            </a:p>
          </p:txBody>
        </p:sp>
        <p:sp>
          <p:nvSpPr>
            <p:cNvPr id="43" name="Left Brace 42"/>
            <p:cNvSpPr/>
            <p:nvPr/>
          </p:nvSpPr>
          <p:spPr>
            <a:xfrm rot="16200000">
              <a:off x="3405187" y="2608263"/>
              <a:ext cx="106363" cy="471488"/>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1200"/>
            </a:p>
          </p:txBody>
        </p:sp>
        <p:sp>
          <p:nvSpPr>
            <p:cNvPr id="18528" name="Text Box 107"/>
            <p:cNvSpPr txBox="1">
              <a:spLocks noChangeArrowheads="1"/>
            </p:cNvSpPr>
            <p:nvPr/>
          </p:nvSpPr>
          <p:spPr bwMode="auto">
            <a:xfrm>
              <a:off x="4151313" y="1389063"/>
              <a:ext cx="955675"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cs typeface="Times New Roman" pitchFamily="18" charset="0"/>
                </a:rPr>
                <a:t>FV = $10,000</a:t>
              </a:r>
            </a:p>
          </p:txBody>
        </p:sp>
      </p:grpSp>
      <p:grpSp>
        <p:nvGrpSpPr>
          <p:cNvPr id="18438" name="Group 4"/>
          <p:cNvGrpSpPr>
            <a:grpSpLocks/>
          </p:cNvGrpSpPr>
          <p:nvPr/>
        </p:nvGrpSpPr>
        <p:grpSpPr bwMode="auto">
          <a:xfrm>
            <a:off x="712788" y="6889750"/>
            <a:ext cx="2225675" cy="1042988"/>
            <a:chOff x="712788" y="6889750"/>
            <a:chExt cx="2225675" cy="1042988"/>
          </a:xfrm>
        </p:grpSpPr>
        <p:grpSp>
          <p:nvGrpSpPr>
            <p:cNvPr id="18470" name="Group 5"/>
            <p:cNvGrpSpPr>
              <a:grpSpLocks/>
            </p:cNvGrpSpPr>
            <p:nvPr/>
          </p:nvGrpSpPr>
          <p:grpSpPr bwMode="auto">
            <a:xfrm>
              <a:off x="831850" y="7253288"/>
              <a:ext cx="849313" cy="98425"/>
              <a:chOff x="294" y="3315"/>
              <a:chExt cx="521" cy="60"/>
            </a:xfrm>
          </p:grpSpPr>
          <p:sp>
            <p:nvSpPr>
              <p:cNvPr id="18499" name="Line 6"/>
              <p:cNvSpPr>
                <a:spLocks noChangeShapeType="1"/>
              </p:cNvSpPr>
              <p:nvPr/>
            </p:nvSpPr>
            <p:spPr bwMode="auto">
              <a:xfrm>
                <a:off x="294" y="3343"/>
                <a:ext cx="52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00" name="Line 7"/>
              <p:cNvSpPr>
                <a:spLocks noChangeShapeType="1"/>
              </p:cNvSpPr>
              <p:nvPr/>
            </p:nvSpPr>
            <p:spPr bwMode="auto">
              <a:xfrm>
                <a:off x="294" y="3315"/>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01" name="Line 8"/>
              <p:cNvSpPr>
                <a:spLocks noChangeShapeType="1"/>
              </p:cNvSpPr>
              <p:nvPr/>
            </p:nvSpPr>
            <p:spPr bwMode="auto">
              <a:xfrm>
                <a:off x="513" y="3315"/>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02" name="Line 9"/>
              <p:cNvSpPr>
                <a:spLocks noChangeShapeType="1"/>
              </p:cNvSpPr>
              <p:nvPr/>
            </p:nvSpPr>
            <p:spPr bwMode="auto">
              <a:xfrm>
                <a:off x="732" y="3315"/>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8471" name="Text Box 10"/>
            <p:cNvSpPr txBox="1">
              <a:spLocks noChangeArrowheads="1"/>
            </p:cNvSpPr>
            <p:nvPr/>
          </p:nvSpPr>
          <p:spPr bwMode="auto">
            <a:xfrm>
              <a:off x="1062038" y="7334250"/>
              <a:ext cx="236537"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800">
                  <a:latin typeface="Arial Narrow" pitchFamily="34" charset="0"/>
                  <a:cs typeface="Times New Roman" pitchFamily="18" charset="0"/>
                </a:rPr>
                <a:t>1</a:t>
              </a:r>
            </a:p>
          </p:txBody>
        </p:sp>
        <p:sp>
          <p:nvSpPr>
            <p:cNvPr id="18472" name="Text Box 11"/>
            <p:cNvSpPr txBox="1">
              <a:spLocks noChangeArrowheads="1"/>
            </p:cNvSpPr>
            <p:nvPr/>
          </p:nvSpPr>
          <p:spPr bwMode="auto">
            <a:xfrm>
              <a:off x="1420813" y="7334250"/>
              <a:ext cx="236537"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800">
                  <a:latin typeface="Arial Narrow" pitchFamily="34" charset="0"/>
                  <a:cs typeface="Times New Roman" pitchFamily="18" charset="0"/>
                </a:rPr>
                <a:t>2</a:t>
              </a:r>
            </a:p>
          </p:txBody>
        </p:sp>
        <p:sp>
          <p:nvSpPr>
            <p:cNvPr id="18473" name="Text Box 12"/>
            <p:cNvSpPr txBox="1">
              <a:spLocks noChangeArrowheads="1"/>
            </p:cNvSpPr>
            <p:nvPr/>
          </p:nvSpPr>
          <p:spPr bwMode="auto">
            <a:xfrm>
              <a:off x="1965325" y="7318375"/>
              <a:ext cx="23653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800">
                  <a:latin typeface="Arial Narrow" pitchFamily="34" charset="0"/>
                  <a:cs typeface="Times New Roman" pitchFamily="18" charset="0"/>
                </a:rPr>
                <a:t>8</a:t>
              </a:r>
            </a:p>
          </p:txBody>
        </p:sp>
        <p:sp>
          <p:nvSpPr>
            <p:cNvPr id="18474" name="Text Box 13"/>
            <p:cNvSpPr txBox="1">
              <a:spLocks noChangeArrowheads="1"/>
            </p:cNvSpPr>
            <p:nvPr/>
          </p:nvSpPr>
          <p:spPr bwMode="auto">
            <a:xfrm>
              <a:off x="2328863" y="7318375"/>
              <a:ext cx="236537"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800">
                  <a:latin typeface="Arial Narrow" pitchFamily="34" charset="0"/>
                  <a:cs typeface="Times New Roman" pitchFamily="18" charset="0"/>
                </a:rPr>
                <a:t>9</a:t>
              </a:r>
            </a:p>
          </p:txBody>
        </p:sp>
        <p:sp>
          <p:nvSpPr>
            <p:cNvPr id="18475" name="Text Box 14"/>
            <p:cNvSpPr txBox="1">
              <a:spLocks noChangeArrowheads="1"/>
            </p:cNvSpPr>
            <p:nvPr/>
          </p:nvSpPr>
          <p:spPr bwMode="auto">
            <a:xfrm>
              <a:off x="2654300" y="7318375"/>
              <a:ext cx="284163"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800">
                  <a:latin typeface="Arial Narrow" pitchFamily="34" charset="0"/>
                  <a:cs typeface="Times New Roman" pitchFamily="18" charset="0"/>
                </a:rPr>
                <a:t>10</a:t>
              </a:r>
            </a:p>
          </p:txBody>
        </p:sp>
        <p:sp>
          <p:nvSpPr>
            <p:cNvPr id="18476" name="Line 15"/>
            <p:cNvSpPr>
              <a:spLocks noChangeShapeType="1"/>
            </p:cNvSpPr>
            <p:nvPr/>
          </p:nvSpPr>
          <p:spPr bwMode="auto">
            <a:xfrm>
              <a:off x="831850" y="7519988"/>
              <a:ext cx="0" cy="109537"/>
            </a:xfrm>
            <a:prstGeom prst="line">
              <a:avLst/>
            </a:prstGeom>
            <a:noFill/>
            <a:ln w="9525">
              <a:solidFill>
                <a:schemeClr val="tx1"/>
              </a:solidFill>
              <a:round/>
              <a:headEnd/>
              <a:tailEnd type="stealth" w="sm" len="sm"/>
            </a:ln>
            <a:extLst>
              <a:ext uri="{909E8E84-426E-40DD-AFC4-6F175D3DCCD1}">
                <a14:hiddenFill xmlns:a14="http://schemas.microsoft.com/office/drawing/2010/main">
                  <a:noFill/>
                </a14:hiddenFill>
              </a:ext>
            </a:extLst>
          </p:spPr>
          <p:txBody>
            <a:bodyPr lIns="94567" tIns="47284" rIns="94567" bIns="47284"/>
            <a:lstStyle/>
            <a:p>
              <a:endParaRPr lang="en-US"/>
            </a:p>
          </p:txBody>
        </p:sp>
        <p:sp>
          <p:nvSpPr>
            <p:cNvPr id="18477" name="Line 16"/>
            <p:cNvSpPr>
              <a:spLocks noChangeShapeType="1"/>
            </p:cNvSpPr>
            <p:nvPr/>
          </p:nvSpPr>
          <p:spPr bwMode="auto">
            <a:xfrm>
              <a:off x="1190625" y="7519988"/>
              <a:ext cx="0" cy="109537"/>
            </a:xfrm>
            <a:prstGeom prst="line">
              <a:avLst/>
            </a:prstGeom>
            <a:noFill/>
            <a:ln w="9525">
              <a:solidFill>
                <a:schemeClr val="tx1"/>
              </a:solidFill>
              <a:round/>
              <a:headEnd/>
              <a:tailEnd type="stealth" w="sm" len="sm"/>
            </a:ln>
            <a:extLst>
              <a:ext uri="{909E8E84-426E-40DD-AFC4-6F175D3DCCD1}">
                <a14:hiddenFill xmlns:a14="http://schemas.microsoft.com/office/drawing/2010/main">
                  <a:noFill/>
                </a14:hiddenFill>
              </a:ext>
            </a:extLst>
          </p:spPr>
          <p:txBody>
            <a:bodyPr lIns="94567" tIns="47284" rIns="94567" bIns="47284"/>
            <a:lstStyle/>
            <a:p>
              <a:endParaRPr lang="en-US"/>
            </a:p>
          </p:txBody>
        </p:sp>
        <p:sp>
          <p:nvSpPr>
            <p:cNvPr id="18478" name="Line 17"/>
            <p:cNvSpPr>
              <a:spLocks noChangeShapeType="1"/>
            </p:cNvSpPr>
            <p:nvPr/>
          </p:nvSpPr>
          <p:spPr bwMode="auto">
            <a:xfrm>
              <a:off x="1546225" y="7519988"/>
              <a:ext cx="0" cy="109537"/>
            </a:xfrm>
            <a:prstGeom prst="line">
              <a:avLst/>
            </a:prstGeom>
            <a:noFill/>
            <a:ln w="9525">
              <a:solidFill>
                <a:schemeClr val="tx1"/>
              </a:solidFill>
              <a:round/>
              <a:headEnd/>
              <a:tailEnd type="stealth" w="sm" len="sm"/>
            </a:ln>
            <a:extLst>
              <a:ext uri="{909E8E84-426E-40DD-AFC4-6F175D3DCCD1}">
                <a14:hiddenFill xmlns:a14="http://schemas.microsoft.com/office/drawing/2010/main">
                  <a:noFill/>
                </a14:hiddenFill>
              </a:ext>
            </a:extLst>
          </p:spPr>
          <p:txBody>
            <a:bodyPr lIns="94567" tIns="47284" rIns="94567" bIns="47284"/>
            <a:lstStyle/>
            <a:p>
              <a:endParaRPr lang="en-US"/>
            </a:p>
          </p:txBody>
        </p:sp>
        <p:sp>
          <p:nvSpPr>
            <p:cNvPr id="18479" name="Line 18"/>
            <p:cNvSpPr>
              <a:spLocks noChangeShapeType="1"/>
            </p:cNvSpPr>
            <p:nvPr/>
          </p:nvSpPr>
          <p:spPr bwMode="auto">
            <a:xfrm>
              <a:off x="2085975" y="7519988"/>
              <a:ext cx="0" cy="109537"/>
            </a:xfrm>
            <a:prstGeom prst="line">
              <a:avLst/>
            </a:prstGeom>
            <a:noFill/>
            <a:ln w="9525">
              <a:solidFill>
                <a:schemeClr val="tx1"/>
              </a:solidFill>
              <a:round/>
              <a:headEnd/>
              <a:tailEnd type="stealth" w="sm" len="sm"/>
            </a:ln>
            <a:extLst>
              <a:ext uri="{909E8E84-426E-40DD-AFC4-6F175D3DCCD1}">
                <a14:hiddenFill xmlns:a14="http://schemas.microsoft.com/office/drawing/2010/main">
                  <a:noFill/>
                </a14:hiddenFill>
              </a:ext>
            </a:extLst>
          </p:spPr>
          <p:txBody>
            <a:bodyPr lIns="94567" tIns="47284" rIns="94567" bIns="47284"/>
            <a:lstStyle/>
            <a:p>
              <a:endParaRPr lang="en-US"/>
            </a:p>
          </p:txBody>
        </p:sp>
        <p:sp>
          <p:nvSpPr>
            <p:cNvPr id="18480" name="Line 19"/>
            <p:cNvSpPr>
              <a:spLocks noChangeShapeType="1"/>
            </p:cNvSpPr>
            <p:nvPr/>
          </p:nvSpPr>
          <p:spPr bwMode="auto">
            <a:xfrm>
              <a:off x="2444750" y="7519988"/>
              <a:ext cx="0" cy="109537"/>
            </a:xfrm>
            <a:prstGeom prst="line">
              <a:avLst/>
            </a:prstGeom>
            <a:noFill/>
            <a:ln w="9525">
              <a:solidFill>
                <a:schemeClr val="tx1"/>
              </a:solidFill>
              <a:round/>
              <a:headEnd/>
              <a:tailEnd type="stealth" w="sm" len="sm"/>
            </a:ln>
            <a:extLst>
              <a:ext uri="{909E8E84-426E-40DD-AFC4-6F175D3DCCD1}">
                <a14:hiddenFill xmlns:a14="http://schemas.microsoft.com/office/drawing/2010/main">
                  <a:noFill/>
                </a14:hiddenFill>
              </a:ext>
            </a:extLst>
          </p:spPr>
          <p:txBody>
            <a:bodyPr lIns="94567" tIns="47284" rIns="94567" bIns="47284"/>
            <a:lstStyle/>
            <a:p>
              <a:endParaRPr lang="en-US"/>
            </a:p>
          </p:txBody>
        </p:sp>
        <p:sp>
          <p:nvSpPr>
            <p:cNvPr id="18481" name="Text Box 20"/>
            <p:cNvSpPr txBox="1">
              <a:spLocks noChangeArrowheads="1"/>
            </p:cNvSpPr>
            <p:nvPr/>
          </p:nvSpPr>
          <p:spPr bwMode="auto">
            <a:xfrm>
              <a:off x="1319213" y="7707313"/>
              <a:ext cx="831850" cy="22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800">
                  <a:latin typeface="Arial Narrow" pitchFamily="34" charset="0"/>
                  <a:cs typeface="Times New Roman" pitchFamily="18" charset="0"/>
                </a:rPr>
                <a:t>PMT = $100,000</a:t>
              </a:r>
            </a:p>
          </p:txBody>
        </p:sp>
        <p:sp>
          <p:nvSpPr>
            <p:cNvPr id="18482" name="AutoShape 21"/>
            <p:cNvSpPr>
              <a:spLocks/>
            </p:cNvSpPr>
            <p:nvPr/>
          </p:nvSpPr>
          <p:spPr bwMode="auto">
            <a:xfrm rot="-5400000">
              <a:off x="1594644" y="6874669"/>
              <a:ext cx="109537" cy="1666875"/>
            </a:xfrm>
            <a:prstGeom prst="leftBrace">
              <a:avLst>
                <a:gd name="adj1" fmla="val 12843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4567" tIns="47284" rIns="94567" bIns="47284"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800">
                <a:latin typeface="Arial Narrow" pitchFamily="34" charset="0"/>
                <a:cs typeface="Times New Roman" pitchFamily="18" charset="0"/>
              </a:endParaRPr>
            </a:p>
          </p:txBody>
        </p:sp>
        <p:sp>
          <p:nvSpPr>
            <p:cNvPr id="18483" name="Text Box 22"/>
            <p:cNvSpPr txBox="1">
              <a:spLocks noChangeArrowheads="1"/>
            </p:cNvSpPr>
            <p:nvPr/>
          </p:nvSpPr>
          <p:spPr bwMode="auto">
            <a:xfrm>
              <a:off x="787400" y="6961188"/>
              <a:ext cx="452438"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800">
                  <a:latin typeface="Arial Narrow" pitchFamily="34" charset="0"/>
                  <a:cs typeface="Times New Roman" pitchFamily="18" charset="0"/>
                </a:rPr>
                <a:t>PV = ?</a:t>
              </a:r>
            </a:p>
          </p:txBody>
        </p:sp>
        <p:grpSp>
          <p:nvGrpSpPr>
            <p:cNvPr id="18484" name="Group 23"/>
            <p:cNvGrpSpPr>
              <a:grpSpLocks/>
            </p:cNvGrpSpPr>
            <p:nvPr/>
          </p:nvGrpSpPr>
          <p:grpSpPr bwMode="auto">
            <a:xfrm>
              <a:off x="1962150" y="7248525"/>
              <a:ext cx="835025" cy="98425"/>
              <a:chOff x="987" y="3312"/>
              <a:chExt cx="513" cy="60"/>
            </a:xfrm>
          </p:grpSpPr>
          <p:sp>
            <p:nvSpPr>
              <p:cNvPr id="18495" name="Line 24"/>
              <p:cNvSpPr>
                <a:spLocks noChangeShapeType="1"/>
              </p:cNvSpPr>
              <p:nvPr/>
            </p:nvSpPr>
            <p:spPr bwMode="auto">
              <a:xfrm>
                <a:off x="1060" y="3312"/>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96" name="Line 25"/>
              <p:cNvSpPr>
                <a:spLocks noChangeShapeType="1"/>
              </p:cNvSpPr>
              <p:nvPr/>
            </p:nvSpPr>
            <p:spPr bwMode="auto">
              <a:xfrm>
                <a:off x="1280" y="3312"/>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97" name="Line 26"/>
              <p:cNvSpPr>
                <a:spLocks noChangeShapeType="1"/>
              </p:cNvSpPr>
              <p:nvPr/>
            </p:nvSpPr>
            <p:spPr bwMode="auto">
              <a:xfrm>
                <a:off x="1500" y="3312"/>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98" name="Line 27"/>
              <p:cNvSpPr>
                <a:spLocks noChangeShapeType="1"/>
              </p:cNvSpPr>
              <p:nvPr/>
            </p:nvSpPr>
            <p:spPr bwMode="auto">
              <a:xfrm>
                <a:off x="987" y="3340"/>
                <a:ext cx="509"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8485" name="Group 28"/>
            <p:cNvGrpSpPr>
              <a:grpSpLocks/>
            </p:cNvGrpSpPr>
            <p:nvPr/>
          </p:nvGrpSpPr>
          <p:grpSpPr bwMode="auto">
            <a:xfrm>
              <a:off x="1647825" y="7158038"/>
              <a:ext cx="58738" cy="273050"/>
              <a:chOff x="1803" y="3420"/>
              <a:chExt cx="66" cy="225"/>
            </a:xfrm>
          </p:grpSpPr>
          <p:sp>
            <p:nvSpPr>
              <p:cNvPr id="18492" name="Line 29"/>
              <p:cNvSpPr>
                <a:spLocks noChangeShapeType="1"/>
              </p:cNvSpPr>
              <p:nvPr/>
            </p:nvSpPr>
            <p:spPr bwMode="auto">
              <a:xfrm flipH="1">
                <a:off x="1803" y="3420"/>
                <a:ext cx="54" cy="5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93" name="Line 30"/>
              <p:cNvSpPr>
                <a:spLocks noChangeShapeType="1"/>
              </p:cNvSpPr>
              <p:nvPr/>
            </p:nvSpPr>
            <p:spPr bwMode="auto">
              <a:xfrm>
                <a:off x="1803" y="3480"/>
                <a:ext cx="63" cy="9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94" name="Line 31"/>
              <p:cNvSpPr>
                <a:spLocks noChangeShapeType="1"/>
              </p:cNvSpPr>
              <p:nvPr/>
            </p:nvSpPr>
            <p:spPr bwMode="auto">
              <a:xfrm flipH="1">
                <a:off x="1812" y="3582"/>
                <a:ext cx="57" cy="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8486" name="Group 32"/>
            <p:cNvGrpSpPr>
              <a:grpSpLocks/>
            </p:cNvGrpSpPr>
            <p:nvPr/>
          </p:nvGrpSpPr>
          <p:grpSpPr bwMode="auto">
            <a:xfrm>
              <a:off x="1931988" y="7158038"/>
              <a:ext cx="58737" cy="273050"/>
              <a:chOff x="1803" y="3420"/>
              <a:chExt cx="66" cy="225"/>
            </a:xfrm>
          </p:grpSpPr>
          <p:sp>
            <p:nvSpPr>
              <p:cNvPr id="18489" name="Line 33"/>
              <p:cNvSpPr>
                <a:spLocks noChangeShapeType="1"/>
              </p:cNvSpPr>
              <p:nvPr/>
            </p:nvSpPr>
            <p:spPr bwMode="auto">
              <a:xfrm flipH="1">
                <a:off x="1803" y="3420"/>
                <a:ext cx="54" cy="5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90" name="Line 34"/>
              <p:cNvSpPr>
                <a:spLocks noChangeShapeType="1"/>
              </p:cNvSpPr>
              <p:nvPr/>
            </p:nvSpPr>
            <p:spPr bwMode="auto">
              <a:xfrm>
                <a:off x="1803" y="3480"/>
                <a:ext cx="63" cy="9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91" name="Line 35"/>
              <p:cNvSpPr>
                <a:spLocks noChangeShapeType="1"/>
              </p:cNvSpPr>
              <p:nvPr/>
            </p:nvSpPr>
            <p:spPr bwMode="auto">
              <a:xfrm flipH="1">
                <a:off x="1812" y="3582"/>
                <a:ext cx="57" cy="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8487" name="Line 38"/>
            <p:cNvSpPr>
              <a:spLocks noChangeShapeType="1"/>
            </p:cNvSpPr>
            <p:nvPr/>
          </p:nvSpPr>
          <p:spPr bwMode="auto">
            <a:xfrm flipV="1">
              <a:off x="831850" y="6889750"/>
              <a:ext cx="4763" cy="342900"/>
            </a:xfrm>
            <a:prstGeom prst="line">
              <a:avLst/>
            </a:prstGeom>
            <a:noFill/>
            <a:ln w="9525">
              <a:solidFill>
                <a:schemeClr val="tx1"/>
              </a:solidFill>
              <a:round/>
              <a:headEnd/>
              <a:tailEnd type="stealth" w="sm" len="sm"/>
            </a:ln>
            <a:extLst>
              <a:ext uri="{909E8E84-426E-40DD-AFC4-6F175D3DCCD1}">
                <a14:hiddenFill xmlns:a14="http://schemas.microsoft.com/office/drawing/2010/main">
                  <a:noFill/>
                </a14:hiddenFill>
              </a:ext>
            </a:extLst>
          </p:spPr>
          <p:txBody>
            <a:bodyPr lIns="94567" tIns="47284" rIns="94567" bIns="47284"/>
            <a:lstStyle/>
            <a:p>
              <a:endParaRPr lang="en-US"/>
            </a:p>
          </p:txBody>
        </p:sp>
        <p:sp>
          <p:nvSpPr>
            <p:cNvPr id="18488" name="Text Box 11"/>
            <p:cNvSpPr txBox="1">
              <a:spLocks noChangeArrowheads="1"/>
            </p:cNvSpPr>
            <p:nvPr/>
          </p:nvSpPr>
          <p:spPr bwMode="auto">
            <a:xfrm>
              <a:off x="712788" y="7342188"/>
              <a:ext cx="238125"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800">
                  <a:latin typeface="Arial Narrow" pitchFamily="34" charset="0"/>
                  <a:cs typeface="Times New Roman" pitchFamily="18" charset="0"/>
                </a:rPr>
                <a:t>0</a:t>
              </a:r>
            </a:p>
          </p:txBody>
        </p:sp>
      </p:grpSp>
      <p:sp>
        <p:nvSpPr>
          <p:cNvPr id="18439" name="Text Box 255"/>
          <p:cNvSpPr txBox="1">
            <a:spLocks noChangeArrowheads="1"/>
          </p:cNvSpPr>
          <p:nvPr/>
        </p:nvSpPr>
        <p:spPr bwMode="auto">
          <a:xfrm>
            <a:off x="180975" y="4997450"/>
            <a:ext cx="6677025" cy="181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a:latin typeface="Times New Roman" pitchFamily="18" charset="0"/>
                <a:cs typeface="Times New Roman" pitchFamily="18" charset="0"/>
              </a:rPr>
              <a:t>17.</a:t>
            </a:r>
            <a:r>
              <a:rPr lang="en-US" altLang="en-US" sz="1600">
                <a:latin typeface="Times New Roman" pitchFamily="18" charset="0"/>
                <a:cs typeface="Times New Roman" pitchFamily="18" charset="0"/>
              </a:rPr>
              <a:t> A football coach is leaving his current school.  In doing so, he is giving up an annuity of $100,000 per year for 10 years that would begin when he turns 60.  The coach is 45.  His new school has offered to make up the loss of the annuity with a lump sum payment when he moves.  How much should the new school pay if the interest rate is 7% p.a.?</a:t>
            </a:r>
          </a:p>
          <a:p>
            <a:pPr eaLnBrk="1" hangingPunct="1">
              <a:spcBef>
                <a:spcPct val="0"/>
              </a:spcBef>
              <a:buFontTx/>
              <a:buNone/>
            </a:pPr>
            <a:r>
              <a:rPr lang="en-US" altLang="en-US" sz="1600" b="1">
                <a:latin typeface="Times New Roman" pitchFamily="18" charset="0"/>
                <a:cs typeface="Times New Roman" pitchFamily="18" charset="0"/>
              </a:rPr>
              <a:t>Step 1</a:t>
            </a:r>
            <a:r>
              <a:rPr lang="en-US" altLang="en-US" sz="1600">
                <a:latin typeface="Times New Roman" pitchFamily="18" charset="0"/>
                <a:cs typeface="Times New Roman" pitchFamily="18" charset="0"/>
              </a:rPr>
              <a:t>: Compute the value of the annuity at age 60</a:t>
            </a:r>
          </a:p>
          <a:p>
            <a:pPr eaLnBrk="1" hangingPunct="1">
              <a:spcBef>
                <a:spcPct val="0"/>
              </a:spcBef>
              <a:buFontTx/>
              <a:buNone/>
            </a:pPr>
            <a:r>
              <a:rPr lang="en-US" altLang="en-US" sz="1600">
                <a:latin typeface="Times New Roman" pitchFamily="18" charset="0"/>
                <a:cs typeface="Times New Roman" pitchFamily="18" charset="0"/>
              </a:rPr>
              <a:t>P/Y=1, SET BGN, N=10, I/Y=7, PMT=100000; CPT, PV: PV = </a:t>
            </a:r>
            <a:r>
              <a:rPr lang="en-US" altLang="en-US" sz="1600" b="1">
                <a:latin typeface="Times New Roman" pitchFamily="18" charset="0"/>
                <a:cs typeface="Times New Roman" pitchFamily="18" charset="0"/>
              </a:rPr>
              <a:t>$751,523.22</a:t>
            </a:r>
          </a:p>
        </p:txBody>
      </p:sp>
      <p:grpSp>
        <p:nvGrpSpPr>
          <p:cNvPr id="18440" name="Group 5"/>
          <p:cNvGrpSpPr>
            <a:grpSpLocks/>
          </p:cNvGrpSpPr>
          <p:nvPr/>
        </p:nvGrpSpPr>
        <p:grpSpPr bwMode="auto">
          <a:xfrm>
            <a:off x="3679825" y="6977063"/>
            <a:ext cx="2271713" cy="917575"/>
            <a:chOff x="3679825" y="6977063"/>
            <a:chExt cx="2271713" cy="917575"/>
          </a:xfrm>
        </p:grpSpPr>
        <p:grpSp>
          <p:nvGrpSpPr>
            <p:cNvPr id="18442" name="Group 5"/>
            <p:cNvGrpSpPr>
              <a:grpSpLocks/>
            </p:cNvGrpSpPr>
            <p:nvPr/>
          </p:nvGrpSpPr>
          <p:grpSpPr bwMode="auto">
            <a:xfrm>
              <a:off x="3844925" y="7340600"/>
              <a:ext cx="849313" cy="98425"/>
              <a:chOff x="294" y="3315"/>
              <a:chExt cx="521" cy="60"/>
            </a:xfrm>
          </p:grpSpPr>
          <p:sp>
            <p:nvSpPr>
              <p:cNvPr id="18466" name="Line 6"/>
              <p:cNvSpPr>
                <a:spLocks noChangeShapeType="1"/>
              </p:cNvSpPr>
              <p:nvPr/>
            </p:nvSpPr>
            <p:spPr bwMode="auto">
              <a:xfrm>
                <a:off x="294" y="3343"/>
                <a:ext cx="52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7" name="Line 7"/>
              <p:cNvSpPr>
                <a:spLocks noChangeShapeType="1"/>
              </p:cNvSpPr>
              <p:nvPr/>
            </p:nvSpPr>
            <p:spPr bwMode="auto">
              <a:xfrm>
                <a:off x="294" y="3315"/>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8" name="Line 8"/>
              <p:cNvSpPr>
                <a:spLocks noChangeShapeType="1"/>
              </p:cNvSpPr>
              <p:nvPr/>
            </p:nvSpPr>
            <p:spPr bwMode="auto">
              <a:xfrm>
                <a:off x="513" y="3315"/>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9" name="Line 9"/>
              <p:cNvSpPr>
                <a:spLocks noChangeShapeType="1"/>
              </p:cNvSpPr>
              <p:nvPr/>
            </p:nvSpPr>
            <p:spPr bwMode="auto">
              <a:xfrm>
                <a:off x="732" y="3315"/>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8443" name="Text Box 10"/>
            <p:cNvSpPr txBox="1">
              <a:spLocks noChangeArrowheads="1"/>
            </p:cNvSpPr>
            <p:nvPr/>
          </p:nvSpPr>
          <p:spPr bwMode="auto">
            <a:xfrm>
              <a:off x="4035425" y="7404100"/>
              <a:ext cx="284163"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800">
                  <a:latin typeface="Arial Narrow" pitchFamily="34" charset="0"/>
                  <a:cs typeface="Times New Roman" pitchFamily="18" charset="0"/>
                </a:rPr>
                <a:t>46</a:t>
              </a:r>
            </a:p>
          </p:txBody>
        </p:sp>
        <p:sp>
          <p:nvSpPr>
            <p:cNvPr id="18444" name="Text Box 11"/>
            <p:cNvSpPr txBox="1">
              <a:spLocks noChangeArrowheads="1"/>
            </p:cNvSpPr>
            <p:nvPr/>
          </p:nvSpPr>
          <p:spPr bwMode="auto">
            <a:xfrm>
              <a:off x="4394200" y="7404100"/>
              <a:ext cx="284163"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800">
                  <a:latin typeface="Arial Narrow" pitchFamily="34" charset="0"/>
                  <a:cs typeface="Times New Roman" pitchFamily="18" charset="0"/>
                </a:rPr>
                <a:t>47</a:t>
              </a:r>
            </a:p>
          </p:txBody>
        </p:sp>
        <p:sp>
          <p:nvSpPr>
            <p:cNvPr id="18445" name="Text Box 12"/>
            <p:cNvSpPr txBox="1">
              <a:spLocks noChangeArrowheads="1"/>
            </p:cNvSpPr>
            <p:nvPr/>
          </p:nvSpPr>
          <p:spPr bwMode="auto">
            <a:xfrm>
              <a:off x="4953000" y="7405688"/>
              <a:ext cx="284163"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800">
                  <a:latin typeface="Arial Narrow" pitchFamily="34" charset="0"/>
                  <a:cs typeface="Times New Roman" pitchFamily="18" charset="0"/>
                </a:rPr>
                <a:t>58</a:t>
              </a:r>
            </a:p>
          </p:txBody>
        </p:sp>
        <p:sp>
          <p:nvSpPr>
            <p:cNvPr id="18446" name="Text Box 13"/>
            <p:cNvSpPr txBox="1">
              <a:spLocks noChangeArrowheads="1"/>
            </p:cNvSpPr>
            <p:nvPr/>
          </p:nvSpPr>
          <p:spPr bwMode="auto">
            <a:xfrm>
              <a:off x="5311775" y="7405688"/>
              <a:ext cx="284163"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800">
                  <a:latin typeface="Arial Narrow" pitchFamily="34" charset="0"/>
                  <a:cs typeface="Times New Roman" pitchFamily="18" charset="0"/>
                </a:rPr>
                <a:t>59</a:t>
              </a:r>
            </a:p>
          </p:txBody>
        </p:sp>
        <p:sp>
          <p:nvSpPr>
            <p:cNvPr id="18447" name="Text Box 14"/>
            <p:cNvSpPr txBox="1">
              <a:spLocks noChangeArrowheads="1"/>
            </p:cNvSpPr>
            <p:nvPr/>
          </p:nvSpPr>
          <p:spPr bwMode="auto">
            <a:xfrm>
              <a:off x="5667375" y="7405688"/>
              <a:ext cx="284163"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800">
                  <a:latin typeface="Arial Narrow" pitchFamily="34" charset="0"/>
                  <a:cs typeface="Times New Roman" pitchFamily="18" charset="0"/>
                </a:rPr>
                <a:t>60</a:t>
              </a:r>
            </a:p>
          </p:txBody>
        </p:sp>
        <p:sp>
          <p:nvSpPr>
            <p:cNvPr id="18448" name="Text Box 20"/>
            <p:cNvSpPr txBox="1">
              <a:spLocks noChangeArrowheads="1"/>
            </p:cNvSpPr>
            <p:nvPr/>
          </p:nvSpPr>
          <p:spPr bwMode="auto">
            <a:xfrm>
              <a:off x="4905375" y="7670800"/>
              <a:ext cx="87947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800">
                  <a:latin typeface="Arial Narrow" pitchFamily="34" charset="0"/>
                  <a:cs typeface="Times New Roman" pitchFamily="18" charset="0"/>
                </a:rPr>
                <a:t>FV = $751,523.22</a:t>
              </a:r>
            </a:p>
          </p:txBody>
        </p:sp>
        <p:sp>
          <p:nvSpPr>
            <p:cNvPr id="18449" name="Text Box 22"/>
            <p:cNvSpPr txBox="1">
              <a:spLocks noChangeArrowheads="1"/>
            </p:cNvSpPr>
            <p:nvPr/>
          </p:nvSpPr>
          <p:spPr bwMode="auto">
            <a:xfrm>
              <a:off x="3798888" y="7048500"/>
              <a:ext cx="45402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800">
                  <a:latin typeface="Arial Narrow" pitchFamily="34" charset="0"/>
                  <a:cs typeface="Times New Roman" pitchFamily="18" charset="0"/>
                </a:rPr>
                <a:t>PV = ?</a:t>
              </a:r>
            </a:p>
          </p:txBody>
        </p:sp>
        <p:grpSp>
          <p:nvGrpSpPr>
            <p:cNvPr id="18450" name="Group 23"/>
            <p:cNvGrpSpPr>
              <a:grpSpLocks/>
            </p:cNvGrpSpPr>
            <p:nvPr/>
          </p:nvGrpSpPr>
          <p:grpSpPr bwMode="auto">
            <a:xfrm>
              <a:off x="4973638" y="7334250"/>
              <a:ext cx="836612" cy="100013"/>
              <a:chOff x="987" y="3312"/>
              <a:chExt cx="513" cy="60"/>
            </a:xfrm>
          </p:grpSpPr>
          <p:sp>
            <p:nvSpPr>
              <p:cNvPr id="18462" name="Line 24"/>
              <p:cNvSpPr>
                <a:spLocks noChangeShapeType="1"/>
              </p:cNvSpPr>
              <p:nvPr/>
            </p:nvSpPr>
            <p:spPr bwMode="auto">
              <a:xfrm>
                <a:off x="1060" y="3312"/>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3" name="Line 25"/>
              <p:cNvSpPr>
                <a:spLocks noChangeShapeType="1"/>
              </p:cNvSpPr>
              <p:nvPr/>
            </p:nvSpPr>
            <p:spPr bwMode="auto">
              <a:xfrm>
                <a:off x="1280" y="3312"/>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4" name="Line 26"/>
              <p:cNvSpPr>
                <a:spLocks noChangeShapeType="1"/>
              </p:cNvSpPr>
              <p:nvPr/>
            </p:nvSpPr>
            <p:spPr bwMode="auto">
              <a:xfrm>
                <a:off x="1500" y="3312"/>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5" name="Line 27"/>
              <p:cNvSpPr>
                <a:spLocks noChangeShapeType="1"/>
              </p:cNvSpPr>
              <p:nvPr/>
            </p:nvSpPr>
            <p:spPr bwMode="auto">
              <a:xfrm>
                <a:off x="987" y="3340"/>
                <a:ext cx="509"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8451" name="Group 28"/>
            <p:cNvGrpSpPr>
              <a:grpSpLocks/>
            </p:cNvGrpSpPr>
            <p:nvPr/>
          </p:nvGrpSpPr>
          <p:grpSpPr bwMode="auto">
            <a:xfrm>
              <a:off x="4660900" y="7245350"/>
              <a:ext cx="58738" cy="273050"/>
              <a:chOff x="1803" y="3420"/>
              <a:chExt cx="66" cy="225"/>
            </a:xfrm>
          </p:grpSpPr>
          <p:sp>
            <p:nvSpPr>
              <p:cNvPr id="18459" name="Line 29"/>
              <p:cNvSpPr>
                <a:spLocks noChangeShapeType="1"/>
              </p:cNvSpPr>
              <p:nvPr/>
            </p:nvSpPr>
            <p:spPr bwMode="auto">
              <a:xfrm flipH="1">
                <a:off x="1803" y="3420"/>
                <a:ext cx="54" cy="5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0" name="Line 30"/>
              <p:cNvSpPr>
                <a:spLocks noChangeShapeType="1"/>
              </p:cNvSpPr>
              <p:nvPr/>
            </p:nvSpPr>
            <p:spPr bwMode="auto">
              <a:xfrm>
                <a:off x="1803" y="3480"/>
                <a:ext cx="63" cy="9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1" name="Line 31"/>
              <p:cNvSpPr>
                <a:spLocks noChangeShapeType="1"/>
              </p:cNvSpPr>
              <p:nvPr/>
            </p:nvSpPr>
            <p:spPr bwMode="auto">
              <a:xfrm flipH="1">
                <a:off x="1812" y="3582"/>
                <a:ext cx="57" cy="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8452" name="Group 32"/>
            <p:cNvGrpSpPr>
              <a:grpSpLocks/>
            </p:cNvGrpSpPr>
            <p:nvPr/>
          </p:nvGrpSpPr>
          <p:grpSpPr bwMode="auto">
            <a:xfrm>
              <a:off x="4945063" y="7245350"/>
              <a:ext cx="58737" cy="273050"/>
              <a:chOff x="1803" y="3420"/>
              <a:chExt cx="66" cy="225"/>
            </a:xfrm>
          </p:grpSpPr>
          <p:sp>
            <p:nvSpPr>
              <p:cNvPr id="18456" name="Line 33"/>
              <p:cNvSpPr>
                <a:spLocks noChangeShapeType="1"/>
              </p:cNvSpPr>
              <p:nvPr/>
            </p:nvSpPr>
            <p:spPr bwMode="auto">
              <a:xfrm flipH="1">
                <a:off x="1803" y="3420"/>
                <a:ext cx="54" cy="5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7" name="Line 34"/>
              <p:cNvSpPr>
                <a:spLocks noChangeShapeType="1"/>
              </p:cNvSpPr>
              <p:nvPr/>
            </p:nvSpPr>
            <p:spPr bwMode="auto">
              <a:xfrm>
                <a:off x="1803" y="3480"/>
                <a:ext cx="63" cy="9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8" name="Line 35"/>
              <p:cNvSpPr>
                <a:spLocks noChangeShapeType="1"/>
              </p:cNvSpPr>
              <p:nvPr/>
            </p:nvSpPr>
            <p:spPr bwMode="auto">
              <a:xfrm flipH="1">
                <a:off x="1812" y="3582"/>
                <a:ext cx="57" cy="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8453" name="Line 38"/>
            <p:cNvSpPr>
              <a:spLocks noChangeShapeType="1"/>
            </p:cNvSpPr>
            <p:nvPr/>
          </p:nvSpPr>
          <p:spPr bwMode="auto">
            <a:xfrm flipV="1">
              <a:off x="3844925" y="6977063"/>
              <a:ext cx="3175" cy="342900"/>
            </a:xfrm>
            <a:prstGeom prst="line">
              <a:avLst/>
            </a:prstGeom>
            <a:noFill/>
            <a:ln w="9525">
              <a:solidFill>
                <a:schemeClr val="tx1"/>
              </a:solidFill>
              <a:round/>
              <a:headEnd/>
              <a:tailEnd type="stealth" w="sm" len="sm"/>
            </a:ln>
            <a:extLst>
              <a:ext uri="{909E8E84-426E-40DD-AFC4-6F175D3DCCD1}">
                <a14:hiddenFill xmlns:a14="http://schemas.microsoft.com/office/drawing/2010/main">
                  <a:noFill/>
                </a14:hiddenFill>
              </a:ext>
            </a:extLst>
          </p:spPr>
          <p:txBody>
            <a:bodyPr lIns="94567" tIns="47284" rIns="94567" bIns="47284"/>
            <a:lstStyle/>
            <a:p>
              <a:endParaRPr lang="en-US"/>
            </a:p>
          </p:txBody>
        </p:sp>
        <p:sp>
          <p:nvSpPr>
            <p:cNvPr id="18454" name="Text Box 11"/>
            <p:cNvSpPr txBox="1">
              <a:spLocks noChangeArrowheads="1"/>
            </p:cNvSpPr>
            <p:nvPr/>
          </p:nvSpPr>
          <p:spPr bwMode="auto">
            <a:xfrm>
              <a:off x="3679825" y="7404100"/>
              <a:ext cx="284163"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800">
                  <a:latin typeface="Arial Narrow" pitchFamily="34" charset="0"/>
                  <a:cs typeface="Times New Roman" pitchFamily="18" charset="0"/>
                </a:rPr>
                <a:t>45</a:t>
              </a:r>
            </a:p>
          </p:txBody>
        </p:sp>
        <p:sp>
          <p:nvSpPr>
            <p:cNvPr id="18455" name="Line 38"/>
            <p:cNvSpPr>
              <a:spLocks noChangeShapeType="1"/>
            </p:cNvSpPr>
            <p:nvPr/>
          </p:nvSpPr>
          <p:spPr bwMode="auto">
            <a:xfrm>
              <a:off x="5810250" y="7610475"/>
              <a:ext cx="0" cy="276225"/>
            </a:xfrm>
            <a:prstGeom prst="line">
              <a:avLst/>
            </a:prstGeom>
            <a:noFill/>
            <a:ln w="9525">
              <a:solidFill>
                <a:schemeClr val="tx1"/>
              </a:solidFill>
              <a:round/>
              <a:headEnd/>
              <a:tailEnd type="stealth" w="sm" len="sm"/>
            </a:ln>
            <a:extLst>
              <a:ext uri="{909E8E84-426E-40DD-AFC4-6F175D3DCCD1}">
                <a14:hiddenFill xmlns:a14="http://schemas.microsoft.com/office/drawing/2010/main">
                  <a:noFill/>
                </a14:hiddenFill>
              </a:ext>
            </a:extLst>
          </p:spPr>
          <p:txBody>
            <a:bodyPr lIns="94567" tIns="47284" rIns="94567" bIns="47284"/>
            <a:lstStyle/>
            <a:p>
              <a:endParaRPr lang="en-US"/>
            </a:p>
          </p:txBody>
        </p:sp>
      </p:grpSp>
      <p:sp>
        <p:nvSpPr>
          <p:cNvPr id="18441" name="TextBox 188"/>
          <p:cNvSpPr txBox="1">
            <a:spLocks noChangeArrowheads="1"/>
          </p:cNvSpPr>
          <p:nvPr/>
        </p:nvSpPr>
        <p:spPr bwMode="auto">
          <a:xfrm>
            <a:off x="247650" y="7958138"/>
            <a:ext cx="6610350" cy="83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567" tIns="47284" rIns="94567" bIns="47284">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a:latin typeface="Times New Roman" pitchFamily="18" charset="0"/>
                <a:cs typeface="Times New Roman" pitchFamily="18" charset="0"/>
              </a:rPr>
              <a:t>Step 2:</a:t>
            </a:r>
            <a:r>
              <a:rPr lang="en-US" altLang="en-US" sz="1600">
                <a:latin typeface="Times New Roman" pitchFamily="18" charset="0"/>
                <a:cs typeface="Times New Roman" pitchFamily="18" charset="0"/>
              </a:rPr>
              <a:t> Discount the value computed in Step 1 to age 45</a:t>
            </a:r>
          </a:p>
          <a:p>
            <a:pPr eaLnBrk="1" hangingPunct="1">
              <a:spcBef>
                <a:spcPct val="0"/>
              </a:spcBef>
              <a:buFontTx/>
              <a:buNone/>
            </a:pPr>
            <a:r>
              <a:rPr lang="en-US" altLang="en-US" sz="1600">
                <a:latin typeface="Times New Roman" pitchFamily="18" charset="0"/>
                <a:cs typeface="Times New Roman" pitchFamily="18" charset="0"/>
              </a:rPr>
              <a:t>P/Y=1, N=15, I/Y=7, FV=751523.22; CPT, PV: PV = </a:t>
            </a:r>
            <a:r>
              <a:rPr lang="en-US" altLang="en-US" sz="1600" b="1">
                <a:latin typeface="Times New Roman" pitchFamily="18" charset="0"/>
                <a:cs typeface="Times New Roman" pitchFamily="18" charset="0"/>
              </a:rPr>
              <a:t>$272,386.60</a:t>
            </a:r>
          </a:p>
          <a:p>
            <a:pPr eaLnBrk="1" hangingPunct="1">
              <a:spcBef>
                <a:spcPct val="0"/>
              </a:spcBef>
              <a:buFontTx/>
              <a:buNone/>
            </a:pPr>
            <a:endParaRPr lang="en-US" altLang="en-US" sz="1600">
              <a:latin typeface="Times New Roman" pitchFamily="18" charset="0"/>
            </a:endParaRPr>
          </a:p>
        </p:txBody>
      </p:sp>
      <p:sp>
        <p:nvSpPr>
          <p:cNvPr id="2" name="Footer Placeholder 1"/>
          <p:cNvSpPr>
            <a:spLocks noGrp="1"/>
          </p:cNvSpPr>
          <p:nvPr>
            <p:ph type="ftr" sz="quarter" idx="11"/>
          </p:nvPr>
        </p:nvSpPr>
        <p:spPr/>
        <p:txBody>
          <a:bodyPr/>
          <a:lstStyle/>
          <a:p>
            <a:pPr>
              <a:defRPr/>
            </a:pPr>
            <a:r>
              <a:rPr lang="en-US" dirty="0" smtClean="0"/>
              <a:t>TVM Sample Problems </a:t>
            </a:r>
            <a:endParaRPr lang="en-US" sz="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033BE2AB-212A-4816-B381-3F22B0066FE8}" type="slidenum">
              <a:rPr lang="en-US" smtClean="0"/>
              <a:pPr>
                <a:defRPr/>
              </a:pPr>
              <a:t>18</a:t>
            </a:fld>
            <a:endParaRPr lang="en-US"/>
          </a:p>
        </p:txBody>
      </p:sp>
      <p:sp>
        <p:nvSpPr>
          <p:cNvPr id="17412" name="Rectangle 4"/>
          <p:cNvSpPr>
            <a:spLocks noChangeArrowheads="1"/>
          </p:cNvSpPr>
          <p:nvPr/>
        </p:nvSpPr>
        <p:spPr bwMode="auto">
          <a:xfrm>
            <a:off x="388938" y="330200"/>
            <a:ext cx="6469062" cy="726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a:latin typeface="Times New Roman" pitchFamily="18" charset="0"/>
              </a:rPr>
              <a:t>Formulas:</a:t>
            </a:r>
          </a:p>
          <a:p>
            <a:pPr eaLnBrk="1" hangingPunct="1">
              <a:spcBef>
                <a:spcPct val="0"/>
              </a:spcBef>
              <a:buFontTx/>
              <a:buNone/>
            </a:pPr>
            <a:endParaRPr lang="en-US" altLang="en-US" sz="1400" u="sng">
              <a:latin typeface="Times New Roman" pitchFamily="18" charset="0"/>
            </a:endParaRPr>
          </a:p>
          <a:p>
            <a:pPr eaLnBrk="1" hangingPunct="1">
              <a:spcBef>
                <a:spcPct val="0"/>
              </a:spcBef>
              <a:buFontTx/>
              <a:buNone/>
            </a:pPr>
            <a:r>
              <a:rPr lang="en-US" altLang="en-US" sz="1400" u="sng">
                <a:latin typeface="Times New Roman" pitchFamily="18" charset="0"/>
              </a:rPr>
              <a:t>Future Value</a:t>
            </a:r>
            <a:r>
              <a:rPr lang="en-US" altLang="en-US" sz="1400">
                <a:latin typeface="Times New Roman" pitchFamily="18" charset="0"/>
              </a:rPr>
              <a:t>: </a:t>
            </a:r>
            <a:r>
              <a:rPr lang="en-US" altLang="en-US" sz="1400" b="1">
                <a:latin typeface="Times New Roman" pitchFamily="18" charset="0"/>
              </a:rPr>
              <a:t>FV = PV(1 + r/m)</a:t>
            </a:r>
            <a:r>
              <a:rPr lang="en-US" altLang="en-US" sz="1400" b="1" baseline="30000">
                <a:latin typeface="Times New Roman" pitchFamily="18" charset="0"/>
              </a:rPr>
              <a:t>n</a:t>
            </a:r>
            <a:r>
              <a:rPr lang="en-US" altLang="en-US" sz="1400" b="1">
                <a:latin typeface="Times New Roman" pitchFamily="18" charset="0"/>
              </a:rPr>
              <a:t> </a:t>
            </a:r>
            <a:r>
              <a:rPr lang="en-US" altLang="en-US" sz="1400">
                <a:latin typeface="Times New Roman" pitchFamily="18" charset="0"/>
              </a:rPr>
              <a:t>	</a:t>
            </a:r>
          </a:p>
          <a:p>
            <a:pPr eaLnBrk="1" hangingPunct="1">
              <a:spcBef>
                <a:spcPct val="0"/>
              </a:spcBef>
              <a:buFontTx/>
              <a:buNone/>
            </a:pPr>
            <a:endParaRPr lang="en-US" altLang="en-US" sz="1400" u="sng">
              <a:latin typeface="Times New Roman" pitchFamily="18" charset="0"/>
            </a:endParaRPr>
          </a:p>
          <a:p>
            <a:pPr eaLnBrk="1" hangingPunct="1">
              <a:spcBef>
                <a:spcPct val="0"/>
              </a:spcBef>
              <a:buFontTx/>
              <a:buNone/>
            </a:pPr>
            <a:r>
              <a:rPr lang="en-US" altLang="en-US" sz="1400" u="sng">
                <a:latin typeface="Times New Roman" pitchFamily="18" charset="0"/>
              </a:rPr>
              <a:t>Present Value</a:t>
            </a:r>
            <a:r>
              <a:rPr lang="en-US" altLang="en-US" sz="1400">
                <a:latin typeface="Times New Roman" pitchFamily="18" charset="0"/>
              </a:rPr>
              <a:t>: </a:t>
            </a:r>
            <a:r>
              <a:rPr lang="en-US" altLang="en-US" sz="1400" b="1">
                <a:latin typeface="Times New Roman" pitchFamily="18" charset="0"/>
              </a:rPr>
              <a:t>PV = FV / (1 + r/m)</a:t>
            </a:r>
            <a:r>
              <a:rPr lang="en-US" altLang="en-US" sz="1400" b="1" baseline="30000">
                <a:latin typeface="Times New Roman" pitchFamily="18" charset="0"/>
              </a:rPr>
              <a:t>n</a:t>
            </a:r>
            <a:r>
              <a:rPr lang="en-US" altLang="en-US" sz="1400" b="1">
                <a:latin typeface="Times New Roman" pitchFamily="18" charset="0"/>
              </a:rPr>
              <a:t> </a:t>
            </a:r>
            <a:endParaRPr lang="en-US" altLang="en-US" sz="1400" b="1" u="sng">
              <a:latin typeface="Times New Roman" pitchFamily="18" charset="0"/>
            </a:endParaRPr>
          </a:p>
          <a:p>
            <a:pPr eaLnBrk="1" hangingPunct="1">
              <a:spcBef>
                <a:spcPct val="0"/>
              </a:spcBef>
              <a:buFontTx/>
              <a:buNone/>
            </a:pPr>
            <a:endParaRPr lang="en-US" altLang="en-US" sz="1400" u="sng">
              <a:latin typeface="Times New Roman" pitchFamily="18" charset="0"/>
            </a:endParaRPr>
          </a:p>
          <a:p>
            <a:pPr eaLnBrk="1" hangingPunct="1">
              <a:spcBef>
                <a:spcPct val="0"/>
              </a:spcBef>
              <a:buFontTx/>
              <a:buNone/>
            </a:pPr>
            <a:r>
              <a:rPr lang="en-US" altLang="en-US" sz="1400">
                <a:latin typeface="Times New Roman" pitchFamily="18" charset="0"/>
              </a:rPr>
              <a:t>Find r:</a:t>
            </a:r>
          </a:p>
          <a:p>
            <a:pPr eaLnBrk="1" hangingPunct="1">
              <a:spcBef>
                <a:spcPct val="0"/>
              </a:spcBef>
              <a:buFontTx/>
              <a:buNone/>
            </a:pPr>
            <a:endParaRPr lang="en-US" altLang="en-US" sz="1400">
              <a:latin typeface="Times New Roman" pitchFamily="18" charset="0"/>
            </a:endParaRPr>
          </a:p>
          <a:p>
            <a:pPr eaLnBrk="1" hangingPunct="1">
              <a:spcBef>
                <a:spcPct val="0"/>
              </a:spcBef>
              <a:buFontTx/>
              <a:buNone/>
            </a:pPr>
            <a:r>
              <a:rPr lang="en-US" altLang="en-US" sz="1400">
                <a:latin typeface="Times New Roman" pitchFamily="18" charset="0"/>
              </a:rPr>
              <a:t>Find n: </a:t>
            </a:r>
            <a:r>
              <a:rPr lang="en-US" altLang="en-US" sz="1400" b="1">
                <a:latin typeface="Times New Roman" pitchFamily="18" charset="0"/>
              </a:rPr>
              <a:t>n = LN(FV / PV) / LN(1 + r/m)</a:t>
            </a:r>
            <a:endParaRPr lang="en-US" altLang="en-US" sz="1400">
              <a:latin typeface="Times New Roman" pitchFamily="18" charset="0"/>
            </a:endParaRPr>
          </a:p>
          <a:p>
            <a:pPr eaLnBrk="1" hangingPunct="1">
              <a:spcBef>
                <a:spcPct val="0"/>
              </a:spcBef>
              <a:buFontTx/>
              <a:buNone/>
            </a:pPr>
            <a:endParaRPr lang="en-US" altLang="en-US" sz="1400">
              <a:latin typeface="Times New Roman" pitchFamily="18" charset="0"/>
            </a:endParaRPr>
          </a:p>
          <a:p>
            <a:pPr eaLnBrk="1" hangingPunct="1">
              <a:spcBef>
                <a:spcPct val="0"/>
              </a:spcBef>
              <a:buFontTx/>
              <a:buNone/>
            </a:pPr>
            <a:r>
              <a:rPr lang="en-US" altLang="en-US" sz="1400" u="sng">
                <a:latin typeface="Times New Roman" pitchFamily="18" charset="0"/>
              </a:rPr>
              <a:t>Find FV of an Ordinary Annuity</a:t>
            </a:r>
            <a:r>
              <a:rPr lang="en-US" altLang="en-US" sz="1400">
                <a:latin typeface="Times New Roman" pitchFamily="18" charset="0"/>
              </a:rPr>
              <a:t>:</a:t>
            </a:r>
            <a:r>
              <a:rPr lang="en-US" altLang="en-US" sz="1400">
                <a:solidFill>
                  <a:srgbClr val="000000"/>
                </a:solidFill>
                <a:latin typeface="Times New Roman" pitchFamily="18" charset="0"/>
              </a:rPr>
              <a:t> </a:t>
            </a:r>
            <a:r>
              <a:rPr lang="en-US" altLang="en-US" sz="1400" b="1">
                <a:solidFill>
                  <a:srgbClr val="000000"/>
                </a:solidFill>
                <a:latin typeface="Times New Roman" pitchFamily="18" charset="0"/>
              </a:rPr>
              <a:t>FV</a:t>
            </a:r>
            <a:r>
              <a:rPr lang="en-US" altLang="en-US" sz="1400" b="1" baseline="-25000">
                <a:solidFill>
                  <a:srgbClr val="000000"/>
                </a:solidFill>
                <a:latin typeface="Times New Roman" pitchFamily="18" charset="0"/>
              </a:rPr>
              <a:t>A</a:t>
            </a:r>
            <a:r>
              <a:rPr lang="en-US" altLang="en-US" sz="1400" b="1">
                <a:solidFill>
                  <a:srgbClr val="000000"/>
                </a:solidFill>
                <a:latin typeface="Times New Roman" pitchFamily="18" charset="0"/>
              </a:rPr>
              <a:t> = PMT [( (1 + r/m)</a:t>
            </a:r>
            <a:r>
              <a:rPr lang="en-US" altLang="en-US" sz="1400" b="1" baseline="30000">
                <a:solidFill>
                  <a:srgbClr val="000000"/>
                </a:solidFill>
                <a:latin typeface="Times New Roman" pitchFamily="18" charset="0"/>
              </a:rPr>
              <a:t>n</a:t>
            </a:r>
            <a:r>
              <a:rPr lang="en-US" altLang="en-US" sz="1400" b="1">
                <a:solidFill>
                  <a:srgbClr val="000000"/>
                </a:solidFill>
                <a:latin typeface="Times New Roman" pitchFamily="18" charset="0"/>
              </a:rPr>
              <a:t> – 1) / (r/m)]</a:t>
            </a:r>
          </a:p>
          <a:p>
            <a:pPr eaLnBrk="1" hangingPunct="1">
              <a:spcBef>
                <a:spcPct val="0"/>
              </a:spcBef>
              <a:buFontTx/>
              <a:buNone/>
            </a:pPr>
            <a:endParaRPr lang="en-US" altLang="en-US" sz="1400">
              <a:latin typeface="Times New Roman" pitchFamily="18" charset="0"/>
            </a:endParaRPr>
          </a:p>
          <a:p>
            <a:pPr eaLnBrk="1" hangingPunct="1">
              <a:spcBef>
                <a:spcPct val="0"/>
              </a:spcBef>
              <a:buFontTx/>
              <a:buNone/>
            </a:pPr>
            <a:r>
              <a:rPr lang="en-US" altLang="en-US" sz="1400" u="sng">
                <a:latin typeface="Times New Roman" pitchFamily="18" charset="0"/>
              </a:rPr>
              <a:t>Find FV of an Annuity Due</a:t>
            </a:r>
            <a:r>
              <a:rPr lang="en-US" altLang="en-US" sz="1400">
                <a:latin typeface="Times New Roman" pitchFamily="18" charset="0"/>
              </a:rPr>
              <a:t>:</a:t>
            </a:r>
            <a:r>
              <a:rPr lang="en-US" altLang="en-US" sz="1400">
                <a:solidFill>
                  <a:srgbClr val="000000"/>
                </a:solidFill>
                <a:latin typeface="Times New Roman" pitchFamily="18" charset="0"/>
              </a:rPr>
              <a:t>   </a:t>
            </a:r>
            <a:r>
              <a:rPr lang="en-US" altLang="en-US" sz="1400" b="1">
                <a:solidFill>
                  <a:srgbClr val="000000"/>
                </a:solidFill>
                <a:latin typeface="Times New Roman" pitchFamily="18" charset="0"/>
              </a:rPr>
              <a:t>FV</a:t>
            </a:r>
            <a:r>
              <a:rPr lang="en-US" altLang="en-US" sz="1400" b="1" baseline="-25000">
                <a:solidFill>
                  <a:srgbClr val="000000"/>
                </a:solidFill>
                <a:latin typeface="Times New Roman" pitchFamily="18" charset="0"/>
              </a:rPr>
              <a:t>A,due</a:t>
            </a:r>
            <a:r>
              <a:rPr lang="en-US" altLang="en-US" sz="1400" b="1">
                <a:solidFill>
                  <a:srgbClr val="000000"/>
                </a:solidFill>
                <a:latin typeface="Times New Roman" pitchFamily="18" charset="0"/>
              </a:rPr>
              <a:t> = FV</a:t>
            </a:r>
            <a:r>
              <a:rPr lang="en-US" altLang="en-US" sz="1400" b="1" baseline="-25000">
                <a:solidFill>
                  <a:srgbClr val="000000"/>
                </a:solidFill>
                <a:latin typeface="Times New Roman" pitchFamily="18" charset="0"/>
              </a:rPr>
              <a:t>A</a:t>
            </a:r>
            <a:r>
              <a:rPr lang="en-US" altLang="en-US" sz="1400" b="1">
                <a:solidFill>
                  <a:srgbClr val="000000"/>
                </a:solidFill>
                <a:latin typeface="Times New Roman" pitchFamily="18" charset="0"/>
              </a:rPr>
              <a:t>(1 + r/m)</a:t>
            </a:r>
          </a:p>
          <a:p>
            <a:pPr eaLnBrk="1" hangingPunct="1">
              <a:spcBef>
                <a:spcPct val="0"/>
              </a:spcBef>
              <a:buFontTx/>
              <a:buNone/>
            </a:pPr>
            <a:endParaRPr lang="en-US" altLang="en-US" sz="1400">
              <a:latin typeface="Times New Roman" pitchFamily="18" charset="0"/>
            </a:endParaRPr>
          </a:p>
          <a:p>
            <a:pPr eaLnBrk="1" hangingPunct="1">
              <a:spcBef>
                <a:spcPct val="0"/>
              </a:spcBef>
              <a:buFontTx/>
              <a:buNone/>
            </a:pPr>
            <a:r>
              <a:rPr lang="en-US" altLang="en-US" sz="1400" u="sng">
                <a:latin typeface="Times New Roman" pitchFamily="18" charset="0"/>
              </a:rPr>
              <a:t>Find PV of an Ordinary Annuity</a:t>
            </a:r>
            <a:r>
              <a:rPr lang="en-US" altLang="en-US" sz="1400">
                <a:latin typeface="Times New Roman" pitchFamily="18" charset="0"/>
              </a:rPr>
              <a:t>: </a:t>
            </a:r>
            <a:r>
              <a:rPr lang="en-US" altLang="en-US" sz="1400" b="1">
                <a:latin typeface="Times New Roman" pitchFamily="18" charset="0"/>
              </a:rPr>
              <a:t>PV</a:t>
            </a:r>
            <a:r>
              <a:rPr lang="en-US" altLang="en-US" sz="1400" b="1" baseline="-25000">
                <a:latin typeface="Times New Roman" pitchFamily="18" charset="0"/>
              </a:rPr>
              <a:t>A</a:t>
            </a:r>
            <a:r>
              <a:rPr lang="en-US" altLang="en-US" sz="1400" b="1">
                <a:latin typeface="Times New Roman" pitchFamily="18" charset="0"/>
              </a:rPr>
              <a:t> = PMT[((1 + r/m)</a:t>
            </a:r>
            <a:r>
              <a:rPr lang="en-US" altLang="en-US" sz="1400" b="1" baseline="30000">
                <a:latin typeface="Times New Roman" pitchFamily="18" charset="0"/>
              </a:rPr>
              <a:t>n</a:t>
            </a:r>
            <a:r>
              <a:rPr lang="en-US" altLang="en-US" sz="1400" b="1">
                <a:latin typeface="Times New Roman" pitchFamily="18" charset="0"/>
              </a:rPr>
              <a:t> – 1) / ((r/m) (1 + r/m)</a:t>
            </a:r>
            <a:r>
              <a:rPr lang="en-US" altLang="en-US" sz="1400" b="1" baseline="30000">
                <a:latin typeface="Times New Roman" pitchFamily="18" charset="0"/>
              </a:rPr>
              <a:t>n)</a:t>
            </a:r>
            <a:r>
              <a:rPr lang="en-US" altLang="en-US" sz="1400" b="1">
                <a:latin typeface="Times New Roman" pitchFamily="18" charset="0"/>
              </a:rPr>
              <a:t>]</a:t>
            </a:r>
          </a:p>
          <a:p>
            <a:pPr eaLnBrk="1" hangingPunct="1">
              <a:spcBef>
                <a:spcPct val="0"/>
              </a:spcBef>
              <a:buFontTx/>
              <a:buNone/>
            </a:pPr>
            <a:endParaRPr lang="en-US" altLang="en-US" sz="1400">
              <a:latin typeface="Times New Roman" pitchFamily="18" charset="0"/>
            </a:endParaRPr>
          </a:p>
          <a:p>
            <a:pPr eaLnBrk="1" hangingPunct="1">
              <a:spcBef>
                <a:spcPct val="0"/>
              </a:spcBef>
              <a:buFontTx/>
              <a:buNone/>
            </a:pPr>
            <a:r>
              <a:rPr lang="en-US" altLang="en-US" sz="1400" u="sng">
                <a:latin typeface="Times New Roman" pitchFamily="18" charset="0"/>
              </a:rPr>
              <a:t>Find PV of an Annuity Due</a:t>
            </a:r>
            <a:r>
              <a:rPr lang="en-US" altLang="en-US" sz="1400">
                <a:latin typeface="Times New Roman" pitchFamily="18" charset="0"/>
              </a:rPr>
              <a:t>: </a:t>
            </a:r>
            <a:r>
              <a:rPr lang="en-US" altLang="en-US" sz="1400" b="1">
                <a:solidFill>
                  <a:srgbClr val="000000"/>
                </a:solidFill>
                <a:latin typeface="Times New Roman" pitchFamily="18" charset="0"/>
              </a:rPr>
              <a:t>PV</a:t>
            </a:r>
            <a:r>
              <a:rPr lang="en-US" altLang="en-US" sz="1400" b="1" baseline="-25000">
                <a:solidFill>
                  <a:srgbClr val="000000"/>
                </a:solidFill>
                <a:latin typeface="Times New Roman" pitchFamily="18" charset="0"/>
              </a:rPr>
              <a:t>A,due</a:t>
            </a:r>
            <a:r>
              <a:rPr lang="en-US" altLang="en-US" sz="1400" b="1">
                <a:solidFill>
                  <a:srgbClr val="000000"/>
                </a:solidFill>
                <a:latin typeface="Times New Roman" pitchFamily="18" charset="0"/>
              </a:rPr>
              <a:t> = PV</a:t>
            </a:r>
            <a:r>
              <a:rPr lang="en-US" altLang="en-US" sz="1400" b="1" baseline="-25000">
                <a:solidFill>
                  <a:srgbClr val="000000"/>
                </a:solidFill>
                <a:latin typeface="Times New Roman" pitchFamily="18" charset="0"/>
              </a:rPr>
              <a:t>A</a:t>
            </a:r>
            <a:r>
              <a:rPr lang="en-US" altLang="en-US" sz="1400" b="1">
                <a:solidFill>
                  <a:srgbClr val="000000"/>
                </a:solidFill>
                <a:latin typeface="Times New Roman" pitchFamily="18" charset="0"/>
              </a:rPr>
              <a:t>(1 + r/m)</a:t>
            </a:r>
            <a:endParaRPr lang="en-US" altLang="en-US" sz="1400">
              <a:latin typeface="Times New Roman" pitchFamily="18" charset="0"/>
            </a:endParaRPr>
          </a:p>
          <a:p>
            <a:pPr eaLnBrk="1" hangingPunct="1">
              <a:spcBef>
                <a:spcPct val="0"/>
              </a:spcBef>
              <a:buFontTx/>
              <a:buNone/>
            </a:pPr>
            <a:endParaRPr lang="en-US" altLang="en-US" sz="1400">
              <a:latin typeface="Times New Roman" pitchFamily="18" charset="0"/>
            </a:endParaRPr>
          </a:p>
          <a:p>
            <a:pPr eaLnBrk="1" hangingPunct="1">
              <a:spcBef>
                <a:spcPct val="0"/>
              </a:spcBef>
              <a:buFontTx/>
              <a:buNone/>
            </a:pPr>
            <a:r>
              <a:rPr lang="en-US" altLang="en-US" sz="1400" u="sng">
                <a:latin typeface="Times New Roman" pitchFamily="18" charset="0"/>
              </a:rPr>
              <a:t>Find PMT of an Annuity</a:t>
            </a:r>
            <a:r>
              <a:rPr lang="en-US" altLang="en-US" sz="1400">
                <a:latin typeface="Times New Roman" pitchFamily="18" charset="0"/>
              </a:rPr>
              <a:t>:</a:t>
            </a:r>
          </a:p>
          <a:p>
            <a:pPr eaLnBrk="1" hangingPunct="1">
              <a:spcBef>
                <a:spcPct val="0"/>
              </a:spcBef>
              <a:buFontTx/>
              <a:buNone/>
            </a:pPr>
            <a:endParaRPr lang="en-US" altLang="en-US" sz="1400">
              <a:latin typeface="Times New Roman" pitchFamily="18" charset="0"/>
            </a:endParaRPr>
          </a:p>
          <a:p>
            <a:pPr eaLnBrk="1" hangingPunct="1">
              <a:spcBef>
                <a:spcPct val="0"/>
              </a:spcBef>
              <a:buFontTx/>
              <a:buNone/>
            </a:pPr>
            <a:r>
              <a:rPr lang="en-US" altLang="en-US" sz="1400">
                <a:latin typeface="Times New Roman" pitchFamily="18" charset="0"/>
              </a:rPr>
              <a:t>Ordinary Annuity (FV is Given)    </a:t>
            </a:r>
            <a:r>
              <a:rPr lang="en-US" altLang="en-US" sz="1400" b="1">
                <a:latin typeface="Times New Roman" pitchFamily="18" charset="0"/>
              </a:rPr>
              <a:t>PMT = FV</a:t>
            </a:r>
            <a:r>
              <a:rPr lang="en-US" altLang="en-US" sz="1400" b="1" baseline="-25000">
                <a:latin typeface="Times New Roman" pitchFamily="18" charset="0"/>
              </a:rPr>
              <a:t>A</a:t>
            </a:r>
            <a:r>
              <a:rPr lang="en-US" altLang="en-US" sz="1400" b="1">
                <a:latin typeface="Times New Roman" pitchFamily="18" charset="0"/>
              </a:rPr>
              <a:t>[(r/m)/((1 + r/m)</a:t>
            </a:r>
            <a:r>
              <a:rPr lang="en-US" altLang="en-US" sz="1400" b="1" baseline="30000">
                <a:latin typeface="Times New Roman" pitchFamily="18" charset="0"/>
              </a:rPr>
              <a:t>n</a:t>
            </a:r>
            <a:r>
              <a:rPr lang="en-US" altLang="en-US" sz="1400" b="1">
                <a:latin typeface="Times New Roman" pitchFamily="18" charset="0"/>
              </a:rPr>
              <a:t> – 1)]</a:t>
            </a:r>
            <a:endParaRPr lang="en-US" altLang="en-US" sz="1400" u="sng">
              <a:latin typeface="Times New Roman" pitchFamily="18" charset="0"/>
            </a:endParaRPr>
          </a:p>
          <a:p>
            <a:pPr eaLnBrk="1" hangingPunct="1">
              <a:spcBef>
                <a:spcPct val="0"/>
              </a:spcBef>
              <a:buFontTx/>
              <a:buNone/>
            </a:pPr>
            <a:endParaRPr lang="en-US" altLang="en-US" sz="1400" u="sng">
              <a:latin typeface="Times New Roman" pitchFamily="18" charset="0"/>
            </a:endParaRPr>
          </a:p>
          <a:p>
            <a:pPr eaLnBrk="1" hangingPunct="1">
              <a:spcBef>
                <a:spcPct val="0"/>
              </a:spcBef>
              <a:buFontTx/>
              <a:buNone/>
            </a:pPr>
            <a:r>
              <a:rPr lang="en-US" altLang="en-US" sz="1400">
                <a:latin typeface="Times New Roman" pitchFamily="18" charset="0"/>
              </a:rPr>
              <a:t>Ordinary Annuity (PV is Given) </a:t>
            </a:r>
            <a:r>
              <a:rPr lang="en-US" altLang="en-US" sz="1400" b="1">
                <a:latin typeface="Times New Roman" pitchFamily="18" charset="0"/>
              </a:rPr>
              <a:t>   PMT = PV</a:t>
            </a:r>
            <a:r>
              <a:rPr lang="en-US" altLang="en-US" sz="1400" b="1" baseline="-25000">
                <a:latin typeface="Times New Roman" pitchFamily="18" charset="0"/>
              </a:rPr>
              <a:t>A</a:t>
            </a:r>
            <a:r>
              <a:rPr lang="en-US" altLang="en-US" sz="1400" b="1">
                <a:latin typeface="Times New Roman" pitchFamily="18" charset="0"/>
              </a:rPr>
              <a:t>[(r/m)(1 + r/m)</a:t>
            </a:r>
            <a:r>
              <a:rPr lang="en-US" altLang="en-US" sz="1400" b="1" baseline="30000">
                <a:latin typeface="Times New Roman" pitchFamily="18" charset="0"/>
              </a:rPr>
              <a:t>n</a:t>
            </a:r>
            <a:r>
              <a:rPr lang="en-US" altLang="en-US" sz="1400" b="1">
                <a:latin typeface="Times New Roman" pitchFamily="18" charset="0"/>
              </a:rPr>
              <a:t>  / ( (1 + r/m)</a:t>
            </a:r>
            <a:r>
              <a:rPr lang="en-US" altLang="en-US" sz="1400" b="1" baseline="30000">
                <a:latin typeface="Times New Roman" pitchFamily="18" charset="0"/>
              </a:rPr>
              <a:t>n</a:t>
            </a:r>
            <a:r>
              <a:rPr lang="en-US" altLang="en-US" sz="1400" b="1">
                <a:latin typeface="Times New Roman" pitchFamily="18" charset="0"/>
              </a:rPr>
              <a:t> – 1)]</a:t>
            </a:r>
          </a:p>
          <a:p>
            <a:pPr eaLnBrk="1" hangingPunct="1">
              <a:spcBef>
                <a:spcPct val="0"/>
              </a:spcBef>
              <a:buFontTx/>
              <a:buNone/>
            </a:pPr>
            <a:endParaRPr lang="en-US" altLang="en-US" sz="1400" b="1">
              <a:latin typeface="Times New Roman" pitchFamily="18" charset="0"/>
            </a:endParaRPr>
          </a:p>
          <a:p>
            <a:pPr eaLnBrk="1" hangingPunct="1">
              <a:spcBef>
                <a:spcPct val="0"/>
              </a:spcBef>
              <a:buFontTx/>
              <a:buNone/>
            </a:pPr>
            <a:r>
              <a:rPr lang="en-US" altLang="en-US" sz="1400">
                <a:latin typeface="Times New Roman" pitchFamily="18" charset="0"/>
              </a:rPr>
              <a:t>Annuity Due (FV is Given)</a:t>
            </a:r>
            <a:r>
              <a:rPr lang="en-US" altLang="en-US" sz="1400" b="1">
                <a:latin typeface="Times New Roman" pitchFamily="18" charset="0"/>
              </a:rPr>
              <a:t>   PMT = FV</a:t>
            </a:r>
            <a:r>
              <a:rPr lang="en-US" altLang="en-US" sz="1400" b="1" baseline="-25000">
                <a:latin typeface="Times New Roman" pitchFamily="18" charset="0"/>
              </a:rPr>
              <a:t>A,due</a:t>
            </a:r>
            <a:r>
              <a:rPr lang="en-US" altLang="en-US" sz="1400" b="1">
                <a:latin typeface="Times New Roman" pitchFamily="18" charset="0"/>
              </a:rPr>
              <a:t> [(r/m) / ( (1 + r/m)</a:t>
            </a:r>
            <a:r>
              <a:rPr lang="en-US" altLang="en-US" sz="1400" b="1" baseline="30000">
                <a:latin typeface="Times New Roman" pitchFamily="18" charset="0"/>
              </a:rPr>
              <a:t>n</a:t>
            </a:r>
            <a:r>
              <a:rPr lang="en-US" altLang="en-US" sz="1400" b="1">
                <a:latin typeface="Times New Roman" pitchFamily="18" charset="0"/>
              </a:rPr>
              <a:t> – 1)]  / (1 + r/m)</a:t>
            </a:r>
          </a:p>
          <a:p>
            <a:pPr eaLnBrk="1" hangingPunct="1">
              <a:spcBef>
                <a:spcPct val="0"/>
              </a:spcBef>
              <a:buFontTx/>
              <a:buNone/>
            </a:pPr>
            <a:endParaRPr lang="en-US" altLang="en-US" sz="1400" b="1">
              <a:latin typeface="Times New Roman" pitchFamily="18" charset="0"/>
            </a:endParaRPr>
          </a:p>
          <a:p>
            <a:pPr eaLnBrk="1" hangingPunct="1">
              <a:spcBef>
                <a:spcPct val="0"/>
              </a:spcBef>
              <a:buFontTx/>
              <a:buNone/>
            </a:pPr>
            <a:r>
              <a:rPr lang="en-US" altLang="en-US" sz="1400">
                <a:latin typeface="Times New Roman" pitchFamily="18" charset="0"/>
              </a:rPr>
              <a:t>Annuity Due (PV is Given)</a:t>
            </a:r>
            <a:r>
              <a:rPr lang="en-US" altLang="en-US" sz="1400" b="1">
                <a:latin typeface="Times New Roman" pitchFamily="18" charset="0"/>
              </a:rPr>
              <a:t>   </a:t>
            </a:r>
          </a:p>
          <a:p>
            <a:pPr eaLnBrk="1" hangingPunct="1">
              <a:spcBef>
                <a:spcPct val="0"/>
              </a:spcBef>
              <a:buFontTx/>
              <a:buNone/>
            </a:pPr>
            <a:r>
              <a:rPr lang="en-US" altLang="en-US" sz="1400" b="1">
                <a:latin typeface="Times New Roman" pitchFamily="18" charset="0"/>
              </a:rPr>
              <a:t>    PMT = PV</a:t>
            </a:r>
            <a:r>
              <a:rPr lang="en-US" altLang="en-US" sz="1400" b="1" baseline="-25000">
                <a:latin typeface="Times New Roman" pitchFamily="18" charset="0"/>
              </a:rPr>
              <a:t>A,due</a:t>
            </a:r>
            <a:r>
              <a:rPr lang="en-US" altLang="en-US" sz="1400" b="1">
                <a:latin typeface="Times New Roman" pitchFamily="18" charset="0"/>
              </a:rPr>
              <a:t> [(r/m)(1 + r/m)</a:t>
            </a:r>
            <a:r>
              <a:rPr lang="en-US" altLang="en-US" sz="1400" b="1" baseline="30000">
                <a:latin typeface="Times New Roman" pitchFamily="18" charset="0"/>
              </a:rPr>
              <a:t>n</a:t>
            </a:r>
            <a:r>
              <a:rPr lang="en-US" altLang="en-US" sz="1400" b="1">
                <a:latin typeface="Times New Roman" pitchFamily="18" charset="0"/>
              </a:rPr>
              <a:t> / ( (1 + r/m)</a:t>
            </a:r>
            <a:r>
              <a:rPr lang="en-US" altLang="en-US" sz="1400" b="1" baseline="30000">
                <a:latin typeface="Times New Roman" pitchFamily="18" charset="0"/>
              </a:rPr>
              <a:t>n</a:t>
            </a:r>
            <a:r>
              <a:rPr lang="en-US" altLang="en-US" sz="1400" b="1">
                <a:latin typeface="Times New Roman" pitchFamily="18" charset="0"/>
              </a:rPr>
              <a:t> – 1)] / (1 + r/m)</a:t>
            </a:r>
          </a:p>
          <a:p>
            <a:pPr eaLnBrk="1" hangingPunct="1">
              <a:spcBef>
                <a:spcPct val="0"/>
              </a:spcBef>
              <a:buFontTx/>
              <a:buNone/>
            </a:pPr>
            <a:endParaRPr lang="en-US" altLang="en-US" sz="1400" b="1">
              <a:latin typeface="Times New Roman" pitchFamily="18" charset="0"/>
            </a:endParaRPr>
          </a:p>
          <a:p>
            <a:pPr eaLnBrk="1" hangingPunct="1">
              <a:spcBef>
                <a:spcPct val="0"/>
              </a:spcBef>
              <a:buFontTx/>
              <a:buNone/>
            </a:pPr>
            <a:r>
              <a:rPr lang="en-US" altLang="en-US" sz="1400" u="sng">
                <a:latin typeface="Times New Roman" pitchFamily="18" charset="0"/>
              </a:rPr>
              <a:t>Effective Annual Rate (EAR)</a:t>
            </a:r>
            <a:r>
              <a:rPr lang="en-US" altLang="en-US" sz="1400">
                <a:latin typeface="Times New Roman" pitchFamily="18" charset="0"/>
              </a:rPr>
              <a:t>:  </a:t>
            </a:r>
            <a:r>
              <a:rPr lang="en-US" altLang="en-US" sz="1400" b="1">
                <a:latin typeface="Times New Roman" pitchFamily="18" charset="0"/>
              </a:rPr>
              <a:t>EAR = ( 1 + r</a:t>
            </a:r>
            <a:r>
              <a:rPr lang="en-US" altLang="en-US" sz="1400" b="1" baseline="-25000">
                <a:latin typeface="Times New Roman" pitchFamily="18" charset="0"/>
              </a:rPr>
              <a:t>nominal</a:t>
            </a:r>
            <a:r>
              <a:rPr lang="en-US" altLang="en-US" sz="1400" b="1">
                <a:latin typeface="Times New Roman" pitchFamily="18" charset="0"/>
              </a:rPr>
              <a:t> / m )</a:t>
            </a:r>
            <a:r>
              <a:rPr lang="en-US" altLang="en-US" sz="1400" b="1" baseline="30000">
                <a:latin typeface="Times New Roman" pitchFamily="18" charset="0"/>
              </a:rPr>
              <a:t>m</a:t>
            </a:r>
            <a:r>
              <a:rPr lang="en-US" altLang="en-US" sz="1400" b="1">
                <a:latin typeface="Times New Roman" pitchFamily="18" charset="0"/>
              </a:rPr>
              <a:t> – 1</a:t>
            </a:r>
          </a:p>
          <a:p>
            <a:pPr eaLnBrk="1" hangingPunct="1">
              <a:spcBef>
                <a:spcPct val="0"/>
              </a:spcBef>
              <a:buFontTx/>
              <a:buNone/>
            </a:pPr>
            <a:endParaRPr lang="en-US" altLang="en-US" sz="1400" b="1">
              <a:latin typeface="Times New Roman" pitchFamily="18" charset="0"/>
            </a:endParaRPr>
          </a:p>
          <a:p>
            <a:pPr eaLnBrk="1" hangingPunct="1">
              <a:spcBef>
                <a:spcPct val="0"/>
              </a:spcBef>
              <a:buFontTx/>
              <a:buNone/>
            </a:pPr>
            <a:r>
              <a:rPr lang="en-US" altLang="en-US" sz="1400" u="sng">
                <a:latin typeface="Times New Roman" pitchFamily="18" charset="0"/>
              </a:rPr>
              <a:t>PV of  a Perpetuity</a:t>
            </a:r>
            <a:r>
              <a:rPr lang="en-US" altLang="en-US" sz="1400">
                <a:latin typeface="Times New Roman" pitchFamily="18" charset="0"/>
              </a:rPr>
              <a:t>: </a:t>
            </a:r>
            <a:r>
              <a:rPr lang="en-US" altLang="en-US" sz="1400" b="1">
                <a:latin typeface="Times New Roman" pitchFamily="18" charset="0"/>
                <a:cs typeface="Times New Roman" pitchFamily="18" charset="0"/>
              </a:rPr>
              <a:t>PMT/(r/m)</a:t>
            </a:r>
            <a:endParaRPr lang="en-US" altLang="en-US" sz="1400" u="sng">
              <a:latin typeface="Times New Roman" pitchFamily="18" charset="0"/>
            </a:endParaRPr>
          </a:p>
        </p:txBody>
      </p:sp>
      <p:grpSp>
        <p:nvGrpSpPr>
          <p:cNvPr id="17413" name="Group 16"/>
          <p:cNvGrpSpPr>
            <a:grpSpLocks/>
          </p:cNvGrpSpPr>
          <p:nvPr/>
        </p:nvGrpSpPr>
        <p:grpSpPr bwMode="auto">
          <a:xfrm>
            <a:off x="830263" y="1497013"/>
            <a:ext cx="1949450" cy="500062"/>
            <a:chOff x="-2593356" y="1530074"/>
            <a:chExt cx="1949325" cy="500155"/>
          </a:xfrm>
        </p:grpSpPr>
        <p:sp>
          <p:nvSpPr>
            <p:cNvPr id="17414" name="Rectangle 1"/>
            <p:cNvSpPr>
              <a:spLocks noChangeArrowheads="1"/>
            </p:cNvSpPr>
            <p:nvPr/>
          </p:nvSpPr>
          <p:spPr bwMode="auto">
            <a:xfrm>
              <a:off x="-2593356" y="1660853"/>
              <a:ext cx="82330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b="1">
                  <a:latin typeface="Times New Roman" pitchFamily="18" charset="0"/>
                </a:rPr>
                <a:t>    r =        </a:t>
              </a:r>
            </a:p>
          </p:txBody>
        </p:sp>
        <p:grpSp>
          <p:nvGrpSpPr>
            <p:cNvPr id="17415" name="Group 32"/>
            <p:cNvGrpSpPr>
              <a:grpSpLocks/>
            </p:cNvGrpSpPr>
            <p:nvPr/>
          </p:nvGrpSpPr>
          <p:grpSpPr bwMode="auto">
            <a:xfrm>
              <a:off x="-2034928" y="1530074"/>
              <a:ext cx="1390897" cy="500155"/>
              <a:chOff x="8015290" y="3972735"/>
              <a:chExt cx="1421678" cy="500098"/>
            </a:xfrm>
          </p:grpSpPr>
          <p:grpSp>
            <p:nvGrpSpPr>
              <p:cNvPr id="17416" name="Group 20"/>
              <p:cNvGrpSpPr>
                <a:grpSpLocks/>
              </p:cNvGrpSpPr>
              <p:nvPr/>
            </p:nvGrpSpPr>
            <p:grpSpPr bwMode="auto">
              <a:xfrm>
                <a:off x="8015290" y="3972735"/>
                <a:ext cx="1086798" cy="500098"/>
                <a:chOff x="3343386" y="5039397"/>
                <a:chExt cx="1087056" cy="499961"/>
              </a:xfrm>
            </p:grpSpPr>
            <p:grpSp>
              <p:nvGrpSpPr>
                <p:cNvPr id="17418" name="Group 21"/>
                <p:cNvGrpSpPr>
                  <a:grpSpLocks/>
                </p:cNvGrpSpPr>
                <p:nvPr/>
              </p:nvGrpSpPr>
              <p:grpSpPr bwMode="auto">
                <a:xfrm>
                  <a:off x="3353977" y="5198095"/>
                  <a:ext cx="1076465" cy="341263"/>
                  <a:chOff x="3353977" y="5198095"/>
                  <a:chExt cx="1076465" cy="341263"/>
                </a:xfrm>
              </p:grpSpPr>
              <p:cxnSp>
                <p:nvCxnSpPr>
                  <p:cNvPr id="17421" name="Straight Connector 24"/>
                  <p:cNvCxnSpPr>
                    <a:cxnSpLocks noChangeShapeType="1"/>
                  </p:cNvCxnSpPr>
                  <p:nvPr/>
                </p:nvCxnSpPr>
                <p:spPr bwMode="auto">
                  <a:xfrm>
                    <a:off x="3643262" y="5198095"/>
                    <a:ext cx="787180" cy="0"/>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17422" name="Straight Connector 25"/>
                  <p:cNvCxnSpPr>
                    <a:cxnSpLocks noChangeShapeType="1"/>
                  </p:cNvCxnSpPr>
                  <p:nvPr/>
                </p:nvCxnSpPr>
                <p:spPr bwMode="auto">
                  <a:xfrm flipH="1">
                    <a:off x="3488136" y="5198095"/>
                    <a:ext cx="155126" cy="341263"/>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17423" name="Straight Connector 26"/>
                  <p:cNvCxnSpPr>
                    <a:cxnSpLocks noChangeShapeType="1"/>
                  </p:cNvCxnSpPr>
                  <p:nvPr/>
                </p:nvCxnSpPr>
                <p:spPr bwMode="auto">
                  <a:xfrm>
                    <a:off x="3353977" y="5278100"/>
                    <a:ext cx="134159" cy="261258"/>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17419" name="TextBox 22"/>
                <p:cNvSpPr txBox="1">
                  <a:spLocks noChangeArrowheads="1"/>
                </p:cNvSpPr>
                <p:nvPr/>
              </p:nvSpPr>
              <p:spPr bwMode="auto">
                <a:xfrm>
                  <a:off x="3343386" y="5039397"/>
                  <a:ext cx="290407" cy="307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b="1">
                      <a:latin typeface="Times New Roman" pitchFamily="18" charset="0"/>
                    </a:rPr>
                    <a:t>n</a:t>
                  </a:r>
                </a:p>
              </p:txBody>
            </p:sp>
            <p:sp>
              <p:nvSpPr>
                <p:cNvPr id="17420" name="TextBox 23"/>
                <p:cNvSpPr txBox="1">
                  <a:spLocks noChangeArrowheads="1"/>
                </p:cNvSpPr>
                <p:nvPr/>
              </p:nvSpPr>
              <p:spPr bwMode="auto">
                <a:xfrm>
                  <a:off x="3561881" y="5174752"/>
                  <a:ext cx="816419" cy="307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b="1">
                      <a:latin typeface="Times New Roman" pitchFamily="18" charset="0"/>
                    </a:rPr>
                    <a:t>FV / PV</a:t>
                  </a:r>
                </a:p>
              </p:txBody>
            </p:sp>
          </p:grpSp>
          <p:sp>
            <p:nvSpPr>
              <p:cNvPr id="17417" name="TextBox 27"/>
              <p:cNvSpPr txBox="1">
                <a:spLocks noChangeArrowheads="1"/>
              </p:cNvSpPr>
              <p:nvPr/>
            </p:nvSpPr>
            <p:spPr bwMode="auto">
              <a:xfrm>
                <a:off x="9049959" y="4115110"/>
                <a:ext cx="387009" cy="307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b="1">
                    <a:latin typeface="Times New Roman" pitchFamily="18" charset="0"/>
                  </a:rPr>
                  <a:t>- 1</a:t>
                </a:r>
              </a:p>
            </p:txBody>
          </p:sp>
        </p:grpSp>
      </p:grpSp>
    </p:spTree>
    <p:extLst>
      <p:ext uri="{BB962C8B-B14F-4D97-AF65-F5344CB8AC3E}">
        <p14:creationId xmlns:p14="http://schemas.microsoft.com/office/powerpoint/2010/main" val="8065195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A3CC9A2-D82E-4EFD-A6BA-1741E4953CCE}" type="slidenum">
              <a:rPr lang="en-US" smtClean="0"/>
              <a:pPr>
                <a:defRPr/>
              </a:pPr>
              <a:t>2</a:t>
            </a:fld>
            <a:endParaRPr lang="en-US"/>
          </a:p>
        </p:txBody>
      </p:sp>
      <p:sp>
        <p:nvSpPr>
          <p:cNvPr id="2" name="Footer Placeholder 1"/>
          <p:cNvSpPr>
            <a:spLocks noGrp="1"/>
          </p:cNvSpPr>
          <p:nvPr>
            <p:ph type="ftr" sz="quarter" idx="11"/>
          </p:nvPr>
        </p:nvSpPr>
        <p:spPr/>
        <p:txBody>
          <a:bodyPr/>
          <a:lstStyle/>
          <a:p>
            <a:pPr>
              <a:defRPr/>
            </a:pPr>
            <a:r>
              <a:rPr lang="en-US" dirty="0" smtClean="0"/>
              <a:t>TVM Sample Problems </a:t>
            </a:r>
            <a:r>
              <a:rPr lang="en-US" sz="800" dirty="0" smtClean="0"/>
              <a:t>(ver. 2.3 Sep 17)</a:t>
            </a:r>
            <a:endParaRPr lang="en-US" sz="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Slide Number Placeholder 5"/>
          <p:cNvSpPr>
            <a:spLocks noGrp="1"/>
          </p:cNvSpPr>
          <p:nvPr>
            <p:ph type="sldNum" sz="quarter" idx="12"/>
          </p:nvPr>
        </p:nvSpPr>
        <p:spPr/>
        <p:txBody>
          <a:bodyPr/>
          <a:lstStyle/>
          <a:p>
            <a:pPr>
              <a:defRPr/>
            </a:pPr>
            <a:fld id="{920DD9E8-7133-44E3-A5B8-E0BE84EA0FF0}" type="slidenum">
              <a:rPr lang="en-US"/>
              <a:pPr>
                <a:defRPr/>
              </a:pPr>
              <a:t>3</a:t>
            </a:fld>
            <a:endParaRPr lang="en-US" dirty="0"/>
          </a:p>
        </p:txBody>
      </p:sp>
      <p:sp>
        <p:nvSpPr>
          <p:cNvPr id="4099" name="Text Box 4"/>
          <p:cNvSpPr txBox="1">
            <a:spLocks noChangeArrowheads="1"/>
          </p:cNvSpPr>
          <p:nvPr/>
        </p:nvSpPr>
        <p:spPr bwMode="auto">
          <a:xfrm>
            <a:off x="60325" y="227013"/>
            <a:ext cx="6797675" cy="180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dirty="0">
                <a:latin typeface="Times New Roman" pitchFamily="18" charset="0"/>
              </a:rPr>
              <a:t>1.</a:t>
            </a:r>
            <a:r>
              <a:rPr lang="en-US" altLang="en-US" sz="1600" dirty="0">
                <a:latin typeface="Times New Roman" pitchFamily="18" charset="0"/>
              </a:rPr>
              <a:t> To complete your business school education, you will need $10,000 a year for the next four years, starting next year (that is, you will need to pay for one year’s worth of schooling at the beginning of the year, one year from today).  Your rich uncle offers to put you through school and he will deposit a lump sum into a saving account paying 7% p.a. sufficient to defray these expenses.  The deposit will be made today.  How large must the deposit be?  (Assume your uncle is rich because he won the lottery and he doesn’t know much about finance stuff.)</a:t>
            </a:r>
          </a:p>
        </p:txBody>
      </p:sp>
      <p:grpSp>
        <p:nvGrpSpPr>
          <p:cNvPr id="2" name="Group 63"/>
          <p:cNvGrpSpPr>
            <a:grpSpLocks/>
          </p:cNvGrpSpPr>
          <p:nvPr/>
        </p:nvGrpSpPr>
        <p:grpSpPr bwMode="auto">
          <a:xfrm>
            <a:off x="701675" y="1935163"/>
            <a:ext cx="4140200" cy="1641475"/>
            <a:chOff x="701675" y="1935163"/>
            <a:chExt cx="4140200" cy="1641475"/>
          </a:xfrm>
        </p:grpSpPr>
        <p:grpSp>
          <p:nvGrpSpPr>
            <p:cNvPr id="4140" name="Group 11"/>
            <p:cNvGrpSpPr>
              <a:grpSpLocks/>
            </p:cNvGrpSpPr>
            <p:nvPr/>
          </p:nvGrpSpPr>
          <p:grpSpPr bwMode="auto">
            <a:xfrm>
              <a:off x="1270000" y="2790825"/>
              <a:ext cx="3429000" cy="152400"/>
              <a:chOff x="576" y="1824"/>
              <a:chExt cx="2160" cy="96"/>
            </a:xfrm>
          </p:grpSpPr>
          <p:sp>
            <p:nvSpPr>
              <p:cNvPr id="4156" name="Line 5"/>
              <p:cNvSpPr>
                <a:spLocks noChangeShapeType="1"/>
              </p:cNvSpPr>
              <p:nvPr/>
            </p:nvSpPr>
            <p:spPr bwMode="auto">
              <a:xfrm>
                <a:off x="576" y="1824"/>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57" name="Line 6"/>
              <p:cNvSpPr>
                <a:spLocks noChangeShapeType="1"/>
              </p:cNvSpPr>
              <p:nvPr/>
            </p:nvSpPr>
            <p:spPr bwMode="auto">
              <a:xfrm>
                <a:off x="1116" y="1824"/>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58" name="Line 7"/>
              <p:cNvSpPr>
                <a:spLocks noChangeShapeType="1"/>
              </p:cNvSpPr>
              <p:nvPr/>
            </p:nvSpPr>
            <p:spPr bwMode="auto">
              <a:xfrm>
                <a:off x="1656" y="1824"/>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59" name="Line 8"/>
              <p:cNvSpPr>
                <a:spLocks noChangeShapeType="1"/>
              </p:cNvSpPr>
              <p:nvPr/>
            </p:nvSpPr>
            <p:spPr bwMode="auto">
              <a:xfrm>
                <a:off x="2196" y="1824"/>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60" name="Line 9"/>
              <p:cNvSpPr>
                <a:spLocks noChangeShapeType="1"/>
              </p:cNvSpPr>
              <p:nvPr/>
            </p:nvSpPr>
            <p:spPr bwMode="auto">
              <a:xfrm>
                <a:off x="2736" y="1824"/>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61" name="Line 10"/>
              <p:cNvSpPr>
                <a:spLocks noChangeShapeType="1"/>
              </p:cNvSpPr>
              <p:nvPr/>
            </p:nvSpPr>
            <p:spPr bwMode="auto">
              <a:xfrm>
                <a:off x="576" y="1872"/>
                <a:ext cx="216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141" name="Group 27"/>
            <p:cNvGrpSpPr>
              <a:grpSpLocks/>
            </p:cNvGrpSpPr>
            <p:nvPr/>
          </p:nvGrpSpPr>
          <p:grpSpPr bwMode="auto">
            <a:xfrm>
              <a:off x="2127250" y="2384425"/>
              <a:ext cx="2571750" cy="354013"/>
              <a:chOff x="1340" y="1700"/>
              <a:chExt cx="1620" cy="399"/>
            </a:xfrm>
          </p:grpSpPr>
          <p:sp>
            <p:nvSpPr>
              <p:cNvPr id="4152" name="Line 12"/>
              <p:cNvSpPr>
                <a:spLocks noChangeShapeType="1"/>
              </p:cNvSpPr>
              <p:nvPr/>
            </p:nvSpPr>
            <p:spPr bwMode="auto">
              <a:xfrm flipH="1" flipV="1">
                <a:off x="2960" y="1700"/>
                <a:ext cx="0" cy="399"/>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4153" name="Line 13"/>
              <p:cNvSpPr>
                <a:spLocks noChangeShapeType="1"/>
              </p:cNvSpPr>
              <p:nvPr/>
            </p:nvSpPr>
            <p:spPr bwMode="auto">
              <a:xfrm flipH="1" flipV="1">
                <a:off x="1340" y="1700"/>
                <a:ext cx="0" cy="399"/>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4154" name="Line 14"/>
              <p:cNvSpPr>
                <a:spLocks noChangeShapeType="1"/>
              </p:cNvSpPr>
              <p:nvPr/>
            </p:nvSpPr>
            <p:spPr bwMode="auto">
              <a:xfrm flipH="1" flipV="1">
                <a:off x="1880" y="1700"/>
                <a:ext cx="0" cy="399"/>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4155" name="Line 15"/>
              <p:cNvSpPr>
                <a:spLocks noChangeShapeType="1"/>
              </p:cNvSpPr>
              <p:nvPr/>
            </p:nvSpPr>
            <p:spPr bwMode="auto">
              <a:xfrm flipH="1" flipV="1">
                <a:off x="2420" y="1700"/>
                <a:ext cx="0" cy="399"/>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grpSp>
        <p:sp>
          <p:nvSpPr>
            <p:cNvPr id="4142" name="AutoShape 16"/>
            <p:cNvSpPr>
              <a:spLocks/>
            </p:cNvSpPr>
            <p:nvPr/>
          </p:nvSpPr>
          <p:spPr bwMode="auto">
            <a:xfrm rot="-5400000">
              <a:off x="3365500" y="958850"/>
              <a:ext cx="88900" cy="2647950"/>
            </a:xfrm>
            <a:prstGeom prst="rightBrace">
              <a:avLst>
                <a:gd name="adj1" fmla="val 248214"/>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600">
                <a:latin typeface="Times New Roman" pitchFamily="18" charset="0"/>
              </a:endParaRPr>
            </a:p>
          </p:txBody>
        </p:sp>
        <p:sp>
          <p:nvSpPr>
            <p:cNvPr id="4143" name="Text Box 17"/>
            <p:cNvSpPr txBox="1">
              <a:spLocks noChangeArrowheads="1"/>
            </p:cNvSpPr>
            <p:nvPr/>
          </p:nvSpPr>
          <p:spPr bwMode="auto">
            <a:xfrm>
              <a:off x="2771775" y="1935163"/>
              <a:ext cx="12271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PMT = 10,000</a:t>
              </a:r>
            </a:p>
          </p:txBody>
        </p:sp>
        <p:sp>
          <p:nvSpPr>
            <p:cNvPr id="4144" name="Line 18"/>
            <p:cNvSpPr>
              <a:spLocks noChangeShapeType="1"/>
            </p:cNvSpPr>
            <p:nvPr/>
          </p:nvSpPr>
          <p:spPr bwMode="auto">
            <a:xfrm flipH="1">
              <a:off x="1270000" y="3181350"/>
              <a:ext cx="0" cy="395288"/>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4145" name="Text Box 19"/>
            <p:cNvSpPr txBox="1">
              <a:spLocks noChangeArrowheads="1"/>
            </p:cNvSpPr>
            <p:nvPr/>
          </p:nvSpPr>
          <p:spPr bwMode="auto">
            <a:xfrm>
              <a:off x="1997075" y="2925763"/>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1</a:t>
              </a:r>
            </a:p>
          </p:txBody>
        </p:sp>
        <p:sp>
          <p:nvSpPr>
            <p:cNvPr id="4146" name="Text Box 20"/>
            <p:cNvSpPr txBox="1">
              <a:spLocks noChangeArrowheads="1"/>
            </p:cNvSpPr>
            <p:nvPr/>
          </p:nvSpPr>
          <p:spPr bwMode="auto">
            <a:xfrm>
              <a:off x="2854325" y="2925763"/>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2</a:t>
              </a:r>
            </a:p>
          </p:txBody>
        </p:sp>
        <p:sp>
          <p:nvSpPr>
            <p:cNvPr id="4147" name="Text Box 21"/>
            <p:cNvSpPr txBox="1">
              <a:spLocks noChangeArrowheads="1"/>
            </p:cNvSpPr>
            <p:nvPr/>
          </p:nvSpPr>
          <p:spPr bwMode="auto">
            <a:xfrm>
              <a:off x="1139825" y="2925763"/>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0</a:t>
              </a:r>
            </a:p>
          </p:txBody>
        </p:sp>
        <p:sp>
          <p:nvSpPr>
            <p:cNvPr id="4148" name="Text Box 22"/>
            <p:cNvSpPr txBox="1">
              <a:spLocks noChangeArrowheads="1"/>
            </p:cNvSpPr>
            <p:nvPr/>
          </p:nvSpPr>
          <p:spPr bwMode="auto">
            <a:xfrm>
              <a:off x="3711575" y="2925763"/>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3</a:t>
              </a:r>
            </a:p>
          </p:txBody>
        </p:sp>
        <p:sp>
          <p:nvSpPr>
            <p:cNvPr id="4149" name="Text Box 23"/>
            <p:cNvSpPr txBox="1">
              <a:spLocks noChangeArrowheads="1"/>
            </p:cNvSpPr>
            <p:nvPr/>
          </p:nvSpPr>
          <p:spPr bwMode="auto">
            <a:xfrm>
              <a:off x="4568825" y="2925763"/>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4</a:t>
              </a:r>
            </a:p>
          </p:txBody>
        </p:sp>
        <p:sp>
          <p:nvSpPr>
            <p:cNvPr id="4150" name="Text Box 24"/>
            <p:cNvSpPr txBox="1">
              <a:spLocks noChangeArrowheads="1"/>
            </p:cNvSpPr>
            <p:nvPr/>
          </p:nvSpPr>
          <p:spPr bwMode="auto">
            <a:xfrm>
              <a:off x="701675" y="3249613"/>
              <a:ext cx="5556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PV =</a:t>
              </a:r>
            </a:p>
          </p:txBody>
        </p:sp>
        <p:sp>
          <p:nvSpPr>
            <p:cNvPr id="4151" name="Text Box 25"/>
            <p:cNvSpPr txBox="1">
              <a:spLocks noChangeArrowheads="1"/>
            </p:cNvSpPr>
            <p:nvPr/>
          </p:nvSpPr>
          <p:spPr bwMode="auto">
            <a:xfrm>
              <a:off x="930275" y="2478088"/>
              <a:ext cx="120257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nominal = 7%</a:t>
              </a:r>
            </a:p>
          </p:txBody>
        </p:sp>
      </p:grpSp>
      <p:sp>
        <p:nvSpPr>
          <p:cNvPr id="4101" name="Text Box 26"/>
          <p:cNvSpPr txBox="1">
            <a:spLocks noChangeArrowheads="1"/>
          </p:cNvSpPr>
          <p:nvPr/>
        </p:nvSpPr>
        <p:spPr bwMode="auto">
          <a:xfrm>
            <a:off x="61913" y="4792663"/>
            <a:ext cx="6796087"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a:latin typeface="Times New Roman" pitchFamily="18" charset="0"/>
              </a:rPr>
              <a:t>2.</a:t>
            </a:r>
            <a:r>
              <a:rPr lang="en-US" altLang="en-US" sz="1600">
                <a:latin typeface="Times New Roman" pitchFamily="18" charset="0"/>
              </a:rPr>
              <a:t> You are considering financing a new car which cost $51,300 with an amortized loan.  The nominal rate is 2.9% p.a., the term of the loan is 6 years and you will make monthly payments.  How much will each payment be?</a:t>
            </a:r>
          </a:p>
        </p:txBody>
      </p:sp>
      <p:grpSp>
        <p:nvGrpSpPr>
          <p:cNvPr id="5" name="Group 65"/>
          <p:cNvGrpSpPr>
            <a:grpSpLocks/>
          </p:cNvGrpSpPr>
          <p:nvPr/>
        </p:nvGrpSpPr>
        <p:grpSpPr bwMode="auto">
          <a:xfrm>
            <a:off x="523875" y="5548313"/>
            <a:ext cx="5318125" cy="2236787"/>
            <a:chOff x="523875" y="5548313"/>
            <a:chExt cx="5318125" cy="2236787"/>
          </a:xfrm>
        </p:grpSpPr>
        <p:grpSp>
          <p:nvGrpSpPr>
            <p:cNvPr id="4105" name="Group 28"/>
            <p:cNvGrpSpPr>
              <a:grpSpLocks/>
            </p:cNvGrpSpPr>
            <p:nvPr/>
          </p:nvGrpSpPr>
          <p:grpSpPr bwMode="auto">
            <a:xfrm>
              <a:off x="1658938" y="6405563"/>
              <a:ext cx="1733550" cy="161925"/>
              <a:chOff x="294" y="3315"/>
              <a:chExt cx="521" cy="60"/>
            </a:xfrm>
          </p:grpSpPr>
          <p:sp>
            <p:nvSpPr>
              <p:cNvPr id="4136" name="Line 29"/>
              <p:cNvSpPr>
                <a:spLocks noChangeShapeType="1"/>
              </p:cNvSpPr>
              <p:nvPr/>
            </p:nvSpPr>
            <p:spPr bwMode="auto">
              <a:xfrm>
                <a:off x="294" y="3343"/>
                <a:ext cx="52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37" name="Line 30"/>
              <p:cNvSpPr>
                <a:spLocks noChangeShapeType="1"/>
              </p:cNvSpPr>
              <p:nvPr/>
            </p:nvSpPr>
            <p:spPr bwMode="auto">
              <a:xfrm>
                <a:off x="294" y="3315"/>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38" name="Line 31"/>
              <p:cNvSpPr>
                <a:spLocks noChangeShapeType="1"/>
              </p:cNvSpPr>
              <p:nvPr/>
            </p:nvSpPr>
            <p:spPr bwMode="auto">
              <a:xfrm>
                <a:off x="513" y="3315"/>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39" name="Line 32"/>
              <p:cNvSpPr>
                <a:spLocks noChangeShapeType="1"/>
              </p:cNvSpPr>
              <p:nvPr/>
            </p:nvSpPr>
            <p:spPr bwMode="auto">
              <a:xfrm>
                <a:off x="732" y="3315"/>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106" name="Text Box 33"/>
            <p:cNvSpPr txBox="1">
              <a:spLocks noChangeArrowheads="1"/>
            </p:cNvSpPr>
            <p:nvPr/>
          </p:nvSpPr>
          <p:spPr bwMode="auto">
            <a:xfrm>
              <a:off x="1530350" y="6530975"/>
              <a:ext cx="2762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latin typeface="Arial Narrow" pitchFamily="34" charset="0"/>
                </a:rPr>
                <a:t>0</a:t>
              </a:r>
            </a:p>
          </p:txBody>
        </p:sp>
        <p:sp>
          <p:nvSpPr>
            <p:cNvPr id="4107" name="Text Box 34"/>
            <p:cNvSpPr txBox="1">
              <a:spLocks noChangeArrowheads="1"/>
            </p:cNvSpPr>
            <p:nvPr/>
          </p:nvSpPr>
          <p:spPr bwMode="auto">
            <a:xfrm>
              <a:off x="2243138" y="6530975"/>
              <a:ext cx="2762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latin typeface="Arial Narrow" pitchFamily="34" charset="0"/>
                </a:rPr>
                <a:t>1</a:t>
              </a:r>
            </a:p>
          </p:txBody>
        </p:sp>
        <p:sp>
          <p:nvSpPr>
            <p:cNvPr id="4108" name="Text Box 35"/>
            <p:cNvSpPr txBox="1">
              <a:spLocks noChangeArrowheads="1"/>
            </p:cNvSpPr>
            <p:nvPr/>
          </p:nvSpPr>
          <p:spPr bwMode="auto">
            <a:xfrm>
              <a:off x="2965450" y="6530975"/>
              <a:ext cx="2762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latin typeface="Arial Narrow" pitchFamily="34" charset="0"/>
                </a:rPr>
                <a:t>2</a:t>
              </a:r>
            </a:p>
          </p:txBody>
        </p:sp>
        <p:sp>
          <p:nvSpPr>
            <p:cNvPr id="4109" name="Text Box 36"/>
            <p:cNvSpPr txBox="1">
              <a:spLocks noChangeArrowheads="1"/>
            </p:cNvSpPr>
            <p:nvPr/>
          </p:nvSpPr>
          <p:spPr bwMode="auto">
            <a:xfrm>
              <a:off x="4019550" y="6530975"/>
              <a:ext cx="3683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latin typeface="Arial Narrow" pitchFamily="34" charset="0"/>
                </a:rPr>
                <a:t>70</a:t>
              </a:r>
            </a:p>
          </p:txBody>
        </p:sp>
        <p:sp>
          <p:nvSpPr>
            <p:cNvPr id="4110" name="Text Box 37"/>
            <p:cNvSpPr txBox="1">
              <a:spLocks noChangeArrowheads="1"/>
            </p:cNvSpPr>
            <p:nvPr/>
          </p:nvSpPr>
          <p:spPr bwMode="auto">
            <a:xfrm>
              <a:off x="4741863" y="6530975"/>
              <a:ext cx="3683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latin typeface="Arial Narrow" pitchFamily="34" charset="0"/>
                </a:rPr>
                <a:t>71</a:t>
              </a:r>
            </a:p>
          </p:txBody>
        </p:sp>
        <p:sp>
          <p:nvSpPr>
            <p:cNvPr id="4111" name="Text Box 38"/>
            <p:cNvSpPr txBox="1">
              <a:spLocks noChangeArrowheads="1"/>
            </p:cNvSpPr>
            <p:nvPr/>
          </p:nvSpPr>
          <p:spPr bwMode="auto">
            <a:xfrm>
              <a:off x="5464175" y="6530975"/>
              <a:ext cx="3683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latin typeface="Arial Narrow" pitchFamily="34" charset="0"/>
                </a:rPr>
                <a:t>72</a:t>
              </a:r>
            </a:p>
          </p:txBody>
        </p:sp>
        <p:sp>
          <p:nvSpPr>
            <p:cNvPr id="4112" name="Line 39"/>
            <p:cNvSpPr>
              <a:spLocks noChangeShapeType="1"/>
            </p:cNvSpPr>
            <p:nvPr/>
          </p:nvSpPr>
          <p:spPr bwMode="auto">
            <a:xfrm>
              <a:off x="3101975" y="6835775"/>
              <a:ext cx="0" cy="398463"/>
            </a:xfrm>
            <a:prstGeom prst="line">
              <a:avLst/>
            </a:prstGeom>
            <a:noFill/>
            <a:ln w="19050">
              <a:solidFill>
                <a:schemeClr val="tx1"/>
              </a:solidFill>
              <a:round/>
              <a:headEnd/>
              <a:tailEnd type="stealth" w="lg" len="med"/>
            </a:ln>
            <a:extLst>
              <a:ext uri="{909E8E84-426E-40DD-AFC4-6F175D3DCCD1}">
                <a14:hiddenFill xmlns:a14="http://schemas.microsoft.com/office/drawing/2010/main">
                  <a:noFill/>
                </a14:hiddenFill>
              </a:ext>
            </a:extLst>
          </p:spPr>
          <p:txBody>
            <a:bodyPr/>
            <a:lstStyle/>
            <a:p>
              <a:endParaRPr lang="en-US"/>
            </a:p>
          </p:txBody>
        </p:sp>
        <p:sp>
          <p:nvSpPr>
            <p:cNvPr id="4113" name="Line 40"/>
            <p:cNvSpPr>
              <a:spLocks noChangeShapeType="1"/>
            </p:cNvSpPr>
            <p:nvPr/>
          </p:nvSpPr>
          <p:spPr bwMode="auto">
            <a:xfrm>
              <a:off x="2382838" y="6827838"/>
              <a:ext cx="0" cy="398462"/>
            </a:xfrm>
            <a:prstGeom prst="line">
              <a:avLst/>
            </a:prstGeom>
            <a:noFill/>
            <a:ln w="19050">
              <a:solidFill>
                <a:schemeClr val="tx1"/>
              </a:solidFill>
              <a:round/>
              <a:headEnd/>
              <a:tailEnd type="stealth" w="lg" len="med"/>
            </a:ln>
            <a:extLst>
              <a:ext uri="{909E8E84-426E-40DD-AFC4-6F175D3DCCD1}">
                <a14:hiddenFill xmlns:a14="http://schemas.microsoft.com/office/drawing/2010/main">
                  <a:noFill/>
                </a14:hiddenFill>
              </a:ext>
            </a:extLst>
          </p:spPr>
          <p:txBody>
            <a:bodyPr/>
            <a:lstStyle/>
            <a:p>
              <a:endParaRPr lang="en-US"/>
            </a:p>
          </p:txBody>
        </p:sp>
        <p:sp>
          <p:nvSpPr>
            <p:cNvPr id="4114" name="Line 41"/>
            <p:cNvSpPr>
              <a:spLocks noChangeShapeType="1"/>
            </p:cNvSpPr>
            <p:nvPr/>
          </p:nvSpPr>
          <p:spPr bwMode="auto">
            <a:xfrm>
              <a:off x="4921250" y="6810375"/>
              <a:ext cx="0" cy="400050"/>
            </a:xfrm>
            <a:prstGeom prst="line">
              <a:avLst/>
            </a:prstGeom>
            <a:noFill/>
            <a:ln w="19050">
              <a:solidFill>
                <a:schemeClr val="tx1"/>
              </a:solidFill>
              <a:round/>
              <a:headEnd/>
              <a:tailEnd type="stealth" w="lg" len="med"/>
            </a:ln>
            <a:extLst>
              <a:ext uri="{909E8E84-426E-40DD-AFC4-6F175D3DCCD1}">
                <a14:hiddenFill xmlns:a14="http://schemas.microsoft.com/office/drawing/2010/main">
                  <a:noFill/>
                </a14:hiddenFill>
              </a:ext>
            </a:extLst>
          </p:spPr>
          <p:txBody>
            <a:bodyPr/>
            <a:lstStyle/>
            <a:p>
              <a:endParaRPr lang="en-US"/>
            </a:p>
          </p:txBody>
        </p:sp>
        <p:sp>
          <p:nvSpPr>
            <p:cNvPr id="4115" name="Line 42"/>
            <p:cNvSpPr>
              <a:spLocks noChangeShapeType="1"/>
            </p:cNvSpPr>
            <p:nvPr/>
          </p:nvSpPr>
          <p:spPr bwMode="auto">
            <a:xfrm>
              <a:off x="5657850" y="6810375"/>
              <a:ext cx="0" cy="400050"/>
            </a:xfrm>
            <a:prstGeom prst="line">
              <a:avLst/>
            </a:prstGeom>
            <a:noFill/>
            <a:ln w="19050">
              <a:solidFill>
                <a:schemeClr val="tx1"/>
              </a:solidFill>
              <a:round/>
              <a:headEnd/>
              <a:tailEnd type="stealth" w="lg" len="med"/>
            </a:ln>
            <a:extLst>
              <a:ext uri="{909E8E84-426E-40DD-AFC4-6F175D3DCCD1}">
                <a14:hiddenFill xmlns:a14="http://schemas.microsoft.com/office/drawing/2010/main">
                  <a:noFill/>
                </a14:hiddenFill>
              </a:ext>
            </a:extLst>
          </p:spPr>
          <p:txBody>
            <a:bodyPr/>
            <a:lstStyle/>
            <a:p>
              <a:endParaRPr lang="en-US"/>
            </a:p>
          </p:txBody>
        </p:sp>
        <p:sp>
          <p:nvSpPr>
            <p:cNvPr id="4116" name="Text Box 43"/>
            <p:cNvSpPr txBox="1">
              <a:spLocks noChangeArrowheads="1"/>
            </p:cNvSpPr>
            <p:nvPr/>
          </p:nvSpPr>
          <p:spPr bwMode="auto">
            <a:xfrm>
              <a:off x="3405188" y="7448550"/>
              <a:ext cx="8159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latin typeface="Arial Narrow" pitchFamily="34" charset="0"/>
                </a:rPr>
                <a:t>PMT = ?</a:t>
              </a:r>
            </a:p>
          </p:txBody>
        </p:sp>
        <p:sp>
          <p:nvSpPr>
            <p:cNvPr id="4117" name="AutoShape 44"/>
            <p:cNvSpPr>
              <a:spLocks/>
            </p:cNvSpPr>
            <p:nvPr/>
          </p:nvSpPr>
          <p:spPr bwMode="auto">
            <a:xfrm rot="-5400000">
              <a:off x="3952081" y="5641182"/>
              <a:ext cx="179387" cy="3403600"/>
            </a:xfrm>
            <a:prstGeom prst="leftBrace">
              <a:avLst>
                <a:gd name="adj1" fmla="val 15811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600">
                <a:latin typeface="Times New Roman" pitchFamily="18" charset="0"/>
              </a:endParaRPr>
            </a:p>
          </p:txBody>
        </p:sp>
        <p:sp>
          <p:nvSpPr>
            <p:cNvPr id="4118" name="Text Box 45"/>
            <p:cNvSpPr txBox="1">
              <a:spLocks noChangeArrowheads="1"/>
            </p:cNvSpPr>
            <p:nvPr/>
          </p:nvSpPr>
          <p:spPr bwMode="auto">
            <a:xfrm>
              <a:off x="2257425" y="6018213"/>
              <a:ext cx="134203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latin typeface="Arial Narrow" pitchFamily="34" charset="0"/>
                </a:rPr>
                <a:t>nominal = 2.9%</a:t>
              </a:r>
            </a:p>
          </p:txBody>
        </p:sp>
        <p:grpSp>
          <p:nvGrpSpPr>
            <p:cNvPr id="4119" name="Group 46"/>
            <p:cNvGrpSpPr>
              <a:grpSpLocks/>
            </p:cNvGrpSpPr>
            <p:nvPr/>
          </p:nvGrpSpPr>
          <p:grpSpPr bwMode="auto">
            <a:xfrm>
              <a:off x="3965575" y="6397625"/>
              <a:ext cx="1706563" cy="161925"/>
              <a:chOff x="987" y="3312"/>
              <a:chExt cx="513" cy="60"/>
            </a:xfrm>
          </p:grpSpPr>
          <p:sp>
            <p:nvSpPr>
              <p:cNvPr id="4132" name="Line 47"/>
              <p:cNvSpPr>
                <a:spLocks noChangeShapeType="1"/>
              </p:cNvSpPr>
              <p:nvPr/>
            </p:nvSpPr>
            <p:spPr bwMode="auto">
              <a:xfrm>
                <a:off x="1060" y="3312"/>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33" name="Line 48"/>
              <p:cNvSpPr>
                <a:spLocks noChangeShapeType="1"/>
              </p:cNvSpPr>
              <p:nvPr/>
            </p:nvSpPr>
            <p:spPr bwMode="auto">
              <a:xfrm>
                <a:off x="1280" y="3312"/>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34" name="Line 49"/>
              <p:cNvSpPr>
                <a:spLocks noChangeShapeType="1"/>
              </p:cNvSpPr>
              <p:nvPr/>
            </p:nvSpPr>
            <p:spPr bwMode="auto">
              <a:xfrm>
                <a:off x="1500" y="3312"/>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35" name="Line 50"/>
              <p:cNvSpPr>
                <a:spLocks noChangeShapeType="1"/>
              </p:cNvSpPr>
              <p:nvPr/>
            </p:nvSpPr>
            <p:spPr bwMode="auto">
              <a:xfrm>
                <a:off x="987" y="3340"/>
                <a:ext cx="509"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120" name="Group 51"/>
            <p:cNvGrpSpPr>
              <a:grpSpLocks/>
            </p:cNvGrpSpPr>
            <p:nvPr/>
          </p:nvGrpSpPr>
          <p:grpSpPr bwMode="auto">
            <a:xfrm>
              <a:off x="3325813" y="6249988"/>
              <a:ext cx="120650" cy="447675"/>
              <a:chOff x="1803" y="3420"/>
              <a:chExt cx="66" cy="225"/>
            </a:xfrm>
          </p:grpSpPr>
          <p:sp>
            <p:nvSpPr>
              <p:cNvPr id="4129" name="Line 52"/>
              <p:cNvSpPr>
                <a:spLocks noChangeShapeType="1"/>
              </p:cNvSpPr>
              <p:nvPr/>
            </p:nvSpPr>
            <p:spPr bwMode="auto">
              <a:xfrm flipH="1">
                <a:off x="1803" y="3420"/>
                <a:ext cx="54" cy="5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30" name="Line 53"/>
              <p:cNvSpPr>
                <a:spLocks noChangeShapeType="1"/>
              </p:cNvSpPr>
              <p:nvPr/>
            </p:nvSpPr>
            <p:spPr bwMode="auto">
              <a:xfrm>
                <a:off x="1803" y="3480"/>
                <a:ext cx="63" cy="9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31" name="Line 54"/>
              <p:cNvSpPr>
                <a:spLocks noChangeShapeType="1"/>
              </p:cNvSpPr>
              <p:nvPr/>
            </p:nvSpPr>
            <p:spPr bwMode="auto">
              <a:xfrm flipH="1">
                <a:off x="1812" y="3582"/>
                <a:ext cx="57" cy="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121" name="Group 55"/>
            <p:cNvGrpSpPr>
              <a:grpSpLocks/>
            </p:cNvGrpSpPr>
            <p:nvPr/>
          </p:nvGrpSpPr>
          <p:grpSpPr bwMode="auto">
            <a:xfrm>
              <a:off x="3905250" y="6249988"/>
              <a:ext cx="119063" cy="447675"/>
              <a:chOff x="1803" y="3420"/>
              <a:chExt cx="66" cy="225"/>
            </a:xfrm>
          </p:grpSpPr>
          <p:sp>
            <p:nvSpPr>
              <p:cNvPr id="4126" name="Line 56"/>
              <p:cNvSpPr>
                <a:spLocks noChangeShapeType="1"/>
              </p:cNvSpPr>
              <p:nvPr/>
            </p:nvSpPr>
            <p:spPr bwMode="auto">
              <a:xfrm flipH="1">
                <a:off x="1803" y="3420"/>
                <a:ext cx="54" cy="5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27" name="Line 57"/>
              <p:cNvSpPr>
                <a:spLocks noChangeShapeType="1"/>
              </p:cNvSpPr>
              <p:nvPr/>
            </p:nvSpPr>
            <p:spPr bwMode="auto">
              <a:xfrm>
                <a:off x="1803" y="3480"/>
                <a:ext cx="63" cy="9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28" name="Line 58"/>
              <p:cNvSpPr>
                <a:spLocks noChangeShapeType="1"/>
              </p:cNvSpPr>
              <p:nvPr/>
            </p:nvSpPr>
            <p:spPr bwMode="auto">
              <a:xfrm flipH="1">
                <a:off x="1812" y="3582"/>
                <a:ext cx="57" cy="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122" name="Line 59"/>
            <p:cNvSpPr>
              <a:spLocks noChangeShapeType="1"/>
            </p:cNvSpPr>
            <p:nvPr/>
          </p:nvSpPr>
          <p:spPr bwMode="auto">
            <a:xfrm flipH="1" flipV="1">
              <a:off x="1647825" y="5772150"/>
              <a:ext cx="0" cy="576263"/>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4123" name="Text Box 60"/>
            <p:cNvSpPr txBox="1">
              <a:spLocks noChangeArrowheads="1"/>
            </p:cNvSpPr>
            <p:nvPr/>
          </p:nvSpPr>
          <p:spPr bwMode="auto">
            <a:xfrm>
              <a:off x="523875" y="5953125"/>
              <a:ext cx="1193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latin typeface="Arial Narrow" pitchFamily="34" charset="0"/>
                </a:rPr>
                <a:t>PV = $51,300</a:t>
              </a:r>
            </a:p>
          </p:txBody>
        </p:sp>
        <p:sp>
          <p:nvSpPr>
            <p:cNvPr id="4124" name="Line 61"/>
            <p:cNvSpPr>
              <a:spLocks noChangeShapeType="1"/>
            </p:cNvSpPr>
            <p:nvPr/>
          </p:nvSpPr>
          <p:spPr bwMode="auto">
            <a:xfrm>
              <a:off x="4206875" y="6819900"/>
              <a:ext cx="0" cy="400050"/>
            </a:xfrm>
            <a:prstGeom prst="line">
              <a:avLst/>
            </a:prstGeom>
            <a:noFill/>
            <a:ln w="19050">
              <a:solidFill>
                <a:schemeClr val="tx1"/>
              </a:solidFill>
              <a:round/>
              <a:headEnd/>
              <a:tailEnd type="stealth" w="lg" len="med"/>
            </a:ln>
            <a:extLst>
              <a:ext uri="{909E8E84-426E-40DD-AFC4-6F175D3DCCD1}">
                <a14:hiddenFill xmlns:a14="http://schemas.microsoft.com/office/drawing/2010/main">
                  <a:noFill/>
                </a14:hiddenFill>
              </a:ext>
            </a:extLst>
          </p:spPr>
          <p:txBody>
            <a:bodyPr/>
            <a:lstStyle/>
            <a:p>
              <a:endParaRPr lang="en-US"/>
            </a:p>
          </p:txBody>
        </p:sp>
        <p:sp>
          <p:nvSpPr>
            <p:cNvPr id="4125" name="Text Box 62"/>
            <p:cNvSpPr txBox="1">
              <a:spLocks noChangeArrowheads="1"/>
            </p:cNvSpPr>
            <p:nvPr/>
          </p:nvSpPr>
          <p:spPr bwMode="auto">
            <a:xfrm>
              <a:off x="3956050" y="5548313"/>
              <a:ext cx="188595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m = 12</a:t>
              </a:r>
            </a:p>
            <a:p>
              <a:pPr eaLnBrk="1" hangingPunct="1">
                <a:spcBef>
                  <a:spcPct val="0"/>
                </a:spcBef>
                <a:buFontTx/>
                <a:buNone/>
              </a:pPr>
              <a:r>
                <a:rPr lang="en-US" altLang="en-US" sz="1400">
                  <a:latin typeface="Times New Roman" pitchFamily="18" charset="0"/>
                </a:rPr>
                <a:t>T = 6</a:t>
              </a:r>
            </a:p>
            <a:p>
              <a:pPr eaLnBrk="1" hangingPunct="1">
                <a:spcBef>
                  <a:spcPct val="0"/>
                </a:spcBef>
                <a:buFontTx/>
                <a:buNone/>
              </a:pPr>
              <a:r>
                <a:rPr lang="en-US" altLang="en-US" sz="1400">
                  <a:latin typeface="Times New Roman" pitchFamily="18" charset="0"/>
                </a:rPr>
                <a:t>n = m x T = 12 x 6 = 72</a:t>
              </a:r>
            </a:p>
          </p:txBody>
        </p:sp>
      </p:grpSp>
      <p:sp>
        <p:nvSpPr>
          <p:cNvPr id="2087" name="Text Box 63"/>
          <p:cNvSpPr txBox="1">
            <a:spLocks noChangeArrowheads="1"/>
          </p:cNvSpPr>
          <p:nvPr/>
        </p:nvSpPr>
        <p:spPr bwMode="auto">
          <a:xfrm>
            <a:off x="69850" y="7829550"/>
            <a:ext cx="6788150"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latin typeface="Times New Roman" pitchFamily="18" charset="0"/>
              </a:rPr>
              <a:t>r</a:t>
            </a:r>
            <a:r>
              <a:rPr lang="en-US" altLang="en-US" sz="1600" baseline="-25000">
                <a:latin typeface="Times New Roman" pitchFamily="18" charset="0"/>
              </a:rPr>
              <a:t>periodic</a:t>
            </a:r>
            <a:r>
              <a:rPr lang="en-US" altLang="en-US" sz="1600">
                <a:latin typeface="Times New Roman" pitchFamily="18" charset="0"/>
              </a:rPr>
              <a:t> = nominal / m = 2.9/12 = 0.24167</a:t>
            </a:r>
          </a:p>
          <a:p>
            <a:pPr eaLnBrk="1" hangingPunct="1">
              <a:spcBef>
                <a:spcPct val="0"/>
              </a:spcBef>
              <a:buFontTx/>
              <a:buNone/>
            </a:pPr>
            <a:r>
              <a:rPr lang="en-US" altLang="en-US" sz="1600">
                <a:latin typeface="Times New Roman" pitchFamily="18" charset="0"/>
              </a:rPr>
              <a:t>P/Y=1, N=72, I/Y= 0.24167, PV=51300; CPT,PMT: PMT = </a:t>
            </a:r>
            <a:r>
              <a:rPr lang="en-US" altLang="en-US" sz="1600" b="1">
                <a:latin typeface="Times New Roman" pitchFamily="18" charset="0"/>
              </a:rPr>
              <a:t>$777.14</a:t>
            </a:r>
            <a:endParaRPr lang="en-US" altLang="en-US" sz="1600">
              <a:latin typeface="Times New Roman" pitchFamily="18" charset="0"/>
            </a:endParaRPr>
          </a:p>
          <a:p>
            <a:pPr eaLnBrk="1" hangingPunct="1">
              <a:spcBef>
                <a:spcPct val="0"/>
              </a:spcBef>
              <a:buFontTx/>
              <a:buNone/>
            </a:pPr>
            <a:r>
              <a:rPr lang="en-US" altLang="en-US" sz="1600">
                <a:latin typeface="Times New Roman" pitchFamily="18" charset="0"/>
              </a:rPr>
              <a:t>			</a:t>
            </a:r>
            <a:r>
              <a:rPr lang="en-US" altLang="en-US" sz="1600" b="1">
                <a:latin typeface="Times New Roman" pitchFamily="18" charset="0"/>
              </a:rPr>
              <a:t>OR</a:t>
            </a:r>
            <a:endParaRPr lang="en-US" altLang="en-US" sz="1600">
              <a:latin typeface="Times New Roman" pitchFamily="18" charset="0"/>
            </a:endParaRPr>
          </a:p>
          <a:p>
            <a:pPr eaLnBrk="1" hangingPunct="1">
              <a:spcBef>
                <a:spcPct val="0"/>
              </a:spcBef>
              <a:buFontTx/>
              <a:buNone/>
            </a:pPr>
            <a:r>
              <a:rPr lang="en-US" altLang="en-US" sz="1600">
                <a:latin typeface="Times New Roman" pitchFamily="18" charset="0"/>
              </a:rPr>
              <a:t>P/Y=12, N=72, I/Y=2.9, PV=51300’ CPT,PMT: PMT = </a:t>
            </a:r>
            <a:r>
              <a:rPr lang="en-US" altLang="en-US" sz="1600" b="1">
                <a:latin typeface="Times New Roman" pitchFamily="18" charset="0"/>
              </a:rPr>
              <a:t>$777.14</a:t>
            </a:r>
          </a:p>
          <a:p>
            <a:pPr eaLnBrk="1" hangingPunct="1">
              <a:spcBef>
                <a:spcPct val="0"/>
              </a:spcBef>
              <a:buFontTx/>
              <a:buNone/>
            </a:pPr>
            <a:endParaRPr lang="en-US" altLang="en-US" sz="1600">
              <a:latin typeface="Times New Roman" pitchFamily="18" charset="0"/>
            </a:endParaRPr>
          </a:p>
        </p:txBody>
      </p:sp>
      <p:sp>
        <p:nvSpPr>
          <p:cNvPr id="65" name="Text Box 26"/>
          <p:cNvSpPr txBox="1">
            <a:spLocks noChangeArrowheads="1"/>
          </p:cNvSpPr>
          <p:nvPr/>
        </p:nvSpPr>
        <p:spPr bwMode="auto">
          <a:xfrm>
            <a:off x="61913" y="3567113"/>
            <a:ext cx="67960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600" dirty="0">
              <a:latin typeface="Times New Roman" pitchFamily="18" charset="0"/>
            </a:endParaRPr>
          </a:p>
          <a:p>
            <a:pPr eaLnBrk="1" hangingPunct="1">
              <a:spcBef>
                <a:spcPct val="0"/>
              </a:spcBef>
              <a:buFontTx/>
              <a:buNone/>
            </a:pPr>
            <a:r>
              <a:rPr lang="en-US" altLang="en-US" sz="1600" b="1" dirty="0" smtClean="0">
                <a:latin typeface="Times New Roman" pitchFamily="18" charset="0"/>
              </a:rPr>
              <a:t>Solution:</a:t>
            </a:r>
            <a:r>
              <a:rPr lang="en-US" altLang="en-US" sz="1600" dirty="0" smtClean="0">
                <a:latin typeface="Times New Roman" pitchFamily="18" charset="0"/>
              </a:rPr>
              <a:t> </a:t>
            </a:r>
            <a:r>
              <a:rPr lang="en-US" altLang="en-US" sz="1600" dirty="0">
                <a:latin typeface="Times New Roman" pitchFamily="18" charset="0"/>
              </a:rPr>
              <a:t>P/Y=1, N=4, I/Y=7, PMT=10000; CPT,PV: </a:t>
            </a:r>
            <a:r>
              <a:rPr lang="en-US" altLang="en-US" sz="1600" b="1" dirty="0">
                <a:latin typeface="Times New Roman" pitchFamily="18" charset="0"/>
              </a:rPr>
              <a:t>$33,872.11</a:t>
            </a:r>
            <a:r>
              <a:rPr lang="en-US" altLang="en-US" sz="1600" dirty="0">
                <a:latin typeface="Times New Roman" pitchFamily="18" charset="0"/>
              </a:rPr>
              <a:t> </a:t>
            </a:r>
          </a:p>
        </p:txBody>
      </p:sp>
      <p:sp>
        <p:nvSpPr>
          <p:cNvPr id="3" name="Footer Placeholder 2"/>
          <p:cNvSpPr>
            <a:spLocks noGrp="1"/>
          </p:cNvSpPr>
          <p:nvPr>
            <p:ph type="ftr" sz="quarter" idx="11"/>
          </p:nvPr>
        </p:nvSpPr>
        <p:spPr/>
        <p:txBody>
          <a:bodyPr/>
          <a:lstStyle/>
          <a:p>
            <a:pPr>
              <a:defRPr/>
            </a:pPr>
            <a:r>
              <a:rPr lang="en-US" dirty="0" smtClean="0"/>
              <a:t>TVM Sample Problems </a:t>
            </a:r>
            <a:r>
              <a:rPr lang="en-US" sz="800" dirty="0" smtClean="0"/>
              <a:t>(ver. 2.3 Sep 17)</a:t>
            </a:r>
            <a:endParaRPr lang="en-US" sz="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5">
                                            <p:txEl>
                                              <p:pRg st="1" end="1"/>
                                            </p:txEl>
                                          </p:spTgt>
                                        </p:tgtEl>
                                        <p:attrNameLst>
                                          <p:attrName>style.visibility</p:attrName>
                                        </p:attrNameLst>
                                      </p:cBhvr>
                                      <p:to>
                                        <p:strVal val="visible"/>
                                      </p:to>
                                    </p:set>
                                    <p:anim calcmode="lin" valueType="num">
                                      <p:cBhvr additive="base">
                                        <p:cTn id="13" dur="500" fill="hold"/>
                                        <p:tgtEl>
                                          <p:spTgt spid="6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87">
                                            <p:txEl>
                                              <p:pRg st="0" end="0"/>
                                            </p:txEl>
                                          </p:spTgt>
                                        </p:tgtEl>
                                        <p:attrNameLst>
                                          <p:attrName>style.visibility</p:attrName>
                                        </p:attrNameLst>
                                      </p:cBhvr>
                                      <p:to>
                                        <p:strVal val="visible"/>
                                      </p:to>
                                    </p:set>
                                    <p:anim calcmode="lin" valueType="num">
                                      <p:cBhvr additive="base">
                                        <p:cTn id="25" dur="500" fill="hold"/>
                                        <p:tgtEl>
                                          <p:spTgt spid="208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87">
                                            <p:txEl>
                                              <p:pRg st="0" end="0"/>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087">
                                            <p:txEl>
                                              <p:pRg st="1" end="1"/>
                                            </p:txEl>
                                          </p:spTgt>
                                        </p:tgtEl>
                                        <p:attrNameLst>
                                          <p:attrName>style.visibility</p:attrName>
                                        </p:attrNameLst>
                                      </p:cBhvr>
                                      <p:to>
                                        <p:strVal val="visible"/>
                                      </p:to>
                                    </p:set>
                                    <p:anim calcmode="lin" valueType="num">
                                      <p:cBhvr additive="base">
                                        <p:cTn id="29" dur="500" fill="hold"/>
                                        <p:tgtEl>
                                          <p:spTgt spid="2087">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087">
                                            <p:txEl>
                                              <p:pRg st="1" end="1"/>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2087">
                                            <p:txEl>
                                              <p:pRg st="2" end="2"/>
                                            </p:txEl>
                                          </p:spTgt>
                                        </p:tgtEl>
                                        <p:attrNameLst>
                                          <p:attrName>style.visibility</p:attrName>
                                        </p:attrNameLst>
                                      </p:cBhvr>
                                      <p:to>
                                        <p:strVal val="visible"/>
                                      </p:to>
                                    </p:set>
                                    <p:anim calcmode="lin" valueType="num">
                                      <p:cBhvr additive="base">
                                        <p:cTn id="33" dur="500" fill="hold"/>
                                        <p:tgtEl>
                                          <p:spTgt spid="2087">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087">
                                            <p:txEl>
                                              <p:pRg st="2" end="2"/>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2087">
                                            <p:txEl>
                                              <p:pRg st="3" end="3"/>
                                            </p:txEl>
                                          </p:spTgt>
                                        </p:tgtEl>
                                        <p:attrNameLst>
                                          <p:attrName>style.visibility</p:attrName>
                                        </p:attrNameLst>
                                      </p:cBhvr>
                                      <p:to>
                                        <p:strVal val="visible"/>
                                      </p:to>
                                    </p:set>
                                    <p:anim calcmode="lin" valueType="num">
                                      <p:cBhvr additive="base">
                                        <p:cTn id="37" dur="500" fill="hold"/>
                                        <p:tgtEl>
                                          <p:spTgt spid="2087">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08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7" grpId="0" build="allAtOnce"/>
      <p:bldP spid="65"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Slide Number Placeholder 5"/>
          <p:cNvSpPr>
            <a:spLocks noGrp="1"/>
          </p:cNvSpPr>
          <p:nvPr>
            <p:ph type="sldNum" sz="quarter" idx="12"/>
          </p:nvPr>
        </p:nvSpPr>
        <p:spPr/>
        <p:txBody>
          <a:bodyPr/>
          <a:lstStyle/>
          <a:p>
            <a:pPr>
              <a:defRPr/>
            </a:pPr>
            <a:fld id="{EF4EC133-518B-47C8-B8CC-8B244039CBC2}" type="slidenum">
              <a:rPr lang="en-US"/>
              <a:pPr>
                <a:defRPr/>
              </a:pPr>
              <a:t>4</a:t>
            </a:fld>
            <a:endParaRPr lang="en-US"/>
          </a:p>
        </p:txBody>
      </p:sp>
      <p:sp>
        <p:nvSpPr>
          <p:cNvPr id="5123" name="Text Box 4"/>
          <p:cNvSpPr txBox="1">
            <a:spLocks noChangeArrowheads="1"/>
          </p:cNvSpPr>
          <p:nvPr/>
        </p:nvSpPr>
        <p:spPr bwMode="auto">
          <a:xfrm>
            <a:off x="123825" y="404813"/>
            <a:ext cx="67341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600" b="1">
              <a:latin typeface="Times New Roman" pitchFamily="18" charset="0"/>
            </a:endParaRPr>
          </a:p>
        </p:txBody>
      </p:sp>
      <p:sp>
        <p:nvSpPr>
          <p:cNvPr id="5124" name="Text Box 47"/>
          <p:cNvSpPr txBox="1">
            <a:spLocks noChangeArrowheads="1"/>
          </p:cNvSpPr>
          <p:nvPr/>
        </p:nvSpPr>
        <p:spPr bwMode="auto">
          <a:xfrm>
            <a:off x="174625" y="254000"/>
            <a:ext cx="6683375"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a:latin typeface="Times New Roman" pitchFamily="18" charset="0"/>
              </a:rPr>
              <a:t>3.</a:t>
            </a:r>
            <a:r>
              <a:rPr lang="en-US" altLang="en-US" sz="1600">
                <a:latin typeface="Times New Roman" pitchFamily="18" charset="0"/>
              </a:rPr>
              <a:t> How many years will it take for your savings account to accumulate $1m if it pays 4% interest p.a. compounded semiannually and you deposit $10k every 6-months at the end of the 6-month period?</a:t>
            </a:r>
          </a:p>
        </p:txBody>
      </p:sp>
      <p:grpSp>
        <p:nvGrpSpPr>
          <p:cNvPr id="2" name="Group 79"/>
          <p:cNvGrpSpPr>
            <a:grpSpLocks/>
          </p:cNvGrpSpPr>
          <p:nvPr/>
        </p:nvGrpSpPr>
        <p:grpSpPr bwMode="auto">
          <a:xfrm>
            <a:off x="695325" y="1052513"/>
            <a:ext cx="5240338" cy="1584325"/>
            <a:chOff x="695325" y="1052513"/>
            <a:chExt cx="5240338" cy="1584325"/>
          </a:xfrm>
        </p:grpSpPr>
        <p:sp>
          <p:nvSpPr>
            <p:cNvPr id="5163" name="Line 48"/>
            <p:cNvSpPr>
              <a:spLocks noChangeShapeType="1"/>
            </p:cNvSpPr>
            <p:nvPr/>
          </p:nvSpPr>
          <p:spPr bwMode="auto">
            <a:xfrm>
              <a:off x="1270000" y="1830388"/>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64" name="Line 49"/>
            <p:cNvSpPr>
              <a:spLocks noChangeShapeType="1"/>
            </p:cNvSpPr>
            <p:nvPr/>
          </p:nvSpPr>
          <p:spPr bwMode="auto">
            <a:xfrm flipV="1">
              <a:off x="812800" y="1900238"/>
              <a:ext cx="2587625" cy="3175"/>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65" name="Line 50"/>
            <p:cNvSpPr>
              <a:spLocks noChangeShapeType="1"/>
            </p:cNvSpPr>
            <p:nvPr/>
          </p:nvSpPr>
          <p:spPr bwMode="auto">
            <a:xfrm>
              <a:off x="812800" y="1830388"/>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66" name="Line 51"/>
            <p:cNvSpPr>
              <a:spLocks noChangeShapeType="1"/>
            </p:cNvSpPr>
            <p:nvPr/>
          </p:nvSpPr>
          <p:spPr bwMode="auto">
            <a:xfrm>
              <a:off x="5118100" y="1824038"/>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67" name="Line 52"/>
            <p:cNvSpPr>
              <a:spLocks noChangeShapeType="1"/>
            </p:cNvSpPr>
            <p:nvPr/>
          </p:nvSpPr>
          <p:spPr bwMode="auto">
            <a:xfrm>
              <a:off x="1714500" y="1830388"/>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68" name="Line 53"/>
            <p:cNvSpPr>
              <a:spLocks noChangeShapeType="1"/>
            </p:cNvSpPr>
            <p:nvPr/>
          </p:nvSpPr>
          <p:spPr bwMode="auto">
            <a:xfrm>
              <a:off x="2184400" y="1830388"/>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69" name="Line 54"/>
            <p:cNvSpPr>
              <a:spLocks noChangeShapeType="1"/>
            </p:cNvSpPr>
            <p:nvPr/>
          </p:nvSpPr>
          <p:spPr bwMode="auto">
            <a:xfrm>
              <a:off x="2628900" y="1830388"/>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70" name="Line 55"/>
            <p:cNvSpPr>
              <a:spLocks noChangeShapeType="1"/>
            </p:cNvSpPr>
            <p:nvPr/>
          </p:nvSpPr>
          <p:spPr bwMode="auto">
            <a:xfrm>
              <a:off x="3111500" y="1830388"/>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71" name="Line 56"/>
            <p:cNvSpPr>
              <a:spLocks noChangeShapeType="1"/>
            </p:cNvSpPr>
            <p:nvPr/>
          </p:nvSpPr>
          <p:spPr bwMode="auto">
            <a:xfrm>
              <a:off x="4654550" y="1824038"/>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72" name="Line 57"/>
            <p:cNvSpPr>
              <a:spLocks noChangeShapeType="1"/>
            </p:cNvSpPr>
            <p:nvPr/>
          </p:nvSpPr>
          <p:spPr bwMode="auto">
            <a:xfrm>
              <a:off x="4197350" y="1824038"/>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73" name="Text Box 58"/>
            <p:cNvSpPr txBox="1">
              <a:spLocks noChangeArrowheads="1"/>
            </p:cNvSpPr>
            <p:nvPr/>
          </p:nvSpPr>
          <p:spPr bwMode="auto">
            <a:xfrm>
              <a:off x="695325" y="1636713"/>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000" b="1">
                  <a:latin typeface="Times New Roman" pitchFamily="18" charset="0"/>
                </a:rPr>
                <a:t>0</a:t>
              </a:r>
            </a:p>
          </p:txBody>
        </p:sp>
        <p:sp>
          <p:nvSpPr>
            <p:cNvPr id="5174" name="Line 59"/>
            <p:cNvSpPr>
              <a:spLocks noChangeShapeType="1"/>
            </p:cNvSpPr>
            <p:nvPr/>
          </p:nvSpPr>
          <p:spPr bwMode="auto">
            <a:xfrm flipH="1">
              <a:off x="1273175" y="2006600"/>
              <a:ext cx="0" cy="32385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75" name="Line 60"/>
            <p:cNvSpPr>
              <a:spLocks noChangeShapeType="1"/>
            </p:cNvSpPr>
            <p:nvPr/>
          </p:nvSpPr>
          <p:spPr bwMode="auto">
            <a:xfrm flipH="1">
              <a:off x="1720850" y="2006600"/>
              <a:ext cx="0" cy="32385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76" name="Line 61"/>
            <p:cNvSpPr>
              <a:spLocks noChangeShapeType="1"/>
            </p:cNvSpPr>
            <p:nvPr/>
          </p:nvSpPr>
          <p:spPr bwMode="auto">
            <a:xfrm flipH="1">
              <a:off x="2187575" y="2006600"/>
              <a:ext cx="0" cy="32385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77" name="Line 62"/>
            <p:cNvSpPr>
              <a:spLocks noChangeShapeType="1"/>
            </p:cNvSpPr>
            <p:nvPr/>
          </p:nvSpPr>
          <p:spPr bwMode="auto">
            <a:xfrm flipH="1">
              <a:off x="2638425" y="2006600"/>
              <a:ext cx="0" cy="32385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78" name="Line 63"/>
            <p:cNvSpPr>
              <a:spLocks noChangeShapeType="1"/>
            </p:cNvSpPr>
            <p:nvPr/>
          </p:nvSpPr>
          <p:spPr bwMode="auto">
            <a:xfrm flipH="1">
              <a:off x="3111500" y="2006600"/>
              <a:ext cx="0" cy="32385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79" name="Line 64"/>
            <p:cNvSpPr>
              <a:spLocks noChangeShapeType="1"/>
            </p:cNvSpPr>
            <p:nvPr/>
          </p:nvSpPr>
          <p:spPr bwMode="auto">
            <a:xfrm flipH="1">
              <a:off x="5114925" y="2000250"/>
              <a:ext cx="0" cy="32385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80" name="Line 65"/>
            <p:cNvSpPr>
              <a:spLocks noChangeShapeType="1"/>
            </p:cNvSpPr>
            <p:nvPr/>
          </p:nvSpPr>
          <p:spPr bwMode="auto">
            <a:xfrm flipH="1">
              <a:off x="4657725" y="2000250"/>
              <a:ext cx="0" cy="32385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81" name="Line 66"/>
            <p:cNvSpPr>
              <a:spLocks noChangeShapeType="1"/>
            </p:cNvSpPr>
            <p:nvPr/>
          </p:nvSpPr>
          <p:spPr bwMode="auto">
            <a:xfrm flipH="1">
              <a:off x="4200525" y="2000250"/>
              <a:ext cx="0" cy="32385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82" name="Line 67"/>
            <p:cNvSpPr>
              <a:spLocks noChangeShapeType="1"/>
            </p:cNvSpPr>
            <p:nvPr/>
          </p:nvSpPr>
          <p:spPr bwMode="auto">
            <a:xfrm flipH="1" flipV="1">
              <a:off x="5108575" y="1052513"/>
              <a:ext cx="0" cy="581025"/>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83" name="Text Box 68"/>
            <p:cNvSpPr txBox="1">
              <a:spLocks noChangeArrowheads="1"/>
            </p:cNvSpPr>
            <p:nvPr/>
          </p:nvSpPr>
          <p:spPr bwMode="auto">
            <a:xfrm>
              <a:off x="2549525" y="2362200"/>
              <a:ext cx="12588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b="1">
                  <a:latin typeface="Times New Roman" pitchFamily="18" charset="0"/>
                </a:rPr>
                <a:t>PMT = (-)10,000</a:t>
              </a:r>
            </a:p>
          </p:txBody>
        </p:sp>
        <p:sp>
          <p:nvSpPr>
            <p:cNvPr id="5184" name="Text Box 69"/>
            <p:cNvSpPr txBox="1">
              <a:spLocks noChangeArrowheads="1"/>
            </p:cNvSpPr>
            <p:nvPr/>
          </p:nvSpPr>
          <p:spPr bwMode="auto">
            <a:xfrm>
              <a:off x="1190625" y="1323975"/>
              <a:ext cx="6467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b="1">
                  <a:latin typeface="Times New Roman" pitchFamily="18" charset="0"/>
                </a:rPr>
                <a:t>r = 4%</a:t>
              </a:r>
            </a:p>
          </p:txBody>
        </p:sp>
        <p:sp>
          <p:nvSpPr>
            <p:cNvPr id="5185" name="Line 70"/>
            <p:cNvSpPr>
              <a:spLocks noChangeShapeType="1"/>
            </p:cNvSpPr>
            <p:nvPr/>
          </p:nvSpPr>
          <p:spPr bwMode="auto">
            <a:xfrm>
              <a:off x="3835400" y="1890713"/>
              <a:ext cx="1266825" cy="3175"/>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186" name="Group 71"/>
            <p:cNvGrpSpPr>
              <a:grpSpLocks/>
            </p:cNvGrpSpPr>
            <p:nvPr/>
          </p:nvGrpSpPr>
          <p:grpSpPr bwMode="auto">
            <a:xfrm>
              <a:off x="3303588" y="1670050"/>
              <a:ext cx="157162" cy="457200"/>
              <a:chOff x="2229" y="2584"/>
              <a:chExt cx="99" cy="288"/>
            </a:xfrm>
          </p:grpSpPr>
          <p:sp>
            <p:nvSpPr>
              <p:cNvPr id="5200" name="Line 72"/>
              <p:cNvSpPr>
                <a:spLocks noChangeShapeType="1"/>
              </p:cNvSpPr>
              <p:nvPr/>
            </p:nvSpPr>
            <p:spPr bwMode="auto">
              <a:xfrm flipH="1">
                <a:off x="2229" y="2584"/>
                <a:ext cx="79" cy="8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01" name="Line 73"/>
              <p:cNvSpPr>
                <a:spLocks noChangeShapeType="1"/>
              </p:cNvSpPr>
              <p:nvPr/>
            </p:nvSpPr>
            <p:spPr bwMode="auto">
              <a:xfrm>
                <a:off x="2229" y="2670"/>
                <a:ext cx="99" cy="10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02" name="Line 74"/>
              <p:cNvSpPr>
                <a:spLocks noChangeShapeType="1"/>
              </p:cNvSpPr>
              <p:nvPr/>
            </p:nvSpPr>
            <p:spPr bwMode="auto">
              <a:xfrm flipV="1">
                <a:off x="2248" y="2772"/>
                <a:ext cx="80" cy="10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187" name="Group 75"/>
            <p:cNvGrpSpPr>
              <a:grpSpLocks/>
            </p:cNvGrpSpPr>
            <p:nvPr/>
          </p:nvGrpSpPr>
          <p:grpSpPr bwMode="auto">
            <a:xfrm>
              <a:off x="3762375" y="1674813"/>
              <a:ext cx="157163" cy="457200"/>
              <a:chOff x="2229" y="2584"/>
              <a:chExt cx="99" cy="288"/>
            </a:xfrm>
          </p:grpSpPr>
          <p:sp>
            <p:nvSpPr>
              <p:cNvPr id="5197" name="Line 76"/>
              <p:cNvSpPr>
                <a:spLocks noChangeShapeType="1"/>
              </p:cNvSpPr>
              <p:nvPr/>
            </p:nvSpPr>
            <p:spPr bwMode="auto">
              <a:xfrm flipH="1">
                <a:off x="2229" y="2584"/>
                <a:ext cx="79" cy="8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98" name="Line 77"/>
              <p:cNvSpPr>
                <a:spLocks noChangeShapeType="1"/>
              </p:cNvSpPr>
              <p:nvPr/>
            </p:nvSpPr>
            <p:spPr bwMode="auto">
              <a:xfrm>
                <a:off x="2229" y="2670"/>
                <a:ext cx="99" cy="10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99" name="Line 78"/>
              <p:cNvSpPr>
                <a:spLocks noChangeShapeType="1"/>
              </p:cNvSpPr>
              <p:nvPr/>
            </p:nvSpPr>
            <p:spPr bwMode="auto">
              <a:xfrm flipV="1">
                <a:off x="2248" y="2772"/>
                <a:ext cx="80" cy="10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188" name="Text Box 79"/>
            <p:cNvSpPr txBox="1">
              <a:spLocks noChangeArrowheads="1"/>
            </p:cNvSpPr>
            <p:nvPr/>
          </p:nvSpPr>
          <p:spPr bwMode="auto">
            <a:xfrm>
              <a:off x="5105400" y="1130300"/>
              <a:ext cx="83026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b="1">
                  <a:latin typeface="Times New Roman" pitchFamily="18" charset="0"/>
                </a:rPr>
                <a:t>FV = $1m</a:t>
              </a:r>
            </a:p>
          </p:txBody>
        </p:sp>
        <p:sp>
          <p:nvSpPr>
            <p:cNvPr id="5189" name="Text Box 80"/>
            <p:cNvSpPr txBox="1">
              <a:spLocks noChangeArrowheads="1"/>
            </p:cNvSpPr>
            <p:nvPr/>
          </p:nvSpPr>
          <p:spPr bwMode="auto">
            <a:xfrm>
              <a:off x="4987925" y="1606550"/>
              <a:ext cx="4540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000" b="1">
                  <a:latin typeface="Times New Roman" pitchFamily="18" charset="0"/>
                </a:rPr>
                <a:t>n = ?</a:t>
              </a:r>
            </a:p>
          </p:txBody>
        </p:sp>
        <p:sp>
          <p:nvSpPr>
            <p:cNvPr id="5190" name="Text Box 81"/>
            <p:cNvSpPr txBox="1">
              <a:spLocks noChangeArrowheads="1"/>
            </p:cNvSpPr>
            <p:nvPr/>
          </p:nvSpPr>
          <p:spPr bwMode="auto">
            <a:xfrm>
              <a:off x="1127125" y="1584325"/>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000" b="1">
                  <a:latin typeface="Times New Roman" pitchFamily="18" charset="0"/>
                </a:rPr>
                <a:t>1</a:t>
              </a:r>
            </a:p>
          </p:txBody>
        </p:sp>
        <p:sp>
          <p:nvSpPr>
            <p:cNvPr id="5191" name="Text Box 82"/>
            <p:cNvSpPr txBox="1">
              <a:spLocks noChangeArrowheads="1"/>
            </p:cNvSpPr>
            <p:nvPr/>
          </p:nvSpPr>
          <p:spPr bwMode="auto">
            <a:xfrm>
              <a:off x="1574800" y="1584325"/>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000" b="1">
                  <a:latin typeface="Times New Roman" pitchFamily="18" charset="0"/>
                </a:rPr>
                <a:t>2</a:t>
              </a:r>
            </a:p>
          </p:txBody>
        </p:sp>
        <p:sp>
          <p:nvSpPr>
            <p:cNvPr id="5192" name="Text Box 83"/>
            <p:cNvSpPr txBox="1">
              <a:spLocks noChangeArrowheads="1"/>
            </p:cNvSpPr>
            <p:nvPr/>
          </p:nvSpPr>
          <p:spPr bwMode="auto">
            <a:xfrm>
              <a:off x="2070100" y="1584325"/>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000" b="1">
                  <a:latin typeface="Times New Roman" pitchFamily="18" charset="0"/>
                </a:rPr>
                <a:t>3</a:t>
              </a:r>
            </a:p>
          </p:txBody>
        </p:sp>
        <p:sp>
          <p:nvSpPr>
            <p:cNvPr id="5193" name="Text Box 84"/>
            <p:cNvSpPr txBox="1">
              <a:spLocks noChangeArrowheads="1"/>
            </p:cNvSpPr>
            <p:nvPr/>
          </p:nvSpPr>
          <p:spPr bwMode="auto">
            <a:xfrm>
              <a:off x="2508250" y="1584325"/>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000" b="1">
                  <a:latin typeface="Times New Roman" pitchFamily="18" charset="0"/>
                </a:rPr>
                <a:t>4</a:t>
              </a:r>
            </a:p>
          </p:txBody>
        </p:sp>
        <p:sp>
          <p:nvSpPr>
            <p:cNvPr id="5194" name="Text Box 85"/>
            <p:cNvSpPr txBox="1">
              <a:spLocks noChangeArrowheads="1"/>
            </p:cNvSpPr>
            <p:nvPr/>
          </p:nvSpPr>
          <p:spPr bwMode="auto">
            <a:xfrm>
              <a:off x="2978150" y="1577975"/>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000" b="1">
                  <a:latin typeface="Times New Roman" pitchFamily="18" charset="0"/>
                </a:rPr>
                <a:t>5</a:t>
              </a:r>
            </a:p>
          </p:txBody>
        </p:sp>
        <p:sp>
          <p:nvSpPr>
            <p:cNvPr id="5195" name="Text Box 86"/>
            <p:cNvSpPr txBox="1">
              <a:spLocks noChangeArrowheads="1"/>
            </p:cNvSpPr>
            <p:nvPr/>
          </p:nvSpPr>
          <p:spPr bwMode="auto">
            <a:xfrm>
              <a:off x="4429125" y="1606550"/>
              <a:ext cx="4238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000" b="1">
                  <a:latin typeface="Times New Roman" pitchFamily="18" charset="0"/>
                </a:rPr>
                <a:t>n - 1</a:t>
              </a:r>
            </a:p>
          </p:txBody>
        </p:sp>
        <p:sp>
          <p:nvSpPr>
            <p:cNvPr id="5196" name="Text Box 87"/>
            <p:cNvSpPr txBox="1">
              <a:spLocks noChangeArrowheads="1"/>
            </p:cNvSpPr>
            <p:nvPr/>
          </p:nvSpPr>
          <p:spPr bwMode="auto">
            <a:xfrm>
              <a:off x="3978275" y="1606550"/>
              <a:ext cx="4238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000" b="1">
                  <a:latin typeface="Times New Roman" pitchFamily="18" charset="0"/>
                </a:rPr>
                <a:t>n - 2</a:t>
              </a:r>
            </a:p>
          </p:txBody>
        </p:sp>
      </p:grpSp>
      <p:sp>
        <p:nvSpPr>
          <p:cNvPr id="5126" name="Text Box 88"/>
          <p:cNvSpPr txBox="1">
            <a:spLocks noChangeArrowheads="1"/>
          </p:cNvSpPr>
          <p:nvPr/>
        </p:nvSpPr>
        <p:spPr bwMode="auto">
          <a:xfrm>
            <a:off x="174625" y="4610100"/>
            <a:ext cx="66833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a:latin typeface="Times New Roman" pitchFamily="18" charset="0"/>
              </a:rPr>
              <a:t>4.</a:t>
            </a:r>
            <a:r>
              <a:rPr lang="en-US" altLang="en-US" sz="1600">
                <a:latin typeface="Times New Roman" pitchFamily="18" charset="0"/>
              </a:rPr>
              <a:t> Today you deposited $1,300 in a bank that pays 5% p.a., compounded quarterly.  How much money would you have in this account 20 months from now?</a:t>
            </a:r>
            <a:endParaRPr lang="en-US" altLang="en-US" sz="1600" b="1">
              <a:latin typeface="Times New Roman" pitchFamily="18" charset="0"/>
            </a:endParaRPr>
          </a:p>
        </p:txBody>
      </p:sp>
      <p:grpSp>
        <p:nvGrpSpPr>
          <p:cNvPr id="5" name="Group 81"/>
          <p:cNvGrpSpPr>
            <a:grpSpLocks/>
          </p:cNvGrpSpPr>
          <p:nvPr/>
        </p:nvGrpSpPr>
        <p:grpSpPr bwMode="auto">
          <a:xfrm>
            <a:off x="495300" y="5281613"/>
            <a:ext cx="5248275" cy="1644650"/>
            <a:chOff x="495300" y="5281613"/>
            <a:chExt cx="5248275" cy="1644650"/>
          </a:xfrm>
        </p:grpSpPr>
        <p:grpSp>
          <p:nvGrpSpPr>
            <p:cNvPr id="5131" name="Group 121"/>
            <p:cNvGrpSpPr>
              <a:grpSpLocks/>
            </p:cNvGrpSpPr>
            <p:nvPr/>
          </p:nvGrpSpPr>
          <p:grpSpPr bwMode="auto">
            <a:xfrm>
              <a:off x="1611313" y="6065838"/>
              <a:ext cx="1733550" cy="161925"/>
              <a:chOff x="294" y="3315"/>
              <a:chExt cx="521" cy="60"/>
            </a:xfrm>
          </p:grpSpPr>
          <p:sp>
            <p:nvSpPr>
              <p:cNvPr id="5159" name="Line 122"/>
              <p:cNvSpPr>
                <a:spLocks noChangeShapeType="1"/>
              </p:cNvSpPr>
              <p:nvPr/>
            </p:nvSpPr>
            <p:spPr bwMode="auto">
              <a:xfrm>
                <a:off x="294" y="3343"/>
                <a:ext cx="52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60" name="Line 123"/>
              <p:cNvSpPr>
                <a:spLocks noChangeShapeType="1"/>
              </p:cNvSpPr>
              <p:nvPr/>
            </p:nvSpPr>
            <p:spPr bwMode="auto">
              <a:xfrm>
                <a:off x="294" y="3315"/>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61" name="Line 124"/>
              <p:cNvSpPr>
                <a:spLocks noChangeShapeType="1"/>
              </p:cNvSpPr>
              <p:nvPr/>
            </p:nvSpPr>
            <p:spPr bwMode="auto">
              <a:xfrm>
                <a:off x="513" y="3315"/>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62" name="Line 125"/>
              <p:cNvSpPr>
                <a:spLocks noChangeShapeType="1"/>
              </p:cNvSpPr>
              <p:nvPr/>
            </p:nvSpPr>
            <p:spPr bwMode="auto">
              <a:xfrm>
                <a:off x="732" y="3315"/>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132" name="Text Box 126"/>
            <p:cNvSpPr txBox="1">
              <a:spLocks noChangeArrowheads="1"/>
            </p:cNvSpPr>
            <p:nvPr/>
          </p:nvSpPr>
          <p:spPr bwMode="auto">
            <a:xfrm>
              <a:off x="1482725" y="6191250"/>
              <a:ext cx="2762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latin typeface="Arial Narrow" pitchFamily="34" charset="0"/>
                </a:rPr>
                <a:t>0</a:t>
              </a:r>
            </a:p>
          </p:txBody>
        </p:sp>
        <p:sp>
          <p:nvSpPr>
            <p:cNvPr id="5133" name="Text Box 127"/>
            <p:cNvSpPr txBox="1">
              <a:spLocks noChangeArrowheads="1"/>
            </p:cNvSpPr>
            <p:nvPr/>
          </p:nvSpPr>
          <p:spPr bwMode="auto">
            <a:xfrm>
              <a:off x="2195513" y="6191250"/>
              <a:ext cx="2762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latin typeface="Arial Narrow" pitchFamily="34" charset="0"/>
                </a:rPr>
                <a:t>1</a:t>
              </a:r>
            </a:p>
          </p:txBody>
        </p:sp>
        <p:sp>
          <p:nvSpPr>
            <p:cNvPr id="5134" name="Text Box 128"/>
            <p:cNvSpPr txBox="1">
              <a:spLocks noChangeArrowheads="1"/>
            </p:cNvSpPr>
            <p:nvPr/>
          </p:nvSpPr>
          <p:spPr bwMode="auto">
            <a:xfrm>
              <a:off x="2917825" y="6191250"/>
              <a:ext cx="2762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latin typeface="Arial Narrow" pitchFamily="34" charset="0"/>
                </a:rPr>
                <a:t>2</a:t>
              </a:r>
            </a:p>
          </p:txBody>
        </p:sp>
        <p:sp>
          <p:nvSpPr>
            <p:cNvPr id="5135" name="Text Box 129"/>
            <p:cNvSpPr txBox="1">
              <a:spLocks noChangeArrowheads="1"/>
            </p:cNvSpPr>
            <p:nvPr/>
          </p:nvSpPr>
          <p:spPr bwMode="auto">
            <a:xfrm>
              <a:off x="4022725" y="6191250"/>
              <a:ext cx="2762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latin typeface="Arial Narrow" pitchFamily="34" charset="0"/>
                </a:rPr>
                <a:t>5</a:t>
              </a:r>
            </a:p>
          </p:txBody>
        </p:sp>
        <p:sp>
          <p:nvSpPr>
            <p:cNvPr id="5136" name="Text Box 130"/>
            <p:cNvSpPr txBox="1">
              <a:spLocks noChangeArrowheads="1"/>
            </p:cNvSpPr>
            <p:nvPr/>
          </p:nvSpPr>
          <p:spPr bwMode="auto">
            <a:xfrm>
              <a:off x="4757738" y="6178550"/>
              <a:ext cx="2762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latin typeface="Arial Narrow" pitchFamily="34" charset="0"/>
                </a:rPr>
                <a:t>6</a:t>
              </a:r>
            </a:p>
          </p:txBody>
        </p:sp>
        <p:sp>
          <p:nvSpPr>
            <p:cNvPr id="5137" name="Text Box 131"/>
            <p:cNvSpPr txBox="1">
              <a:spLocks noChangeArrowheads="1"/>
            </p:cNvSpPr>
            <p:nvPr/>
          </p:nvSpPr>
          <p:spPr bwMode="auto">
            <a:xfrm>
              <a:off x="5467350" y="6191250"/>
              <a:ext cx="2762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latin typeface="Arial Narrow" pitchFamily="34" charset="0"/>
                </a:rPr>
                <a:t>7</a:t>
              </a:r>
            </a:p>
          </p:txBody>
        </p:sp>
        <p:sp>
          <p:nvSpPr>
            <p:cNvPr id="5138" name="Text Box 132"/>
            <p:cNvSpPr txBox="1">
              <a:spLocks noChangeArrowheads="1"/>
            </p:cNvSpPr>
            <p:nvPr/>
          </p:nvSpPr>
          <p:spPr bwMode="auto">
            <a:xfrm>
              <a:off x="1092200" y="5729288"/>
              <a:ext cx="120257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latin typeface="Arial Narrow" pitchFamily="34" charset="0"/>
                </a:rPr>
                <a:t>nominal = 5%</a:t>
              </a:r>
            </a:p>
          </p:txBody>
        </p:sp>
        <p:grpSp>
          <p:nvGrpSpPr>
            <p:cNvPr id="5139" name="Group 133"/>
            <p:cNvGrpSpPr>
              <a:grpSpLocks/>
            </p:cNvGrpSpPr>
            <p:nvPr/>
          </p:nvGrpSpPr>
          <p:grpSpPr bwMode="auto">
            <a:xfrm>
              <a:off x="3917950" y="6057900"/>
              <a:ext cx="1706563" cy="161925"/>
              <a:chOff x="987" y="3312"/>
              <a:chExt cx="513" cy="60"/>
            </a:xfrm>
          </p:grpSpPr>
          <p:sp>
            <p:nvSpPr>
              <p:cNvPr id="5155" name="Line 134"/>
              <p:cNvSpPr>
                <a:spLocks noChangeShapeType="1"/>
              </p:cNvSpPr>
              <p:nvPr/>
            </p:nvSpPr>
            <p:spPr bwMode="auto">
              <a:xfrm>
                <a:off x="1060" y="3312"/>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56" name="Line 135"/>
              <p:cNvSpPr>
                <a:spLocks noChangeShapeType="1"/>
              </p:cNvSpPr>
              <p:nvPr/>
            </p:nvSpPr>
            <p:spPr bwMode="auto">
              <a:xfrm>
                <a:off x="1280" y="3312"/>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57" name="Line 136"/>
              <p:cNvSpPr>
                <a:spLocks noChangeShapeType="1"/>
              </p:cNvSpPr>
              <p:nvPr/>
            </p:nvSpPr>
            <p:spPr bwMode="auto">
              <a:xfrm>
                <a:off x="1500" y="3312"/>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58" name="Line 137"/>
              <p:cNvSpPr>
                <a:spLocks noChangeShapeType="1"/>
              </p:cNvSpPr>
              <p:nvPr/>
            </p:nvSpPr>
            <p:spPr bwMode="auto">
              <a:xfrm>
                <a:off x="987" y="3340"/>
                <a:ext cx="509"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140" name="Group 138"/>
            <p:cNvGrpSpPr>
              <a:grpSpLocks/>
            </p:cNvGrpSpPr>
            <p:nvPr/>
          </p:nvGrpSpPr>
          <p:grpSpPr bwMode="auto">
            <a:xfrm>
              <a:off x="3278188" y="5910263"/>
              <a:ext cx="120650" cy="447675"/>
              <a:chOff x="1803" y="3420"/>
              <a:chExt cx="66" cy="225"/>
            </a:xfrm>
          </p:grpSpPr>
          <p:sp>
            <p:nvSpPr>
              <p:cNvPr id="5152" name="Line 139"/>
              <p:cNvSpPr>
                <a:spLocks noChangeShapeType="1"/>
              </p:cNvSpPr>
              <p:nvPr/>
            </p:nvSpPr>
            <p:spPr bwMode="auto">
              <a:xfrm flipH="1">
                <a:off x="1803" y="3420"/>
                <a:ext cx="54" cy="5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53" name="Line 140"/>
              <p:cNvSpPr>
                <a:spLocks noChangeShapeType="1"/>
              </p:cNvSpPr>
              <p:nvPr/>
            </p:nvSpPr>
            <p:spPr bwMode="auto">
              <a:xfrm>
                <a:off x="1803" y="3480"/>
                <a:ext cx="63" cy="9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54" name="Line 141"/>
              <p:cNvSpPr>
                <a:spLocks noChangeShapeType="1"/>
              </p:cNvSpPr>
              <p:nvPr/>
            </p:nvSpPr>
            <p:spPr bwMode="auto">
              <a:xfrm flipH="1">
                <a:off x="1812" y="3582"/>
                <a:ext cx="57" cy="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141" name="Group 142"/>
            <p:cNvGrpSpPr>
              <a:grpSpLocks/>
            </p:cNvGrpSpPr>
            <p:nvPr/>
          </p:nvGrpSpPr>
          <p:grpSpPr bwMode="auto">
            <a:xfrm>
              <a:off x="3857625" y="5910263"/>
              <a:ext cx="119063" cy="447675"/>
              <a:chOff x="1803" y="3420"/>
              <a:chExt cx="66" cy="225"/>
            </a:xfrm>
          </p:grpSpPr>
          <p:sp>
            <p:nvSpPr>
              <p:cNvPr id="5149" name="Line 143"/>
              <p:cNvSpPr>
                <a:spLocks noChangeShapeType="1"/>
              </p:cNvSpPr>
              <p:nvPr/>
            </p:nvSpPr>
            <p:spPr bwMode="auto">
              <a:xfrm flipH="1">
                <a:off x="1803" y="3420"/>
                <a:ext cx="54" cy="5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50" name="Line 144"/>
              <p:cNvSpPr>
                <a:spLocks noChangeShapeType="1"/>
              </p:cNvSpPr>
              <p:nvPr/>
            </p:nvSpPr>
            <p:spPr bwMode="auto">
              <a:xfrm>
                <a:off x="1803" y="3480"/>
                <a:ext cx="63" cy="9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51" name="Line 145"/>
              <p:cNvSpPr>
                <a:spLocks noChangeShapeType="1"/>
              </p:cNvSpPr>
              <p:nvPr/>
            </p:nvSpPr>
            <p:spPr bwMode="auto">
              <a:xfrm flipH="1">
                <a:off x="1812" y="3582"/>
                <a:ext cx="57" cy="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142" name="Line 146"/>
            <p:cNvSpPr>
              <a:spLocks noChangeShapeType="1"/>
            </p:cNvSpPr>
            <p:nvPr/>
          </p:nvSpPr>
          <p:spPr bwMode="auto">
            <a:xfrm flipH="1">
              <a:off x="1612900" y="6502400"/>
              <a:ext cx="0" cy="423863"/>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5143" name="Text Box 147"/>
            <p:cNvSpPr txBox="1">
              <a:spLocks noChangeArrowheads="1"/>
            </p:cNvSpPr>
            <p:nvPr/>
          </p:nvSpPr>
          <p:spPr bwMode="auto">
            <a:xfrm>
              <a:off x="495300" y="6588125"/>
              <a:ext cx="11017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latin typeface="Arial Narrow" pitchFamily="34" charset="0"/>
                </a:rPr>
                <a:t>PV = $1,300</a:t>
              </a:r>
            </a:p>
          </p:txBody>
        </p:sp>
        <p:sp>
          <p:nvSpPr>
            <p:cNvPr id="5144" name="Text Box 148"/>
            <p:cNvSpPr txBox="1">
              <a:spLocks noChangeArrowheads="1"/>
            </p:cNvSpPr>
            <p:nvPr/>
          </p:nvSpPr>
          <p:spPr bwMode="auto">
            <a:xfrm>
              <a:off x="1946275" y="5281613"/>
              <a:ext cx="2720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m = 4, T = 20/12 = 1.666667 </a:t>
              </a:r>
            </a:p>
            <a:p>
              <a:pPr eaLnBrk="1" hangingPunct="1">
                <a:spcBef>
                  <a:spcPct val="0"/>
                </a:spcBef>
                <a:buFontTx/>
                <a:buNone/>
              </a:pPr>
              <a:r>
                <a:rPr lang="en-US" altLang="en-US" sz="1400">
                  <a:latin typeface="Times New Roman" pitchFamily="18" charset="0"/>
                </a:rPr>
                <a:t>n = m x T = 6.666667</a:t>
              </a:r>
            </a:p>
          </p:txBody>
        </p:sp>
        <p:sp>
          <p:nvSpPr>
            <p:cNvPr id="5145" name="Line 149"/>
            <p:cNvSpPr>
              <a:spLocks noChangeShapeType="1"/>
            </p:cNvSpPr>
            <p:nvPr/>
          </p:nvSpPr>
          <p:spPr bwMode="auto">
            <a:xfrm flipH="1" flipV="1">
              <a:off x="5422900" y="5368925"/>
              <a:ext cx="0" cy="747713"/>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5146" name="Text Box 150"/>
            <p:cNvSpPr txBox="1">
              <a:spLocks noChangeArrowheads="1"/>
            </p:cNvSpPr>
            <p:nvPr/>
          </p:nvSpPr>
          <p:spPr bwMode="auto">
            <a:xfrm>
              <a:off x="4724400" y="5318125"/>
              <a:ext cx="677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latin typeface="Arial Narrow" pitchFamily="34" charset="0"/>
                </a:rPr>
                <a:t>FV = ?</a:t>
              </a:r>
            </a:p>
          </p:txBody>
        </p:sp>
        <p:sp>
          <p:nvSpPr>
            <p:cNvPr id="5147" name="Text Box 151"/>
            <p:cNvSpPr txBox="1">
              <a:spLocks noChangeArrowheads="1"/>
            </p:cNvSpPr>
            <p:nvPr/>
          </p:nvSpPr>
          <p:spPr bwMode="auto">
            <a:xfrm>
              <a:off x="4368800" y="6542088"/>
              <a:ext cx="12636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latin typeface="Times New Roman" pitchFamily="18" charset="0"/>
                </a:rPr>
                <a:t>n = 6.666667</a:t>
              </a:r>
            </a:p>
          </p:txBody>
        </p:sp>
        <p:sp>
          <p:nvSpPr>
            <p:cNvPr id="5148" name="Line 152"/>
            <p:cNvSpPr>
              <a:spLocks noChangeShapeType="1"/>
            </p:cNvSpPr>
            <p:nvPr/>
          </p:nvSpPr>
          <p:spPr bwMode="auto">
            <a:xfrm flipV="1">
              <a:off x="5194300" y="6145213"/>
              <a:ext cx="228600" cy="423862"/>
            </a:xfrm>
            <a:prstGeom prst="line">
              <a:avLst/>
            </a:prstGeom>
            <a:noFill/>
            <a:ln w="6350">
              <a:solidFill>
                <a:schemeClr val="tx1"/>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grpSp>
      <p:sp>
        <p:nvSpPr>
          <p:cNvPr id="3131" name="Text Box 153"/>
          <p:cNvSpPr txBox="1">
            <a:spLocks noChangeArrowheads="1"/>
          </p:cNvSpPr>
          <p:nvPr/>
        </p:nvSpPr>
        <p:spPr bwMode="auto">
          <a:xfrm>
            <a:off x="117475" y="7056438"/>
            <a:ext cx="6740525"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latin typeface="Times New Roman" pitchFamily="18" charset="0"/>
              </a:rPr>
              <a:t>r</a:t>
            </a:r>
            <a:r>
              <a:rPr lang="en-US" altLang="en-US" sz="1600" baseline="-25000">
                <a:latin typeface="Times New Roman" pitchFamily="18" charset="0"/>
              </a:rPr>
              <a:t>periodic</a:t>
            </a:r>
            <a:r>
              <a:rPr lang="en-US" altLang="en-US" sz="1600">
                <a:latin typeface="Times New Roman" pitchFamily="18" charset="0"/>
              </a:rPr>
              <a:t> = r</a:t>
            </a:r>
            <a:r>
              <a:rPr lang="en-US" altLang="en-US" sz="1600" baseline="-25000">
                <a:latin typeface="Times New Roman" pitchFamily="18" charset="0"/>
              </a:rPr>
              <a:t>nominal</a:t>
            </a:r>
            <a:r>
              <a:rPr lang="en-US" altLang="en-US" sz="1600">
                <a:latin typeface="Times New Roman" pitchFamily="18" charset="0"/>
              </a:rPr>
              <a:t>/m = 5%/4 = 1.25%</a:t>
            </a:r>
          </a:p>
          <a:p>
            <a:pPr eaLnBrk="1" hangingPunct="1">
              <a:spcBef>
                <a:spcPct val="0"/>
              </a:spcBef>
              <a:buFontTx/>
              <a:buNone/>
            </a:pPr>
            <a:r>
              <a:rPr lang="en-US" altLang="en-US" sz="1600">
                <a:latin typeface="Times New Roman" pitchFamily="18" charset="0"/>
              </a:rPr>
              <a:t>P/Y=1, N=6.666667, I/Y=1.25, PV=1300; CPT,FV: FV = </a:t>
            </a:r>
            <a:r>
              <a:rPr lang="en-US" altLang="en-US" sz="1600" b="1">
                <a:latin typeface="Times New Roman" pitchFamily="18" charset="0"/>
              </a:rPr>
              <a:t>$1,412.25</a:t>
            </a:r>
          </a:p>
          <a:p>
            <a:pPr eaLnBrk="1" hangingPunct="1">
              <a:spcBef>
                <a:spcPct val="0"/>
              </a:spcBef>
              <a:buFontTx/>
              <a:buNone/>
            </a:pPr>
            <a:r>
              <a:rPr lang="en-US" altLang="en-US" sz="1600" b="1">
                <a:latin typeface="Times New Roman" pitchFamily="18" charset="0"/>
              </a:rPr>
              <a:t>			OR</a:t>
            </a:r>
          </a:p>
          <a:p>
            <a:pPr eaLnBrk="1" hangingPunct="1">
              <a:spcBef>
                <a:spcPct val="0"/>
              </a:spcBef>
              <a:buFontTx/>
              <a:buNone/>
            </a:pPr>
            <a:r>
              <a:rPr lang="en-US" altLang="en-US" sz="1600">
                <a:latin typeface="Times New Roman" pitchFamily="18" charset="0"/>
              </a:rPr>
              <a:t>P/Y=4, N=6.666667, I/Y=5, PV=1300; CPT,FV: FV = </a:t>
            </a:r>
            <a:r>
              <a:rPr lang="en-US" altLang="en-US" sz="1600" b="1">
                <a:latin typeface="Times New Roman" pitchFamily="18" charset="0"/>
              </a:rPr>
              <a:t>$1,412.25</a:t>
            </a:r>
            <a:endParaRPr lang="en-US" altLang="en-US" sz="1600">
              <a:latin typeface="Times New Roman" pitchFamily="18" charset="0"/>
            </a:endParaRPr>
          </a:p>
        </p:txBody>
      </p:sp>
      <p:sp>
        <p:nvSpPr>
          <p:cNvPr id="81" name="Text Box 88"/>
          <p:cNvSpPr txBox="1">
            <a:spLocks noChangeArrowheads="1"/>
          </p:cNvSpPr>
          <p:nvPr/>
        </p:nvSpPr>
        <p:spPr bwMode="auto">
          <a:xfrm>
            <a:off x="174625" y="2451100"/>
            <a:ext cx="668337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latin typeface="Times New Roman" pitchFamily="18" charset="0"/>
              </a:rPr>
              <a:t>a) Find number of periods</a:t>
            </a:r>
          </a:p>
          <a:p>
            <a:pPr eaLnBrk="1" hangingPunct="1">
              <a:spcBef>
                <a:spcPct val="0"/>
              </a:spcBef>
              <a:buFontTx/>
              <a:buNone/>
            </a:pPr>
            <a:r>
              <a:rPr lang="en-US" altLang="en-US" sz="1600">
                <a:latin typeface="Times New Roman" pitchFamily="18" charset="0"/>
              </a:rPr>
              <a:t>r</a:t>
            </a:r>
            <a:r>
              <a:rPr lang="en-US" altLang="en-US" sz="1600" baseline="-25000">
                <a:latin typeface="Times New Roman" pitchFamily="18" charset="0"/>
              </a:rPr>
              <a:t>periodic</a:t>
            </a:r>
            <a:r>
              <a:rPr lang="en-US" altLang="en-US" sz="1600">
                <a:latin typeface="Times New Roman" pitchFamily="18" charset="0"/>
              </a:rPr>
              <a:t> = nominal / m = 4%/2 = 2%</a:t>
            </a:r>
          </a:p>
          <a:p>
            <a:pPr eaLnBrk="1" hangingPunct="1">
              <a:spcBef>
                <a:spcPct val="0"/>
              </a:spcBef>
              <a:buFontTx/>
              <a:buNone/>
            </a:pPr>
            <a:r>
              <a:rPr lang="en-US" altLang="en-US" sz="1600">
                <a:latin typeface="Times New Roman" pitchFamily="18" charset="0"/>
              </a:rPr>
              <a:t>P/Y=1, I/Y= 2,  PMT=-10000, FV=1000000; CPT,N: N = 55.48 periods</a:t>
            </a:r>
          </a:p>
          <a:p>
            <a:pPr eaLnBrk="1" hangingPunct="1">
              <a:spcBef>
                <a:spcPct val="0"/>
              </a:spcBef>
              <a:buFontTx/>
              <a:buNone/>
            </a:pPr>
            <a:r>
              <a:rPr lang="en-US" altLang="en-US" sz="1600">
                <a:latin typeface="Times New Roman" pitchFamily="18" charset="0"/>
              </a:rPr>
              <a:t>			</a:t>
            </a:r>
            <a:r>
              <a:rPr lang="en-US" altLang="en-US" sz="1600" b="1">
                <a:latin typeface="Times New Roman" pitchFamily="18" charset="0"/>
              </a:rPr>
              <a:t>OR</a:t>
            </a:r>
            <a:endParaRPr lang="en-US" altLang="en-US" sz="1600">
              <a:latin typeface="Times New Roman" pitchFamily="18" charset="0"/>
            </a:endParaRPr>
          </a:p>
          <a:p>
            <a:pPr eaLnBrk="1" hangingPunct="1">
              <a:spcBef>
                <a:spcPct val="0"/>
              </a:spcBef>
              <a:buFontTx/>
              <a:buNone/>
            </a:pPr>
            <a:r>
              <a:rPr lang="en-US" altLang="en-US" sz="1600">
                <a:latin typeface="Times New Roman" pitchFamily="18" charset="0"/>
              </a:rPr>
              <a:t>P/Y=2, I/Y= 4,  PMT=-10000, FV=1000000; CPT,N: N = 55.48 periods</a:t>
            </a:r>
            <a:endParaRPr lang="en-US" altLang="en-US" sz="1600" b="1">
              <a:latin typeface="Times New Roman" pitchFamily="18" charset="0"/>
            </a:endParaRPr>
          </a:p>
        </p:txBody>
      </p:sp>
      <p:sp>
        <p:nvSpPr>
          <p:cNvPr id="83" name="TextBox 82"/>
          <p:cNvSpPr txBox="1">
            <a:spLocks noChangeArrowheads="1"/>
          </p:cNvSpPr>
          <p:nvPr/>
        </p:nvSpPr>
        <p:spPr bwMode="auto">
          <a:xfrm>
            <a:off x="134938" y="3792538"/>
            <a:ext cx="65166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latin typeface="Times New Roman" pitchFamily="18" charset="0"/>
              </a:rPr>
              <a:t>b) Find number of years: Years = N/m = 55.48/2 = </a:t>
            </a:r>
            <a:r>
              <a:rPr lang="en-US" altLang="en-US" sz="1600" b="1">
                <a:latin typeface="Times New Roman" pitchFamily="18" charset="0"/>
              </a:rPr>
              <a:t>27.74 years</a:t>
            </a:r>
            <a:endParaRPr lang="en-US" altLang="en-US" sz="1600">
              <a:latin typeface="Times New Roman" pitchFamily="18" charset="0"/>
            </a:endParaRPr>
          </a:p>
        </p:txBody>
      </p:sp>
      <p:sp>
        <p:nvSpPr>
          <p:cNvPr id="3" name="Footer Placeholder 2"/>
          <p:cNvSpPr>
            <a:spLocks noGrp="1"/>
          </p:cNvSpPr>
          <p:nvPr>
            <p:ph type="ftr" sz="quarter" idx="11"/>
          </p:nvPr>
        </p:nvSpPr>
        <p:spPr/>
        <p:txBody>
          <a:bodyPr/>
          <a:lstStyle/>
          <a:p>
            <a:pPr>
              <a:defRPr/>
            </a:pPr>
            <a:r>
              <a:rPr lang="en-US" dirty="0" smtClean="0"/>
              <a:t>TVM Sample Problems </a:t>
            </a:r>
            <a:endParaRPr lang="en-US" sz="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
                                            <p:txEl>
                                              <p:pRg st="0" end="0"/>
                                            </p:txEl>
                                          </p:spTgt>
                                        </p:tgtEl>
                                        <p:attrNameLst>
                                          <p:attrName>style.visibility</p:attrName>
                                        </p:attrNameLst>
                                      </p:cBhvr>
                                      <p:to>
                                        <p:strVal val="visible"/>
                                      </p:to>
                                    </p:set>
                                    <p:anim calcmode="lin" valueType="num">
                                      <p:cBhvr additive="base">
                                        <p:cTn id="13" dur="500" fill="hold"/>
                                        <p:tgtEl>
                                          <p:spTgt spid="8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81">
                                            <p:txEl>
                                              <p:pRg st="1" end="1"/>
                                            </p:txEl>
                                          </p:spTgt>
                                        </p:tgtEl>
                                        <p:attrNameLst>
                                          <p:attrName>style.visibility</p:attrName>
                                        </p:attrNameLst>
                                      </p:cBhvr>
                                      <p:to>
                                        <p:strVal val="visible"/>
                                      </p:to>
                                    </p:set>
                                    <p:anim calcmode="lin" valueType="num">
                                      <p:cBhvr additive="base">
                                        <p:cTn id="17" dur="500" fill="hold"/>
                                        <p:tgtEl>
                                          <p:spTgt spid="81">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1">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81">
                                            <p:txEl>
                                              <p:pRg st="2" end="2"/>
                                            </p:txEl>
                                          </p:spTgt>
                                        </p:tgtEl>
                                        <p:attrNameLst>
                                          <p:attrName>style.visibility</p:attrName>
                                        </p:attrNameLst>
                                      </p:cBhvr>
                                      <p:to>
                                        <p:strVal val="visible"/>
                                      </p:to>
                                    </p:set>
                                    <p:anim calcmode="lin" valueType="num">
                                      <p:cBhvr additive="base">
                                        <p:cTn id="21" dur="500" fill="hold"/>
                                        <p:tgtEl>
                                          <p:spTgt spid="81">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81">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81">
                                            <p:txEl>
                                              <p:pRg st="3" end="3"/>
                                            </p:txEl>
                                          </p:spTgt>
                                        </p:tgtEl>
                                        <p:attrNameLst>
                                          <p:attrName>style.visibility</p:attrName>
                                        </p:attrNameLst>
                                      </p:cBhvr>
                                      <p:to>
                                        <p:strVal val="visible"/>
                                      </p:to>
                                    </p:set>
                                    <p:anim calcmode="lin" valueType="num">
                                      <p:cBhvr additive="base">
                                        <p:cTn id="25" dur="500" fill="hold"/>
                                        <p:tgtEl>
                                          <p:spTgt spid="8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1">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81">
                                            <p:txEl>
                                              <p:pRg st="4" end="4"/>
                                            </p:txEl>
                                          </p:spTgt>
                                        </p:tgtEl>
                                        <p:attrNameLst>
                                          <p:attrName>style.visibility</p:attrName>
                                        </p:attrNameLst>
                                      </p:cBhvr>
                                      <p:to>
                                        <p:strVal val="visible"/>
                                      </p:to>
                                    </p:set>
                                    <p:anim calcmode="lin" valueType="num">
                                      <p:cBhvr additive="base">
                                        <p:cTn id="29" dur="500" fill="hold"/>
                                        <p:tgtEl>
                                          <p:spTgt spid="81">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8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83">
                                            <p:txEl>
                                              <p:pRg st="0" end="0"/>
                                            </p:txEl>
                                          </p:spTgt>
                                        </p:tgtEl>
                                        <p:attrNameLst>
                                          <p:attrName>style.visibility</p:attrName>
                                        </p:attrNameLst>
                                      </p:cBhvr>
                                      <p:to>
                                        <p:strVal val="visible"/>
                                      </p:to>
                                    </p:set>
                                    <p:anim calcmode="lin" valueType="num">
                                      <p:cBhvr additive="base">
                                        <p:cTn id="35" dur="500" fill="hold"/>
                                        <p:tgtEl>
                                          <p:spTgt spid="83">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4" fill="hold" nodeType="click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additive="base">
                                        <p:cTn id="41" dur="500" fill="hold"/>
                                        <p:tgtEl>
                                          <p:spTgt spid="5"/>
                                        </p:tgtEl>
                                        <p:attrNameLst>
                                          <p:attrName>ppt_x</p:attrName>
                                        </p:attrNameLst>
                                      </p:cBhvr>
                                      <p:tavLst>
                                        <p:tav tm="0">
                                          <p:val>
                                            <p:strVal val="#ppt_x"/>
                                          </p:val>
                                        </p:tav>
                                        <p:tav tm="100000">
                                          <p:val>
                                            <p:strVal val="#ppt_x"/>
                                          </p:val>
                                        </p:tav>
                                      </p:tavLst>
                                    </p:anim>
                                    <p:anim calcmode="lin" valueType="num">
                                      <p:cBhvr additive="base">
                                        <p:cTn id="4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131">
                                            <p:txEl>
                                              <p:pRg st="0" end="0"/>
                                            </p:txEl>
                                          </p:spTgt>
                                        </p:tgtEl>
                                        <p:attrNameLst>
                                          <p:attrName>style.visibility</p:attrName>
                                        </p:attrNameLst>
                                      </p:cBhvr>
                                      <p:to>
                                        <p:strVal val="visible"/>
                                      </p:to>
                                    </p:set>
                                    <p:anim calcmode="lin" valueType="num">
                                      <p:cBhvr additive="base">
                                        <p:cTn id="47" dur="500" fill="hold"/>
                                        <p:tgtEl>
                                          <p:spTgt spid="3131">
                                            <p:txEl>
                                              <p:pRg st="0" end="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131">
                                            <p:txEl>
                                              <p:pRg st="0" end="0"/>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131">
                                            <p:txEl>
                                              <p:pRg st="1" end="1"/>
                                            </p:txEl>
                                          </p:spTgt>
                                        </p:tgtEl>
                                        <p:attrNameLst>
                                          <p:attrName>style.visibility</p:attrName>
                                        </p:attrNameLst>
                                      </p:cBhvr>
                                      <p:to>
                                        <p:strVal val="visible"/>
                                      </p:to>
                                    </p:set>
                                    <p:anim calcmode="lin" valueType="num">
                                      <p:cBhvr additive="base">
                                        <p:cTn id="51" dur="500" fill="hold"/>
                                        <p:tgtEl>
                                          <p:spTgt spid="3131">
                                            <p:txEl>
                                              <p:pRg st="1" end="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131">
                                            <p:txEl>
                                              <p:pRg st="1" end="1"/>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3131">
                                            <p:txEl>
                                              <p:pRg st="2" end="2"/>
                                            </p:txEl>
                                          </p:spTgt>
                                        </p:tgtEl>
                                        <p:attrNameLst>
                                          <p:attrName>style.visibility</p:attrName>
                                        </p:attrNameLst>
                                      </p:cBhvr>
                                      <p:to>
                                        <p:strVal val="visible"/>
                                      </p:to>
                                    </p:set>
                                    <p:anim calcmode="lin" valueType="num">
                                      <p:cBhvr additive="base">
                                        <p:cTn id="55" dur="500" fill="hold"/>
                                        <p:tgtEl>
                                          <p:spTgt spid="3131">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131">
                                            <p:txEl>
                                              <p:pRg st="2" end="2"/>
                                            </p:txEl>
                                          </p:spTgt>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3131">
                                            <p:txEl>
                                              <p:pRg st="3" end="3"/>
                                            </p:txEl>
                                          </p:spTgt>
                                        </p:tgtEl>
                                        <p:attrNameLst>
                                          <p:attrName>style.visibility</p:attrName>
                                        </p:attrNameLst>
                                      </p:cBhvr>
                                      <p:to>
                                        <p:strVal val="visible"/>
                                      </p:to>
                                    </p:set>
                                    <p:anim calcmode="lin" valueType="num">
                                      <p:cBhvr additive="base">
                                        <p:cTn id="59" dur="500" fill="hold"/>
                                        <p:tgtEl>
                                          <p:spTgt spid="3131">
                                            <p:txEl>
                                              <p:pRg st="3" end="3"/>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13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1" grpId="0" build="allAtOnce"/>
      <p:bldP spid="81" grpId="0" build="allAtOnce"/>
      <p:bldP spid="83"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lide Number Placeholder 5"/>
          <p:cNvSpPr txBox="1">
            <a:spLocks noGrp="1"/>
          </p:cNvSpPr>
          <p:nvPr/>
        </p:nvSpPr>
        <p:spPr bwMode="auto">
          <a:xfrm>
            <a:off x="2971800" y="8839200"/>
            <a:ext cx="457200" cy="304800"/>
          </a:xfrm>
          <a:prstGeom prst="rect">
            <a:avLst/>
          </a:prstGeom>
          <a:noFill/>
          <a:ln>
            <a:miter lim="800000"/>
            <a:headEnd/>
            <a:tailEnd/>
          </a:ln>
        </p:spPr>
        <p:txBody>
          <a:bodyPr/>
          <a:lstStyle/>
          <a:p>
            <a:pPr algn="r">
              <a:defRPr/>
            </a:pPr>
            <a:fld id="{55031580-674D-428B-B64B-2130EF29D5E3}" type="slidenum">
              <a:rPr lang="en-US" sz="1000">
                <a:latin typeface="+mn-lt"/>
              </a:rPr>
              <a:pPr algn="r">
                <a:defRPr/>
              </a:pPr>
              <a:t>5</a:t>
            </a:fld>
            <a:endParaRPr lang="en-US" sz="1000">
              <a:latin typeface="+mn-lt"/>
            </a:endParaRPr>
          </a:p>
        </p:txBody>
      </p:sp>
      <p:sp>
        <p:nvSpPr>
          <p:cNvPr id="6147" name="Text Box 4"/>
          <p:cNvSpPr txBox="1">
            <a:spLocks noChangeArrowheads="1"/>
          </p:cNvSpPr>
          <p:nvPr/>
        </p:nvSpPr>
        <p:spPr bwMode="auto">
          <a:xfrm>
            <a:off x="127000" y="166688"/>
            <a:ext cx="6562725"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a:latin typeface="Times New Roman" pitchFamily="18" charset="0"/>
              </a:rPr>
              <a:t>5. </a:t>
            </a:r>
            <a:r>
              <a:rPr lang="en-US" altLang="en-US" sz="1600">
                <a:latin typeface="Times New Roman" pitchFamily="18" charset="0"/>
              </a:rPr>
              <a:t>What is the future value of an annuity due yielding 9.6400% p.a. that pays quarterly payments of $1,000 for 9 mos?  </a:t>
            </a:r>
            <a:r>
              <a:rPr lang="en-US" altLang="en-US" sz="1600" b="1">
                <a:latin typeface="Times New Roman" pitchFamily="18" charset="0"/>
              </a:rPr>
              <a:t>(Do the math; do not use the financial functions on your calculator.  Draw a cash flow diagram)</a:t>
            </a:r>
          </a:p>
        </p:txBody>
      </p:sp>
      <p:sp>
        <p:nvSpPr>
          <p:cNvPr id="44037" name="Text Box 5"/>
          <p:cNvSpPr txBox="1">
            <a:spLocks noChangeArrowheads="1"/>
          </p:cNvSpPr>
          <p:nvPr/>
        </p:nvSpPr>
        <p:spPr bwMode="auto">
          <a:xfrm>
            <a:off x="200025" y="3825875"/>
            <a:ext cx="6657975" cy="204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600">
              <a:latin typeface="Times New Roman" pitchFamily="18" charset="0"/>
            </a:endParaRPr>
          </a:p>
          <a:p>
            <a:pPr eaLnBrk="1" hangingPunct="1">
              <a:spcBef>
                <a:spcPct val="0"/>
              </a:spcBef>
              <a:buFontTx/>
              <a:buNone/>
            </a:pPr>
            <a:r>
              <a:rPr lang="pl-PL" altLang="en-US" sz="1600">
                <a:latin typeface="Times New Roman" pitchFamily="18" charset="0"/>
              </a:rPr>
              <a:t>FV = PV(1 + </a:t>
            </a:r>
            <a:r>
              <a:rPr lang="en-US" altLang="en-US" sz="1600">
                <a:latin typeface="Times New Roman" pitchFamily="18" charset="0"/>
              </a:rPr>
              <a:t>r</a:t>
            </a:r>
            <a:r>
              <a:rPr lang="pl-PL" altLang="en-US" sz="1600">
                <a:latin typeface="Times New Roman" pitchFamily="18" charset="0"/>
              </a:rPr>
              <a:t>/m)</a:t>
            </a:r>
            <a:r>
              <a:rPr lang="pl-PL" altLang="en-US" sz="1600" baseline="30000">
                <a:latin typeface="Times New Roman" pitchFamily="18" charset="0"/>
              </a:rPr>
              <a:t>n</a:t>
            </a:r>
            <a:r>
              <a:rPr lang="pl-PL" altLang="en-US" sz="1600">
                <a:latin typeface="Times New Roman" pitchFamily="18" charset="0"/>
              </a:rPr>
              <a:t> + </a:t>
            </a:r>
            <a:r>
              <a:rPr lang="en-US" altLang="en-US" sz="1600">
                <a:latin typeface="Times New Roman" pitchFamily="18" charset="0"/>
              </a:rPr>
              <a:t>P</a:t>
            </a:r>
            <a:r>
              <a:rPr lang="pl-PL" altLang="en-US" sz="1600">
                <a:latin typeface="Times New Roman" pitchFamily="18" charset="0"/>
              </a:rPr>
              <a:t>V(1 + </a:t>
            </a:r>
            <a:r>
              <a:rPr lang="en-US" altLang="en-US" sz="1600">
                <a:latin typeface="Times New Roman" pitchFamily="18" charset="0"/>
              </a:rPr>
              <a:t>r</a:t>
            </a:r>
            <a:r>
              <a:rPr lang="pl-PL" altLang="en-US" sz="1600">
                <a:latin typeface="Times New Roman" pitchFamily="18" charset="0"/>
              </a:rPr>
              <a:t>/m)</a:t>
            </a:r>
            <a:r>
              <a:rPr lang="pl-PL" altLang="en-US" sz="1600" baseline="30000">
                <a:latin typeface="Times New Roman" pitchFamily="18" charset="0"/>
              </a:rPr>
              <a:t>n-1</a:t>
            </a:r>
            <a:r>
              <a:rPr lang="pl-PL" altLang="en-US" sz="1600">
                <a:latin typeface="Times New Roman" pitchFamily="18" charset="0"/>
              </a:rPr>
              <a:t> + …………..</a:t>
            </a:r>
            <a:endParaRPr lang="en-US" altLang="en-US" sz="1600">
              <a:latin typeface="Times New Roman" pitchFamily="18" charset="0"/>
            </a:endParaRPr>
          </a:p>
          <a:p>
            <a:pPr eaLnBrk="1" hangingPunct="1">
              <a:spcBef>
                <a:spcPct val="0"/>
              </a:spcBef>
              <a:buFontTx/>
              <a:buNone/>
            </a:pPr>
            <a:r>
              <a:rPr lang="pl-PL" altLang="en-US" sz="1600">
                <a:latin typeface="Times New Roman" pitchFamily="18" charset="0"/>
              </a:rPr>
              <a:t>      </a:t>
            </a:r>
            <a:r>
              <a:rPr lang="en-US" altLang="en-US" sz="1600">
                <a:latin typeface="Times New Roman" pitchFamily="18" charset="0"/>
              </a:rPr>
              <a:t>= 1000(1 + 0.0964/4)</a:t>
            </a:r>
            <a:r>
              <a:rPr lang="en-US" altLang="en-US" sz="1600" baseline="30000">
                <a:latin typeface="Times New Roman" pitchFamily="18" charset="0"/>
              </a:rPr>
              <a:t>3</a:t>
            </a:r>
            <a:r>
              <a:rPr lang="en-US" altLang="en-US" sz="1600">
                <a:latin typeface="Times New Roman" pitchFamily="18" charset="0"/>
              </a:rPr>
              <a:t> + 1000(1 + 0.0964/4)</a:t>
            </a:r>
            <a:r>
              <a:rPr lang="en-US" altLang="en-US" sz="1600" baseline="30000">
                <a:latin typeface="Times New Roman" pitchFamily="18" charset="0"/>
              </a:rPr>
              <a:t>2</a:t>
            </a:r>
            <a:r>
              <a:rPr lang="en-US" altLang="en-US" sz="1600">
                <a:latin typeface="Times New Roman" pitchFamily="18" charset="0"/>
              </a:rPr>
              <a:t>+ 1000(1 + 0.0964/4)</a:t>
            </a:r>
            <a:r>
              <a:rPr lang="en-US" altLang="en-US" sz="1600" baseline="30000">
                <a:latin typeface="Times New Roman" pitchFamily="18" charset="0"/>
              </a:rPr>
              <a:t>1</a:t>
            </a:r>
          </a:p>
          <a:p>
            <a:pPr eaLnBrk="1" hangingPunct="1">
              <a:spcBef>
                <a:spcPct val="0"/>
              </a:spcBef>
              <a:buFontTx/>
              <a:buNone/>
            </a:pPr>
            <a:r>
              <a:rPr lang="en-US" altLang="en-US" sz="1600">
                <a:latin typeface="Times New Roman" pitchFamily="18" charset="0"/>
              </a:rPr>
              <a:t>      = 1000(1.0241)</a:t>
            </a:r>
            <a:r>
              <a:rPr lang="en-US" altLang="en-US" sz="1600" baseline="30000">
                <a:latin typeface="Times New Roman" pitchFamily="18" charset="0"/>
              </a:rPr>
              <a:t>3</a:t>
            </a:r>
            <a:r>
              <a:rPr lang="en-US" altLang="en-US" sz="1600">
                <a:latin typeface="Times New Roman" pitchFamily="18" charset="0"/>
              </a:rPr>
              <a:t> + 1000(1.0241)</a:t>
            </a:r>
            <a:r>
              <a:rPr lang="en-US" altLang="en-US" sz="1600" baseline="30000">
                <a:latin typeface="Times New Roman" pitchFamily="18" charset="0"/>
              </a:rPr>
              <a:t>2</a:t>
            </a:r>
            <a:r>
              <a:rPr lang="en-US" altLang="en-US" sz="1600">
                <a:latin typeface="Times New Roman" pitchFamily="18" charset="0"/>
              </a:rPr>
              <a:t> + 1000(1.0241)</a:t>
            </a:r>
            <a:r>
              <a:rPr lang="en-US" altLang="en-US" sz="1600" baseline="30000">
                <a:latin typeface="Times New Roman" pitchFamily="18" charset="0"/>
              </a:rPr>
              <a:t>1</a:t>
            </a:r>
          </a:p>
          <a:p>
            <a:pPr eaLnBrk="1" hangingPunct="1">
              <a:spcBef>
                <a:spcPct val="0"/>
              </a:spcBef>
              <a:buFontTx/>
              <a:buNone/>
            </a:pPr>
            <a:r>
              <a:rPr lang="en-US" altLang="en-US" sz="1600">
                <a:latin typeface="Times New Roman" pitchFamily="18" charset="0"/>
              </a:rPr>
              <a:t>      = 1000(1.0741) + 1000(1.0488)+ 1000(1.0241)</a:t>
            </a:r>
          </a:p>
          <a:p>
            <a:pPr eaLnBrk="1" hangingPunct="1">
              <a:spcBef>
                <a:spcPct val="0"/>
              </a:spcBef>
              <a:buFontTx/>
              <a:buNone/>
            </a:pPr>
            <a:r>
              <a:rPr lang="en-US" altLang="en-US" sz="1600">
                <a:latin typeface="Times New Roman" pitchFamily="18" charset="0"/>
              </a:rPr>
              <a:t>      = 1,074.0564 + 1,048.8000 + 1,024.1000</a:t>
            </a:r>
          </a:p>
          <a:p>
            <a:pPr eaLnBrk="1" hangingPunct="1">
              <a:spcBef>
                <a:spcPct val="0"/>
              </a:spcBef>
              <a:buFontTx/>
              <a:buNone/>
            </a:pPr>
            <a:r>
              <a:rPr lang="en-US" altLang="en-US" sz="1600">
                <a:latin typeface="Times New Roman" pitchFamily="18" charset="0"/>
              </a:rPr>
              <a:t>      = </a:t>
            </a:r>
            <a:r>
              <a:rPr lang="en-US" altLang="en-US" sz="1600" b="1">
                <a:latin typeface="Times New Roman" pitchFamily="18" charset="0"/>
              </a:rPr>
              <a:t>$3,146.96</a:t>
            </a:r>
          </a:p>
          <a:p>
            <a:pPr eaLnBrk="1" hangingPunct="1">
              <a:spcBef>
                <a:spcPct val="0"/>
              </a:spcBef>
              <a:buFontTx/>
              <a:buNone/>
            </a:pPr>
            <a:endParaRPr lang="en-US" altLang="en-US" sz="1600" b="1">
              <a:latin typeface="Times New Roman" pitchFamily="18" charset="0"/>
            </a:endParaRPr>
          </a:p>
        </p:txBody>
      </p:sp>
      <p:sp>
        <p:nvSpPr>
          <p:cNvPr id="44074" name="Line 5"/>
          <p:cNvSpPr>
            <a:spLocks noChangeShapeType="1"/>
          </p:cNvSpPr>
          <p:nvPr/>
        </p:nvSpPr>
        <p:spPr bwMode="auto">
          <a:xfrm>
            <a:off x="1270000" y="2790825"/>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75" name="Line 6"/>
          <p:cNvSpPr>
            <a:spLocks noChangeShapeType="1"/>
          </p:cNvSpPr>
          <p:nvPr/>
        </p:nvSpPr>
        <p:spPr bwMode="auto">
          <a:xfrm>
            <a:off x="2127250" y="2790825"/>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76" name="Line 7"/>
          <p:cNvSpPr>
            <a:spLocks noChangeShapeType="1"/>
          </p:cNvSpPr>
          <p:nvPr/>
        </p:nvSpPr>
        <p:spPr bwMode="auto">
          <a:xfrm>
            <a:off x="2984500" y="2790825"/>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77" name="Line 8"/>
          <p:cNvSpPr>
            <a:spLocks noChangeShapeType="1"/>
          </p:cNvSpPr>
          <p:nvPr/>
        </p:nvSpPr>
        <p:spPr bwMode="auto">
          <a:xfrm>
            <a:off x="3841750" y="2790825"/>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79" name="Line 10"/>
          <p:cNvSpPr>
            <a:spLocks noChangeShapeType="1"/>
          </p:cNvSpPr>
          <p:nvPr/>
        </p:nvSpPr>
        <p:spPr bwMode="auto">
          <a:xfrm>
            <a:off x="1270000" y="2867025"/>
            <a:ext cx="25638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82" name="Line 13"/>
          <p:cNvSpPr>
            <a:spLocks noChangeShapeType="1"/>
          </p:cNvSpPr>
          <p:nvPr/>
        </p:nvSpPr>
        <p:spPr bwMode="auto">
          <a:xfrm flipH="1" flipV="1">
            <a:off x="1273175" y="2392363"/>
            <a:ext cx="0" cy="354012"/>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44083" name="Line 14"/>
          <p:cNvSpPr>
            <a:spLocks noChangeShapeType="1"/>
          </p:cNvSpPr>
          <p:nvPr/>
        </p:nvSpPr>
        <p:spPr bwMode="auto">
          <a:xfrm flipH="1" flipV="1">
            <a:off x="2130425" y="2392363"/>
            <a:ext cx="0" cy="354012"/>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44084" name="Line 15"/>
          <p:cNvSpPr>
            <a:spLocks noChangeShapeType="1"/>
          </p:cNvSpPr>
          <p:nvPr/>
        </p:nvSpPr>
        <p:spPr bwMode="auto">
          <a:xfrm flipH="1" flipV="1">
            <a:off x="2987675" y="2392363"/>
            <a:ext cx="0" cy="354012"/>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44085" name="AutoShape 16"/>
          <p:cNvSpPr>
            <a:spLocks/>
          </p:cNvSpPr>
          <p:nvPr/>
        </p:nvSpPr>
        <p:spPr bwMode="auto">
          <a:xfrm rot="-5400000">
            <a:off x="2084388" y="1393825"/>
            <a:ext cx="96837" cy="1801813"/>
          </a:xfrm>
          <a:prstGeom prst="rightBrace">
            <a:avLst>
              <a:gd name="adj1" fmla="val 155055"/>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600">
              <a:latin typeface="Times New Roman" pitchFamily="18" charset="0"/>
            </a:endParaRPr>
          </a:p>
        </p:txBody>
      </p:sp>
      <p:sp>
        <p:nvSpPr>
          <p:cNvPr id="44086" name="Text Box 17"/>
          <p:cNvSpPr txBox="1">
            <a:spLocks noChangeArrowheads="1"/>
          </p:cNvSpPr>
          <p:nvPr/>
        </p:nvSpPr>
        <p:spPr bwMode="auto">
          <a:xfrm>
            <a:off x="1528763" y="1922463"/>
            <a:ext cx="11382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PMT = 1,000</a:t>
            </a:r>
          </a:p>
        </p:txBody>
      </p:sp>
      <p:sp>
        <p:nvSpPr>
          <p:cNvPr id="44087" name="Line 18"/>
          <p:cNvSpPr>
            <a:spLocks noChangeShapeType="1"/>
          </p:cNvSpPr>
          <p:nvPr/>
        </p:nvSpPr>
        <p:spPr bwMode="auto">
          <a:xfrm>
            <a:off x="3848100" y="3181350"/>
            <a:ext cx="3175" cy="700088"/>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44088" name="Text Box 19"/>
          <p:cNvSpPr txBox="1">
            <a:spLocks noChangeArrowheads="1"/>
          </p:cNvSpPr>
          <p:nvPr/>
        </p:nvSpPr>
        <p:spPr bwMode="auto">
          <a:xfrm>
            <a:off x="1997075" y="2925763"/>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1</a:t>
            </a:r>
          </a:p>
        </p:txBody>
      </p:sp>
      <p:sp>
        <p:nvSpPr>
          <p:cNvPr id="44089" name="Text Box 20"/>
          <p:cNvSpPr txBox="1">
            <a:spLocks noChangeArrowheads="1"/>
          </p:cNvSpPr>
          <p:nvPr/>
        </p:nvSpPr>
        <p:spPr bwMode="auto">
          <a:xfrm>
            <a:off x="2854325" y="2925763"/>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2</a:t>
            </a:r>
          </a:p>
        </p:txBody>
      </p:sp>
      <p:sp>
        <p:nvSpPr>
          <p:cNvPr id="44090" name="Text Box 21"/>
          <p:cNvSpPr txBox="1">
            <a:spLocks noChangeArrowheads="1"/>
          </p:cNvSpPr>
          <p:nvPr/>
        </p:nvSpPr>
        <p:spPr bwMode="auto">
          <a:xfrm>
            <a:off x="1139825" y="2925763"/>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0</a:t>
            </a:r>
          </a:p>
        </p:txBody>
      </p:sp>
      <p:sp>
        <p:nvSpPr>
          <p:cNvPr id="44091" name="Text Box 22"/>
          <p:cNvSpPr txBox="1">
            <a:spLocks noChangeArrowheads="1"/>
          </p:cNvSpPr>
          <p:nvPr/>
        </p:nvSpPr>
        <p:spPr bwMode="auto">
          <a:xfrm>
            <a:off x="3711575" y="2925763"/>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3</a:t>
            </a:r>
          </a:p>
        </p:txBody>
      </p:sp>
      <p:sp>
        <p:nvSpPr>
          <p:cNvPr id="44093" name="Text Box 24"/>
          <p:cNvSpPr txBox="1">
            <a:spLocks noChangeArrowheads="1"/>
          </p:cNvSpPr>
          <p:nvPr/>
        </p:nvSpPr>
        <p:spPr bwMode="auto">
          <a:xfrm>
            <a:off x="3998913" y="3211513"/>
            <a:ext cx="6794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FV = ?</a:t>
            </a:r>
          </a:p>
        </p:txBody>
      </p:sp>
      <p:sp>
        <p:nvSpPr>
          <p:cNvPr id="44094" name="Text Box 25"/>
          <p:cNvSpPr txBox="1">
            <a:spLocks noChangeArrowheads="1"/>
          </p:cNvSpPr>
          <p:nvPr/>
        </p:nvSpPr>
        <p:spPr bwMode="auto">
          <a:xfrm>
            <a:off x="714375" y="1203325"/>
            <a:ext cx="31416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400">
                <a:latin typeface="Times New Roman" pitchFamily="18" charset="0"/>
              </a:rPr>
              <a:t>nominal = 9.64%</a:t>
            </a:r>
          </a:p>
          <a:p>
            <a:pPr eaLnBrk="1" hangingPunct="1">
              <a:spcBef>
                <a:spcPct val="0"/>
              </a:spcBef>
              <a:buFontTx/>
              <a:buNone/>
            </a:pPr>
            <a:r>
              <a:rPr lang="en-US" altLang="en-US" sz="1400">
                <a:latin typeface="Times New Roman" pitchFamily="18" charset="0"/>
              </a:rPr>
              <a:t>T = 9/12, m = 4, n = T x m = 9/12 x 4 = 3</a:t>
            </a:r>
          </a:p>
        </p:txBody>
      </p:sp>
      <p:sp>
        <p:nvSpPr>
          <p:cNvPr id="23" name="Slide Number Placeholder 22"/>
          <p:cNvSpPr>
            <a:spLocks noGrp="1"/>
          </p:cNvSpPr>
          <p:nvPr>
            <p:ph type="sldNum" sz="quarter" idx="12"/>
          </p:nvPr>
        </p:nvSpPr>
        <p:spPr/>
        <p:txBody>
          <a:bodyPr/>
          <a:lstStyle/>
          <a:p>
            <a:pPr>
              <a:defRPr/>
            </a:pPr>
            <a:fld id="{0EE7024F-38D0-4A94-BD88-7D1D0A4A65FA}" type="slidenum">
              <a:rPr lang="en-US" smtClean="0"/>
              <a:pPr>
                <a:defRPr/>
              </a:pPr>
              <a:t>5</a:t>
            </a:fld>
            <a:endParaRPr lang="en-US"/>
          </a:p>
        </p:txBody>
      </p:sp>
      <p:sp>
        <p:nvSpPr>
          <p:cNvPr id="2" name="Footer Placeholder 1"/>
          <p:cNvSpPr>
            <a:spLocks noGrp="1"/>
          </p:cNvSpPr>
          <p:nvPr>
            <p:ph type="ftr" sz="quarter" idx="11"/>
          </p:nvPr>
        </p:nvSpPr>
        <p:spPr/>
        <p:txBody>
          <a:bodyPr/>
          <a:lstStyle/>
          <a:p>
            <a:pPr>
              <a:defRPr/>
            </a:pPr>
            <a:r>
              <a:rPr lang="en-US" dirty="0" smtClean="0"/>
              <a:t>TVM Sample Problems </a:t>
            </a:r>
            <a:endParaRPr lang="en-US" sz="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4094">
                                            <p:txEl>
                                              <p:pRg st="0" end="0"/>
                                            </p:txEl>
                                          </p:spTgt>
                                        </p:tgtEl>
                                        <p:attrNameLst>
                                          <p:attrName>style.visibility</p:attrName>
                                        </p:attrNameLst>
                                      </p:cBhvr>
                                      <p:to>
                                        <p:strVal val="visible"/>
                                      </p:to>
                                    </p:set>
                                    <p:anim calcmode="lin" valueType="num">
                                      <p:cBhvr additive="base">
                                        <p:cTn id="7" dur="500" fill="hold"/>
                                        <p:tgtEl>
                                          <p:spTgt spid="4409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409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4094">
                                            <p:txEl>
                                              <p:pRg st="1" end="1"/>
                                            </p:txEl>
                                          </p:spTgt>
                                        </p:tgtEl>
                                        <p:attrNameLst>
                                          <p:attrName>style.visibility</p:attrName>
                                        </p:attrNameLst>
                                      </p:cBhvr>
                                      <p:to>
                                        <p:strVal val="visible"/>
                                      </p:to>
                                    </p:set>
                                    <p:anim calcmode="lin" valueType="num">
                                      <p:cBhvr additive="base">
                                        <p:cTn id="11" dur="500" fill="hold"/>
                                        <p:tgtEl>
                                          <p:spTgt spid="4409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409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4074"/>
                                        </p:tgtEl>
                                        <p:attrNameLst>
                                          <p:attrName>style.visibility</p:attrName>
                                        </p:attrNameLst>
                                      </p:cBhvr>
                                      <p:to>
                                        <p:strVal val="visible"/>
                                      </p:to>
                                    </p:set>
                                    <p:anim calcmode="lin" valueType="num">
                                      <p:cBhvr additive="base">
                                        <p:cTn id="17" dur="500" fill="hold"/>
                                        <p:tgtEl>
                                          <p:spTgt spid="44074"/>
                                        </p:tgtEl>
                                        <p:attrNameLst>
                                          <p:attrName>ppt_x</p:attrName>
                                        </p:attrNameLst>
                                      </p:cBhvr>
                                      <p:tavLst>
                                        <p:tav tm="0">
                                          <p:val>
                                            <p:strVal val="#ppt_x"/>
                                          </p:val>
                                        </p:tav>
                                        <p:tav tm="100000">
                                          <p:val>
                                            <p:strVal val="#ppt_x"/>
                                          </p:val>
                                        </p:tav>
                                      </p:tavLst>
                                    </p:anim>
                                    <p:anim calcmode="lin" valueType="num">
                                      <p:cBhvr additive="base">
                                        <p:cTn id="18" dur="500" fill="hold"/>
                                        <p:tgtEl>
                                          <p:spTgt spid="44074"/>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44075"/>
                                        </p:tgtEl>
                                        <p:attrNameLst>
                                          <p:attrName>style.visibility</p:attrName>
                                        </p:attrNameLst>
                                      </p:cBhvr>
                                      <p:to>
                                        <p:strVal val="visible"/>
                                      </p:to>
                                    </p:set>
                                    <p:anim calcmode="lin" valueType="num">
                                      <p:cBhvr additive="base">
                                        <p:cTn id="21" dur="500" fill="hold"/>
                                        <p:tgtEl>
                                          <p:spTgt spid="44075"/>
                                        </p:tgtEl>
                                        <p:attrNameLst>
                                          <p:attrName>ppt_x</p:attrName>
                                        </p:attrNameLst>
                                      </p:cBhvr>
                                      <p:tavLst>
                                        <p:tav tm="0">
                                          <p:val>
                                            <p:strVal val="#ppt_x"/>
                                          </p:val>
                                        </p:tav>
                                        <p:tav tm="100000">
                                          <p:val>
                                            <p:strVal val="#ppt_x"/>
                                          </p:val>
                                        </p:tav>
                                      </p:tavLst>
                                    </p:anim>
                                    <p:anim calcmode="lin" valueType="num">
                                      <p:cBhvr additive="base">
                                        <p:cTn id="22" dur="500" fill="hold"/>
                                        <p:tgtEl>
                                          <p:spTgt spid="44075"/>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44076"/>
                                        </p:tgtEl>
                                        <p:attrNameLst>
                                          <p:attrName>style.visibility</p:attrName>
                                        </p:attrNameLst>
                                      </p:cBhvr>
                                      <p:to>
                                        <p:strVal val="visible"/>
                                      </p:to>
                                    </p:set>
                                    <p:anim calcmode="lin" valueType="num">
                                      <p:cBhvr additive="base">
                                        <p:cTn id="25" dur="500" fill="hold"/>
                                        <p:tgtEl>
                                          <p:spTgt spid="44076"/>
                                        </p:tgtEl>
                                        <p:attrNameLst>
                                          <p:attrName>ppt_x</p:attrName>
                                        </p:attrNameLst>
                                      </p:cBhvr>
                                      <p:tavLst>
                                        <p:tav tm="0">
                                          <p:val>
                                            <p:strVal val="#ppt_x"/>
                                          </p:val>
                                        </p:tav>
                                        <p:tav tm="100000">
                                          <p:val>
                                            <p:strVal val="#ppt_x"/>
                                          </p:val>
                                        </p:tav>
                                      </p:tavLst>
                                    </p:anim>
                                    <p:anim calcmode="lin" valueType="num">
                                      <p:cBhvr additive="base">
                                        <p:cTn id="26" dur="500" fill="hold"/>
                                        <p:tgtEl>
                                          <p:spTgt spid="44076"/>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44077"/>
                                        </p:tgtEl>
                                        <p:attrNameLst>
                                          <p:attrName>style.visibility</p:attrName>
                                        </p:attrNameLst>
                                      </p:cBhvr>
                                      <p:to>
                                        <p:strVal val="visible"/>
                                      </p:to>
                                    </p:set>
                                    <p:anim calcmode="lin" valueType="num">
                                      <p:cBhvr additive="base">
                                        <p:cTn id="29" dur="500" fill="hold"/>
                                        <p:tgtEl>
                                          <p:spTgt spid="44077"/>
                                        </p:tgtEl>
                                        <p:attrNameLst>
                                          <p:attrName>ppt_x</p:attrName>
                                        </p:attrNameLst>
                                      </p:cBhvr>
                                      <p:tavLst>
                                        <p:tav tm="0">
                                          <p:val>
                                            <p:strVal val="#ppt_x"/>
                                          </p:val>
                                        </p:tav>
                                        <p:tav tm="100000">
                                          <p:val>
                                            <p:strVal val="#ppt_x"/>
                                          </p:val>
                                        </p:tav>
                                      </p:tavLst>
                                    </p:anim>
                                    <p:anim calcmode="lin" valueType="num">
                                      <p:cBhvr additive="base">
                                        <p:cTn id="30" dur="500" fill="hold"/>
                                        <p:tgtEl>
                                          <p:spTgt spid="44077"/>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44079"/>
                                        </p:tgtEl>
                                        <p:attrNameLst>
                                          <p:attrName>style.visibility</p:attrName>
                                        </p:attrNameLst>
                                      </p:cBhvr>
                                      <p:to>
                                        <p:strVal val="visible"/>
                                      </p:to>
                                    </p:set>
                                    <p:anim calcmode="lin" valueType="num">
                                      <p:cBhvr additive="base">
                                        <p:cTn id="33" dur="500" fill="hold"/>
                                        <p:tgtEl>
                                          <p:spTgt spid="44079"/>
                                        </p:tgtEl>
                                        <p:attrNameLst>
                                          <p:attrName>ppt_x</p:attrName>
                                        </p:attrNameLst>
                                      </p:cBhvr>
                                      <p:tavLst>
                                        <p:tav tm="0">
                                          <p:val>
                                            <p:strVal val="#ppt_x"/>
                                          </p:val>
                                        </p:tav>
                                        <p:tav tm="100000">
                                          <p:val>
                                            <p:strVal val="#ppt_x"/>
                                          </p:val>
                                        </p:tav>
                                      </p:tavLst>
                                    </p:anim>
                                    <p:anim calcmode="lin" valueType="num">
                                      <p:cBhvr additive="base">
                                        <p:cTn id="34" dur="500" fill="hold"/>
                                        <p:tgtEl>
                                          <p:spTgt spid="44079"/>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44082"/>
                                        </p:tgtEl>
                                        <p:attrNameLst>
                                          <p:attrName>style.visibility</p:attrName>
                                        </p:attrNameLst>
                                      </p:cBhvr>
                                      <p:to>
                                        <p:strVal val="visible"/>
                                      </p:to>
                                    </p:set>
                                    <p:anim calcmode="lin" valueType="num">
                                      <p:cBhvr additive="base">
                                        <p:cTn id="37" dur="500" fill="hold"/>
                                        <p:tgtEl>
                                          <p:spTgt spid="44082"/>
                                        </p:tgtEl>
                                        <p:attrNameLst>
                                          <p:attrName>ppt_x</p:attrName>
                                        </p:attrNameLst>
                                      </p:cBhvr>
                                      <p:tavLst>
                                        <p:tav tm="0">
                                          <p:val>
                                            <p:strVal val="#ppt_x"/>
                                          </p:val>
                                        </p:tav>
                                        <p:tav tm="100000">
                                          <p:val>
                                            <p:strVal val="#ppt_x"/>
                                          </p:val>
                                        </p:tav>
                                      </p:tavLst>
                                    </p:anim>
                                    <p:anim calcmode="lin" valueType="num">
                                      <p:cBhvr additive="base">
                                        <p:cTn id="38" dur="500" fill="hold"/>
                                        <p:tgtEl>
                                          <p:spTgt spid="44082"/>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44083"/>
                                        </p:tgtEl>
                                        <p:attrNameLst>
                                          <p:attrName>style.visibility</p:attrName>
                                        </p:attrNameLst>
                                      </p:cBhvr>
                                      <p:to>
                                        <p:strVal val="visible"/>
                                      </p:to>
                                    </p:set>
                                    <p:anim calcmode="lin" valueType="num">
                                      <p:cBhvr additive="base">
                                        <p:cTn id="41" dur="500" fill="hold"/>
                                        <p:tgtEl>
                                          <p:spTgt spid="44083"/>
                                        </p:tgtEl>
                                        <p:attrNameLst>
                                          <p:attrName>ppt_x</p:attrName>
                                        </p:attrNameLst>
                                      </p:cBhvr>
                                      <p:tavLst>
                                        <p:tav tm="0">
                                          <p:val>
                                            <p:strVal val="#ppt_x"/>
                                          </p:val>
                                        </p:tav>
                                        <p:tav tm="100000">
                                          <p:val>
                                            <p:strVal val="#ppt_x"/>
                                          </p:val>
                                        </p:tav>
                                      </p:tavLst>
                                    </p:anim>
                                    <p:anim calcmode="lin" valueType="num">
                                      <p:cBhvr additive="base">
                                        <p:cTn id="42" dur="500" fill="hold"/>
                                        <p:tgtEl>
                                          <p:spTgt spid="44083"/>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44084"/>
                                        </p:tgtEl>
                                        <p:attrNameLst>
                                          <p:attrName>style.visibility</p:attrName>
                                        </p:attrNameLst>
                                      </p:cBhvr>
                                      <p:to>
                                        <p:strVal val="visible"/>
                                      </p:to>
                                    </p:set>
                                    <p:anim calcmode="lin" valueType="num">
                                      <p:cBhvr additive="base">
                                        <p:cTn id="45" dur="500" fill="hold"/>
                                        <p:tgtEl>
                                          <p:spTgt spid="44084"/>
                                        </p:tgtEl>
                                        <p:attrNameLst>
                                          <p:attrName>ppt_x</p:attrName>
                                        </p:attrNameLst>
                                      </p:cBhvr>
                                      <p:tavLst>
                                        <p:tav tm="0">
                                          <p:val>
                                            <p:strVal val="#ppt_x"/>
                                          </p:val>
                                        </p:tav>
                                        <p:tav tm="100000">
                                          <p:val>
                                            <p:strVal val="#ppt_x"/>
                                          </p:val>
                                        </p:tav>
                                      </p:tavLst>
                                    </p:anim>
                                    <p:anim calcmode="lin" valueType="num">
                                      <p:cBhvr additive="base">
                                        <p:cTn id="46" dur="500" fill="hold"/>
                                        <p:tgtEl>
                                          <p:spTgt spid="44084"/>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44085"/>
                                        </p:tgtEl>
                                        <p:attrNameLst>
                                          <p:attrName>style.visibility</p:attrName>
                                        </p:attrNameLst>
                                      </p:cBhvr>
                                      <p:to>
                                        <p:strVal val="visible"/>
                                      </p:to>
                                    </p:set>
                                    <p:anim calcmode="lin" valueType="num">
                                      <p:cBhvr additive="base">
                                        <p:cTn id="49" dur="500" fill="hold"/>
                                        <p:tgtEl>
                                          <p:spTgt spid="44085"/>
                                        </p:tgtEl>
                                        <p:attrNameLst>
                                          <p:attrName>ppt_x</p:attrName>
                                        </p:attrNameLst>
                                      </p:cBhvr>
                                      <p:tavLst>
                                        <p:tav tm="0">
                                          <p:val>
                                            <p:strVal val="#ppt_x"/>
                                          </p:val>
                                        </p:tav>
                                        <p:tav tm="100000">
                                          <p:val>
                                            <p:strVal val="#ppt_x"/>
                                          </p:val>
                                        </p:tav>
                                      </p:tavLst>
                                    </p:anim>
                                    <p:anim calcmode="lin" valueType="num">
                                      <p:cBhvr additive="base">
                                        <p:cTn id="50" dur="500" fill="hold"/>
                                        <p:tgtEl>
                                          <p:spTgt spid="44085"/>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44086"/>
                                        </p:tgtEl>
                                        <p:attrNameLst>
                                          <p:attrName>style.visibility</p:attrName>
                                        </p:attrNameLst>
                                      </p:cBhvr>
                                      <p:to>
                                        <p:strVal val="visible"/>
                                      </p:to>
                                    </p:set>
                                    <p:anim calcmode="lin" valueType="num">
                                      <p:cBhvr additive="base">
                                        <p:cTn id="53" dur="500" fill="hold"/>
                                        <p:tgtEl>
                                          <p:spTgt spid="44086"/>
                                        </p:tgtEl>
                                        <p:attrNameLst>
                                          <p:attrName>ppt_x</p:attrName>
                                        </p:attrNameLst>
                                      </p:cBhvr>
                                      <p:tavLst>
                                        <p:tav tm="0">
                                          <p:val>
                                            <p:strVal val="#ppt_x"/>
                                          </p:val>
                                        </p:tav>
                                        <p:tav tm="100000">
                                          <p:val>
                                            <p:strVal val="#ppt_x"/>
                                          </p:val>
                                        </p:tav>
                                      </p:tavLst>
                                    </p:anim>
                                    <p:anim calcmode="lin" valueType="num">
                                      <p:cBhvr additive="base">
                                        <p:cTn id="54" dur="500" fill="hold"/>
                                        <p:tgtEl>
                                          <p:spTgt spid="44086"/>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44087"/>
                                        </p:tgtEl>
                                        <p:attrNameLst>
                                          <p:attrName>style.visibility</p:attrName>
                                        </p:attrNameLst>
                                      </p:cBhvr>
                                      <p:to>
                                        <p:strVal val="visible"/>
                                      </p:to>
                                    </p:set>
                                    <p:anim calcmode="lin" valueType="num">
                                      <p:cBhvr additive="base">
                                        <p:cTn id="57" dur="500" fill="hold"/>
                                        <p:tgtEl>
                                          <p:spTgt spid="44087"/>
                                        </p:tgtEl>
                                        <p:attrNameLst>
                                          <p:attrName>ppt_x</p:attrName>
                                        </p:attrNameLst>
                                      </p:cBhvr>
                                      <p:tavLst>
                                        <p:tav tm="0">
                                          <p:val>
                                            <p:strVal val="#ppt_x"/>
                                          </p:val>
                                        </p:tav>
                                        <p:tav tm="100000">
                                          <p:val>
                                            <p:strVal val="#ppt_x"/>
                                          </p:val>
                                        </p:tav>
                                      </p:tavLst>
                                    </p:anim>
                                    <p:anim calcmode="lin" valueType="num">
                                      <p:cBhvr additive="base">
                                        <p:cTn id="58" dur="500" fill="hold"/>
                                        <p:tgtEl>
                                          <p:spTgt spid="44087"/>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44088"/>
                                        </p:tgtEl>
                                        <p:attrNameLst>
                                          <p:attrName>style.visibility</p:attrName>
                                        </p:attrNameLst>
                                      </p:cBhvr>
                                      <p:to>
                                        <p:strVal val="visible"/>
                                      </p:to>
                                    </p:set>
                                    <p:anim calcmode="lin" valueType="num">
                                      <p:cBhvr additive="base">
                                        <p:cTn id="61" dur="500" fill="hold"/>
                                        <p:tgtEl>
                                          <p:spTgt spid="44088"/>
                                        </p:tgtEl>
                                        <p:attrNameLst>
                                          <p:attrName>ppt_x</p:attrName>
                                        </p:attrNameLst>
                                      </p:cBhvr>
                                      <p:tavLst>
                                        <p:tav tm="0">
                                          <p:val>
                                            <p:strVal val="#ppt_x"/>
                                          </p:val>
                                        </p:tav>
                                        <p:tav tm="100000">
                                          <p:val>
                                            <p:strVal val="#ppt_x"/>
                                          </p:val>
                                        </p:tav>
                                      </p:tavLst>
                                    </p:anim>
                                    <p:anim calcmode="lin" valueType="num">
                                      <p:cBhvr additive="base">
                                        <p:cTn id="62" dur="500" fill="hold"/>
                                        <p:tgtEl>
                                          <p:spTgt spid="44088"/>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44089"/>
                                        </p:tgtEl>
                                        <p:attrNameLst>
                                          <p:attrName>style.visibility</p:attrName>
                                        </p:attrNameLst>
                                      </p:cBhvr>
                                      <p:to>
                                        <p:strVal val="visible"/>
                                      </p:to>
                                    </p:set>
                                    <p:anim calcmode="lin" valueType="num">
                                      <p:cBhvr additive="base">
                                        <p:cTn id="65" dur="500" fill="hold"/>
                                        <p:tgtEl>
                                          <p:spTgt spid="44089"/>
                                        </p:tgtEl>
                                        <p:attrNameLst>
                                          <p:attrName>ppt_x</p:attrName>
                                        </p:attrNameLst>
                                      </p:cBhvr>
                                      <p:tavLst>
                                        <p:tav tm="0">
                                          <p:val>
                                            <p:strVal val="#ppt_x"/>
                                          </p:val>
                                        </p:tav>
                                        <p:tav tm="100000">
                                          <p:val>
                                            <p:strVal val="#ppt_x"/>
                                          </p:val>
                                        </p:tav>
                                      </p:tavLst>
                                    </p:anim>
                                    <p:anim calcmode="lin" valueType="num">
                                      <p:cBhvr additive="base">
                                        <p:cTn id="66" dur="500" fill="hold"/>
                                        <p:tgtEl>
                                          <p:spTgt spid="44089"/>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44090"/>
                                        </p:tgtEl>
                                        <p:attrNameLst>
                                          <p:attrName>style.visibility</p:attrName>
                                        </p:attrNameLst>
                                      </p:cBhvr>
                                      <p:to>
                                        <p:strVal val="visible"/>
                                      </p:to>
                                    </p:set>
                                    <p:anim calcmode="lin" valueType="num">
                                      <p:cBhvr additive="base">
                                        <p:cTn id="69" dur="500" fill="hold"/>
                                        <p:tgtEl>
                                          <p:spTgt spid="44090"/>
                                        </p:tgtEl>
                                        <p:attrNameLst>
                                          <p:attrName>ppt_x</p:attrName>
                                        </p:attrNameLst>
                                      </p:cBhvr>
                                      <p:tavLst>
                                        <p:tav tm="0">
                                          <p:val>
                                            <p:strVal val="#ppt_x"/>
                                          </p:val>
                                        </p:tav>
                                        <p:tav tm="100000">
                                          <p:val>
                                            <p:strVal val="#ppt_x"/>
                                          </p:val>
                                        </p:tav>
                                      </p:tavLst>
                                    </p:anim>
                                    <p:anim calcmode="lin" valueType="num">
                                      <p:cBhvr additive="base">
                                        <p:cTn id="70" dur="500" fill="hold"/>
                                        <p:tgtEl>
                                          <p:spTgt spid="44090"/>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44091"/>
                                        </p:tgtEl>
                                        <p:attrNameLst>
                                          <p:attrName>style.visibility</p:attrName>
                                        </p:attrNameLst>
                                      </p:cBhvr>
                                      <p:to>
                                        <p:strVal val="visible"/>
                                      </p:to>
                                    </p:set>
                                    <p:anim calcmode="lin" valueType="num">
                                      <p:cBhvr additive="base">
                                        <p:cTn id="73" dur="500" fill="hold"/>
                                        <p:tgtEl>
                                          <p:spTgt spid="44091"/>
                                        </p:tgtEl>
                                        <p:attrNameLst>
                                          <p:attrName>ppt_x</p:attrName>
                                        </p:attrNameLst>
                                      </p:cBhvr>
                                      <p:tavLst>
                                        <p:tav tm="0">
                                          <p:val>
                                            <p:strVal val="#ppt_x"/>
                                          </p:val>
                                        </p:tav>
                                        <p:tav tm="100000">
                                          <p:val>
                                            <p:strVal val="#ppt_x"/>
                                          </p:val>
                                        </p:tav>
                                      </p:tavLst>
                                    </p:anim>
                                    <p:anim calcmode="lin" valueType="num">
                                      <p:cBhvr additive="base">
                                        <p:cTn id="74" dur="500" fill="hold"/>
                                        <p:tgtEl>
                                          <p:spTgt spid="44091"/>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44093"/>
                                        </p:tgtEl>
                                        <p:attrNameLst>
                                          <p:attrName>style.visibility</p:attrName>
                                        </p:attrNameLst>
                                      </p:cBhvr>
                                      <p:to>
                                        <p:strVal val="visible"/>
                                      </p:to>
                                    </p:set>
                                    <p:anim calcmode="lin" valueType="num">
                                      <p:cBhvr additive="base">
                                        <p:cTn id="77" dur="500" fill="hold"/>
                                        <p:tgtEl>
                                          <p:spTgt spid="44093"/>
                                        </p:tgtEl>
                                        <p:attrNameLst>
                                          <p:attrName>ppt_x</p:attrName>
                                        </p:attrNameLst>
                                      </p:cBhvr>
                                      <p:tavLst>
                                        <p:tav tm="0">
                                          <p:val>
                                            <p:strVal val="#ppt_x"/>
                                          </p:val>
                                        </p:tav>
                                        <p:tav tm="100000">
                                          <p:val>
                                            <p:strVal val="#ppt_x"/>
                                          </p:val>
                                        </p:tav>
                                      </p:tavLst>
                                    </p:anim>
                                    <p:anim calcmode="lin" valueType="num">
                                      <p:cBhvr additive="base">
                                        <p:cTn id="78" dur="500" fill="hold"/>
                                        <p:tgtEl>
                                          <p:spTgt spid="44093"/>
                                        </p:tgtEl>
                                        <p:attrNameLst>
                                          <p:attrName>ppt_y</p:attrName>
                                        </p:attrNameLst>
                                      </p:cBhvr>
                                      <p:tavLst>
                                        <p:tav tm="0">
                                          <p:val>
                                            <p:strVal val="1+#ppt_h/2"/>
                                          </p:val>
                                        </p:tav>
                                        <p:tav tm="100000">
                                          <p:val>
                                            <p:strVal val="#ppt_y"/>
                                          </p:val>
                                        </p:tav>
                                      </p:tavLst>
                                    </p:anim>
                                  </p:childTnLst>
                                </p:cTn>
                              </p:par>
                            </p:childTnLst>
                          </p:cTn>
                        </p:par>
                      </p:childTnLst>
                    </p:cTn>
                  </p:par>
                  <p:par>
                    <p:cTn id="79" fill="hold" nodeType="clickPar">
                      <p:stCondLst>
                        <p:cond delay="indefinite"/>
                      </p:stCondLst>
                      <p:childTnLst>
                        <p:par>
                          <p:cTn id="80" fill="hold" nodeType="withGroup">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44037">
                                            <p:txEl>
                                              <p:pRg st="1" end="1"/>
                                            </p:txEl>
                                          </p:spTgt>
                                        </p:tgtEl>
                                        <p:attrNameLst>
                                          <p:attrName>style.visibility</p:attrName>
                                        </p:attrNameLst>
                                      </p:cBhvr>
                                      <p:to>
                                        <p:strVal val="visible"/>
                                      </p:to>
                                    </p:set>
                                    <p:anim calcmode="lin" valueType="num">
                                      <p:cBhvr additive="base">
                                        <p:cTn id="83" dur="500" fill="hold"/>
                                        <p:tgtEl>
                                          <p:spTgt spid="44037">
                                            <p:txEl>
                                              <p:pRg st="1" end="1"/>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44037">
                                            <p:txEl>
                                              <p:pRg st="1" end="1"/>
                                            </p:txEl>
                                          </p:spTgt>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44037">
                                            <p:txEl>
                                              <p:pRg st="2" end="2"/>
                                            </p:txEl>
                                          </p:spTgt>
                                        </p:tgtEl>
                                        <p:attrNameLst>
                                          <p:attrName>style.visibility</p:attrName>
                                        </p:attrNameLst>
                                      </p:cBhvr>
                                      <p:to>
                                        <p:strVal val="visible"/>
                                      </p:to>
                                    </p:set>
                                    <p:anim calcmode="lin" valueType="num">
                                      <p:cBhvr additive="base">
                                        <p:cTn id="87" dur="500" fill="hold"/>
                                        <p:tgtEl>
                                          <p:spTgt spid="44037">
                                            <p:txEl>
                                              <p:pRg st="2" end="2"/>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44037">
                                            <p:txEl>
                                              <p:pRg st="2" end="2"/>
                                            </p:txEl>
                                          </p:spTgt>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44037">
                                            <p:txEl>
                                              <p:pRg st="3" end="3"/>
                                            </p:txEl>
                                          </p:spTgt>
                                        </p:tgtEl>
                                        <p:attrNameLst>
                                          <p:attrName>style.visibility</p:attrName>
                                        </p:attrNameLst>
                                      </p:cBhvr>
                                      <p:to>
                                        <p:strVal val="visible"/>
                                      </p:to>
                                    </p:set>
                                    <p:anim calcmode="lin" valueType="num">
                                      <p:cBhvr additive="base">
                                        <p:cTn id="91" dur="500" fill="hold"/>
                                        <p:tgtEl>
                                          <p:spTgt spid="44037">
                                            <p:txEl>
                                              <p:pRg st="3" end="3"/>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44037">
                                            <p:txEl>
                                              <p:pRg st="3" end="3"/>
                                            </p:txEl>
                                          </p:spTgt>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44037">
                                            <p:txEl>
                                              <p:pRg st="4" end="4"/>
                                            </p:txEl>
                                          </p:spTgt>
                                        </p:tgtEl>
                                        <p:attrNameLst>
                                          <p:attrName>style.visibility</p:attrName>
                                        </p:attrNameLst>
                                      </p:cBhvr>
                                      <p:to>
                                        <p:strVal val="visible"/>
                                      </p:to>
                                    </p:set>
                                    <p:anim calcmode="lin" valueType="num">
                                      <p:cBhvr additive="base">
                                        <p:cTn id="95" dur="500" fill="hold"/>
                                        <p:tgtEl>
                                          <p:spTgt spid="44037">
                                            <p:txEl>
                                              <p:pRg st="4" end="4"/>
                                            </p:txEl>
                                          </p:spTgt>
                                        </p:tgtEl>
                                        <p:attrNameLst>
                                          <p:attrName>ppt_x</p:attrName>
                                        </p:attrNameLst>
                                      </p:cBhvr>
                                      <p:tavLst>
                                        <p:tav tm="0">
                                          <p:val>
                                            <p:strVal val="#ppt_x"/>
                                          </p:val>
                                        </p:tav>
                                        <p:tav tm="100000">
                                          <p:val>
                                            <p:strVal val="#ppt_x"/>
                                          </p:val>
                                        </p:tav>
                                      </p:tavLst>
                                    </p:anim>
                                    <p:anim calcmode="lin" valueType="num">
                                      <p:cBhvr additive="base">
                                        <p:cTn id="96" dur="500" fill="hold"/>
                                        <p:tgtEl>
                                          <p:spTgt spid="44037">
                                            <p:txEl>
                                              <p:pRg st="4" end="4"/>
                                            </p:txEl>
                                          </p:spTgt>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44037">
                                            <p:txEl>
                                              <p:pRg st="5" end="5"/>
                                            </p:txEl>
                                          </p:spTgt>
                                        </p:tgtEl>
                                        <p:attrNameLst>
                                          <p:attrName>style.visibility</p:attrName>
                                        </p:attrNameLst>
                                      </p:cBhvr>
                                      <p:to>
                                        <p:strVal val="visible"/>
                                      </p:to>
                                    </p:set>
                                    <p:anim calcmode="lin" valueType="num">
                                      <p:cBhvr additive="base">
                                        <p:cTn id="99" dur="500" fill="hold"/>
                                        <p:tgtEl>
                                          <p:spTgt spid="44037">
                                            <p:txEl>
                                              <p:pRg st="5" end="5"/>
                                            </p:txEl>
                                          </p:spTgt>
                                        </p:tgtEl>
                                        <p:attrNameLst>
                                          <p:attrName>ppt_x</p:attrName>
                                        </p:attrNameLst>
                                      </p:cBhvr>
                                      <p:tavLst>
                                        <p:tav tm="0">
                                          <p:val>
                                            <p:strVal val="#ppt_x"/>
                                          </p:val>
                                        </p:tav>
                                        <p:tav tm="100000">
                                          <p:val>
                                            <p:strVal val="#ppt_x"/>
                                          </p:val>
                                        </p:tav>
                                      </p:tavLst>
                                    </p:anim>
                                    <p:anim calcmode="lin" valueType="num">
                                      <p:cBhvr additive="base">
                                        <p:cTn id="100" dur="500" fill="hold"/>
                                        <p:tgtEl>
                                          <p:spTgt spid="44037">
                                            <p:txEl>
                                              <p:pRg st="5" end="5"/>
                                            </p:txEl>
                                          </p:spTgt>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44037">
                                            <p:txEl>
                                              <p:pRg st="6" end="6"/>
                                            </p:txEl>
                                          </p:spTgt>
                                        </p:tgtEl>
                                        <p:attrNameLst>
                                          <p:attrName>style.visibility</p:attrName>
                                        </p:attrNameLst>
                                      </p:cBhvr>
                                      <p:to>
                                        <p:strVal val="visible"/>
                                      </p:to>
                                    </p:set>
                                    <p:anim calcmode="lin" valueType="num">
                                      <p:cBhvr additive="base">
                                        <p:cTn id="103" dur="500" fill="hold"/>
                                        <p:tgtEl>
                                          <p:spTgt spid="44037">
                                            <p:txEl>
                                              <p:pRg st="6" end="6"/>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4403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build="allAtOnce"/>
      <p:bldP spid="44074" grpId="0" animBg="1"/>
      <p:bldP spid="44075" grpId="0" animBg="1"/>
      <p:bldP spid="44076" grpId="0" animBg="1"/>
      <p:bldP spid="44077" grpId="0" animBg="1"/>
      <p:bldP spid="44079" grpId="0" animBg="1"/>
      <p:bldP spid="44082" grpId="0" animBg="1"/>
      <p:bldP spid="44083" grpId="0" animBg="1"/>
      <p:bldP spid="44084" grpId="0" animBg="1"/>
      <p:bldP spid="44085" grpId="0" animBg="1"/>
      <p:bldP spid="44086" grpId="0"/>
      <p:bldP spid="44087" grpId="0" animBg="1"/>
      <p:bldP spid="44088" grpId="0"/>
      <p:bldP spid="44089" grpId="0"/>
      <p:bldP spid="44090" grpId="0"/>
      <p:bldP spid="44091" grpId="0"/>
      <p:bldP spid="44093" grpId="0"/>
      <p:bldP spid="44094"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 name="Slide Number Placeholder 5"/>
          <p:cNvSpPr>
            <a:spLocks noGrp="1"/>
          </p:cNvSpPr>
          <p:nvPr>
            <p:ph type="sldNum" sz="quarter" idx="12"/>
          </p:nvPr>
        </p:nvSpPr>
        <p:spPr/>
        <p:txBody>
          <a:bodyPr/>
          <a:lstStyle/>
          <a:p>
            <a:pPr>
              <a:defRPr/>
            </a:pPr>
            <a:fld id="{DD07BCE2-0DD5-49E1-9DCF-AF673D028532}" type="slidenum">
              <a:rPr lang="en-US"/>
              <a:pPr>
                <a:defRPr/>
              </a:pPr>
              <a:t>6</a:t>
            </a:fld>
            <a:endParaRPr lang="en-US"/>
          </a:p>
        </p:txBody>
      </p:sp>
      <p:sp>
        <p:nvSpPr>
          <p:cNvPr id="7171" name="Text Box 4"/>
          <p:cNvSpPr txBox="1">
            <a:spLocks noChangeArrowheads="1"/>
          </p:cNvSpPr>
          <p:nvPr/>
        </p:nvSpPr>
        <p:spPr bwMode="auto">
          <a:xfrm>
            <a:off x="123825" y="403225"/>
            <a:ext cx="67341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600" b="1">
              <a:latin typeface="Times New Roman" pitchFamily="18" charset="0"/>
            </a:endParaRPr>
          </a:p>
        </p:txBody>
      </p:sp>
      <p:sp>
        <p:nvSpPr>
          <p:cNvPr id="7172" name="Text Box 44"/>
          <p:cNvSpPr txBox="1">
            <a:spLocks noChangeArrowheads="1"/>
          </p:cNvSpPr>
          <p:nvPr/>
        </p:nvSpPr>
        <p:spPr bwMode="auto">
          <a:xfrm>
            <a:off x="203200" y="314325"/>
            <a:ext cx="6654800" cy="119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lnSpc>
                <a:spcPct val="90000"/>
              </a:lnSpc>
              <a:spcBef>
                <a:spcPct val="0"/>
              </a:spcBef>
              <a:buFontTx/>
              <a:buNone/>
            </a:pPr>
            <a:r>
              <a:rPr lang="en-US" altLang="en-US" sz="1600" b="1" dirty="0">
                <a:latin typeface="Times New Roman" pitchFamily="18" charset="0"/>
              </a:rPr>
              <a:t>6.</a:t>
            </a:r>
            <a:r>
              <a:rPr lang="en-US" altLang="en-US" sz="1600" dirty="0">
                <a:latin typeface="Times New Roman" pitchFamily="18" charset="0"/>
              </a:rPr>
              <a:t> </a:t>
            </a:r>
            <a:r>
              <a:rPr lang="en-US" altLang="en-US" sz="1600" dirty="0" smtClean="0">
                <a:latin typeface="Times New Roman" pitchFamily="18" charset="0"/>
              </a:rPr>
              <a:t>Today </a:t>
            </a:r>
            <a:r>
              <a:rPr lang="en-US" altLang="en-US" sz="1600" dirty="0">
                <a:latin typeface="Times New Roman" pitchFamily="18" charset="0"/>
              </a:rPr>
              <a:t>you deposited $700 in a mutual fund that has been yielding a constant 6% p.a. for the last several years.  You plan to deposit $700 every 3 months thereafter for the next 4 years (i.e. the next deposit will be made 1 April, the subsequent deposit on 1 July, etc.)  How much money will have accumulated after 4 years?</a:t>
            </a:r>
            <a:endParaRPr lang="en-US" altLang="en-US" sz="1600" dirty="0">
              <a:latin typeface="Times New Roman" pitchFamily="18" charset="0"/>
              <a:sym typeface="Wingdings" pitchFamily="2" charset="2"/>
            </a:endParaRPr>
          </a:p>
        </p:txBody>
      </p:sp>
      <p:grpSp>
        <p:nvGrpSpPr>
          <p:cNvPr id="3" name="Group 162"/>
          <p:cNvGrpSpPr>
            <a:grpSpLocks/>
          </p:cNvGrpSpPr>
          <p:nvPr/>
        </p:nvGrpSpPr>
        <p:grpSpPr bwMode="auto">
          <a:xfrm>
            <a:off x="1641475" y="1343025"/>
            <a:ext cx="5019675" cy="1689100"/>
            <a:chOff x="1034" y="846"/>
            <a:chExt cx="3162" cy="1064"/>
          </a:xfrm>
        </p:grpSpPr>
        <p:grpSp>
          <p:nvGrpSpPr>
            <p:cNvPr id="7217" name="Group 80"/>
            <p:cNvGrpSpPr>
              <a:grpSpLocks/>
            </p:cNvGrpSpPr>
            <p:nvPr/>
          </p:nvGrpSpPr>
          <p:grpSpPr bwMode="auto">
            <a:xfrm>
              <a:off x="2056" y="846"/>
              <a:ext cx="2140" cy="1064"/>
              <a:chOff x="1834" y="3598"/>
              <a:chExt cx="2140" cy="1419"/>
            </a:xfrm>
          </p:grpSpPr>
          <p:grpSp>
            <p:nvGrpSpPr>
              <p:cNvPr id="7219" name="Group 45"/>
              <p:cNvGrpSpPr>
                <a:grpSpLocks/>
              </p:cNvGrpSpPr>
              <p:nvPr/>
            </p:nvGrpSpPr>
            <p:grpSpPr bwMode="auto">
              <a:xfrm>
                <a:off x="1922" y="4113"/>
                <a:ext cx="843" cy="107"/>
                <a:chOff x="294" y="3315"/>
                <a:chExt cx="521" cy="60"/>
              </a:xfrm>
            </p:grpSpPr>
            <p:sp>
              <p:nvSpPr>
                <p:cNvPr id="7249" name="Line 46"/>
                <p:cNvSpPr>
                  <a:spLocks noChangeShapeType="1"/>
                </p:cNvSpPr>
                <p:nvPr/>
              </p:nvSpPr>
              <p:spPr bwMode="auto">
                <a:xfrm>
                  <a:off x="294" y="3343"/>
                  <a:ext cx="521" cy="1"/>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50" name="Line 47"/>
                <p:cNvSpPr>
                  <a:spLocks noChangeShapeType="1"/>
                </p:cNvSpPr>
                <p:nvPr/>
              </p:nvSpPr>
              <p:spPr bwMode="auto">
                <a:xfrm>
                  <a:off x="294" y="3315"/>
                  <a:ext cx="0" cy="6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51" name="Line 48"/>
                <p:cNvSpPr>
                  <a:spLocks noChangeShapeType="1"/>
                </p:cNvSpPr>
                <p:nvPr/>
              </p:nvSpPr>
              <p:spPr bwMode="auto">
                <a:xfrm>
                  <a:off x="513" y="3315"/>
                  <a:ext cx="0" cy="6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52" name="Line 49"/>
                <p:cNvSpPr>
                  <a:spLocks noChangeShapeType="1"/>
                </p:cNvSpPr>
                <p:nvPr/>
              </p:nvSpPr>
              <p:spPr bwMode="auto">
                <a:xfrm>
                  <a:off x="732" y="3315"/>
                  <a:ext cx="0" cy="6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220" name="Text Box 50"/>
              <p:cNvSpPr txBox="1">
                <a:spLocks noChangeArrowheads="1"/>
              </p:cNvSpPr>
              <p:nvPr/>
            </p:nvSpPr>
            <p:spPr bwMode="auto">
              <a:xfrm>
                <a:off x="1834" y="4191"/>
                <a:ext cx="167" cy="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a:latin typeface="Arial Narrow" pitchFamily="34" charset="0"/>
                  </a:rPr>
                  <a:t>0</a:t>
                </a:r>
              </a:p>
            </p:txBody>
          </p:sp>
          <p:sp>
            <p:nvSpPr>
              <p:cNvPr id="7221" name="Text Box 51"/>
              <p:cNvSpPr txBox="1">
                <a:spLocks noChangeArrowheads="1"/>
              </p:cNvSpPr>
              <p:nvPr/>
            </p:nvSpPr>
            <p:spPr bwMode="auto">
              <a:xfrm>
                <a:off x="2198" y="4191"/>
                <a:ext cx="167" cy="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a:latin typeface="Arial Narrow" pitchFamily="34" charset="0"/>
                  </a:rPr>
                  <a:t>1</a:t>
                </a:r>
              </a:p>
            </p:txBody>
          </p:sp>
          <p:sp>
            <p:nvSpPr>
              <p:cNvPr id="7222" name="Text Box 52"/>
              <p:cNvSpPr txBox="1">
                <a:spLocks noChangeArrowheads="1"/>
              </p:cNvSpPr>
              <p:nvPr/>
            </p:nvSpPr>
            <p:spPr bwMode="auto">
              <a:xfrm>
                <a:off x="2542" y="4191"/>
                <a:ext cx="167" cy="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a:latin typeface="Arial Narrow" pitchFamily="34" charset="0"/>
                  </a:rPr>
                  <a:t>2</a:t>
                </a:r>
              </a:p>
            </p:txBody>
          </p:sp>
          <p:sp>
            <p:nvSpPr>
              <p:cNvPr id="7223" name="Text Box 53"/>
              <p:cNvSpPr txBox="1">
                <a:spLocks noChangeArrowheads="1"/>
              </p:cNvSpPr>
              <p:nvPr/>
            </p:nvSpPr>
            <p:spPr bwMode="auto">
              <a:xfrm>
                <a:off x="3048" y="4191"/>
                <a:ext cx="218" cy="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a:latin typeface="Arial Narrow" pitchFamily="34" charset="0"/>
                  </a:rPr>
                  <a:t>14</a:t>
                </a:r>
              </a:p>
            </p:txBody>
          </p:sp>
          <p:sp>
            <p:nvSpPr>
              <p:cNvPr id="7224" name="Text Box 54"/>
              <p:cNvSpPr txBox="1">
                <a:spLocks noChangeArrowheads="1"/>
              </p:cNvSpPr>
              <p:nvPr/>
            </p:nvSpPr>
            <p:spPr bwMode="auto">
              <a:xfrm>
                <a:off x="3389" y="4191"/>
                <a:ext cx="218" cy="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a:latin typeface="Arial Narrow" pitchFamily="34" charset="0"/>
                  </a:rPr>
                  <a:t>15</a:t>
                </a:r>
              </a:p>
            </p:txBody>
          </p:sp>
          <p:sp>
            <p:nvSpPr>
              <p:cNvPr id="7225" name="Text Box 55"/>
              <p:cNvSpPr txBox="1">
                <a:spLocks noChangeArrowheads="1"/>
              </p:cNvSpPr>
              <p:nvPr/>
            </p:nvSpPr>
            <p:spPr bwMode="auto">
              <a:xfrm>
                <a:off x="3756" y="4191"/>
                <a:ext cx="218" cy="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a:latin typeface="Arial Narrow" pitchFamily="34" charset="0"/>
                  </a:rPr>
                  <a:t>16</a:t>
                </a:r>
              </a:p>
            </p:txBody>
          </p:sp>
          <p:sp>
            <p:nvSpPr>
              <p:cNvPr id="7226" name="Line 56"/>
              <p:cNvSpPr>
                <a:spLocks noChangeShapeType="1"/>
              </p:cNvSpPr>
              <p:nvPr/>
            </p:nvSpPr>
            <p:spPr bwMode="auto">
              <a:xfrm>
                <a:off x="2272" y="4403"/>
                <a:ext cx="0" cy="263"/>
              </a:xfrm>
              <a:prstGeom prst="line">
                <a:avLst/>
              </a:prstGeom>
              <a:noFill/>
              <a:ln w="15875">
                <a:solidFill>
                  <a:schemeClr val="tx1"/>
                </a:solidFill>
                <a:round/>
                <a:headEnd/>
                <a:tailEnd type="stealth" w="sm" len="sm"/>
              </a:ln>
              <a:extLst>
                <a:ext uri="{909E8E84-426E-40DD-AFC4-6F175D3DCCD1}">
                  <a14:hiddenFill xmlns:a14="http://schemas.microsoft.com/office/drawing/2010/main">
                    <a:noFill/>
                  </a14:hiddenFill>
                </a:ext>
              </a:extLst>
            </p:spPr>
            <p:txBody>
              <a:bodyPr/>
              <a:lstStyle/>
              <a:p>
                <a:endParaRPr lang="en-US"/>
              </a:p>
            </p:txBody>
          </p:sp>
          <p:sp>
            <p:nvSpPr>
              <p:cNvPr id="7227" name="Line 57"/>
              <p:cNvSpPr>
                <a:spLocks noChangeShapeType="1"/>
              </p:cNvSpPr>
              <p:nvPr/>
            </p:nvSpPr>
            <p:spPr bwMode="auto">
              <a:xfrm>
                <a:off x="2628" y="4403"/>
                <a:ext cx="0" cy="263"/>
              </a:xfrm>
              <a:prstGeom prst="line">
                <a:avLst/>
              </a:prstGeom>
              <a:noFill/>
              <a:ln w="15875">
                <a:solidFill>
                  <a:schemeClr val="tx1"/>
                </a:solidFill>
                <a:round/>
                <a:headEnd/>
                <a:tailEnd type="stealth" w="sm" len="sm"/>
              </a:ln>
              <a:extLst>
                <a:ext uri="{909E8E84-426E-40DD-AFC4-6F175D3DCCD1}">
                  <a14:hiddenFill xmlns:a14="http://schemas.microsoft.com/office/drawing/2010/main">
                    <a:noFill/>
                  </a14:hiddenFill>
                </a:ext>
              </a:extLst>
            </p:spPr>
            <p:txBody>
              <a:bodyPr/>
              <a:lstStyle/>
              <a:p>
                <a:endParaRPr lang="en-US"/>
              </a:p>
            </p:txBody>
          </p:sp>
          <p:sp>
            <p:nvSpPr>
              <p:cNvPr id="7228" name="Line 58"/>
              <p:cNvSpPr>
                <a:spLocks noChangeShapeType="1"/>
              </p:cNvSpPr>
              <p:nvPr/>
            </p:nvSpPr>
            <p:spPr bwMode="auto">
              <a:xfrm>
                <a:off x="1922" y="4397"/>
                <a:ext cx="0" cy="263"/>
              </a:xfrm>
              <a:prstGeom prst="line">
                <a:avLst/>
              </a:prstGeom>
              <a:noFill/>
              <a:ln w="15875">
                <a:solidFill>
                  <a:schemeClr val="tx1"/>
                </a:solidFill>
                <a:round/>
                <a:headEnd/>
                <a:tailEnd type="stealth" w="sm" len="sm"/>
              </a:ln>
              <a:extLst>
                <a:ext uri="{909E8E84-426E-40DD-AFC4-6F175D3DCCD1}">
                  <a14:hiddenFill xmlns:a14="http://schemas.microsoft.com/office/drawing/2010/main">
                    <a:noFill/>
                  </a14:hiddenFill>
                </a:ext>
              </a:extLst>
            </p:spPr>
            <p:txBody>
              <a:bodyPr/>
              <a:lstStyle/>
              <a:p>
                <a:endParaRPr lang="en-US"/>
              </a:p>
            </p:txBody>
          </p:sp>
          <p:sp>
            <p:nvSpPr>
              <p:cNvPr id="7229" name="Line 59"/>
              <p:cNvSpPr>
                <a:spLocks noChangeShapeType="1"/>
              </p:cNvSpPr>
              <p:nvPr/>
            </p:nvSpPr>
            <p:spPr bwMode="auto">
              <a:xfrm>
                <a:off x="3157" y="4387"/>
                <a:ext cx="0" cy="262"/>
              </a:xfrm>
              <a:prstGeom prst="line">
                <a:avLst/>
              </a:prstGeom>
              <a:noFill/>
              <a:ln w="15875">
                <a:solidFill>
                  <a:schemeClr val="tx1"/>
                </a:solidFill>
                <a:round/>
                <a:headEnd/>
                <a:tailEnd type="stealth" w="sm" len="sm"/>
              </a:ln>
              <a:extLst>
                <a:ext uri="{909E8E84-426E-40DD-AFC4-6F175D3DCCD1}">
                  <a14:hiddenFill xmlns:a14="http://schemas.microsoft.com/office/drawing/2010/main">
                    <a:noFill/>
                  </a14:hiddenFill>
                </a:ext>
              </a:extLst>
            </p:spPr>
            <p:txBody>
              <a:bodyPr/>
              <a:lstStyle/>
              <a:p>
                <a:endParaRPr lang="en-US"/>
              </a:p>
            </p:txBody>
          </p:sp>
          <p:sp>
            <p:nvSpPr>
              <p:cNvPr id="7230" name="Line 60"/>
              <p:cNvSpPr>
                <a:spLocks noChangeShapeType="1"/>
              </p:cNvSpPr>
              <p:nvPr/>
            </p:nvSpPr>
            <p:spPr bwMode="auto">
              <a:xfrm>
                <a:off x="3514" y="4387"/>
                <a:ext cx="0" cy="262"/>
              </a:xfrm>
              <a:prstGeom prst="line">
                <a:avLst/>
              </a:prstGeom>
              <a:noFill/>
              <a:ln w="15875">
                <a:solidFill>
                  <a:schemeClr val="tx1"/>
                </a:solidFill>
                <a:round/>
                <a:headEnd/>
                <a:tailEnd type="stealth" w="sm" len="sm"/>
              </a:ln>
              <a:extLst>
                <a:ext uri="{909E8E84-426E-40DD-AFC4-6F175D3DCCD1}">
                  <a14:hiddenFill xmlns:a14="http://schemas.microsoft.com/office/drawing/2010/main">
                    <a:noFill/>
                  </a14:hiddenFill>
                </a:ext>
              </a:extLst>
            </p:spPr>
            <p:txBody>
              <a:bodyPr/>
              <a:lstStyle/>
              <a:p>
                <a:endParaRPr lang="en-US"/>
              </a:p>
            </p:txBody>
          </p:sp>
          <p:sp>
            <p:nvSpPr>
              <p:cNvPr id="7231" name="Text Box 61"/>
              <p:cNvSpPr txBox="1">
                <a:spLocks noChangeArrowheads="1"/>
              </p:cNvSpPr>
              <p:nvPr/>
            </p:nvSpPr>
            <p:spPr bwMode="auto">
              <a:xfrm>
                <a:off x="2401" y="4761"/>
                <a:ext cx="569" cy="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a:latin typeface="Arial Narrow" pitchFamily="34" charset="0"/>
                  </a:rPr>
                  <a:t>PMT = 700</a:t>
                </a:r>
              </a:p>
            </p:txBody>
          </p:sp>
          <p:sp>
            <p:nvSpPr>
              <p:cNvPr id="7232" name="AutoShape 62"/>
              <p:cNvSpPr>
                <a:spLocks/>
              </p:cNvSpPr>
              <p:nvPr/>
            </p:nvSpPr>
            <p:spPr bwMode="auto">
              <a:xfrm rot="-5400000">
                <a:off x="2670" y="3909"/>
                <a:ext cx="118" cy="1655"/>
              </a:xfrm>
              <a:prstGeom prst="leftBrace">
                <a:avLst>
                  <a:gd name="adj1" fmla="val 116879"/>
                  <a:gd name="adj2" fmla="val 50000"/>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600">
                  <a:latin typeface="Times New Roman" pitchFamily="18" charset="0"/>
                </a:endParaRPr>
              </a:p>
            </p:txBody>
          </p:sp>
          <p:sp>
            <p:nvSpPr>
              <p:cNvPr id="7233" name="Line 63"/>
              <p:cNvSpPr>
                <a:spLocks noChangeShapeType="1"/>
              </p:cNvSpPr>
              <p:nvPr/>
            </p:nvSpPr>
            <p:spPr bwMode="auto">
              <a:xfrm flipH="1" flipV="1">
                <a:off x="3873" y="3598"/>
                <a:ext cx="0" cy="477"/>
              </a:xfrm>
              <a:prstGeom prst="line">
                <a:avLst/>
              </a:prstGeom>
              <a:noFill/>
              <a:ln w="15875">
                <a:solidFill>
                  <a:schemeClr val="tx1"/>
                </a:solidFill>
                <a:round/>
                <a:headEnd/>
                <a:tailEnd type="stealth" w="sm" len="sm"/>
              </a:ln>
              <a:extLst>
                <a:ext uri="{909E8E84-426E-40DD-AFC4-6F175D3DCCD1}">
                  <a14:hiddenFill xmlns:a14="http://schemas.microsoft.com/office/drawing/2010/main">
                    <a:noFill/>
                  </a14:hiddenFill>
                </a:ext>
              </a:extLst>
            </p:spPr>
            <p:txBody>
              <a:bodyPr/>
              <a:lstStyle/>
              <a:p>
                <a:endParaRPr lang="en-US"/>
              </a:p>
            </p:txBody>
          </p:sp>
          <p:sp>
            <p:nvSpPr>
              <p:cNvPr id="7234" name="Text Box 64"/>
              <p:cNvSpPr txBox="1">
                <a:spLocks noChangeArrowheads="1"/>
              </p:cNvSpPr>
              <p:nvPr/>
            </p:nvSpPr>
            <p:spPr bwMode="auto">
              <a:xfrm>
                <a:off x="3415" y="3614"/>
                <a:ext cx="390" cy="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a:latin typeface="Arial Narrow" pitchFamily="34" charset="0"/>
                  </a:rPr>
                  <a:t>FV = ?</a:t>
                </a:r>
              </a:p>
            </p:txBody>
          </p:sp>
          <p:sp>
            <p:nvSpPr>
              <p:cNvPr id="7235" name="Text Box 65"/>
              <p:cNvSpPr txBox="1">
                <a:spLocks noChangeArrowheads="1"/>
              </p:cNvSpPr>
              <p:nvPr/>
            </p:nvSpPr>
            <p:spPr bwMode="auto">
              <a:xfrm>
                <a:off x="1895" y="3822"/>
                <a:ext cx="682" cy="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a:latin typeface="Arial Narrow" pitchFamily="34" charset="0"/>
                  </a:rPr>
                  <a:t>nominal = 6%</a:t>
                </a:r>
              </a:p>
            </p:txBody>
          </p:sp>
          <p:grpSp>
            <p:nvGrpSpPr>
              <p:cNvPr id="7236" name="Group 66"/>
              <p:cNvGrpSpPr>
                <a:grpSpLocks/>
              </p:cNvGrpSpPr>
              <p:nvPr/>
            </p:nvGrpSpPr>
            <p:grpSpPr bwMode="auto">
              <a:xfrm>
                <a:off x="3043" y="4108"/>
                <a:ext cx="830" cy="107"/>
                <a:chOff x="987" y="3312"/>
                <a:chExt cx="513" cy="60"/>
              </a:xfrm>
            </p:grpSpPr>
            <p:sp>
              <p:nvSpPr>
                <p:cNvPr id="7245" name="Line 67"/>
                <p:cNvSpPr>
                  <a:spLocks noChangeShapeType="1"/>
                </p:cNvSpPr>
                <p:nvPr/>
              </p:nvSpPr>
              <p:spPr bwMode="auto">
                <a:xfrm>
                  <a:off x="1060" y="3312"/>
                  <a:ext cx="0" cy="6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46" name="Line 68"/>
                <p:cNvSpPr>
                  <a:spLocks noChangeShapeType="1"/>
                </p:cNvSpPr>
                <p:nvPr/>
              </p:nvSpPr>
              <p:spPr bwMode="auto">
                <a:xfrm>
                  <a:off x="1280" y="3312"/>
                  <a:ext cx="0" cy="6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47" name="Line 69"/>
                <p:cNvSpPr>
                  <a:spLocks noChangeShapeType="1"/>
                </p:cNvSpPr>
                <p:nvPr/>
              </p:nvSpPr>
              <p:spPr bwMode="auto">
                <a:xfrm>
                  <a:off x="1500" y="3312"/>
                  <a:ext cx="0" cy="6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48" name="Line 70"/>
                <p:cNvSpPr>
                  <a:spLocks noChangeShapeType="1"/>
                </p:cNvSpPr>
                <p:nvPr/>
              </p:nvSpPr>
              <p:spPr bwMode="auto">
                <a:xfrm>
                  <a:off x="987" y="3340"/>
                  <a:ext cx="509" cy="1"/>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7237" name="Group 71"/>
              <p:cNvGrpSpPr>
                <a:grpSpLocks/>
              </p:cNvGrpSpPr>
              <p:nvPr/>
            </p:nvGrpSpPr>
            <p:grpSpPr bwMode="auto">
              <a:xfrm>
                <a:off x="2733" y="4011"/>
                <a:ext cx="58" cy="295"/>
                <a:chOff x="1803" y="3420"/>
                <a:chExt cx="66" cy="225"/>
              </a:xfrm>
            </p:grpSpPr>
            <p:sp>
              <p:nvSpPr>
                <p:cNvPr id="7242" name="Line 72"/>
                <p:cNvSpPr>
                  <a:spLocks noChangeShapeType="1"/>
                </p:cNvSpPr>
                <p:nvPr/>
              </p:nvSpPr>
              <p:spPr bwMode="auto">
                <a:xfrm flipH="1">
                  <a:off x="1803" y="3420"/>
                  <a:ext cx="54" cy="5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43" name="Line 73"/>
                <p:cNvSpPr>
                  <a:spLocks noChangeShapeType="1"/>
                </p:cNvSpPr>
                <p:nvPr/>
              </p:nvSpPr>
              <p:spPr bwMode="auto">
                <a:xfrm>
                  <a:off x="1803" y="3480"/>
                  <a:ext cx="63" cy="9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44" name="Line 74"/>
                <p:cNvSpPr>
                  <a:spLocks noChangeShapeType="1"/>
                </p:cNvSpPr>
                <p:nvPr/>
              </p:nvSpPr>
              <p:spPr bwMode="auto">
                <a:xfrm flipH="1">
                  <a:off x="1812" y="3582"/>
                  <a:ext cx="57" cy="63"/>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7238" name="Group 75"/>
              <p:cNvGrpSpPr>
                <a:grpSpLocks/>
              </p:cNvGrpSpPr>
              <p:nvPr/>
            </p:nvGrpSpPr>
            <p:grpSpPr bwMode="auto">
              <a:xfrm>
                <a:off x="3014" y="4011"/>
                <a:ext cx="58" cy="295"/>
                <a:chOff x="1803" y="3420"/>
                <a:chExt cx="66" cy="225"/>
              </a:xfrm>
            </p:grpSpPr>
            <p:sp>
              <p:nvSpPr>
                <p:cNvPr id="7239" name="Line 76"/>
                <p:cNvSpPr>
                  <a:spLocks noChangeShapeType="1"/>
                </p:cNvSpPr>
                <p:nvPr/>
              </p:nvSpPr>
              <p:spPr bwMode="auto">
                <a:xfrm flipH="1">
                  <a:off x="1803" y="3420"/>
                  <a:ext cx="54" cy="5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40" name="Line 77"/>
                <p:cNvSpPr>
                  <a:spLocks noChangeShapeType="1"/>
                </p:cNvSpPr>
                <p:nvPr/>
              </p:nvSpPr>
              <p:spPr bwMode="auto">
                <a:xfrm>
                  <a:off x="1803" y="3480"/>
                  <a:ext cx="63" cy="9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41" name="Line 78"/>
                <p:cNvSpPr>
                  <a:spLocks noChangeShapeType="1"/>
                </p:cNvSpPr>
                <p:nvPr/>
              </p:nvSpPr>
              <p:spPr bwMode="auto">
                <a:xfrm flipH="1">
                  <a:off x="1812" y="3582"/>
                  <a:ext cx="57" cy="63"/>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7218" name="Text Box 81"/>
            <p:cNvSpPr txBox="1">
              <a:spLocks noChangeArrowheads="1"/>
            </p:cNvSpPr>
            <p:nvPr/>
          </p:nvSpPr>
          <p:spPr bwMode="auto">
            <a:xfrm>
              <a:off x="1034" y="965"/>
              <a:ext cx="916"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latin typeface="Times New Roman" pitchFamily="18" charset="0"/>
                </a:rPr>
                <a:t>m = 4, T = 4 </a:t>
              </a:r>
            </a:p>
            <a:p>
              <a:pPr eaLnBrk="1" hangingPunct="1">
                <a:spcBef>
                  <a:spcPct val="0"/>
                </a:spcBef>
                <a:buFontTx/>
                <a:buNone/>
              </a:pPr>
              <a:r>
                <a:rPr lang="en-US" altLang="en-US" sz="1600">
                  <a:latin typeface="Times New Roman" pitchFamily="18" charset="0"/>
                </a:rPr>
                <a:t>n = m x T = 16</a:t>
              </a:r>
            </a:p>
          </p:txBody>
        </p:sp>
      </p:grpSp>
      <p:sp>
        <p:nvSpPr>
          <p:cNvPr id="7174" name="Text Box 83"/>
          <p:cNvSpPr txBox="1">
            <a:spLocks noChangeArrowheads="1"/>
          </p:cNvSpPr>
          <p:nvPr/>
        </p:nvSpPr>
        <p:spPr bwMode="auto">
          <a:xfrm>
            <a:off x="203200" y="4445000"/>
            <a:ext cx="6654800"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lnSpc>
                <a:spcPct val="90000"/>
              </a:lnSpc>
              <a:spcBef>
                <a:spcPct val="0"/>
              </a:spcBef>
              <a:buFontTx/>
              <a:buNone/>
            </a:pPr>
            <a:r>
              <a:rPr lang="en-US" altLang="en-US" sz="1600" b="1" dirty="0">
                <a:latin typeface="Times New Roman" pitchFamily="18" charset="0"/>
              </a:rPr>
              <a:t>7. </a:t>
            </a:r>
            <a:r>
              <a:rPr lang="en-US" altLang="en-US" sz="1600" dirty="0" smtClean="0">
                <a:latin typeface="Times New Roman" pitchFamily="18" charset="0"/>
              </a:rPr>
              <a:t>Today </a:t>
            </a:r>
            <a:r>
              <a:rPr lang="en-US" altLang="en-US" sz="1600" dirty="0">
                <a:latin typeface="Times New Roman" pitchFamily="18" charset="0"/>
              </a:rPr>
              <a:t>you deposited $700 in a mutual fund that has been yielding a constant 6% p.a. for the last several years.  You plan to deposit $700 every 3 months thereafter for the next 4 years (i.e. the next deposit will be made 1 April, the subsequent deposit on 1 July, etc.)  How much money will have accumulated after 4 years </a:t>
            </a:r>
            <a:r>
              <a:rPr lang="en-US" altLang="en-US" sz="1600" b="1" dirty="0">
                <a:latin typeface="Times New Roman" pitchFamily="18" charset="0"/>
              </a:rPr>
              <a:t>to include a payment to be made at the beginning of the first quarter of the fifth year.</a:t>
            </a:r>
          </a:p>
        </p:txBody>
      </p:sp>
      <p:sp>
        <p:nvSpPr>
          <p:cNvPr id="83" name="Text Box 83"/>
          <p:cNvSpPr txBox="1">
            <a:spLocks noChangeArrowheads="1"/>
          </p:cNvSpPr>
          <p:nvPr/>
        </p:nvSpPr>
        <p:spPr bwMode="auto">
          <a:xfrm>
            <a:off x="188913" y="2979738"/>
            <a:ext cx="6669087"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lnSpc>
                <a:spcPct val="90000"/>
              </a:lnSpc>
              <a:spcBef>
                <a:spcPct val="0"/>
              </a:spcBef>
              <a:buFontTx/>
              <a:buNone/>
            </a:pPr>
            <a:r>
              <a:rPr lang="en-US" altLang="en-US" sz="1600" b="1">
                <a:latin typeface="Times New Roman" pitchFamily="18" charset="0"/>
              </a:rPr>
              <a:t>Note:</a:t>
            </a:r>
            <a:r>
              <a:rPr lang="en-US" altLang="en-US" sz="1600">
                <a:latin typeface="Times New Roman" pitchFamily="18" charset="0"/>
              </a:rPr>
              <a:t> </a:t>
            </a:r>
            <a:r>
              <a:rPr lang="en-US" altLang="en-US" sz="1600" b="1">
                <a:latin typeface="Times New Roman" pitchFamily="18" charset="0"/>
              </a:rPr>
              <a:t>There is no payment at t = 16</a:t>
            </a:r>
          </a:p>
          <a:p>
            <a:pPr eaLnBrk="1" hangingPunct="1">
              <a:lnSpc>
                <a:spcPct val="90000"/>
              </a:lnSpc>
              <a:spcBef>
                <a:spcPct val="0"/>
              </a:spcBef>
              <a:buFontTx/>
              <a:buNone/>
            </a:pPr>
            <a:r>
              <a:rPr lang="en-US" altLang="en-US" sz="1600">
                <a:latin typeface="Times New Roman" pitchFamily="18" charset="0"/>
              </a:rPr>
              <a:t>Set to “BGN” mode: 2nd, BGN, 2nd, SET, CE/C</a:t>
            </a:r>
          </a:p>
          <a:p>
            <a:pPr eaLnBrk="1" hangingPunct="1">
              <a:lnSpc>
                <a:spcPct val="90000"/>
              </a:lnSpc>
              <a:spcBef>
                <a:spcPct val="0"/>
              </a:spcBef>
              <a:buFontTx/>
              <a:buNone/>
            </a:pPr>
            <a:r>
              <a:rPr lang="en-US" altLang="en-US" sz="1600">
                <a:latin typeface="Times New Roman" pitchFamily="18" charset="0"/>
              </a:rPr>
              <a:t>r</a:t>
            </a:r>
            <a:r>
              <a:rPr lang="en-US" altLang="en-US" sz="1600" baseline="-25000">
                <a:latin typeface="Times New Roman" pitchFamily="18" charset="0"/>
              </a:rPr>
              <a:t>periodic</a:t>
            </a:r>
            <a:r>
              <a:rPr lang="en-US" altLang="en-US" sz="1600">
                <a:latin typeface="Times New Roman" pitchFamily="18" charset="0"/>
              </a:rPr>
              <a:t> = r</a:t>
            </a:r>
            <a:r>
              <a:rPr lang="en-US" altLang="en-US" sz="1600" baseline="-25000">
                <a:latin typeface="Times New Roman" pitchFamily="18" charset="0"/>
              </a:rPr>
              <a:t>nominal</a:t>
            </a:r>
            <a:r>
              <a:rPr lang="en-US" altLang="en-US" sz="1600">
                <a:latin typeface="Times New Roman" pitchFamily="18" charset="0"/>
              </a:rPr>
              <a:t>/m = 6%/4 = 1.5%</a:t>
            </a:r>
          </a:p>
          <a:p>
            <a:pPr eaLnBrk="1" hangingPunct="1">
              <a:lnSpc>
                <a:spcPct val="90000"/>
              </a:lnSpc>
              <a:spcBef>
                <a:spcPct val="0"/>
              </a:spcBef>
              <a:buFontTx/>
              <a:buNone/>
            </a:pPr>
            <a:r>
              <a:rPr lang="en-US" altLang="en-US" sz="1600">
                <a:latin typeface="Times New Roman" pitchFamily="18" charset="0"/>
              </a:rPr>
              <a:t>P/Y=1, N=16, I/Y=1.5, PMT=700; CPT,FV: FV = </a:t>
            </a:r>
            <a:r>
              <a:rPr lang="en-US" altLang="en-US" sz="1600" b="1">
                <a:latin typeface="Times New Roman" pitchFamily="18" charset="0"/>
              </a:rPr>
              <a:t>$12,740.95</a:t>
            </a:r>
          </a:p>
          <a:p>
            <a:pPr eaLnBrk="1" hangingPunct="1">
              <a:lnSpc>
                <a:spcPct val="90000"/>
              </a:lnSpc>
              <a:spcBef>
                <a:spcPct val="0"/>
              </a:spcBef>
              <a:buFontTx/>
              <a:buNone/>
            </a:pPr>
            <a:r>
              <a:rPr lang="en-US" altLang="en-US" sz="1600" b="1">
                <a:latin typeface="Times New Roman" pitchFamily="18" charset="0"/>
              </a:rPr>
              <a:t>			OR</a:t>
            </a:r>
          </a:p>
          <a:p>
            <a:pPr eaLnBrk="1" hangingPunct="1">
              <a:lnSpc>
                <a:spcPct val="90000"/>
              </a:lnSpc>
              <a:spcBef>
                <a:spcPct val="0"/>
              </a:spcBef>
              <a:buFontTx/>
              <a:buNone/>
            </a:pPr>
            <a:r>
              <a:rPr lang="en-US" altLang="en-US" sz="1600">
                <a:latin typeface="Times New Roman" pitchFamily="18" charset="0"/>
              </a:rPr>
              <a:t>P/Y=4, N=16, I/Y=6, PMT=700; CPT,FV: FV = </a:t>
            </a:r>
            <a:r>
              <a:rPr lang="en-US" altLang="en-US" sz="1600" b="1">
                <a:latin typeface="Times New Roman" pitchFamily="18" charset="0"/>
              </a:rPr>
              <a:t>$12,740.95</a:t>
            </a:r>
          </a:p>
        </p:txBody>
      </p:sp>
      <p:sp>
        <p:nvSpPr>
          <p:cNvPr id="5206" name="Text Box 86"/>
          <p:cNvSpPr txBox="1">
            <a:spLocks noChangeArrowheads="1"/>
          </p:cNvSpPr>
          <p:nvPr/>
        </p:nvSpPr>
        <p:spPr bwMode="auto">
          <a:xfrm>
            <a:off x="196850" y="5827713"/>
            <a:ext cx="6661150" cy="31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lnSpc>
                <a:spcPct val="90000"/>
              </a:lnSpc>
              <a:spcBef>
                <a:spcPct val="0"/>
              </a:spcBef>
              <a:buFontTx/>
              <a:buNone/>
            </a:pPr>
            <a:r>
              <a:rPr lang="en-US" altLang="en-US" sz="1600" b="1">
                <a:latin typeface="Times New Roman" pitchFamily="18" charset="0"/>
              </a:rPr>
              <a:t>Option 1: </a:t>
            </a:r>
            <a:r>
              <a:rPr lang="en-US" altLang="en-US" sz="1600">
                <a:latin typeface="Times New Roman" pitchFamily="18" charset="0"/>
                <a:sym typeface="Wingdings" pitchFamily="2" charset="2"/>
              </a:rPr>
              <a:t>(Treat as an Annuity Due)</a:t>
            </a:r>
            <a:endParaRPr lang="en-US" altLang="en-US" sz="1600">
              <a:latin typeface="Times New Roman" pitchFamily="18" charset="0"/>
            </a:endParaRPr>
          </a:p>
        </p:txBody>
      </p:sp>
      <p:grpSp>
        <p:nvGrpSpPr>
          <p:cNvPr id="9" name="Group 164"/>
          <p:cNvGrpSpPr>
            <a:grpSpLocks/>
          </p:cNvGrpSpPr>
          <p:nvPr/>
        </p:nvGrpSpPr>
        <p:grpSpPr bwMode="auto">
          <a:xfrm>
            <a:off x="1720850" y="5864225"/>
            <a:ext cx="4978400" cy="1689100"/>
            <a:chOff x="1084" y="3584"/>
            <a:chExt cx="3136" cy="1064"/>
          </a:xfrm>
        </p:grpSpPr>
        <p:sp>
          <p:nvSpPr>
            <p:cNvPr id="7179" name="Text Box 61"/>
            <p:cNvSpPr txBox="1">
              <a:spLocks noChangeArrowheads="1"/>
            </p:cNvSpPr>
            <p:nvPr/>
          </p:nvSpPr>
          <p:spPr bwMode="auto">
            <a:xfrm>
              <a:off x="2619" y="4456"/>
              <a:ext cx="56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a:latin typeface="Arial Narrow" pitchFamily="34" charset="0"/>
                </a:rPr>
                <a:t>PMT = 700</a:t>
              </a:r>
            </a:p>
          </p:txBody>
        </p:sp>
        <p:grpSp>
          <p:nvGrpSpPr>
            <p:cNvPr id="7180" name="Group 163"/>
            <p:cNvGrpSpPr>
              <a:grpSpLocks/>
            </p:cNvGrpSpPr>
            <p:nvPr/>
          </p:nvGrpSpPr>
          <p:grpSpPr bwMode="auto">
            <a:xfrm>
              <a:off x="1084" y="3584"/>
              <a:ext cx="3136" cy="960"/>
              <a:chOff x="1084" y="3584"/>
              <a:chExt cx="3136" cy="960"/>
            </a:xfrm>
          </p:grpSpPr>
          <p:grpSp>
            <p:nvGrpSpPr>
              <p:cNvPr id="7181" name="Group 45"/>
              <p:cNvGrpSpPr>
                <a:grpSpLocks/>
              </p:cNvGrpSpPr>
              <p:nvPr/>
            </p:nvGrpSpPr>
            <p:grpSpPr bwMode="auto">
              <a:xfrm>
                <a:off x="2140" y="3970"/>
                <a:ext cx="843" cy="80"/>
                <a:chOff x="294" y="3315"/>
                <a:chExt cx="521" cy="60"/>
              </a:xfrm>
            </p:grpSpPr>
            <p:sp>
              <p:nvSpPr>
                <p:cNvPr id="7213" name="Line 46"/>
                <p:cNvSpPr>
                  <a:spLocks noChangeShapeType="1"/>
                </p:cNvSpPr>
                <p:nvPr/>
              </p:nvSpPr>
              <p:spPr bwMode="auto">
                <a:xfrm>
                  <a:off x="294" y="3343"/>
                  <a:ext cx="521" cy="1"/>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14" name="Line 47"/>
                <p:cNvSpPr>
                  <a:spLocks noChangeShapeType="1"/>
                </p:cNvSpPr>
                <p:nvPr/>
              </p:nvSpPr>
              <p:spPr bwMode="auto">
                <a:xfrm>
                  <a:off x="294" y="3315"/>
                  <a:ext cx="0" cy="6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15" name="Line 48"/>
                <p:cNvSpPr>
                  <a:spLocks noChangeShapeType="1"/>
                </p:cNvSpPr>
                <p:nvPr/>
              </p:nvSpPr>
              <p:spPr bwMode="auto">
                <a:xfrm>
                  <a:off x="513" y="3315"/>
                  <a:ext cx="0" cy="6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16" name="Line 49"/>
                <p:cNvSpPr>
                  <a:spLocks noChangeShapeType="1"/>
                </p:cNvSpPr>
                <p:nvPr/>
              </p:nvSpPr>
              <p:spPr bwMode="auto">
                <a:xfrm>
                  <a:off x="732" y="3315"/>
                  <a:ext cx="0" cy="6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182" name="Text Box 50"/>
              <p:cNvSpPr txBox="1">
                <a:spLocks noChangeArrowheads="1"/>
              </p:cNvSpPr>
              <p:nvPr/>
            </p:nvSpPr>
            <p:spPr bwMode="auto">
              <a:xfrm>
                <a:off x="2052" y="4029"/>
                <a:ext cx="16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a:latin typeface="Arial Narrow" pitchFamily="34" charset="0"/>
                  </a:rPr>
                  <a:t>0</a:t>
                </a:r>
              </a:p>
            </p:txBody>
          </p:sp>
          <p:sp>
            <p:nvSpPr>
              <p:cNvPr id="7183" name="Text Box 51"/>
              <p:cNvSpPr txBox="1">
                <a:spLocks noChangeArrowheads="1"/>
              </p:cNvSpPr>
              <p:nvPr/>
            </p:nvSpPr>
            <p:spPr bwMode="auto">
              <a:xfrm>
                <a:off x="2416" y="4029"/>
                <a:ext cx="16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a:latin typeface="Arial Narrow" pitchFamily="34" charset="0"/>
                  </a:rPr>
                  <a:t>1</a:t>
                </a:r>
              </a:p>
            </p:txBody>
          </p:sp>
          <p:sp>
            <p:nvSpPr>
              <p:cNvPr id="7184" name="Text Box 52"/>
              <p:cNvSpPr txBox="1">
                <a:spLocks noChangeArrowheads="1"/>
              </p:cNvSpPr>
              <p:nvPr/>
            </p:nvSpPr>
            <p:spPr bwMode="auto">
              <a:xfrm>
                <a:off x="2760" y="4029"/>
                <a:ext cx="16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a:latin typeface="Arial Narrow" pitchFamily="34" charset="0"/>
                  </a:rPr>
                  <a:t>2</a:t>
                </a:r>
              </a:p>
            </p:txBody>
          </p:sp>
          <p:sp>
            <p:nvSpPr>
              <p:cNvPr id="7185" name="Text Box 53"/>
              <p:cNvSpPr txBox="1">
                <a:spLocks noChangeArrowheads="1"/>
              </p:cNvSpPr>
              <p:nvPr/>
            </p:nvSpPr>
            <p:spPr bwMode="auto">
              <a:xfrm>
                <a:off x="3266" y="4029"/>
                <a:ext cx="21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a:latin typeface="Arial Narrow" pitchFamily="34" charset="0"/>
                  </a:rPr>
                  <a:t>14</a:t>
                </a:r>
              </a:p>
            </p:txBody>
          </p:sp>
          <p:sp>
            <p:nvSpPr>
              <p:cNvPr id="7186" name="Text Box 54"/>
              <p:cNvSpPr txBox="1">
                <a:spLocks noChangeArrowheads="1"/>
              </p:cNvSpPr>
              <p:nvPr/>
            </p:nvSpPr>
            <p:spPr bwMode="auto">
              <a:xfrm>
                <a:off x="3607" y="4029"/>
                <a:ext cx="21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a:latin typeface="Arial Narrow" pitchFamily="34" charset="0"/>
                  </a:rPr>
                  <a:t>15</a:t>
                </a:r>
              </a:p>
            </p:txBody>
          </p:sp>
          <p:sp>
            <p:nvSpPr>
              <p:cNvPr id="7187" name="Text Box 55"/>
              <p:cNvSpPr txBox="1">
                <a:spLocks noChangeArrowheads="1"/>
              </p:cNvSpPr>
              <p:nvPr/>
            </p:nvSpPr>
            <p:spPr bwMode="auto">
              <a:xfrm>
                <a:off x="3974" y="4029"/>
                <a:ext cx="21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a:latin typeface="Arial Narrow" pitchFamily="34" charset="0"/>
                  </a:rPr>
                  <a:t>16</a:t>
                </a:r>
              </a:p>
            </p:txBody>
          </p:sp>
          <p:sp>
            <p:nvSpPr>
              <p:cNvPr id="7188" name="Line 56"/>
              <p:cNvSpPr>
                <a:spLocks noChangeShapeType="1"/>
              </p:cNvSpPr>
              <p:nvPr/>
            </p:nvSpPr>
            <p:spPr bwMode="auto">
              <a:xfrm>
                <a:off x="2490" y="4188"/>
                <a:ext cx="0" cy="197"/>
              </a:xfrm>
              <a:prstGeom prst="line">
                <a:avLst/>
              </a:prstGeom>
              <a:noFill/>
              <a:ln w="15875">
                <a:solidFill>
                  <a:schemeClr val="tx1"/>
                </a:solidFill>
                <a:round/>
                <a:headEnd/>
                <a:tailEnd type="stealth" w="sm" len="sm"/>
              </a:ln>
              <a:extLst>
                <a:ext uri="{909E8E84-426E-40DD-AFC4-6F175D3DCCD1}">
                  <a14:hiddenFill xmlns:a14="http://schemas.microsoft.com/office/drawing/2010/main">
                    <a:noFill/>
                  </a14:hiddenFill>
                </a:ext>
              </a:extLst>
            </p:spPr>
            <p:txBody>
              <a:bodyPr/>
              <a:lstStyle/>
              <a:p>
                <a:endParaRPr lang="en-US"/>
              </a:p>
            </p:txBody>
          </p:sp>
          <p:sp>
            <p:nvSpPr>
              <p:cNvPr id="7189" name="Line 57"/>
              <p:cNvSpPr>
                <a:spLocks noChangeShapeType="1"/>
              </p:cNvSpPr>
              <p:nvPr/>
            </p:nvSpPr>
            <p:spPr bwMode="auto">
              <a:xfrm>
                <a:off x="2846" y="4188"/>
                <a:ext cx="0" cy="197"/>
              </a:xfrm>
              <a:prstGeom prst="line">
                <a:avLst/>
              </a:prstGeom>
              <a:noFill/>
              <a:ln w="15875">
                <a:solidFill>
                  <a:schemeClr val="tx1"/>
                </a:solidFill>
                <a:round/>
                <a:headEnd/>
                <a:tailEnd type="stealth" w="sm" len="sm"/>
              </a:ln>
              <a:extLst>
                <a:ext uri="{909E8E84-426E-40DD-AFC4-6F175D3DCCD1}">
                  <a14:hiddenFill xmlns:a14="http://schemas.microsoft.com/office/drawing/2010/main">
                    <a:noFill/>
                  </a14:hiddenFill>
                </a:ext>
              </a:extLst>
            </p:spPr>
            <p:txBody>
              <a:bodyPr/>
              <a:lstStyle/>
              <a:p>
                <a:endParaRPr lang="en-US"/>
              </a:p>
            </p:txBody>
          </p:sp>
          <p:sp>
            <p:nvSpPr>
              <p:cNvPr id="7190" name="Line 58"/>
              <p:cNvSpPr>
                <a:spLocks noChangeShapeType="1"/>
              </p:cNvSpPr>
              <p:nvPr/>
            </p:nvSpPr>
            <p:spPr bwMode="auto">
              <a:xfrm>
                <a:off x="2140" y="4183"/>
                <a:ext cx="0" cy="197"/>
              </a:xfrm>
              <a:prstGeom prst="line">
                <a:avLst/>
              </a:prstGeom>
              <a:noFill/>
              <a:ln w="15875">
                <a:solidFill>
                  <a:schemeClr val="tx1"/>
                </a:solidFill>
                <a:round/>
                <a:headEnd/>
                <a:tailEnd type="stealth" w="sm" len="sm"/>
              </a:ln>
              <a:extLst>
                <a:ext uri="{909E8E84-426E-40DD-AFC4-6F175D3DCCD1}">
                  <a14:hiddenFill xmlns:a14="http://schemas.microsoft.com/office/drawing/2010/main">
                    <a:noFill/>
                  </a14:hiddenFill>
                </a:ext>
              </a:extLst>
            </p:spPr>
            <p:txBody>
              <a:bodyPr/>
              <a:lstStyle/>
              <a:p>
                <a:endParaRPr lang="en-US"/>
              </a:p>
            </p:txBody>
          </p:sp>
          <p:sp>
            <p:nvSpPr>
              <p:cNvPr id="7191" name="Line 59"/>
              <p:cNvSpPr>
                <a:spLocks noChangeShapeType="1"/>
              </p:cNvSpPr>
              <p:nvPr/>
            </p:nvSpPr>
            <p:spPr bwMode="auto">
              <a:xfrm>
                <a:off x="3375" y="4176"/>
                <a:ext cx="0" cy="196"/>
              </a:xfrm>
              <a:prstGeom prst="line">
                <a:avLst/>
              </a:prstGeom>
              <a:noFill/>
              <a:ln w="15875">
                <a:solidFill>
                  <a:schemeClr val="tx1"/>
                </a:solidFill>
                <a:round/>
                <a:headEnd/>
                <a:tailEnd type="stealth" w="sm" len="sm"/>
              </a:ln>
              <a:extLst>
                <a:ext uri="{909E8E84-426E-40DD-AFC4-6F175D3DCCD1}">
                  <a14:hiddenFill xmlns:a14="http://schemas.microsoft.com/office/drawing/2010/main">
                    <a:noFill/>
                  </a14:hiddenFill>
                </a:ext>
              </a:extLst>
            </p:spPr>
            <p:txBody>
              <a:bodyPr/>
              <a:lstStyle/>
              <a:p>
                <a:endParaRPr lang="en-US"/>
              </a:p>
            </p:txBody>
          </p:sp>
          <p:sp>
            <p:nvSpPr>
              <p:cNvPr id="7192" name="Line 60"/>
              <p:cNvSpPr>
                <a:spLocks noChangeShapeType="1"/>
              </p:cNvSpPr>
              <p:nvPr/>
            </p:nvSpPr>
            <p:spPr bwMode="auto">
              <a:xfrm>
                <a:off x="3732" y="4176"/>
                <a:ext cx="0" cy="196"/>
              </a:xfrm>
              <a:prstGeom prst="line">
                <a:avLst/>
              </a:prstGeom>
              <a:noFill/>
              <a:ln w="15875">
                <a:solidFill>
                  <a:schemeClr val="tx1"/>
                </a:solidFill>
                <a:round/>
                <a:headEnd/>
                <a:tailEnd type="stealth" w="sm" len="sm"/>
              </a:ln>
              <a:extLst>
                <a:ext uri="{909E8E84-426E-40DD-AFC4-6F175D3DCCD1}">
                  <a14:hiddenFill xmlns:a14="http://schemas.microsoft.com/office/drawing/2010/main">
                    <a:noFill/>
                  </a14:hiddenFill>
                </a:ext>
              </a:extLst>
            </p:spPr>
            <p:txBody>
              <a:bodyPr/>
              <a:lstStyle/>
              <a:p>
                <a:endParaRPr lang="en-US"/>
              </a:p>
            </p:txBody>
          </p:sp>
          <p:sp>
            <p:nvSpPr>
              <p:cNvPr id="7193" name="AutoShape 62"/>
              <p:cNvSpPr>
                <a:spLocks/>
              </p:cNvSpPr>
              <p:nvPr/>
            </p:nvSpPr>
            <p:spPr bwMode="auto">
              <a:xfrm rot="-5400000">
                <a:off x="2903" y="3610"/>
                <a:ext cx="88" cy="1655"/>
              </a:xfrm>
              <a:prstGeom prst="leftBrace">
                <a:avLst>
                  <a:gd name="adj1" fmla="val 156723"/>
                  <a:gd name="adj2" fmla="val 50000"/>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600">
                  <a:latin typeface="Times New Roman" pitchFamily="18" charset="0"/>
                </a:endParaRPr>
              </a:p>
            </p:txBody>
          </p:sp>
          <p:sp>
            <p:nvSpPr>
              <p:cNvPr id="7194" name="Line 63"/>
              <p:cNvSpPr>
                <a:spLocks noChangeShapeType="1"/>
              </p:cNvSpPr>
              <p:nvPr/>
            </p:nvSpPr>
            <p:spPr bwMode="auto">
              <a:xfrm flipH="1" flipV="1">
                <a:off x="4091" y="3584"/>
                <a:ext cx="0" cy="358"/>
              </a:xfrm>
              <a:prstGeom prst="line">
                <a:avLst/>
              </a:prstGeom>
              <a:noFill/>
              <a:ln w="15875">
                <a:solidFill>
                  <a:schemeClr val="tx1"/>
                </a:solidFill>
                <a:round/>
                <a:headEnd/>
                <a:tailEnd type="stealth" w="sm" len="sm"/>
              </a:ln>
              <a:extLst>
                <a:ext uri="{909E8E84-426E-40DD-AFC4-6F175D3DCCD1}">
                  <a14:hiddenFill xmlns:a14="http://schemas.microsoft.com/office/drawing/2010/main">
                    <a:noFill/>
                  </a14:hiddenFill>
                </a:ext>
              </a:extLst>
            </p:spPr>
            <p:txBody>
              <a:bodyPr/>
              <a:lstStyle/>
              <a:p>
                <a:endParaRPr lang="en-US"/>
              </a:p>
            </p:txBody>
          </p:sp>
          <p:sp>
            <p:nvSpPr>
              <p:cNvPr id="7195" name="Text Box 64"/>
              <p:cNvSpPr txBox="1">
                <a:spLocks noChangeArrowheads="1"/>
              </p:cNvSpPr>
              <p:nvPr/>
            </p:nvSpPr>
            <p:spPr bwMode="auto">
              <a:xfrm>
                <a:off x="3633" y="3596"/>
                <a:ext cx="39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a:latin typeface="Arial Narrow" pitchFamily="34" charset="0"/>
                  </a:rPr>
                  <a:t>FV = ?</a:t>
                </a:r>
              </a:p>
            </p:txBody>
          </p:sp>
          <p:sp>
            <p:nvSpPr>
              <p:cNvPr id="7196" name="Text Box 65"/>
              <p:cNvSpPr txBox="1">
                <a:spLocks noChangeArrowheads="1"/>
              </p:cNvSpPr>
              <p:nvPr/>
            </p:nvSpPr>
            <p:spPr bwMode="auto">
              <a:xfrm>
                <a:off x="2113" y="3752"/>
                <a:ext cx="682"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a:latin typeface="Arial Narrow" pitchFamily="34" charset="0"/>
                  </a:rPr>
                  <a:t>nominal = 6%</a:t>
                </a:r>
              </a:p>
            </p:txBody>
          </p:sp>
          <p:grpSp>
            <p:nvGrpSpPr>
              <p:cNvPr id="7197" name="Group 66"/>
              <p:cNvGrpSpPr>
                <a:grpSpLocks/>
              </p:cNvGrpSpPr>
              <p:nvPr/>
            </p:nvGrpSpPr>
            <p:grpSpPr bwMode="auto">
              <a:xfrm>
                <a:off x="3261" y="3966"/>
                <a:ext cx="830" cy="81"/>
                <a:chOff x="987" y="3312"/>
                <a:chExt cx="513" cy="60"/>
              </a:xfrm>
            </p:grpSpPr>
            <p:sp>
              <p:nvSpPr>
                <p:cNvPr id="7209" name="Line 67"/>
                <p:cNvSpPr>
                  <a:spLocks noChangeShapeType="1"/>
                </p:cNvSpPr>
                <p:nvPr/>
              </p:nvSpPr>
              <p:spPr bwMode="auto">
                <a:xfrm>
                  <a:off x="1060" y="3312"/>
                  <a:ext cx="0" cy="6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10" name="Line 68"/>
                <p:cNvSpPr>
                  <a:spLocks noChangeShapeType="1"/>
                </p:cNvSpPr>
                <p:nvPr/>
              </p:nvSpPr>
              <p:spPr bwMode="auto">
                <a:xfrm>
                  <a:off x="1280" y="3312"/>
                  <a:ext cx="0" cy="6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11" name="Line 69"/>
                <p:cNvSpPr>
                  <a:spLocks noChangeShapeType="1"/>
                </p:cNvSpPr>
                <p:nvPr/>
              </p:nvSpPr>
              <p:spPr bwMode="auto">
                <a:xfrm>
                  <a:off x="1500" y="3312"/>
                  <a:ext cx="0" cy="6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12" name="Line 70"/>
                <p:cNvSpPr>
                  <a:spLocks noChangeShapeType="1"/>
                </p:cNvSpPr>
                <p:nvPr/>
              </p:nvSpPr>
              <p:spPr bwMode="auto">
                <a:xfrm>
                  <a:off x="987" y="3340"/>
                  <a:ext cx="509" cy="1"/>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7198" name="Group 71"/>
              <p:cNvGrpSpPr>
                <a:grpSpLocks/>
              </p:cNvGrpSpPr>
              <p:nvPr/>
            </p:nvGrpSpPr>
            <p:grpSpPr bwMode="auto">
              <a:xfrm>
                <a:off x="2951" y="3894"/>
                <a:ext cx="58" cy="221"/>
                <a:chOff x="1803" y="3420"/>
                <a:chExt cx="66" cy="225"/>
              </a:xfrm>
            </p:grpSpPr>
            <p:sp>
              <p:nvSpPr>
                <p:cNvPr id="7206" name="Line 72"/>
                <p:cNvSpPr>
                  <a:spLocks noChangeShapeType="1"/>
                </p:cNvSpPr>
                <p:nvPr/>
              </p:nvSpPr>
              <p:spPr bwMode="auto">
                <a:xfrm flipH="1">
                  <a:off x="1803" y="3420"/>
                  <a:ext cx="54" cy="5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07" name="Line 73"/>
                <p:cNvSpPr>
                  <a:spLocks noChangeShapeType="1"/>
                </p:cNvSpPr>
                <p:nvPr/>
              </p:nvSpPr>
              <p:spPr bwMode="auto">
                <a:xfrm>
                  <a:off x="1803" y="3480"/>
                  <a:ext cx="63" cy="9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08" name="Line 74"/>
                <p:cNvSpPr>
                  <a:spLocks noChangeShapeType="1"/>
                </p:cNvSpPr>
                <p:nvPr/>
              </p:nvSpPr>
              <p:spPr bwMode="auto">
                <a:xfrm flipH="1">
                  <a:off x="1812" y="3582"/>
                  <a:ext cx="57" cy="63"/>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7199" name="Group 75"/>
              <p:cNvGrpSpPr>
                <a:grpSpLocks/>
              </p:cNvGrpSpPr>
              <p:nvPr/>
            </p:nvGrpSpPr>
            <p:grpSpPr bwMode="auto">
              <a:xfrm>
                <a:off x="3232" y="3894"/>
                <a:ext cx="58" cy="221"/>
                <a:chOff x="1803" y="3420"/>
                <a:chExt cx="66" cy="225"/>
              </a:xfrm>
            </p:grpSpPr>
            <p:sp>
              <p:nvSpPr>
                <p:cNvPr id="7203" name="Line 76"/>
                <p:cNvSpPr>
                  <a:spLocks noChangeShapeType="1"/>
                </p:cNvSpPr>
                <p:nvPr/>
              </p:nvSpPr>
              <p:spPr bwMode="auto">
                <a:xfrm flipH="1">
                  <a:off x="1803" y="3420"/>
                  <a:ext cx="54" cy="5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04" name="Line 77"/>
                <p:cNvSpPr>
                  <a:spLocks noChangeShapeType="1"/>
                </p:cNvSpPr>
                <p:nvPr/>
              </p:nvSpPr>
              <p:spPr bwMode="auto">
                <a:xfrm>
                  <a:off x="1803" y="3480"/>
                  <a:ext cx="63" cy="9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05" name="Line 78"/>
                <p:cNvSpPr>
                  <a:spLocks noChangeShapeType="1"/>
                </p:cNvSpPr>
                <p:nvPr/>
              </p:nvSpPr>
              <p:spPr bwMode="auto">
                <a:xfrm flipH="1">
                  <a:off x="1812" y="3582"/>
                  <a:ext cx="57" cy="63"/>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200" name="Text Box 81"/>
              <p:cNvSpPr txBox="1">
                <a:spLocks noChangeArrowheads="1"/>
              </p:cNvSpPr>
              <p:nvPr/>
            </p:nvSpPr>
            <p:spPr bwMode="auto">
              <a:xfrm>
                <a:off x="1084" y="3749"/>
                <a:ext cx="916"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latin typeface="Times New Roman" pitchFamily="18" charset="0"/>
                  </a:rPr>
                  <a:t>m = 4, T = 4 </a:t>
                </a:r>
              </a:p>
              <a:p>
                <a:pPr eaLnBrk="1" hangingPunct="1">
                  <a:spcBef>
                    <a:spcPct val="0"/>
                  </a:spcBef>
                  <a:buFontTx/>
                  <a:buNone/>
                </a:pPr>
                <a:r>
                  <a:rPr lang="en-US" altLang="en-US" sz="1600">
                    <a:latin typeface="Times New Roman" pitchFamily="18" charset="0"/>
                  </a:rPr>
                  <a:t>n = m x T = 16</a:t>
                </a:r>
              </a:p>
            </p:txBody>
          </p:sp>
          <p:sp>
            <p:nvSpPr>
              <p:cNvPr id="7201" name="Line 60"/>
              <p:cNvSpPr>
                <a:spLocks noChangeShapeType="1"/>
              </p:cNvSpPr>
              <p:nvPr/>
            </p:nvSpPr>
            <p:spPr bwMode="auto">
              <a:xfrm>
                <a:off x="4088" y="4172"/>
                <a:ext cx="0" cy="196"/>
              </a:xfrm>
              <a:prstGeom prst="line">
                <a:avLst/>
              </a:prstGeom>
              <a:noFill/>
              <a:ln w="15875">
                <a:solidFill>
                  <a:schemeClr val="tx1"/>
                </a:solidFill>
                <a:round/>
                <a:headEnd/>
                <a:tailEnd type="stealth" w="sm" len="sm"/>
              </a:ln>
              <a:extLst>
                <a:ext uri="{909E8E84-426E-40DD-AFC4-6F175D3DCCD1}">
                  <a14:hiddenFill xmlns:a14="http://schemas.microsoft.com/office/drawing/2010/main">
                    <a:noFill/>
                  </a14:hiddenFill>
                </a:ext>
              </a:extLst>
            </p:spPr>
            <p:txBody>
              <a:bodyPr/>
              <a:lstStyle/>
              <a:p>
                <a:endParaRPr lang="en-US"/>
              </a:p>
            </p:txBody>
          </p:sp>
          <p:sp>
            <p:nvSpPr>
              <p:cNvPr id="7202" name="Text Box 61"/>
              <p:cNvSpPr txBox="1">
                <a:spLocks noChangeArrowheads="1"/>
              </p:cNvSpPr>
              <p:nvPr/>
            </p:nvSpPr>
            <p:spPr bwMode="auto">
              <a:xfrm>
                <a:off x="3951" y="4352"/>
                <a:ext cx="26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a:latin typeface="Arial Narrow" pitchFamily="34" charset="0"/>
                  </a:rPr>
                  <a:t>700</a:t>
                </a:r>
              </a:p>
            </p:txBody>
          </p:sp>
        </p:grpSp>
      </p:grpSp>
      <p:sp>
        <p:nvSpPr>
          <p:cNvPr id="2" name="Text Box 83"/>
          <p:cNvSpPr txBox="1">
            <a:spLocks noChangeArrowheads="1"/>
          </p:cNvSpPr>
          <p:nvPr/>
        </p:nvSpPr>
        <p:spPr bwMode="auto">
          <a:xfrm>
            <a:off x="0" y="7424738"/>
            <a:ext cx="6858000"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lnSpc>
                <a:spcPct val="90000"/>
              </a:lnSpc>
              <a:spcBef>
                <a:spcPct val="0"/>
              </a:spcBef>
              <a:buFontTx/>
              <a:buNone/>
            </a:pPr>
            <a:r>
              <a:rPr lang="en-US" altLang="en-US" sz="1600">
                <a:latin typeface="Times New Roman" pitchFamily="18" charset="0"/>
              </a:rPr>
              <a:t>Set to “BGN” mode: 2nd, BGN, 2nd, SET, CE/C</a:t>
            </a:r>
          </a:p>
          <a:p>
            <a:pPr eaLnBrk="1" hangingPunct="1">
              <a:lnSpc>
                <a:spcPct val="90000"/>
              </a:lnSpc>
              <a:spcBef>
                <a:spcPct val="0"/>
              </a:spcBef>
              <a:buFontTx/>
              <a:buNone/>
            </a:pPr>
            <a:r>
              <a:rPr lang="en-US" altLang="en-US" sz="1600">
                <a:latin typeface="Times New Roman" pitchFamily="18" charset="0"/>
              </a:rPr>
              <a:t>r</a:t>
            </a:r>
            <a:r>
              <a:rPr lang="en-US" altLang="en-US" sz="1600" baseline="-25000">
                <a:latin typeface="Times New Roman" pitchFamily="18" charset="0"/>
              </a:rPr>
              <a:t>periodic</a:t>
            </a:r>
            <a:r>
              <a:rPr lang="en-US" altLang="en-US" sz="1600">
                <a:latin typeface="Times New Roman" pitchFamily="18" charset="0"/>
              </a:rPr>
              <a:t> = r</a:t>
            </a:r>
            <a:r>
              <a:rPr lang="en-US" altLang="en-US" sz="1600" baseline="-25000">
                <a:latin typeface="Times New Roman" pitchFamily="18" charset="0"/>
              </a:rPr>
              <a:t>nominal</a:t>
            </a:r>
            <a:r>
              <a:rPr lang="en-US" altLang="en-US" sz="1600">
                <a:latin typeface="Times New Roman" pitchFamily="18" charset="0"/>
              </a:rPr>
              <a:t>/m = 6%/4 = 1.5%</a:t>
            </a:r>
          </a:p>
          <a:p>
            <a:pPr eaLnBrk="1" hangingPunct="1">
              <a:lnSpc>
                <a:spcPct val="90000"/>
              </a:lnSpc>
              <a:spcBef>
                <a:spcPct val="0"/>
              </a:spcBef>
              <a:buFontTx/>
              <a:buNone/>
            </a:pPr>
            <a:r>
              <a:rPr lang="en-US" altLang="en-US" sz="1600">
                <a:latin typeface="Times New Roman" pitchFamily="18" charset="0"/>
              </a:rPr>
              <a:t>[P/Y=1, N=16, I/Y=1.5, PMT=700; CPT,FV: FV = $12,740.95] + $700 </a:t>
            </a:r>
          </a:p>
          <a:p>
            <a:pPr eaLnBrk="1" hangingPunct="1">
              <a:lnSpc>
                <a:spcPct val="90000"/>
              </a:lnSpc>
              <a:spcBef>
                <a:spcPct val="0"/>
              </a:spcBef>
              <a:buFontTx/>
              <a:buNone/>
            </a:pPr>
            <a:r>
              <a:rPr lang="en-US" altLang="en-US" sz="1600">
                <a:latin typeface="Times New Roman" pitchFamily="18" charset="0"/>
              </a:rPr>
              <a:t>	= </a:t>
            </a:r>
            <a:r>
              <a:rPr lang="en-US" altLang="en-US" sz="1600" b="1">
                <a:latin typeface="Times New Roman" pitchFamily="18" charset="0"/>
              </a:rPr>
              <a:t>$13,440.95</a:t>
            </a:r>
          </a:p>
          <a:p>
            <a:pPr eaLnBrk="1" hangingPunct="1">
              <a:lnSpc>
                <a:spcPct val="90000"/>
              </a:lnSpc>
              <a:spcBef>
                <a:spcPct val="0"/>
              </a:spcBef>
              <a:buFontTx/>
              <a:buNone/>
            </a:pPr>
            <a:r>
              <a:rPr lang="en-US" altLang="en-US" sz="1600" b="1">
                <a:latin typeface="Times New Roman" pitchFamily="18" charset="0"/>
              </a:rPr>
              <a:t>			OR</a:t>
            </a:r>
          </a:p>
          <a:p>
            <a:pPr eaLnBrk="1" hangingPunct="1">
              <a:lnSpc>
                <a:spcPct val="90000"/>
              </a:lnSpc>
              <a:spcBef>
                <a:spcPct val="0"/>
              </a:spcBef>
              <a:buFontTx/>
              <a:buNone/>
            </a:pPr>
            <a:r>
              <a:rPr lang="en-US" altLang="en-US" sz="1600">
                <a:latin typeface="Times New Roman" pitchFamily="18" charset="0"/>
              </a:rPr>
              <a:t>P/Y=4, N=16, I/Y=6, PMT=700; CPT,FV: FV = $12,740.95] + $700 = </a:t>
            </a:r>
            <a:r>
              <a:rPr lang="en-US" altLang="en-US" sz="1600" b="1">
                <a:latin typeface="Times New Roman" pitchFamily="18" charset="0"/>
              </a:rPr>
              <a:t>13,440.95</a:t>
            </a:r>
          </a:p>
        </p:txBody>
      </p:sp>
      <p:sp>
        <p:nvSpPr>
          <p:cNvPr id="4" name="Footer Placeholder 3"/>
          <p:cNvSpPr>
            <a:spLocks noGrp="1"/>
          </p:cNvSpPr>
          <p:nvPr>
            <p:ph type="ftr" sz="quarter" idx="11"/>
          </p:nvPr>
        </p:nvSpPr>
        <p:spPr/>
        <p:txBody>
          <a:bodyPr/>
          <a:lstStyle/>
          <a:p>
            <a:pPr>
              <a:defRPr/>
            </a:pPr>
            <a:r>
              <a:rPr lang="en-US" dirty="0" smtClean="0"/>
              <a:t>TVM Sample Problems </a:t>
            </a:r>
            <a:endParaRPr lang="en-US" sz="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3">
                                            <p:txEl>
                                              <p:pRg st="0" end="0"/>
                                            </p:txEl>
                                          </p:spTgt>
                                        </p:tgtEl>
                                        <p:attrNameLst>
                                          <p:attrName>style.visibility</p:attrName>
                                        </p:attrNameLst>
                                      </p:cBhvr>
                                      <p:to>
                                        <p:strVal val="visible"/>
                                      </p:to>
                                    </p:set>
                                    <p:anim calcmode="lin" valueType="num">
                                      <p:cBhvr additive="base">
                                        <p:cTn id="13" dur="500" fill="hold"/>
                                        <p:tgtEl>
                                          <p:spTgt spid="8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83">
                                            <p:txEl>
                                              <p:pRg st="1" end="1"/>
                                            </p:txEl>
                                          </p:spTgt>
                                        </p:tgtEl>
                                        <p:attrNameLst>
                                          <p:attrName>style.visibility</p:attrName>
                                        </p:attrNameLst>
                                      </p:cBhvr>
                                      <p:to>
                                        <p:strVal val="visible"/>
                                      </p:to>
                                    </p:set>
                                    <p:anim calcmode="lin" valueType="num">
                                      <p:cBhvr additive="base">
                                        <p:cTn id="17" dur="500" fill="hold"/>
                                        <p:tgtEl>
                                          <p:spTgt spid="8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83">
                                            <p:txEl>
                                              <p:pRg st="2" end="2"/>
                                            </p:txEl>
                                          </p:spTgt>
                                        </p:tgtEl>
                                        <p:attrNameLst>
                                          <p:attrName>style.visibility</p:attrName>
                                        </p:attrNameLst>
                                      </p:cBhvr>
                                      <p:to>
                                        <p:strVal val="visible"/>
                                      </p:to>
                                    </p:set>
                                    <p:anim calcmode="lin" valueType="num">
                                      <p:cBhvr additive="base">
                                        <p:cTn id="21" dur="500" fill="hold"/>
                                        <p:tgtEl>
                                          <p:spTgt spid="8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8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83">
                                            <p:txEl>
                                              <p:pRg st="3" end="3"/>
                                            </p:txEl>
                                          </p:spTgt>
                                        </p:tgtEl>
                                        <p:attrNameLst>
                                          <p:attrName>style.visibility</p:attrName>
                                        </p:attrNameLst>
                                      </p:cBhvr>
                                      <p:to>
                                        <p:strVal val="visible"/>
                                      </p:to>
                                    </p:set>
                                    <p:anim calcmode="lin" valueType="num">
                                      <p:cBhvr additive="base">
                                        <p:cTn id="25" dur="500" fill="hold"/>
                                        <p:tgtEl>
                                          <p:spTgt spid="8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83">
                                            <p:txEl>
                                              <p:pRg st="4" end="4"/>
                                            </p:txEl>
                                          </p:spTgt>
                                        </p:tgtEl>
                                        <p:attrNameLst>
                                          <p:attrName>style.visibility</p:attrName>
                                        </p:attrNameLst>
                                      </p:cBhvr>
                                      <p:to>
                                        <p:strVal val="visible"/>
                                      </p:to>
                                    </p:set>
                                    <p:anim calcmode="lin" valueType="num">
                                      <p:cBhvr additive="base">
                                        <p:cTn id="29" dur="500" fill="hold"/>
                                        <p:tgtEl>
                                          <p:spTgt spid="8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8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83">
                                            <p:txEl>
                                              <p:pRg st="5" end="5"/>
                                            </p:txEl>
                                          </p:spTgt>
                                        </p:tgtEl>
                                        <p:attrNameLst>
                                          <p:attrName>style.visibility</p:attrName>
                                        </p:attrNameLst>
                                      </p:cBhvr>
                                      <p:to>
                                        <p:strVal val="visible"/>
                                      </p:to>
                                    </p:set>
                                    <p:anim calcmode="lin" valueType="num">
                                      <p:cBhvr additive="base">
                                        <p:cTn id="33" dur="500" fill="hold"/>
                                        <p:tgtEl>
                                          <p:spTgt spid="8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8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5206"/>
                                        </p:tgtEl>
                                        <p:attrNameLst>
                                          <p:attrName>style.visibility</p:attrName>
                                        </p:attrNameLst>
                                      </p:cBhvr>
                                      <p:to>
                                        <p:strVal val="visible"/>
                                      </p:to>
                                    </p:set>
                                    <p:anim calcmode="lin" valueType="num">
                                      <p:cBhvr additive="base">
                                        <p:cTn id="39" dur="500" fill="hold"/>
                                        <p:tgtEl>
                                          <p:spTgt spid="5206"/>
                                        </p:tgtEl>
                                        <p:attrNameLst>
                                          <p:attrName>ppt_x</p:attrName>
                                        </p:attrNameLst>
                                      </p:cBhvr>
                                      <p:tavLst>
                                        <p:tav tm="0">
                                          <p:val>
                                            <p:strVal val="#ppt_x"/>
                                          </p:val>
                                        </p:tav>
                                        <p:tav tm="100000">
                                          <p:val>
                                            <p:strVal val="#ppt_x"/>
                                          </p:val>
                                        </p:tav>
                                      </p:tavLst>
                                    </p:anim>
                                    <p:anim calcmode="lin" valueType="num">
                                      <p:cBhvr additive="base">
                                        <p:cTn id="40" dur="500" fill="hold"/>
                                        <p:tgtEl>
                                          <p:spTgt spid="5206"/>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nodeType="clickEffect">
                                  <p:stCondLst>
                                    <p:cond delay="0"/>
                                  </p:stCondLst>
                                  <p:childTnLst>
                                    <p:set>
                                      <p:cBhvr>
                                        <p:cTn id="44" dur="1" fill="hold">
                                          <p:stCondLst>
                                            <p:cond delay="0"/>
                                          </p:stCondLst>
                                        </p:cTn>
                                        <p:tgtEl>
                                          <p:spTgt spid="9"/>
                                        </p:tgtEl>
                                        <p:attrNameLst>
                                          <p:attrName>style.visibility</p:attrName>
                                        </p:attrNameLst>
                                      </p:cBhvr>
                                      <p:to>
                                        <p:strVal val="visible"/>
                                      </p:to>
                                    </p:set>
                                    <p:anim calcmode="lin" valueType="num">
                                      <p:cBhvr additive="base">
                                        <p:cTn id="45" dur="500" fill="hold"/>
                                        <p:tgtEl>
                                          <p:spTgt spid="9"/>
                                        </p:tgtEl>
                                        <p:attrNameLst>
                                          <p:attrName>ppt_x</p:attrName>
                                        </p:attrNameLst>
                                      </p:cBhvr>
                                      <p:tavLst>
                                        <p:tav tm="0">
                                          <p:val>
                                            <p:strVal val="#ppt_x"/>
                                          </p:val>
                                        </p:tav>
                                        <p:tav tm="100000">
                                          <p:val>
                                            <p:strVal val="#ppt_x"/>
                                          </p:val>
                                        </p:tav>
                                      </p:tavLst>
                                    </p:anim>
                                    <p:anim calcmode="lin" valueType="num">
                                      <p:cBhvr additive="base">
                                        <p:cTn id="4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2">
                                            <p:txEl>
                                              <p:pRg st="0" end="0"/>
                                            </p:txEl>
                                          </p:spTgt>
                                        </p:tgtEl>
                                        <p:attrNameLst>
                                          <p:attrName>style.visibility</p:attrName>
                                        </p:attrNameLst>
                                      </p:cBhvr>
                                      <p:to>
                                        <p:strVal val="visible"/>
                                      </p:to>
                                    </p:set>
                                    <p:anim calcmode="lin" valueType="num">
                                      <p:cBhvr additive="base">
                                        <p:cTn id="51"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2">
                                            <p:txEl>
                                              <p:pRg st="0" end="0"/>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
                                            <p:txEl>
                                              <p:pRg st="1" end="1"/>
                                            </p:txEl>
                                          </p:spTgt>
                                        </p:tgtEl>
                                        <p:attrNameLst>
                                          <p:attrName>style.visibility</p:attrName>
                                        </p:attrNameLst>
                                      </p:cBhvr>
                                      <p:to>
                                        <p:strVal val="visible"/>
                                      </p:to>
                                    </p:set>
                                    <p:anim calcmode="lin" valueType="num">
                                      <p:cBhvr additive="base">
                                        <p:cTn id="55"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1" end="1"/>
                                            </p:txEl>
                                          </p:spTgt>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
                                            <p:txEl>
                                              <p:pRg st="2" end="2"/>
                                            </p:txEl>
                                          </p:spTgt>
                                        </p:tgtEl>
                                        <p:attrNameLst>
                                          <p:attrName>style.visibility</p:attrName>
                                        </p:attrNameLst>
                                      </p:cBhvr>
                                      <p:to>
                                        <p:strVal val="visible"/>
                                      </p:to>
                                    </p:set>
                                    <p:anim calcmode="lin" valueType="num">
                                      <p:cBhvr additive="base">
                                        <p:cTn id="5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2">
                                            <p:txEl>
                                              <p:pRg st="2" end="2"/>
                                            </p:txEl>
                                          </p:spTgt>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
                                            <p:txEl>
                                              <p:pRg st="3" end="3"/>
                                            </p:txEl>
                                          </p:spTgt>
                                        </p:tgtEl>
                                        <p:attrNameLst>
                                          <p:attrName>style.visibility</p:attrName>
                                        </p:attrNameLst>
                                      </p:cBhvr>
                                      <p:to>
                                        <p:strVal val="visible"/>
                                      </p:to>
                                    </p:set>
                                    <p:anim calcmode="lin" valueType="num">
                                      <p:cBhvr additive="base">
                                        <p:cTn id="6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2">
                                            <p:txEl>
                                              <p:pRg st="3" end="3"/>
                                            </p:txEl>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
                                            <p:txEl>
                                              <p:pRg st="4" end="4"/>
                                            </p:txEl>
                                          </p:spTgt>
                                        </p:tgtEl>
                                        <p:attrNameLst>
                                          <p:attrName>style.visibility</p:attrName>
                                        </p:attrNameLst>
                                      </p:cBhvr>
                                      <p:to>
                                        <p:strVal val="visible"/>
                                      </p:to>
                                    </p:set>
                                    <p:anim calcmode="lin" valueType="num">
                                      <p:cBhvr additive="base">
                                        <p:cTn id="6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
                                            <p:txEl>
                                              <p:pRg st="5" end="5"/>
                                            </p:txEl>
                                          </p:spTgt>
                                        </p:tgtEl>
                                        <p:attrNameLst>
                                          <p:attrName>style.visibility</p:attrName>
                                        </p:attrNameLst>
                                      </p:cBhvr>
                                      <p:to>
                                        <p:strVal val="visible"/>
                                      </p:to>
                                    </p:set>
                                    <p:anim calcmode="lin" valueType="num">
                                      <p:cBhvr additive="base">
                                        <p:cTn id="7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build="allAtOnce"/>
      <p:bldP spid="5206" grpId="0"/>
      <p:bldP spid="2"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83"/>
          <p:cNvSpPr txBox="1">
            <a:spLocks noChangeArrowheads="1"/>
          </p:cNvSpPr>
          <p:nvPr/>
        </p:nvSpPr>
        <p:spPr bwMode="auto">
          <a:xfrm>
            <a:off x="203200" y="4484688"/>
            <a:ext cx="6654800"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lnSpc>
                <a:spcPct val="90000"/>
              </a:lnSpc>
              <a:spcBef>
                <a:spcPct val="0"/>
              </a:spcBef>
              <a:buFontTx/>
              <a:buNone/>
            </a:pPr>
            <a:r>
              <a:rPr lang="en-US" altLang="en-US" sz="1600" b="1">
                <a:latin typeface="Times New Roman" pitchFamily="18" charset="0"/>
              </a:rPr>
              <a:t>8. </a:t>
            </a:r>
            <a:r>
              <a:rPr lang="en-US" altLang="en-US" sz="1600">
                <a:latin typeface="Times New Roman" pitchFamily="18" charset="0"/>
              </a:rPr>
              <a:t>You are considering leasing a car that cost $46,000.  The lease will be for 5 years and requires monthly payments.  Somewhere on the lease paperwork you notice a statement to the affect that you will be charged a nominal rate of 6.2850% p.a.  Assume the car will be worth $20,000 at the end of the lease.  What kind of annuity is this?___________________  How much will your payments be? </a:t>
            </a:r>
          </a:p>
        </p:txBody>
      </p:sp>
      <p:sp>
        <p:nvSpPr>
          <p:cNvPr id="4127" name="Text Box 121"/>
          <p:cNvSpPr txBox="1">
            <a:spLocks noChangeArrowheads="1"/>
          </p:cNvSpPr>
          <p:nvPr/>
        </p:nvSpPr>
        <p:spPr bwMode="auto">
          <a:xfrm>
            <a:off x="149225" y="7329488"/>
            <a:ext cx="6708775"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latin typeface="Times New Roman" pitchFamily="18" charset="0"/>
              </a:rPr>
              <a:t>r</a:t>
            </a:r>
            <a:r>
              <a:rPr lang="en-US" altLang="en-US" sz="1600" baseline="-25000">
                <a:latin typeface="Times New Roman" pitchFamily="18" charset="0"/>
              </a:rPr>
              <a:t>periodic</a:t>
            </a:r>
            <a:r>
              <a:rPr lang="en-US" altLang="en-US" sz="1600">
                <a:latin typeface="Times New Roman" pitchFamily="18" charset="0"/>
              </a:rPr>
              <a:t> = r</a:t>
            </a:r>
            <a:r>
              <a:rPr lang="en-US" altLang="en-US" sz="1600" baseline="-25000">
                <a:latin typeface="Times New Roman" pitchFamily="18" charset="0"/>
              </a:rPr>
              <a:t>nominal</a:t>
            </a:r>
            <a:r>
              <a:rPr lang="en-US" altLang="en-US" sz="1600">
                <a:latin typeface="Times New Roman" pitchFamily="18" charset="0"/>
              </a:rPr>
              <a:t>/m = 6.2850%/12 = 0.5238%</a:t>
            </a:r>
          </a:p>
          <a:p>
            <a:pPr eaLnBrk="1" hangingPunct="1">
              <a:spcBef>
                <a:spcPct val="0"/>
              </a:spcBef>
              <a:buFontTx/>
              <a:buNone/>
            </a:pPr>
            <a:r>
              <a:rPr lang="en-US" altLang="en-US" sz="1600">
                <a:latin typeface="Times New Roman" pitchFamily="18" charset="0"/>
              </a:rPr>
              <a:t>Set BGN, P/Y=1, N=60, I/Y=0.5238, PV=46000, </a:t>
            </a:r>
            <a:r>
              <a:rPr lang="en-US" altLang="en-US" sz="1600" b="1">
                <a:latin typeface="Times New Roman" pitchFamily="18" charset="0"/>
              </a:rPr>
              <a:t>FV= -20000</a:t>
            </a:r>
            <a:r>
              <a:rPr lang="en-US" altLang="en-US" sz="1600">
                <a:latin typeface="Times New Roman" pitchFamily="18" charset="0"/>
              </a:rPr>
              <a:t>; CPT PMT:</a:t>
            </a:r>
          </a:p>
          <a:p>
            <a:pPr eaLnBrk="1" hangingPunct="1">
              <a:spcBef>
                <a:spcPct val="0"/>
              </a:spcBef>
              <a:buFontTx/>
              <a:buNone/>
            </a:pPr>
            <a:r>
              <a:rPr lang="en-US" altLang="en-US" sz="1600">
                <a:latin typeface="Times New Roman" pitchFamily="18" charset="0"/>
              </a:rPr>
              <a:t>     PMT = </a:t>
            </a:r>
            <a:r>
              <a:rPr lang="en-US" altLang="en-US" sz="1600" b="1">
                <a:latin typeface="Times New Roman" pitchFamily="18" charset="0"/>
              </a:rPr>
              <a:t>$607.67</a:t>
            </a:r>
          </a:p>
          <a:p>
            <a:pPr eaLnBrk="1" hangingPunct="1">
              <a:spcBef>
                <a:spcPct val="0"/>
              </a:spcBef>
              <a:buFontTx/>
              <a:buNone/>
            </a:pPr>
            <a:r>
              <a:rPr lang="en-US" altLang="en-US" sz="1600" b="1">
                <a:latin typeface="Times New Roman" pitchFamily="18" charset="0"/>
              </a:rPr>
              <a:t>			OR</a:t>
            </a:r>
            <a:endParaRPr lang="en-US" altLang="en-US" sz="1600">
              <a:latin typeface="Times New Roman" pitchFamily="18" charset="0"/>
            </a:endParaRPr>
          </a:p>
          <a:p>
            <a:pPr eaLnBrk="1" hangingPunct="1">
              <a:spcBef>
                <a:spcPct val="0"/>
              </a:spcBef>
              <a:buFontTx/>
              <a:buNone/>
            </a:pPr>
            <a:r>
              <a:rPr lang="en-US" altLang="en-US" sz="1600">
                <a:latin typeface="Times New Roman" pitchFamily="18" charset="0"/>
              </a:rPr>
              <a:t>Set BGN, P/Y=12, N=60, I/Y=6.2850, PV=46000, </a:t>
            </a:r>
            <a:r>
              <a:rPr lang="en-US" altLang="en-US" sz="1600" b="1">
                <a:latin typeface="Times New Roman" pitchFamily="18" charset="0"/>
              </a:rPr>
              <a:t>FV= -20000</a:t>
            </a:r>
            <a:r>
              <a:rPr lang="en-US" altLang="en-US" sz="1600">
                <a:latin typeface="Times New Roman" pitchFamily="18" charset="0"/>
              </a:rPr>
              <a:t>; CPT PMT:</a:t>
            </a:r>
          </a:p>
          <a:p>
            <a:pPr eaLnBrk="1" hangingPunct="1">
              <a:spcBef>
                <a:spcPct val="0"/>
              </a:spcBef>
              <a:buFontTx/>
              <a:buNone/>
            </a:pPr>
            <a:r>
              <a:rPr lang="en-US" altLang="en-US" sz="1600">
                <a:latin typeface="Times New Roman" pitchFamily="18" charset="0"/>
              </a:rPr>
              <a:t>     PMT = </a:t>
            </a:r>
            <a:r>
              <a:rPr lang="en-US" altLang="en-US" sz="1600" b="1">
                <a:latin typeface="Times New Roman" pitchFamily="18" charset="0"/>
              </a:rPr>
              <a:t>$607.67</a:t>
            </a:r>
            <a:endParaRPr lang="en-US" altLang="en-US" sz="1600">
              <a:latin typeface="Times New Roman" pitchFamily="18" charset="0"/>
            </a:endParaRPr>
          </a:p>
        </p:txBody>
      </p:sp>
      <p:grpSp>
        <p:nvGrpSpPr>
          <p:cNvPr id="2" name="Group 83"/>
          <p:cNvGrpSpPr>
            <a:grpSpLocks/>
          </p:cNvGrpSpPr>
          <p:nvPr/>
        </p:nvGrpSpPr>
        <p:grpSpPr bwMode="auto">
          <a:xfrm>
            <a:off x="1028700" y="5726113"/>
            <a:ext cx="4427538" cy="1655762"/>
            <a:chOff x="1028700" y="5395913"/>
            <a:chExt cx="4426840" cy="1655762"/>
          </a:xfrm>
        </p:grpSpPr>
        <p:grpSp>
          <p:nvGrpSpPr>
            <p:cNvPr id="8239" name="Group 84"/>
            <p:cNvGrpSpPr>
              <a:grpSpLocks/>
            </p:cNvGrpSpPr>
            <p:nvPr/>
          </p:nvGrpSpPr>
          <p:grpSpPr bwMode="auto">
            <a:xfrm>
              <a:off x="1901825" y="6229350"/>
              <a:ext cx="1046163" cy="112713"/>
              <a:chOff x="294" y="3315"/>
              <a:chExt cx="521" cy="60"/>
            </a:xfrm>
          </p:grpSpPr>
          <p:sp>
            <p:nvSpPr>
              <p:cNvPr id="8273" name="Line 85"/>
              <p:cNvSpPr>
                <a:spLocks noChangeShapeType="1"/>
              </p:cNvSpPr>
              <p:nvPr/>
            </p:nvSpPr>
            <p:spPr bwMode="auto">
              <a:xfrm>
                <a:off x="294" y="3343"/>
                <a:ext cx="52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74" name="Line 86"/>
              <p:cNvSpPr>
                <a:spLocks noChangeShapeType="1"/>
              </p:cNvSpPr>
              <p:nvPr/>
            </p:nvSpPr>
            <p:spPr bwMode="auto">
              <a:xfrm>
                <a:off x="294" y="3315"/>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75" name="Line 87"/>
              <p:cNvSpPr>
                <a:spLocks noChangeShapeType="1"/>
              </p:cNvSpPr>
              <p:nvPr/>
            </p:nvSpPr>
            <p:spPr bwMode="auto">
              <a:xfrm>
                <a:off x="513" y="3315"/>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76" name="Line 88"/>
              <p:cNvSpPr>
                <a:spLocks noChangeShapeType="1"/>
              </p:cNvSpPr>
              <p:nvPr/>
            </p:nvSpPr>
            <p:spPr bwMode="auto">
              <a:xfrm>
                <a:off x="732" y="3315"/>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240" name="Text Box 89"/>
            <p:cNvSpPr txBox="1">
              <a:spLocks noChangeArrowheads="1"/>
            </p:cNvSpPr>
            <p:nvPr/>
          </p:nvSpPr>
          <p:spPr bwMode="auto">
            <a:xfrm>
              <a:off x="2184400" y="6272213"/>
              <a:ext cx="2540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Arial Narrow" pitchFamily="34" charset="0"/>
                </a:rPr>
                <a:t>1</a:t>
              </a:r>
            </a:p>
          </p:txBody>
        </p:sp>
        <p:sp>
          <p:nvSpPr>
            <p:cNvPr id="8241" name="Text Box 90"/>
            <p:cNvSpPr txBox="1">
              <a:spLocks noChangeArrowheads="1"/>
            </p:cNvSpPr>
            <p:nvPr/>
          </p:nvSpPr>
          <p:spPr bwMode="auto">
            <a:xfrm>
              <a:off x="2627313" y="6272213"/>
              <a:ext cx="2555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Arial Narrow" pitchFamily="34" charset="0"/>
                </a:rPr>
                <a:t>2</a:t>
              </a:r>
            </a:p>
          </p:txBody>
        </p:sp>
        <p:sp>
          <p:nvSpPr>
            <p:cNvPr id="8242" name="Text Box 91"/>
            <p:cNvSpPr txBox="1">
              <a:spLocks noChangeArrowheads="1"/>
            </p:cNvSpPr>
            <p:nvPr/>
          </p:nvSpPr>
          <p:spPr bwMode="auto">
            <a:xfrm>
              <a:off x="3292475" y="6256338"/>
              <a:ext cx="32385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Arial Narrow" pitchFamily="34" charset="0"/>
                </a:rPr>
                <a:t>58</a:t>
              </a:r>
            </a:p>
          </p:txBody>
        </p:sp>
        <p:sp>
          <p:nvSpPr>
            <p:cNvPr id="8243" name="Text Box 92"/>
            <p:cNvSpPr txBox="1">
              <a:spLocks noChangeArrowheads="1"/>
            </p:cNvSpPr>
            <p:nvPr/>
          </p:nvSpPr>
          <p:spPr bwMode="auto">
            <a:xfrm>
              <a:off x="3709988" y="6256338"/>
              <a:ext cx="32385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Arial Narrow" pitchFamily="34" charset="0"/>
                </a:rPr>
                <a:t>59</a:t>
              </a:r>
            </a:p>
          </p:txBody>
        </p:sp>
        <p:sp>
          <p:nvSpPr>
            <p:cNvPr id="8244" name="Text Box 93"/>
            <p:cNvSpPr txBox="1">
              <a:spLocks noChangeArrowheads="1"/>
            </p:cNvSpPr>
            <p:nvPr/>
          </p:nvSpPr>
          <p:spPr bwMode="auto">
            <a:xfrm>
              <a:off x="4148138" y="6256338"/>
              <a:ext cx="32385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Arial Narrow" pitchFamily="34" charset="0"/>
                </a:rPr>
                <a:t>60</a:t>
              </a:r>
            </a:p>
          </p:txBody>
        </p:sp>
        <p:sp>
          <p:nvSpPr>
            <p:cNvPr id="8245" name="Line 94"/>
            <p:cNvSpPr>
              <a:spLocks noChangeShapeType="1"/>
            </p:cNvSpPr>
            <p:nvPr/>
          </p:nvSpPr>
          <p:spPr bwMode="auto">
            <a:xfrm>
              <a:off x="1895475" y="6526213"/>
              <a:ext cx="0" cy="123825"/>
            </a:xfrm>
            <a:prstGeom prst="line">
              <a:avLst/>
            </a:prstGeom>
            <a:noFill/>
            <a:ln w="9525">
              <a:solidFill>
                <a:schemeClr val="tx1"/>
              </a:solidFill>
              <a:round/>
              <a:headEnd/>
              <a:tailEnd type="stealth" w="sm" len="sm"/>
            </a:ln>
            <a:extLst>
              <a:ext uri="{909E8E84-426E-40DD-AFC4-6F175D3DCCD1}">
                <a14:hiddenFill xmlns:a14="http://schemas.microsoft.com/office/drawing/2010/main">
                  <a:noFill/>
                </a14:hiddenFill>
              </a:ext>
            </a:extLst>
          </p:spPr>
          <p:txBody>
            <a:bodyPr/>
            <a:lstStyle/>
            <a:p>
              <a:endParaRPr lang="en-US"/>
            </a:p>
          </p:txBody>
        </p:sp>
        <p:sp>
          <p:nvSpPr>
            <p:cNvPr id="8246" name="Line 95"/>
            <p:cNvSpPr>
              <a:spLocks noChangeShapeType="1"/>
            </p:cNvSpPr>
            <p:nvPr/>
          </p:nvSpPr>
          <p:spPr bwMode="auto">
            <a:xfrm>
              <a:off x="2338388" y="6526213"/>
              <a:ext cx="0" cy="123825"/>
            </a:xfrm>
            <a:prstGeom prst="line">
              <a:avLst/>
            </a:prstGeom>
            <a:noFill/>
            <a:ln w="9525">
              <a:solidFill>
                <a:schemeClr val="tx1"/>
              </a:solidFill>
              <a:round/>
              <a:headEnd/>
              <a:tailEnd type="stealth" w="sm" len="sm"/>
            </a:ln>
            <a:extLst>
              <a:ext uri="{909E8E84-426E-40DD-AFC4-6F175D3DCCD1}">
                <a14:hiddenFill xmlns:a14="http://schemas.microsoft.com/office/drawing/2010/main">
                  <a:noFill/>
                </a14:hiddenFill>
              </a:ext>
            </a:extLst>
          </p:spPr>
          <p:txBody>
            <a:bodyPr/>
            <a:lstStyle/>
            <a:p>
              <a:endParaRPr lang="en-US"/>
            </a:p>
          </p:txBody>
        </p:sp>
        <p:sp>
          <p:nvSpPr>
            <p:cNvPr id="8247" name="Line 96"/>
            <p:cNvSpPr>
              <a:spLocks noChangeShapeType="1"/>
            </p:cNvSpPr>
            <p:nvPr/>
          </p:nvSpPr>
          <p:spPr bwMode="auto">
            <a:xfrm>
              <a:off x="2776538" y="6526213"/>
              <a:ext cx="0" cy="123825"/>
            </a:xfrm>
            <a:prstGeom prst="line">
              <a:avLst/>
            </a:prstGeom>
            <a:noFill/>
            <a:ln w="9525">
              <a:solidFill>
                <a:schemeClr val="tx1"/>
              </a:solidFill>
              <a:round/>
              <a:headEnd/>
              <a:tailEnd type="stealth" w="sm" len="sm"/>
            </a:ln>
            <a:extLst>
              <a:ext uri="{909E8E84-426E-40DD-AFC4-6F175D3DCCD1}">
                <a14:hiddenFill xmlns:a14="http://schemas.microsoft.com/office/drawing/2010/main">
                  <a:noFill/>
                </a14:hiddenFill>
              </a:ext>
            </a:extLst>
          </p:spPr>
          <p:txBody>
            <a:bodyPr/>
            <a:lstStyle/>
            <a:p>
              <a:endParaRPr lang="en-US"/>
            </a:p>
          </p:txBody>
        </p:sp>
        <p:sp>
          <p:nvSpPr>
            <p:cNvPr id="8248" name="Line 97"/>
            <p:cNvSpPr>
              <a:spLocks noChangeShapeType="1"/>
            </p:cNvSpPr>
            <p:nvPr/>
          </p:nvSpPr>
          <p:spPr bwMode="auto">
            <a:xfrm>
              <a:off x="3441700" y="6526213"/>
              <a:ext cx="0" cy="123825"/>
            </a:xfrm>
            <a:prstGeom prst="line">
              <a:avLst/>
            </a:prstGeom>
            <a:noFill/>
            <a:ln w="9525">
              <a:solidFill>
                <a:schemeClr val="tx1"/>
              </a:solidFill>
              <a:round/>
              <a:headEnd/>
              <a:tailEnd type="stealth" w="sm" len="sm"/>
            </a:ln>
            <a:extLst>
              <a:ext uri="{909E8E84-426E-40DD-AFC4-6F175D3DCCD1}">
                <a14:hiddenFill xmlns:a14="http://schemas.microsoft.com/office/drawing/2010/main">
                  <a:noFill/>
                </a14:hiddenFill>
              </a:ext>
            </a:extLst>
          </p:spPr>
          <p:txBody>
            <a:bodyPr/>
            <a:lstStyle/>
            <a:p>
              <a:endParaRPr lang="en-US"/>
            </a:p>
          </p:txBody>
        </p:sp>
        <p:sp>
          <p:nvSpPr>
            <p:cNvPr id="8249" name="Line 98"/>
            <p:cNvSpPr>
              <a:spLocks noChangeShapeType="1"/>
            </p:cNvSpPr>
            <p:nvPr/>
          </p:nvSpPr>
          <p:spPr bwMode="auto">
            <a:xfrm>
              <a:off x="3886200" y="6526213"/>
              <a:ext cx="0" cy="123825"/>
            </a:xfrm>
            <a:prstGeom prst="line">
              <a:avLst/>
            </a:prstGeom>
            <a:noFill/>
            <a:ln w="9525">
              <a:solidFill>
                <a:schemeClr val="tx1"/>
              </a:solidFill>
              <a:round/>
              <a:headEnd/>
              <a:tailEnd type="stealth" w="sm" len="sm"/>
            </a:ln>
            <a:extLst>
              <a:ext uri="{909E8E84-426E-40DD-AFC4-6F175D3DCCD1}">
                <a14:hiddenFill xmlns:a14="http://schemas.microsoft.com/office/drawing/2010/main">
                  <a:noFill/>
                </a14:hiddenFill>
              </a:ext>
            </a:extLst>
          </p:spPr>
          <p:txBody>
            <a:bodyPr/>
            <a:lstStyle/>
            <a:p>
              <a:endParaRPr lang="en-US"/>
            </a:p>
          </p:txBody>
        </p:sp>
        <p:sp>
          <p:nvSpPr>
            <p:cNvPr id="8250" name="Text Box 99"/>
            <p:cNvSpPr txBox="1">
              <a:spLocks noChangeArrowheads="1"/>
            </p:cNvSpPr>
            <p:nvPr/>
          </p:nvSpPr>
          <p:spPr bwMode="auto">
            <a:xfrm>
              <a:off x="2598738" y="6777038"/>
              <a:ext cx="660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Arial Narrow" pitchFamily="34" charset="0"/>
                </a:rPr>
                <a:t>PMT = ?</a:t>
              </a:r>
            </a:p>
          </p:txBody>
        </p:sp>
        <p:sp>
          <p:nvSpPr>
            <p:cNvPr id="8251" name="AutoShape 100"/>
            <p:cNvSpPr>
              <a:spLocks/>
            </p:cNvSpPr>
            <p:nvPr/>
          </p:nvSpPr>
          <p:spPr bwMode="auto">
            <a:xfrm rot="-5400000">
              <a:off x="2842419" y="5701507"/>
              <a:ext cx="122237" cy="2057400"/>
            </a:xfrm>
            <a:prstGeom prst="leftBrace">
              <a:avLst>
                <a:gd name="adj1" fmla="val 14026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600">
                <a:latin typeface="Times New Roman" pitchFamily="18" charset="0"/>
              </a:endParaRPr>
            </a:p>
          </p:txBody>
        </p:sp>
        <p:sp>
          <p:nvSpPr>
            <p:cNvPr id="8252" name="Text Box 101"/>
            <p:cNvSpPr txBox="1">
              <a:spLocks noChangeArrowheads="1"/>
            </p:cNvSpPr>
            <p:nvPr/>
          </p:nvSpPr>
          <p:spPr bwMode="auto">
            <a:xfrm>
              <a:off x="1028700" y="5480050"/>
              <a:ext cx="9493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Arial Narrow" pitchFamily="34" charset="0"/>
                </a:rPr>
                <a:t>PV = $46,000</a:t>
              </a:r>
            </a:p>
          </p:txBody>
        </p:sp>
        <p:grpSp>
          <p:nvGrpSpPr>
            <p:cNvPr id="8253" name="Group 102"/>
            <p:cNvGrpSpPr>
              <a:grpSpLocks/>
            </p:cNvGrpSpPr>
            <p:nvPr/>
          </p:nvGrpSpPr>
          <p:grpSpPr bwMode="auto">
            <a:xfrm>
              <a:off x="3294063" y="6224588"/>
              <a:ext cx="1031875" cy="111125"/>
              <a:chOff x="987" y="3312"/>
              <a:chExt cx="513" cy="60"/>
            </a:xfrm>
          </p:grpSpPr>
          <p:sp>
            <p:nvSpPr>
              <p:cNvPr id="8269" name="Line 103"/>
              <p:cNvSpPr>
                <a:spLocks noChangeShapeType="1"/>
              </p:cNvSpPr>
              <p:nvPr/>
            </p:nvSpPr>
            <p:spPr bwMode="auto">
              <a:xfrm>
                <a:off x="1060" y="3312"/>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70" name="Line 104"/>
              <p:cNvSpPr>
                <a:spLocks noChangeShapeType="1"/>
              </p:cNvSpPr>
              <p:nvPr/>
            </p:nvSpPr>
            <p:spPr bwMode="auto">
              <a:xfrm>
                <a:off x="1280" y="3312"/>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71" name="Line 105"/>
              <p:cNvSpPr>
                <a:spLocks noChangeShapeType="1"/>
              </p:cNvSpPr>
              <p:nvPr/>
            </p:nvSpPr>
            <p:spPr bwMode="auto">
              <a:xfrm>
                <a:off x="1500" y="3312"/>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72" name="Line 106"/>
              <p:cNvSpPr>
                <a:spLocks noChangeShapeType="1"/>
              </p:cNvSpPr>
              <p:nvPr/>
            </p:nvSpPr>
            <p:spPr bwMode="auto">
              <a:xfrm>
                <a:off x="987" y="3340"/>
                <a:ext cx="509"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8254" name="Group 107"/>
            <p:cNvGrpSpPr>
              <a:grpSpLocks/>
            </p:cNvGrpSpPr>
            <p:nvPr/>
          </p:nvGrpSpPr>
          <p:grpSpPr bwMode="auto">
            <a:xfrm>
              <a:off x="2908300" y="6122988"/>
              <a:ext cx="73025" cy="307975"/>
              <a:chOff x="1803" y="3420"/>
              <a:chExt cx="66" cy="225"/>
            </a:xfrm>
          </p:grpSpPr>
          <p:sp>
            <p:nvSpPr>
              <p:cNvPr id="8266" name="Line 108"/>
              <p:cNvSpPr>
                <a:spLocks noChangeShapeType="1"/>
              </p:cNvSpPr>
              <p:nvPr/>
            </p:nvSpPr>
            <p:spPr bwMode="auto">
              <a:xfrm flipH="1">
                <a:off x="1803" y="3420"/>
                <a:ext cx="54" cy="5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67" name="Line 109"/>
              <p:cNvSpPr>
                <a:spLocks noChangeShapeType="1"/>
              </p:cNvSpPr>
              <p:nvPr/>
            </p:nvSpPr>
            <p:spPr bwMode="auto">
              <a:xfrm>
                <a:off x="1803" y="3480"/>
                <a:ext cx="63" cy="9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68" name="Line 110"/>
              <p:cNvSpPr>
                <a:spLocks noChangeShapeType="1"/>
              </p:cNvSpPr>
              <p:nvPr/>
            </p:nvSpPr>
            <p:spPr bwMode="auto">
              <a:xfrm flipH="1">
                <a:off x="1812" y="3582"/>
                <a:ext cx="57" cy="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8255" name="Group 111"/>
            <p:cNvGrpSpPr>
              <a:grpSpLocks/>
            </p:cNvGrpSpPr>
            <p:nvPr/>
          </p:nvGrpSpPr>
          <p:grpSpPr bwMode="auto">
            <a:xfrm>
              <a:off x="3257550" y="6122988"/>
              <a:ext cx="73025" cy="307975"/>
              <a:chOff x="1803" y="3420"/>
              <a:chExt cx="66" cy="225"/>
            </a:xfrm>
          </p:grpSpPr>
          <p:sp>
            <p:nvSpPr>
              <p:cNvPr id="8263" name="Line 112"/>
              <p:cNvSpPr>
                <a:spLocks noChangeShapeType="1"/>
              </p:cNvSpPr>
              <p:nvPr/>
            </p:nvSpPr>
            <p:spPr bwMode="auto">
              <a:xfrm flipH="1">
                <a:off x="1803" y="3420"/>
                <a:ext cx="54" cy="5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64" name="Line 113"/>
              <p:cNvSpPr>
                <a:spLocks noChangeShapeType="1"/>
              </p:cNvSpPr>
              <p:nvPr/>
            </p:nvSpPr>
            <p:spPr bwMode="auto">
              <a:xfrm>
                <a:off x="1803" y="3480"/>
                <a:ext cx="63" cy="9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65" name="Line 114"/>
              <p:cNvSpPr>
                <a:spLocks noChangeShapeType="1"/>
              </p:cNvSpPr>
              <p:nvPr/>
            </p:nvSpPr>
            <p:spPr bwMode="auto">
              <a:xfrm flipH="1">
                <a:off x="1812" y="3582"/>
                <a:ext cx="57" cy="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256" name="Text Box 115"/>
            <p:cNvSpPr txBox="1">
              <a:spLocks noChangeArrowheads="1"/>
            </p:cNvSpPr>
            <p:nvPr/>
          </p:nvSpPr>
          <p:spPr bwMode="auto">
            <a:xfrm>
              <a:off x="2687638" y="5811838"/>
              <a:ext cx="127150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Arial Narrow" pitchFamily="34" charset="0"/>
                </a:rPr>
                <a:t>nominal = 6.2850%</a:t>
              </a:r>
            </a:p>
          </p:txBody>
        </p:sp>
        <p:sp>
          <p:nvSpPr>
            <p:cNvPr id="8257" name="Text Box 116"/>
            <p:cNvSpPr txBox="1">
              <a:spLocks noChangeArrowheads="1"/>
            </p:cNvSpPr>
            <p:nvPr/>
          </p:nvSpPr>
          <p:spPr bwMode="auto">
            <a:xfrm>
              <a:off x="4098925" y="5948363"/>
              <a:ext cx="4540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Arial Narrow" pitchFamily="34" charset="0"/>
                </a:rPr>
                <a:t>5 yrs</a:t>
              </a:r>
            </a:p>
          </p:txBody>
        </p:sp>
        <p:sp>
          <p:nvSpPr>
            <p:cNvPr id="8258" name="Line 117"/>
            <p:cNvSpPr>
              <a:spLocks noChangeShapeType="1"/>
            </p:cNvSpPr>
            <p:nvPr/>
          </p:nvSpPr>
          <p:spPr bwMode="auto">
            <a:xfrm>
              <a:off x="4337050" y="6494463"/>
              <a:ext cx="0" cy="476250"/>
            </a:xfrm>
            <a:prstGeom prst="line">
              <a:avLst/>
            </a:prstGeom>
            <a:noFill/>
            <a:ln w="9525">
              <a:solidFill>
                <a:schemeClr val="tx1"/>
              </a:solidFill>
              <a:round/>
              <a:headEnd/>
              <a:tailEnd type="stealth" w="sm" len="sm"/>
            </a:ln>
            <a:extLst>
              <a:ext uri="{909E8E84-426E-40DD-AFC4-6F175D3DCCD1}">
                <a14:hiddenFill xmlns:a14="http://schemas.microsoft.com/office/drawing/2010/main">
                  <a:noFill/>
                </a14:hiddenFill>
              </a:ext>
            </a:extLst>
          </p:spPr>
          <p:txBody>
            <a:bodyPr/>
            <a:lstStyle/>
            <a:p>
              <a:endParaRPr lang="en-US"/>
            </a:p>
          </p:txBody>
        </p:sp>
        <p:sp>
          <p:nvSpPr>
            <p:cNvPr id="8259" name="Text Box 118"/>
            <p:cNvSpPr txBox="1">
              <a:spLocks noChangeArrowheads="1"/>
            </p:cNvSpPr>
            <p:nvPr/>
          </p:nvSpPr>
          <p:spPr bwMode="auto">
            <a:xfrm>
              <a:off x="2247900" y="5611813"/>
              <a:ext cx="166846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a:latin typeface="Arial Narrow" pitchFamily="34" charset="0"/>
                </a:rPr>
                <a:t>m=12, T=5; n = m x T = 60</a:t>
              </a:r>
            </a:p>
          </p:txBody>
        </p:sp>
        <p:sp>
          <p:nvSpPr>
            <p:cNvPr id="8260" name="Text Box 119"/>
            <p:cNvSpPr txBox="1">
              <a:spLocks noChangeArrowheads="1"/>
            </p:cNvSpPr>
            <p:nvPr/>
          </p:nvSpPr>
          <p:spPr bwMode="auto">
            <a:xfrm>
              <a:off x="1744663" y="6265863"/>
              <a:ext cx="2540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Arial Narrow" pitchFamily="34" charset="0"/>
                </a:rPr>
                <a:t>0</a:t>
              </a:r>
            </a:p>
          </p:txBody>
        </p:sp>
        <p:sp>
          <p:nvSpPr>
            <p:cNvPr id="8261" name="Line 122"/>
            <p:cNvSpPr>
              <a:spLocks noChangeShapeType="1"/>
            </p:cNvSpPr>
            <p:nvPr/>
          </p:nvSpPr>
          <p:spPr bwMode="auto">
            <a:xfrm flipV="1">
              <a:off x="1898650" y="5395913"/>
              <a:ext cx="0" cy="774700"/>
            </a:xfrm>
            <a:prstGeom prst="line">
              <a:avLst/>
            </a:prstGeom>
            <a:noFill/>
            <a:ln w="9525">
              <a:solidFill>
                <a:schemeClr val="tx1"/>
              </a:solidFill>
              <a:round/>
              <a:headEnd/>
              <a:tailEnd type="stealth" w="sm" len="sm"/>
            </a:ln>
            <a:extLst>
              <a:ext uri="{909E8E84-426E-40DD-AFC4-6F175D3DCCD1}">
                <a14:hiddenFill xmlns:a14="http://schemas.microsoft.com/office/drawing/2010/main">
                  <a:noFill/>
                </a14:hiddenFill>
              </a:ext>
            </a:extLst>
          </p:spPr>
          <p:txBody>
            <a:bodyPr/>
            <a:lstStyle/>
            <a:p>
              <a:endParaRPr lang="en-US"/>
            </a:p>
          </p:txBody>
        </p:sp>
        <p:sp>
          <p:nvSpPr>
            <p:cNvPr id="8262" name="Text Box 123"/>
            <p:cNvSpPr txBox="1">
              <a:spLocks noChangeArrowheads="1"/>
            </p:cNvSpPr>
            <p:nvPr/>
          </p:nvSpPr>
          <p:spPr bwMode="auto">
            <a:xfrm>
              <a:off x="4273550" y="6680200"/>
              <a:ext cx="118199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Arial Narrow" pitchFamily="34" charset="0"/>
                </a:rPr>
                <a:t>Turn-in = $20,000</a:t>
              </a:r>
            </a:p>
          </p:txBody>
        </p:sp>
      </p:grpSp>
      <p:sp>
        <p:nvSpPr>
          <p:cNvPr id="42030" name="Text Box 46"/>
          <p:cNvSpPr txBox="1">
            <a:spLocks noChangeArrowheads="1"/>
          </p:cNvSpPr>
          <p:nvPr/>
        </p:nvSpPr>
        <p:spPr bwMode="auto">
          <a:xfrm>
            <a:off x="196850" y="284163"/>
            <a:ext cx="66611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lnSpc>
                <a:spcPct val="90000"/>
              </a:lnSpc>
              <a:spcBef>
                <a:spcPct val="0"/>
              </a:spcBef>
              <a:buFontTx/>
              <a:buNone/>
            </a:pPr>
            <a:r>
              <a:rPr lang="en-US" altLang="en-US" sz="1600" b="1">
                <a:latin typeface="Times New Roman" pitchFamily="18" charset="0"/>
              </a:rPr>
              <a:t>7. (continued) </a:t>
            </a:r>
          </a:p>
          <a:p>
            <a:pPr eaLnBrk="1" hangingPunct="1">
              <a:lnSpc>
                <a:spcPct val="90000"/>
              </a:lnSpc>
              <a:spcBef>
                <a:spcPct val="0"/>
              </a:spcBef>
              <a:buFontTx/>
              <a:buNone/>
            </a:pPr>
            <a:r>
              <a:rPr lang="en-US" altLang="en-US" sz="1600" b="1">
                <a:latin typeface="Times New Roman" pitchFamily="18" charset="0"/>
              </a:rPr>
              <a:t>Option 2: </a:t>
            </a:r>
            <a:r>
              <a:rPr lang="en-US" altLang="en-US" sz="1600">
                <a:latin typeface="Times New Roman" pitchFamily="18" charset="0"/>
                <a:sym typeface="Wingdings" pitchFamily="2" charset="2"/>
              </a:rPr>
              <a:t>(Treat as an Annuity in Arrears)</a:t>
            </a:r>
          </a:p>
        </p:txBody>
      </p:sp>
      <p:grpSp>
        <p:nvGrpSpPr>
          <p:cNvPr id="7" name="Group 86"/>
          <p:cNvGrpSpPr>
            <a:grpSpLocks/>
          </p:cNvGrpSpPr>
          <p:nvPr/>
        </p:nvGrpSpPr>
        <p:grpSpPr bwMode="auto">
          <a:xfrm>
            <a:off x="1657350" y="533400"/>
            <a:ext cx="4933950" cy="1670050"/>
            <a:chOff x="1044" y="336"/>
            <a:chExt cx="3108" cy="1052"/>
          </a:xfrm>
        </p:grpSpPr>
        <p:grpSp>
          <p:nvGrpSpPr>
            <p:cNvPr id="8202" name="Group 45"/>
            <p:cNvGrpSpPr>
              <a:grpSpLocks/>
            </p:cNvGrpSpPr>
            <p:nvPr/>
          </p:nvGrpSpPr>
          <p:grpSpPr bwMode="auto">
            <a:xfrm>
              <a:off x="2100" y="722"/>
              <a:ext cx="843" cy="80"/>
              <a:chOff x="294" y="3315"/>
              <a:chExt cx="521" cy="60"/>
            </a:xfrm>
          </p:grpSpPr>
          <p:sp>
            <p:nvSpPr>
              <p:cNvPr id="8235" name="Line 46"/>
              <p:cNvSpPr>
                <a:spLocks noChangeShapeType="1"/>
              </p:cNvSpPr>
              <p:nvPr/>
            </p:nvSpPr>
            <p:spPr bwMode="auto">
              <a:xfrm>
                <a:off x="294" y="3343"/>
                <a:ext cx="521" cy="1"/>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36" name="Line 47"/>
              <p:cNvSpPr>
                <a:spLocks noChangeShapeType="1"/>
              </p:cNvSpPr>
              <p:nvPr/>
            </p:nvSpPr>
            <p:spPr bwMode="auto">
              <a:xfrm>
                <a:off x="294" y="3315"/>
                <a:ext cx="0" cy="6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37" name="Line 48"/>
              <p:cNvSpPr>
                <a:spLocks noChangeShapeType="1"/>
              </p:cNvSpPr>
              <p:nvPr/>
            </p:nvSpPr>
            <p:spPr bwMode="auto">
              <a:xfrm>
                <a:off x="513" y="3315"/>
                <a:ext cx="0" cy="6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38" name="Line 49"/>
              <p:cNvSpPr>
                <a:spLocks noChangeShapeType="1"/>
              </p:cNvSpPr>
              <p:nvPr/>
            </p:nvSpPr>
            <p:spPr bwMode="auto">
              <a:xfrm>
                <a:off x="732" y="3315"/>
                <a:ext cx="0" cy="6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203" name="Text Box 50"/>
            <p:cNvSpPr txBox="1">
              <a:spLocks noChangeArrowheads="1"/>
            </p:cNvSpPr>
            <p:nvPr/>
          </p:nvSpPr>
          <p:spPr bwMode="auto">
            <a:xfrm>
              <a:off x="2012" y="781"/>
              <a:ext cx="16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a:latin typeface="Arial Narrow" pitchFamily="34" charset="0"/>
                </a:rPr>
                <a:t>0</a:t>
              </a:r>
            </a:p>
          </p:txBody>
        </p:sp>
        <p:sp>
          <p:nvSpPr>
            <p:cNvPr id="8204" name="Text Box 51"/>
            <p:cNvSpPr txBox="1">
              <a:spLocks noChangeArrowheads="1"/>
            </p:cNvSpPr>
            <p:nvPr/>
          </p:nvSpPr>
          <p:spPr bwMode="auto">
            <a:xfrm>
              <a:off x="2376" y="781"/>
              <a:ext cx="16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a:latin typeface="Arial Narrow" pitchFamily="34" charset="0"/>
                </a:rPr>
                <a:t>1</a:t>
              </a:r>
            </a:p>
          </p:txBody>
        </p:sp>
        <p:sp>
          <p:nvSpPr>
            <p:cNvPr id="8205" name="Text Box 52"/>
            <p:cNvSpPr txBox="1">
              <a:spLocks noChangeArrowheads="1"/>
            </p:cNvSpPr>
            <p:nvPr/>
          </p:nvSpPr>
          <p:spPr bwMode="auto">
            <a:xfrm>
              <a:off x="2720" y="781"/>
              <a:ext cx="16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a:latin typeface="Arial Narrow" pitchFamily="34" charset="0"/>
                </a:rPr>
                <a:t>2</a:t>
              </a:r>
            </a:p>
          </p:txBody>
        </p:sp>
        <p:sp>
          <p:nvSpPr>
            <p:cNvPr id="8206" name="Text Box 53"/>
            <p:cNvSpPr txBox="1">
              <a:spLocks noChangeArrowheads="1"/>
            </p:cNvSpPr>
            <p:nvPr/>
          </p:nvSpPr>
          <p:spPr bwMode="auto">
            <a:xfrm>
              <a:off x="3226" y="781"/>
              <a:ext cx="21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a:latin typeface="Arial Narrow" pitchFamily="34" charset="0"/>
                </a:rPr>
                <a:t>14</a:t>
              </a:r>
            </a:p>
          </p:txBody>
        </p:sp>
        <p:sp>
          <p:nvSpPr>
            <p:cNvPr id="8207" name="Text Box 54"/>
            <p:cNvSpPr txBox="1">
              <a:spLocks noChangeArrowheads="1"/>
            </p:cNvSpPr>
            <p:nvPr/>
          </p:nvSpPr>
          <p:spPr bwMode="auto">
            <a:xfrm>
              <a:off x="3567" y="781"/>
              <a:ext cx="21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a:latin typeface="Arial Narrow" pitchFamily="34" charset="0"/>
                </a:rPr>
                <a:t>15</a:t>
              </a:r>
            </a:p>
          </p:txBody>
        </p:sp>
        <p:sp>
          <p:nvSpPr>
            <p:cNvPr id="8208" name="Text Box 55"/>
            <p:cNvSpPr txBox="1">
              <a:spLocks noChangeArrowheads="1"/>
            </p:cNvSpPr>
            <p:nvPr/>
          </p:nvSpPr>
          <p:spPr bwMode="auto">
            <a:xfrm>
              <a:off x="3934" y="781"/>
              <a:ext cx="21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a:latin typeface="Arial Narrow" pitchFamily="34" charset="0"/>
                </a:rPr>
                <a:t>16</a:t>
              </a:r>
            </a:p>
          </p:txBody>
        </p:sp>
        <p:sp>
          <p:nvSpPr>
            <p:cNvPr id="8209" name="Line 56"/>
            <p:cNvSpPr>
              <a:spLocks noChangeShapeType="1"/>
            </p:cNvSpPr>
            <p:nvPr/>
          </p:nvSpPr>
          <p:spPr bwMode="auto">
            <a:xfrm>
              <a:off x="2450" y="940"/>
              <a:ext cx="0" cy="197"/>
            </a:xfrm>
            <a:prstGeom prst="line">
              <a:avLst/>
            </a:prstGeom>
            <a:noFill/>
            <a:ln w="15875">
              <a:solidFill>
                <a:schemeClr val="tx1"/>
              </a:solidFill>
              <a:round/>
              <a:headEnd/>
              <a:tailEnd type="stealth" w="sm" len="sm"/>
            </a:ln>
            <a:extLst>
              <a:ext uri="{909E8E84-426E-40DD-AFC4-6F175D3DCCD1}">
                <a14:hiddenFill xmlns:a14="http://schemas.microsoft.com/office/drawing/2010/main">
                  <a:noFill/>
                </a14:hiddenFill>
              </a:ext>
            </a:extLst>
          </p:spPr>
          <p:txBody>
            <a:bodyPr/>
            <a:lstStyle/>
            <a:p>
              <a:endParaRPr lang="en-US"/>
            </a:p>
          </p:txBody>
        </p:sp>
        <p:sp>
          <p:nvSpPr>
            <p:cNvPr id="8210" name="Line 57"/>
            <p:cNvSpPr>
              <a:spLocks noChangeShapeType="1"/>
            </p:cNvSpPr>
            <p:nvPr/>
          </p:nvSpPr>
          <p:spPr bwMode="auto">
            <a:xfrm>
              <a:off x="2806" y="940"/>
              <a:ext cx="0" cy="197"/>
            </a:xfrm>
            <a:prstGeom prst="line">
              <a:avLst/>
            </a:prstGeom>
            <a:noFill/>
            <a:ln w="15875">
              <a:solidFill>
                <a:schemeClr val="tx1"/>
              </a:solidFill>
              <a:round/>
              <a:headEnd/>
              <a:tailEnd type="stealth" w="sm" len="sm"/>
            </a:ln>
            <a:extLst>
              <a:ext uri="{909E8E84-426E-40DD-AFC4-6F175D3DCCD1}">
                <a14:hiddenFill xmlns:a14="http://schemas.microsoft.com/office/drawing/2010/main">
                  <a:noFill/>
                </a14:hiddenFill>
              </a:ext>
            </a:extLst>
          </p:spPr>
          <p:txBody>
            <a:bodyPr/>
            <a:lstStyle/>
            <a:p>
              <a:endParaRPr lang="en-US"/>
            </a:p>
          </p:txBody>
        </p:sp>
        <p:sp>
          <p:nvSpPr>
            <p:cNvPr id="8211" name="Line 58"/>
            <p:cNvSpPr>
              <a:spLocks noChangeShapeType="1"/>
            </p:cNvSpPr>
            <p:nvPr/>
          </p:nvSpPr>
          <p:spPr bwMode="auto">
            <a:xfrm>
              <a:off x="2100" y="935"/>
              <a:ext cx="0" cy="197"/>
            </a:xfrm>
            <a:prstGeom prst="line">
              <a:avLst/>
            </a:prstGeom>
            <a:noFill/>
            <a:ln w="15875">
              <a:solidFill>
                <a:schemeClr val="tx1"/>
              </a:solidFill>
              <a:round/>
              <a:headEnd/>
              <a:tailEnd type="stealth" w="sm" len="sm"/>
            </a:ln>
            <a:extLst>
              <a:ext uri="{909E8E84-426E-40DD-AFC4-6F175D3DCCD1}">
                <a14:hiddenFill xmlns:a14="http://schemas.microsoft.com/office/drawing/2010/main">
                  <a:noFill/>
                </a14:hiddenFill>
              </a:ext>
            </a:extLst>
          </p:spPr>
          <p:txBody>
            <a:bodyPr/>
            <a:lstStyle/>
            <a:p>
              <a:endParaRPr lang="en-US"/>
            </a:p>
          </p:txBody>
        </p:sp>
        <p:sp>
          <p:nvSpPr>
            <p:cNvPr id="8212" name="Line 59"/>
            <p:cNvSpPr>
              <a:spLocks noChangeShapeType="1"/>
            </p:cNvSpPr>
            <p:nvPr/>
          </p:nvSpPr>
          <p:spPr bwMode="auto">
            <a:xfrm>
              <a:off x="3335" y="928"/>
              <a:ext cx="0" cy="196"/>
            </a:xfrm>
            <a:prstGeom prst="line">
              <a:avLst/>
            </a:prstGeom>
            <a:noFill/>
            <a:ln w="15875">
              <a:solidFill>
                <a:schemeClr val="tx1"/>
              </a:solidFill>
              <a:round/>
              <a:headEnd/>
              <a:tailEnd type="stealth" w="sm" len="sm"/>
            </a:ln>
            <a:extLst>
              <a:ext uri="{909E8E84-426E-40DD-AFC4-6F175D3DCCD1}">
                <a14:hiddenFill xmlns:a14="http://schemas.microsoft.com/office/drawing/2010/main">
                  <a:noFill/>
                </a14:hiddenFill>
              </a:ext>
            </a:extLst>
          </p:spPr>
          <p:txBody>
            <a:bodyPr/>
            <a:lstStyle/>
            <a:p>
              <a:endParaRPr lang="en-US"/>
            </a:p>
          </p:txBody>
        </p:sp>
        <p:sp>
          <p:nvSpPr>
            <p:cNvPr id="8213" name="Line 60"/>
            <p:cNvSpPr>
              <a:spLocks noChangeShapeType="1"/>
            </p:cNvSpPr>
            <p:nvPr/>
          </p:nvSpPr>
          <p:spPr bwMode="auto">
            <a:xfrm>
              <a:off x="3692" y="928"/>
              <a:ext cx="0" cy="196"/>
            </a:xfrm>
            <a:prstGeom prst="line">
              <a:avLst/>
            </a:prstGeom>
            <a:noFill/>
            <a:ln w="15875">
              <a:solidFill>
                <a:schemeClr val="tx1"/>
              </a:solidFill>
              <a:round/>
              <a:headEnd/>
              <a:tailEnd type="stealth" w="sm" len="sm"/>
            </a:ln>
            <a:extLst>
              <a:ext uri="{909E8E84-426E-40DD-AFC4-6F175D3DCCD1}">
                <a14:hiddenFill xmlns:a14="http://schemas.microsoft.com/office/drawing/2010/main">
                  <a:noFill/>
                </a14:hiddenFill>
              </a:ext>
            </a:extLst>
          </p:spPr>
          <p:txBody>
            <a:bodyPr/>
            <a:lstStyle/>
            <a:p>
              <a:endParaRPr lang="en-US"/>
            </a:p>
          </p:txBody>
        </p:sp>
        <p:sp>
          <p:nvSpPr>
            <p:cNvPr id="8214" name="Text Box 61"/>
            <p:cNvSpPr txBox="1">
              <a:spLocks noChangeArrowheads="1"/>
            </p:cNvSpPr>
            <p:nvPr/>
          </p:nvSpPr>
          <p:spPr bwMode="auto">
            <a:xfrm>
              <a:off x="2915" y="1196"/>
              <a:ext cx="56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a:latin typeface="Arial Narrow" pitchFamily="34" charset="0"/>
                </a:rPr>
                <a:t>PMT = 700</a:t>
              </a:r>
            </a:p>
          </p:txBody>
        </p:sp>
        <p:sp>
          <p:nvSpPr>
            <p:cNvPr id="8215" name="AutoShape 62"/>
            <p:cNvSpPr>
              <a:spLocks/>
            </p:cNvSpPr>
            <p:nvPr/>
          </p:nvSpPr>
          <p:spPr bwMode="auto">
            <a:xfrm rot="-5400000">
              <a:off x="3199" y="350"/>
              <a:ext cx="88" cy="1655"/>
            </a:xfrm>
            <a:prstGeom prst="leftBrace">
              <a:avLst>
                <a:gd name="adj1" fmla="val 156723"/>
                <a:gd name="adj2" fmla="val 50000"/>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600">
                <a:latin typeface="Times New Roman" pitchFamily="18" charset="0"/>
              </a:endParaRPr>
            </a:p>
          </p:txBody>
        </p:sp>
        <p:sp>
          <p:nvSpPr>
            <p:cNvPr id="8216" name="Line 63"/>
            <p:cNvSpPr>
              <a:spLocks noChangeShapeType="1"/>
            </p:cNvSpPr>
            <p:nvPr/>
          </p:nvSpPr>
          <p:spPr bwMode="auto">
            <a:xfrm flipH="1" flipV="1">
              <a:off x="4051" y="336"/>
              <a:ext cx="0" cy="358"/>
            </a:xfrm>
            <a:prstGeom prst="line">
              <a:avLst/>
            </a:prstGeom>
            <a:noFill/>
            <a:ln w="15875">
              <a:solidFill>
                <a:schemeClr val="tx1"/>
              </a:solidFill>
              <a:round/>
              <a:headEnd/>
              <a:tailEnd type="stealth" w="sm" len="sm"/>
            </a:ln>
            <a:extLst>
              <a:ext uri="{909E8E84-426E-40DD-AFC4-6F175D3DCCD1}">
                <a14:hiddenFill xmlns:a14="http://schemas.microsoft.com/office/drawing/2010/main">
                  <a:noFill/>
                </a14:hiddenFill>
              </a:ext>
            </a:extLst>
          </p:spPr>
          <p:txBody>
            <a:bodyPr/>
            <a:lstStyle/>
            <a:p>
              <a:endParaRPr lang="en-US"/>
            </a:p>
          </p:txBody>
        </p:sp>
        <p:sp>
          <p:nvSpPr>
            <p:cNvPr id="8217" name="Text Box 64"/>
            <p:cNvSpPr txBox="1">
              <a:spLocks noChangeArrowheads="1"/>
            </p:cNvSpPr>
            <p:nvPr/>
          </p:nvSpPr>
          <p:spPr bwMode="auto">
            <a:xfrm>
              <a:off x="3593" y="348"/>
              <a:ext cx="39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a:latin typeface="Arial Narrow" pitchFamily="34" charset="0"/>
                </a:rPr>
                <a:t>FV = ?</a:t>
              </a:r>
            </a:p>
          </p:txBody>
        </p:sp>
        <p:sp>
          <p:nvSpPr>
            <p:cNvPr id="8218" name="Text Box 65"/>
            <p:cNvSpPr txBox="1">
              <a:spLocks noChangeArrowheads="1"/>
            </p:cNvSpPr>
            <p:nvPr/>
          </p:nvSpPr>
          <p:spPr bwMode="auto">
            <a:xfrm>
              <a:off x="2073" y="504"/>
              <a:ext cx="682"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a:latin typeface="Arial Narrow" pitchFamily="34" charset="0"/>
                </a:rPr>
                <a:t>nominal = 6%</a:t>
              </a:r>
            </a:p>
          </p:txBody>
        </p:sp>
        <p:grpSp>
          <p:nvGrpSpPr>
            <p:cNvPr id="8219" name="Group 66"/>
            <p:cNvGrpSpPr>
              <a:grpSpLocks/>
            </p:cNvGrpSpPr>
            <p:nvPr/>
          </p:nvGrpSpPr>
          <p:grpSpPr bwMode="auto">
            <a:xfrm>
              <a:off x="3221" y="718"/>
              <a:ext cx="830" cy="81"/>
              <a:chOff x="987" y="3312"/>
              <a:chExt cx="513" cy="60"/>
            </a:xfrm>
          </p:grpSpPr>
          <p:sp>
            <p:nvSpPr>
              <p:cNvPr id="8231" name="Line 67"/>
              <p:cNvSpPr>
                <a:spLocks noChangeShapeType="1"/>
              </p:cNvSpPr>
              <p:nvPr/>
            </p:nvSpPr>
            <p:spPr bwMode="auto">
              <a:xfrm>
                <a:off x="1060" y="3312"/>
                <a:ext cx="0" cy="6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32" name="Line 68"/>
              <p:cNvSpPr>
                <a:spLocks noChangeShapeType="1"/>
              </p:cNvSpPr>
              <p:nvPr/>
            </p:nvSpPr>
            <p:spPr bwMode="auto">
              <a:xfrm>
                <a:off x="1280" y="3312"/>
                <a:ext cx="0" cy="6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33" name="Line 69"/>
              <p:cNvSpPr>
                <a:spLocks noChangeShapeType="1"/>
              </p:cNvSpPr>
              <p:nvPr/>
            </p:nvSpPr>
            <p:spPr bwMode="auto">
              <a:xfrm>
                <a:off x="1500" y="3312"/>
                <a:ext cx="0" cy="6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34" name="Line 70"/>
              <p:cNvSpPr>
                <a:spLocks noChangeShapeType="1"/>
              </p:cNvSpPr>
              <p:nvPr/>
            </p:nvSpPr>
            <p:spPr bwMode="auto">
              <a:xfrm>
                <a:off x="987" y="3340"/>
                <a:ext cx="509" cy="1"/>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8220" name="Group 71"/>
            <p:cNvGrpSpPr>
              <a:grpSpLocks/>
            </p:cNvGrpSpPr>
            <p:nvPr/>
          </p:nvGrpSpPr>
          <p:grpSpPr bwMode="auto">
            <a:xfrm>
              <a:off x="2911" y="646"/>
              <a:ext cx="58" cy="221"/>
              <a:chOff x="1803" y="3420"/>
              <a:chExt cx="66" cy="225"/>
            </a:xfrm>
          </p:grpSpPr>
          <p:sp>
            <p:nvSpPr>
              <p:cNvPr id="8228" name="Line 72"/>
              <p:cNvSpPr>
                <a:spLocks noChangeShapeType="1"/>
              </p:cNvSpPr>
              <p:nvPr/>
            </p:nvSpPr>
            <p:spPr bwMode="auto">
              <a:xfrm flipH="1">
                <a:off x="1803" y="3420"/>
                <a:ext cx="54" cy="5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29" name="Line 73"/>
              <p:cNvSpPr>
                <a:spLocks noChangeShapeType="1"/>
              </p:cNvSpPr>
              <p:nvPr/>
            </p:nvSpPr>
            <p:spPr bwMode="auto">
              <a:xfrm>
                <a:off x="1803" y="3480"/>
                <a:ext cx="63" cy="9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30" name="Line 74"/>
              <p:cNvSpPr>
                <a:spLocks noChangeShapeType="1"/>
              </p:cNvSpPr>
              <p:nvPr/>
            </p:nvSpPr>
            <p:spPr bwMode="auto">
              <a:xfrm flipH="1">
                <a:off x="1812" y="3582"/>
                <a:ext cx="57" cy="63"/>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8221" name="Group 75"/>
            <p:cNvGrpSpPr>
              <a:grpSpLocks/>
            </p:cNvGrpSpPr>
            <p:nvPr/>
          </p:nvGrpSpPr>
          <p:grpSpPr bwMode="auto">
            <a:xfrm>
              <a:off x="3192" y="646"/>
              <a:ext cx="58" cy="221"/>
              <a:chOff x="1803" y="3420"/>
              <a:chExt cx="66" cy="225"/>
            </a:xfrm>
          </p:grpSpPr>
          <p:sp>
            <p:nvSpPr>
              <p:cNvPr id="8225" name="Line 76"/>
              <p:cNvSpPr>
                <a:spLocks noChangeShapeType="1"/>
              </p:cNvSpPr>
              <p:nvPr/>
            </p:nvSpPr>
            <p:spPr bwMode="auto">
              <a:xfrm flipH="1">
                <a:off x="1803" y="3420"/>
                <a:ext cx="54" cy="5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26" name="Line 77"/>
              <p:cNvSpPr>
                <a:spLocks noChangeShapeType="1"/>
              </p:cNvSpPr>
              <p:nvPr/>
            </p:nvSpPr>
            <p:spPr bwMode="auto">
              <a:xfrm>
                <a:off x="1803" y="3480"/>
                <a:ext cx="63" cy="9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27" name="Line 78"/>
              <p:cNvSpPr>
                <a:spLocks noChangeShapeType="1"/>
              </p:cNvSpPr>
              <p:nvPr/>
            </p:nvSpPr>
            <p:spPr bwMode="auto">
              <a:xfrm flipH="1">
                <a:off x="1812" y="3582"/>
                <a:ext cx="57" cy="63"/>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222" name="Text Box 81"/>
            <p:cNvSpPr txBox="1">
              <a:spLocks noChangeArrowheads="1"/>
            </p:cNvSpPr>
            <p:nvPr/>
          </p:nvSpPr>
          <p:spPr bwMode="auto">
            <a:xfrm>
              <a:off x="1044" y="501"/>
              <a:ext cx="916"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latin typeface="Times New Roman" pitchFamily="18" charset="0"/>
                </a:rPr>
                <a:t>m = 4, T = 4 </a:t>
              </a:r>
            </a:p>
            <a:p>
              <a:pPr eaLnBrk="1" hangingPunct="1">
                <a:spcBef>
                  <a:spcPct val="0"/>
                </a:spcBef>
                <a:buFontTx/>
                <a:buNone/>
              </a:pPr>
              <a:r>
                <a:rPr lang="en-US" altLang="en-US" sz="1600">
                  <a:latin typeface="Times New Roman" pitchFamily="18" charset="0"/>
                </a:rPr>
                <a:t>n = m x T = 16</a:t>
              </a:r>
            </a:p>
          </p:txBody>
        </p:sp>
        <p:sp>
          <p:nvSpPr>
            <p:cNvPr id="8223" name="Line 60"/>
            <p:cNvSpPr>
              <a:spLocks noChangeShapeType="1"/>
            </p:cNvSpPr>
            <p:nvPr/>
          </p:nvSpPr>
          <p:spPr bwMode="auto">
            <a:xfrm>
              <a:off x="4048" y="924"/>
              <a:ext cx="0" cy="196"/>
            </a:xfrm>
            <a:prstGeom prst="line">
              <a:avLst/>
            </a:prstGeom>
            <a:noFill/>
            <a:ln w="15875">
              <a:solidFill>
                <a:schemeClr val="tx1"/>
              </a:solidFill>
              <a:round/>
              <a:headEnd/>
              <a:tailEnd type="stealth" w="sm" len="sm"/>
            </a:ln>
            <a:extLst>
              <a:ext uri="{909E8E84-426E-40DD-AFC4-6F175D3DCCD1}">
                <a14:hiddenFill xmlns:a14="http://schemas.microsoft.com/office/drawing/2010/main">
                  <a:noFill/>
                </a14:hiddenFill>
              </a:ext>
            </a:extLst>
          </p:spPr>
          <p:txBody>
            <a:bodyPr/>
            <a:lstStyle/>
            <a:p>
              <a:endParaRPr lang="en-US"/>
            </a:p>
          </p:txBody>
        </p:sp>
        <p:sp>
          <p:nvSpPr>
            <p:cNvPr id="8224" name="Text Box 61"/>
            <p:cNvSpPr txBox="1">
              <a:spLocks noChangeArrowheads="1"/>
            </p:cNvSpPr>
            <p:nvPr/>
          </p:nvSpPr>
          <p:spPr bwMode="auto">
            <a:xfrm>
              <a:off x="1931" y="1116"/>
              <a:ext cx="26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a:latin typeface="Arial Narrow" pitchFamily="34" charset="0"/>
                </a:rPr>
                <a:t>700</a:t>
              </a:r>
            </a:p>
          </p:txBody>
        </p:sp>
      </p:grpSp>
      <p:sp>
        <p:nvSpPr>
          <p:cNvPr id="39" name="Slide Number Placeholder 5"/>
          <p:cNvSpPr txBox="1">
            <a:spLocks noGrp="1"/>
          </p:cNvSpPr>
          <p:nvPr/>
        </p:nvSpPr>
        <p:spPr bwMode="auto">
          <a:xfrm>
            <a:off x="2971800" y="8839200"/>
            <a:ext cx="457200" cy="304800"/>
          </a:xfrm>
          <a:prstGeom prst="rect">
            <a:avLst/>
          </a:prstGeom>
          <a:noFill/>
          <a:ln>
            <a:miter lim="800000"/>
            <a:headEnd/>
            <a:tailEnd/>
          </a:ln>
        </p:spPr>
        <p:txBody>
          <a:bodyPr/>
          <a:lstStyle/>
          <a:p>
            <a:pPr algn="r">
              <a:defRPr/>
            </a:pPr>
            <a:fld id="{91445831-F2D5-4C54-9227-21392E423AFB}" type="slidenum">
              <a:rPr lang="en-US" sz="1000">
                <a:latin typeface="+mn-lt"/>
              </a:rPr>
              <a:pPr algn="r">
                <a:defRPr/>
              </a:pPr>
              <a:t>7</a:t>
            </a:fld>
            <a:endParaRPr lang="en-US" sz="1000">
              <a:latin typeface="+mn-lt"/>
            </a:endParaRPr>
          </a:p>
        </p:txBody>
      </p:sp>
      <p:sp>
        <p:nvSpPr>
          <p:cNvPr id="83" name="Text Box 83"/>
          <p:cNvSpPr txBox="1">
            <a:spLocks noChangeArrowheads="1"/>
          </p:cNvSpPr>
          <p:nvPr/>
        </p:nvSpPr>
        <p:spPr bwMode="auto">
          <a:xfrm>
            <a:off x="177800" y="2319338"/>
            <a:ext cx="6680200"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lnSpc>
                <a:spcPct val="90000"/>
              </a:lnSpc>
              <a:spcBef>
                <a:spcPct val="0"/>
              </a:spcBef>
              <a:buFontTx/>
              <a:buNone/>
            </a:pPr>
            <a:r>
              <a:rPr lang="en-US" altLang="en-US" sz="1600">
                <a:latin typeface="Times New Roman" pitchFamily="18" charset="0"/>
              </a:rPr>
              <a:t>r</a:t>
            </a:r>
            <a:r>
              <a:rPr lang="en-US" altLang="en-US" sz="1600" baseline="-25000">
                <a:latin typeface="Times New Roman" pitchFamily="18" charset="0"/>
              </a:rPr>
              <a:t>periodic</a:t>
            </a:r>
            <a:r>
              <a:rPr lang="en-US" altLang="en-US" sz="1600">
                <a:latin typeface="Times New Roman" pitchFamily="18" charset="0"/>
              </a:rPr>
              <a:t> = r</a:t>
            </a:r>
            <a:r>
              <a:rPr lang="en-US" altLang="en-US" sz="1600" baseline="-25000">
                <a:latin typeface="Times New Roman" pitchFamily="18" charset="0"/>
              </a:rPr>
              <a:t>nominal</a:t>
            </a:r>
            <a:r>
              <a:rPr lang="en-US" altLang="en-US" sz="1600">
                <a:latin typeface="Times New Roman" pitchFamily="18" charset="0"/>
              </a:rPr>
              <a:t>/m = 6%/4 = 1.5%</a:t>
            </a:r>
          </a:p>
          <a:p>
            <a:pPr eaLnBrk="1" hangingPunct="1">
              <a:lnSpc>
                <a:spcPct val="90000"/>
              </a:lnSpc>
              <a:spcBef>
                <a:spcPct val="0"/>
              </a:spcBef>
              <a:buFontTx/>
              <a:buNone/>
            </a:pPr>
            <a:r>
              <a:rPr lang="en-US" altLang="en-US" sz="1600">
                <a:latin typeface="Times New Roman" pitchFamily="18" charset="0"/>
              </a:rPr>
              <a:t>P/Y=1, N=16, I/Y=1.5, </a:t>
            </a:r>
            <a:r>
              <a:rPr lang="en-US" altLang="en-US" sz="1600" b="1">
                <a:latin typeface="Times New Roman" pitchFamily="18" charset="0"/>
              </a:rPr>
              <a:t>PV=700, </a:t>
            </a:r>
            <a:r>
              <a:rPr lang="en-US" altLang="en-US" sz="1600">
                <a:latin typeface="Times New Roman" pitchFamily="18" charset="0"/>
              </a:rPr>
              <a:t>PMT=700; CPT,FV: FV = </a:t>
            </a:r>
            <a:r>
              <a:rPr lang="en-US" altLang="en-US" sz="1600" b="1">
                <a:latin typeface="Times New Roman" pitchFamily="18" charset="0"/>
              </a:rPr>
              <a:t>$13,440.95</a:t>
            </a:r>
          </a:p>
          <a:p>
            <a:pPr eaLnBrk="1" hangingPunct="1">
              <a:lnSpc>
                <a:spcPct val="90000"/>
              </a:lnSpc>
              <a:spcBef>
                <a:spcPct val="0"/>
              </a:spcBef>
              <a:buFontTx/>
              <a:buNone/>
            </a:pPr>
            <a:r>
              <a:rPr lang="en-US" altLang="en-US" sz="1600" b="1">
                <a:latin typeface="Times New Roman" pitchFamily="18" charset="0"/>
              </a:rPr>
              <a:t>			OR</a:t>
            </a:r>
          </a:p>
          <a:p>
            <a:pPr eaLnBrk="1" hangingPunct="1">
              <a:lnSpc>
                <a:spcPct val="90000"/>
              </a:lnSpc>
              <a:spcBef>
                <a:spcPct val="0"/>
              </a:spcBef>
              <a:buFontTx/>
              <a:buNone/>
            </a:pPr>
            <a:r>
              <a:rPr lang="en-US" altLang="en-US" sz="1600">
                <a:latin typeface="Times New Roman" pitchFamily="18" charset="0"/>
              </a:rPr>
              <a:t>P/Y=4, N=16, I/Y=6, </a:t>
            </a:r>
            <a:r>
              <a:rPr lang="en-US" altLang="en-US" sz="1600" b="1">
                <a:latin typeface="Times New Roman" pitchFamily="18" charset="0"/>
              </a:rPr>
              <a:t>PV=700</a:t>
            </a:r>
            <a:r>
              <a:rPr lang="en-US" altLang="en-US" sz="1600">
                <a:latin typeface="Times New Roman" pitchFamily="18" charset="0"/>
              </a:rPr>
              <a:t>,</a:t>
            </a:r>
            <a:r>
              <a:rPr lang="en-US" altLang="en-US" sz="1600" b="1">
                <a:latin typeface="Times New Roman" pitchFamily="18" charset="0"/>
              </a:rPr>
              <a:t> </a:t>
            </a:r>
            <a:r>
              <a:rPr lang="en-US" altLang="en-US" sz="1600">
                <a:latin typeface="Times New Roman" pitchFamily="18" charset="0"/>
              </a:rPr>
              <a:t>PMT=700; CPT,FV: FV = </a:t>
            </a:r>
            <a:r>
              <a:rPr lang="en-US" altLang="en-US" sz="1600" b="1">
                <a:latin typeface="Times New Roman" pitchFamily="18" charset="0"/>
              </a:rPr>
              <a:t>13,440.95</a:t>
            </a:r>
          </a:p>
        </p:txBody>
      </p:sp>
      <p:sp>
        <p:nvSpPr>
          <p:cNvPr id="85" name="Slide Number Placeholder 84"/>
          <p:cNvSpPr>
            <a:spLocks noGrp="1"/>
          </p:cNvSpPr>
          <p:nvPr>
            <p:ph type="sldNum" sz="quarter" idx="12"/>
          </p:nvPr>
        </p:nvSpPr>
        <p:spPr/>
        <p:txBody>
          <a:bodyPr/>
          <a:lstStyle/>
          <a:p>
            <a:pPr>
              <a:defRPr/>
            </a:pPr>
            <a:fld id="{A70E1281-B778-42BB-8368-3EE44BCD7467}" type="slidenum">
              <a:rPr lang="en-US" smtClean="0"/>
              <a:pPr>
                <a:defRPr/>
              </a:pPr>
              <a:t>7</a:t>
            </a:fld>
            <a:endParaRPr lang="en-US"/>
          </a:p>
        </p:txBody>
      </p:sp>
      <p:sp>
        <p:nvSpPr>
          <p:cNvPr id="3" name="Footer Placeholder 2"/>
          <p:cNvSpPr>
            <a:spLocks noGrp="1"/>
          </p:cNvSpPr>
          <p:nvPr>
            <p:ph type="ftr" sz="quarter" idx="11"/>
          </p:nvPr>
        </p:nvSpPr>
        <p:spPr/>
        <p:txBody>
          <a:bodyPr/>
          <a:lstStyle/>
          <a:p>
            <a:pPr>
              <a:defRPr/>
            </a:pPr>
            <a:r>
              <a:rPr lang="en-US" dirty="0" smtClean="0"/>
              <a:t>TVM Sample Problems </a:t>
            </a:r>
            <a:endParaRPr lang="en-US" sz="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2030"/>
                                        </p:tgtEl>
                                        <p:attrNameLst>
                                          <p:attrName>style.visibility</p:attrName>
                                        </p:attrNameLst>
                                      </p:cBhvr>
                                      <p:to>
                                        <p:strVal val="visible"/>
                                      </p:to>
                                    </p:set>
                                    <p:anim calcmode="lin" valueType="num">
                                      <p:cBhvr additive="base">
                                        <p:cTn id="7" dur="500" fill="hold"/>
                                        <p:tgtEl>
                                          <p:spTgt spid="42030"/>
                                        </p:tgtEl>
                                        <p:attrNameLst>
                                          <p:attrName>ppt_x</p:attrName>
                                        </p:attrNameLst>
                                      </p:cBhvr>
                                      <p:tavLst>
                                        <p:tav tm="0">
                                          <p:val>
                                            <p:strVal val="#ppt_x"/>
                                          </p:val>
                                        </p:tav>
                                        <p:tav tm="100000">
                                          <p:val>
                                            <p:strVal val="#ppt_x"/>
                                          </p:val>
                                        </p:tav>
                                      </p:tavLst>
                                    </p:anim>
                                    <p:anim calcmode="lin" valueType="num">
                                      <p:cBhvr additive="base">
                                        <p:cTn id="8" dur="500" fill="hold"/>
                                        <p:tgtEl>
                                          <p:spTgt spid="4203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3">
                                            <p:txEl>
                                              <p:pRg st="0" end="0"/>
                                            </p:txEl>
                                          </p:spTgt>
                                        </p:tgtEl>
                                        <p:attrNameLst>
                                          <p:attrName>style.visibility</p:attrName>
                                        </p:attrNameLst>
                                      </p:cBhvr>
                                      <p:to>
                                        <p:strVal val="visible"/>
                                      </p:to>
                                    </p:set>
                                    <p:anim calcmode="lin" valueType="num">
                                      <p:cBhvr additive="base">
                                        <p:cTn id="19" dur="500" fill="hold"/>
                                        <p:tgtEl>
                                          <p:spTgt spid="8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3">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3">
                                            <p:txEl>
                                              <p:pRg st="1" end="1"/>
                                            </p:txEl>
                                          </p:spTgt>
                                        </p:tgtEl>
                                        <p:attrNameLst>
                                          <p:attrName>style.visibility</p:attrName>
                                        </p:attrNameLst>
                                      </p:cBhvr>
                                      <p:to>
                                        <p:strVal val="visible"/>
                                      </p:to>
                                    </p:set>
                                    <p:anim calcmode="lin" valueType="num">
                                      <p:cBhvr additive="base">
                                        <p:cTn id="23" dur="500" fill="hold"/>
                                        <p:tgtEl>
                                          <p:spTgt spid="83">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3">
                                            <p:txEl>
                                              <p:pRg st="1" end="1"/>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83">
                                            <p:txEl>
                                              <p:pRg st="2" end="2"/>
                                            </p:txEl>
                                          </p:spTgt>
                                        </p:tgtEl>
                                        <p:attrNameLst>
                                          <p:attrName>style.visibility</p:attrName>
                                        </p:attrNameLst>
                                      </p:cBhvr>
                                      <p:to>
                                        <p:strVal val="visible"/>
                                      </p:to>
                                    </p:set>
                                    <p:anim calcmode="lin" valueType="num">
                                      <p:cBhvr additive="base">
                                        <p:cTn id="27" dur="500" fill="hold"/>
                                        <p:tgtEl>
                                          <p:spTgt spid="8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83">
                                            <p:txEl>
                                              <p:pRg st="2" end="2"/>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83">
                                            <p:txEl>
                                              <p:pRg st="3" end="3"/>
                                            </p:txEl>
                                          </p:spTgt>
                                        </p:tgtEl>
                                        <p:attrNameLst>
                                          <p:attrName>style.visibility</p:attrName>
                                        </p:attrNameLst>
                                      </p:cBhvr>
                                      <p:to>
                                        <p:strVal val="visible"/>
                                      </p:to>
                                    </p:set>
                                    <p:anim calcmode="lin" valueType="num">
                                      <p:cBhvr additive="base">
                                        <p:cTn id="31" dur="500" fill="hold"/>
                                        <p:tgtEl>
                                          <p:spTgt spid="8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127">
                                            <p:txEl>
                                              <p:pRg st="0" end="0"/>
                                            </p:txEl>
                                          </p:spTgt>
                                        </p:tgtEl>
                                        <p:attrNameLst>
                                          <p:attrName>style.visibility</p:attrName>
                                        </p:attrNameLst>
                                      </p:cBhvr>
                                      <p:to>
                                        <p:strVal val="visible"/>
                                      </p:to>
                                    </p:set>
                                    <p:anim calcmode="lin" valueType="num">
                                      <p:cBhvr additive="base">
                                        <p:cTn id="43" dur="500" fill="hold"/>
                                        <p:tgtEl>
                                          <p:spTgt spid="4127">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127">
                                            <p:txEl>
                                              <p:pRg st="0" end="0"/>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4127">
                                            <p:txEl>
                                              <p:pRg st="1" end="1"/>
                                            </p:txEl>
                                          </p:spTgt>
                                        </p:tgtEl>
                                        <p:attrNameLst>
                                          <p:attrName>style.visibility</p:attrName>
                                        </p:attrNameLst>
                                      </p:cBhvr>
                                      <p:to>
                                        <p:strVal val="visible"/>
                                      </p:to>
                                    </p:set>
                                    <p:anim calcmode="lin" valueType="num">
                                      <p:cBhvr additive="base">
                                        <p:cTn id="47" dur="500" fill="hold"/>
                                        <p:tgtEl>
                                          <p:spTgt spid="4127">
                                            <p:txEl>
                                              <p:pRg st="1" end="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127">
                                            <p:txEl>
                                              <p:pRg st="1" end="1"/>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4127">
                                            <p:txEl>
                                              <p:pRg st="2" end="2"/>
                                            </p:txEl>
                                          </p:spTgt>
                                        </p:tgtEl>
                                        <p:attrNameLst>
                                          <p:attrName>style.visibility</p:attrName>
                                        </p:attrNameLst>
                                      </p:cBhvr>
                                      <p:to>
                                        <p:strVal val="visible"/>
                                      </p:to>
                                    </p:set>
                                    <p:anim calcmode="lin" valueType="num">
                                      <p:cBhvr additive="base">
                                        <p:cTn id="51" dur="500" fill="hold"/>
                                        <p:tgtEl>
                                          <p:spTgt spid="4127">
                                            <p:txEl>
                                              <p:pRg st="2" end="2"/>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4127">
                                            <p:txEl>
                                              <p:pRg st="2" end="2"/>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4127">
                                            <p:txEl>
                                              <p:pRg st="3" end="3"/>
                                            </p:txEl>
                                          </p:spTgt>
                                        </p:tgtEl>
                                        <p:attrNameLst>
                                          <p:attrName>style.visibility</p:attrName>
                                        </p:attrNameLst>
                                      </p:cBhvr>
                                      <p:to>
                                        <p:strVal val="visible"/>
                                      </p:to>
                                    </p:set>
                                    <p:anim calcmode="lin" valueType="num">
                                      <p:cBhvr additive="base">
                                        <p:cTn id="55" dur="500" fill="hold"/>
                                        <p:tgtEl>
                                          <p:spTgt spid="4127">
                                            <p:txEl>
                                              <p:pRg st="3" end="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127">
                                            <p:txEl>
                                              <p:pRg st="3" end="3"/>
                                            </p:txEl>
                                          </p:spTgt>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4127">
                                            <p:txEl>
                                              <p:pRg st="4" end="4"/>
                                            </p:txEl>
                                          </p:spTgt>
                                        </p:tgtEl>
                                        <p:attrNameLst>
                                          <p:attrName>style.visibility</p:attrName>
                                        </p:attrNameLst>
                                      </p:cBhvr>
                                      <p:to>
                                        <p:strVal val="visible"/>
                                      </p:to>
                                    </p:set>
                                    <p:anim calcmode="lin" valueType="num">
                                      <p:cBhvr additive="base">
                                        <p:cTn id="59" dur="500" fill="hold"/>
                                        <p:tgtEl>
                                          <p:spTgt spid="4127">
                                            <p:txEl>
                                              <p:pRg st="4" end="4"/>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4127">
                                            <p:txEl>
                                              <p:pRg st="4" end="4"/>
                                            </p:txEl>
                                          </p:spTgt>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4127">
                                            <p:txEl>
                                              <p:pRg st="5" end="5"/>
                                            </p:txEl>
                                          </p:spTgt>
                                        </p:tgtEl>
                                        <p:attrNameLst>
                                          <p:attrName>style.visibility</p:attrName>
                                        </p:attrNameLst>
                                      </p:cBhvr>
                                      <p:to>
                                        <p:strVal val="visible"/>
                                      </p:to>
                                    </p:set>
                                    <p:anim calcmode="lin" valueType="num">
                                      <p:cBhvr additive="base">
                                        <p:cTn id="63" dur="500" fill="hold"/>
                                        <p:tgtEl>
                                          <p:spTgt spid="4127">
                                            <p:txEl>
                                              <p:pRg st="5" end="5"/>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412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27" grpId="0" build="allAtOnce"/>
      <p:bldP spid="42030" grpId="0"/>
      <p:bldP spid="83"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Slide Number Placeholder 5"/>
          <p:cNvSpPr>
            <a:spLocks noGrp="1"/>
          </p:cNvSpPr>
          <p:nvPr>
            <p:ph type="sldNum" sz="quarter" idx="12"/>
          </p:nvPr>
        </p:nvSpPr>
        <p:spPr/>
        <p:txBody>
          <a:bodyPr/>
          <a:lstStyle/>
          <a:p>
            <a:pPr>
              <a:defRPr/>
            </a:pPr>
            <a:fld id="{29226BD6-EEEF-440A-979A-BAEF74A158E3}" type="slidenum">
              <a:rPr lang="en-US"/>
              <a:pPr>
                <a:defRPr/>
              </a:pPr>
              <a:t>8</a:t>
            </a:fld>
            <a:endParaRPr lang="en-US"/>
          </a:p>
        </p:txBody>
      </p:sp>
      <p:sp>
        <p:nvSpPr>
          <p:cNvPr id="9219" name="Text Box 38"/>
          <p:cNvSpPr txBox="1">
            <a:spLocks noChangeArrowheads="1"/>
          </p:cNvSpPr>
          <p:nvPr/>
        </p:nvSpPr>
        <p:spPr bwMode="auto">
          <a:xfrm>
            <a:off x="107950" y="395288"/>
            <a:ext cx="6750050"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a:latin typeface="Times New Roman" pitchFamily="18" charset="0"/>
              </a:rPr>
              <a:t>9.</a:t>
            </a:r>
            <a:r>
              <a:rPr lang="en-US" altLang="en-US" sz="1600">
                <a:latin typeface="Times New Roman" pitchFamily="18" charset="0"/>
              </a:rPr>
              <a:t> You are tasked with estimating the fair market value of a security that promises uneven future payments.  The table below shows the </a:t>
            </a:r>
            <a:r>
              <a:rPr lang="en-US" altLang="en-US" sz="1600" b="1" u="sng">
                <a:latin typeface="Times New Roman" pitchFamily="18" charset="0"/>
              </a:rPr>
              <a:t>monthly</a:t>
            </a:r>
            <a:r>
              <a:rPr lang="en-US" altLang="en-US" sz="1600">
                <a:latin typeface="Times New Roman" pitchFamily="18" charset="0"/>
              </a:rPr>
              <a:t> payment schedule (each cash flow occurs at the end of the </a:t>
            </a:r>
            <a:r>
              <a:rPr lang="en-US" altLang="en-US" sz="1600" b="1" u="sng">
                <a:latin typeface="Times New Roman" pitchFamily="18" charset="0"/>
              </a:rPr>
              <a:t>month</a:t>
            </a:r>
            <a:r>
              <a:rPr lang="en-US" altLang="en-US" sz="1600">
                <a:latin typeface="Times New Roman" pitchFamily="18" charset="0"/>
              </a:rPr>
              <a:t>).  You consider 6% p.a. to be the appropriate opportunity cost.  What is the theoretical value of this security? </a:t>
            </a:r>
            <a:endParaRPr lang="en-US" altLang="en-US" sz="1600" b="1">
              <a:latin typeface="Times New Roman" pitchFamily="18" charset="0"/>
            </a:endParaRPr>
          </a:p>
        </p:txBody>
      </p:sp>
      <p:graphicFrame>
        <p:nvGraphicFramePr>
          <p:cNvPr id="18531" name="Group 99"/>
          <p:cNvGraphicFramePr>
            <a:graphicFrameLocks noGrp="1"/>
          </p:cNvGraphicFramePr>
          <p:nvPr/>
        </p:nvGraphicFramePr>
        <p:xfrm>
          <a:off x="368300" y="1711325"/>
          <a:ext cx="6489700" cy="670016"/>
        </p:xfrm>
        <a:graphic>
          <a:graphicData uri="http://schemas.openxmlformats.org/drawingml/2006/table">
            <a:tbl>
              <a:tblPr/>
              <a:tblGrid>
                <a:gridCol w="1081088"/>
                <a:gridCol w="1082675"/>
                <a:gridCol w="1081087"/>
                <a:gridCol w="1081088"/>
                <a:gridCol w="1082675"/>
                <a:gridCol w="1081087"/>
              </a:tblGrid>
              <a:tr h="3349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a:t>
                      </a:r>
                      <a:r>
                        <a:rPr kumimoji="0" lang="en-US" sz="1600" b="0" i="0" u="none" strike="noStrike" cap="none" normalizeH="0" baseline="30000" smtClean="0">
                          <a:ln>
                            <a:noFill/>
                          </a:ln>
                          <a:solidFill>
                            <a:schemeClr val="tx1"/>
                          </a:solidFill>
                          <a:effectLst/>
                          <a:latin typeface="Arial" charset="0"/>
                        </a:rPr>
                        <a:t>st</a:t>
                      </a:r>
                      <a:r>
                        <a:rPr kumimoji="0" lang="en-US" sz="1600" b="0" i="0" u="none" strike="noStrike" cap="none" normalizeH="0" baseline="0" smtClean="0">
                          <a:ln>
                            <a:noFill/>
                          </a:ln>
                          <a:solidFill>
                            <a:schemeClr val="tx1"/>
                          </a:solidFill>
                          <a:effectLst/>
                          <a:latin typeface="Arial" charset="0"/>
                        </a:rPr>
                        <a:t> month</a:t>
                      </a:r>
                    </a:p>
                  </a:txBody>
                  <a:tcPr marT="45584" marB="4558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a:t>
                      </a:r>
                      <a:r>
                        <a:rPr kumimoji="0" lang="en-US" sz="1600" b="0" i="0" u="none" strike="noStrike" cap="none" normalizeH="0" baseline="30000" smtClean="0">
                          <a:ln>
                            <a:noFill/>
                          </a:ln>
                          <a:solidFill>
                            <a:schemeClr val="tx1"/>
                          </a:solidFill>
                          <a:effectLst/>
                          <a:latin typeface="Arial" charset="0"/>
                        </a:rPr>
                        <a:t>nd</a:t>
                      </a:r>
                      <a:r>
                        <a:rPr kumimoji="0" lang="en-US" sz="1600" b="0" i="0" u="none" strike="noStrike" cap="none" normalizeH="0" baseline="0" smtClean="0">
                          <a:ln>
                            <a:noFill/>
                          </a:ln>
                          <a:solidFill>
                            <a:schemeClr val="tx1"/>
                          </a:solidFill>
                          <a:effectLst/>
                          <a:latin typeface="Arial" charset="0"/>
                        </a:rPr>
                        <a:t> month</a:t>
                      </a:r>
                    </a:p>
                  </a:txBody>
                  <a:tcPr marT="45584" marB="455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3</a:t>
                      </a:r>
                      <a:r>
                        <a:rPr kumimoji="0" lang="en-US" sz="1600" b="0" i="0" u="none" strike="noStrike" cap="none" normalizeH="0" baseline="30000" smtClean="0">
                          <a:ln>
                            <a:noFill/>
                          </a:ln>
                          <a:solidFill>
                            <a:schemeClr val="tx1"/>
                          </a:solidFill>
                          <a:effectLst/>
                          <a:latin typeface="Arial" charset="0"/>
                        </a:rPr>
                        <a:t>rd</a:t>
                      </a:r>
                      <a:r>
                        <a:rPr kumimoji="0" lang="en-US" sz="1600" b="0" i="0" u="none" strike="noStrike" cap="none" normalizeH="0" baseline="0" smtClean="0">
                          <a:ln>
                            <a:noFill/>
                          </a:ln>
                          <a:solidFill>
                            <a:schemeClr val="tx1"/>
                          </a:solidFill>
                          <a:effectLst/>
                          <a:latin typeface="Arial" charset="0"/>
                        </a:rPr>
                        <a:t> month</a:t>
                      </a:r>
                    </a:p>
                  </a:txBody>
                  <a:tcPr marT="45584" marB="455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4</a:t>
                      </a:r>
                      <a:r>
                        <a:rPr kumimoji="0" lang="en-US" sz="1600" b="0" i="0" u="none" strike="noStrike" cap="none" normalizeH="0" baseline="30000" smtClean="0">
                          <a:ln>
                            <a:noFill/>
                          </a:ln>
                          <a:solidFill>
                            <a:schemeClr val="tx1"/>
                          </a:solidFill>
                          <a:effectLst/>
                          <a:latin typeface="Arial" charset="0"/>
                        </a:rPr>
                        <a:t>th</a:t>
                      </a:r>
                      <a:r>
                        <a:rPr kumimoji="0" lang="en-US" sz="1600" b="0" i="0" u="none" strike="noStrike" cap="none" normalizeH="0" baseline="0" smtClean="0">
                          <a:ln>
                            <a:noFill/>
                          </a:ln>
                          <a:solidFill>
                            <a:schemeClr val="tx1"/>
                          </a:solidFill>
                          <a:effectLst/>
                          <a:latin typeface="Arial" charset="0"/>
                        </a:rPr>
                        <a:t> month</a:t>
                      </a:r>
                    </a:p>
                  </a:txBody>
                  <a:tcPr marT="45584" marB="455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5</a:t>
                      </a:r>
                      <a:r>
                        <a:rPr kumimoji="0" lang="en-US" sz="1600" b="0" i="0" u="none" strike="noStrike" cap="none" normalizeH="0" baseline="30000" smtClean="0">
                          <a:ln>
                            <a:noFill/>
                          </a:ln>
                          <a:solidFill>
                            <a:schemeClr val="tx1"/>
                          </a:solidFill>
                          <a:effectLst/>
                          <a:latin typeface="Arial" charset="0"/>
                        </a:rPr>
                        <a:t>th</a:t>
                      </a:r>
                      <a:r>
                        <a:rPr kumimoji="0" lang="en-US" sz="1600" b="0" i="0" u="none" strike="noStrike" cap="none" normalizeH="0" baseline="0" smtClean="0">
                          <a:ln>
                            <a:noFill/>
                          </a:ln>
                          <a:solidFill>
                            <a:schemeClr val="tx1"/>
                          </a:solidFill>
                          <a:effectLst/>
                          <a:latin typeface="Arial" charset="0"/>
                        </a:rPr>
                        <a:t> month</a:t>
                      </a:r>
                    </a:p>
                  </a:txBody>
                  <a:tcPr marT="45584" marB="455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6</a:t>
                      </a:r>
                      <a:r>
                        <a:rPr kumimoji="0" lang="en-US" sz="1600" b="0" i="0" u="none" strike="noStrike" cap="none" normalizeH="0" baseline="30000" smtClean="0">
                          <a:ln>
                            <a:noFill/>
                          </a:ln>
                          <a:solidFill>
                            <a:schemeClr val="tx1"/>
                          </a:solidFill>
                          <a:effectLst/>
                          <a:latin typeface="Arial" charset="0"/>
                        </a:rPr>
                        <a:t>th</a:t>
                      </a:r>
                      <a:r>
                        <a:rPr kumimoji="0" lang="en-US" sz="1600" b="0" i="0" u="none" strike="noStrike" cap="none" normalizeH="0" baseline="0" smtClean="0">
                          <a:ln>
                            <a:noFill/>
                          </a:ln>
                          <a:solidFill>
                            <a:schemeClr val="tx1"/>
                          </a:solidFill>
                          <a:effectLst/>
                          <a:latin typeface="Arial" charset="0"/>
                        </a:rPr>
                        <a:t> month</a:t>
                      </a:r>
                    </a:p>
                  </a:txBody>
                  <a:tcPr marT="45584" marB="4558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49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$350</a:t>
                      </a:r>
                    </a:p>
                  </a:txBody>
                  <a:tcPr marT="45584" marB="4558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$390</a:t>
                      </a:r>
                    </a:p>
                  </a:txBody>
                  <a:tcPr marT="45584" marB="455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$480</a:t>
                      </a:r>
                    </a:p>
                  </a:txBody>
                  <a:tcPr marT="45584" marB="455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$660</a:t>
                      </a:r>
                    </a:p>
                  </a:txBody>
                  <a:tcPr marT="45584" marB="455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$820</a:t>
                      </a:r>
                    </a:p>
                  </a:txBody>
                  <a:tcPr marT="45584" marB="455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$940</a:t>
                      </a:r>
                    </a:p>
                  </a:txBody>
                  <a:tcPr marT="45584" marB="4558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48" name="Text Box 62"/>
          <p:cNvSpPr txBox="1">
            <a:spLocks noChangeArrowheads="1"/>
          </p:cNvSpPr>
          <p:nvPr/>
        </p:nvSpPr>
        <p:spPr bwMode="auto">
          <a:xfrm>
            <a:off x="184150" y="3995738"/>
            <a:ext cx="6673850" cy="278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latin typeface="Times New Roman" pitchFamily="18" charset="0"/>
              </a:rPr>
              <a:t>r</a:t>
            </a:r>
            <a:r>
              <a:rPr lang="en-US" altLang="en-US" sz="1600" baseline="-25000">
                <a:latin typeface="Times New Roman" pitchFamily="18" charset="0"/>
              </a:rPr>
              <a:t>periodic</a:t>
            </a:r>
            <a:r>
              <a:rPr lang="en-US" altLang="en-US" sz="1600">
                <a:latin typeface="Times New Roman" pitchFamily="18" charset="0"/>
              </a:rPr>
              <a:t> = r</a:t>
            </a:r>
            <a:r>
              <a:rPr lang="en-US" altLang="en-US" sz="1600" baseline="-25000">
                <a:latin typeface="Times New Roman" pitchFamily="18" charset="0"/>
              </a:rPr>
              <a:t>nominal</a:t>
            </a:r>
            <a:r>
              <a:rPr lang="en-US" altLang="en-US" sz="1600">
                <a:latin typeface="Times New Roman" pitchFamily="18" charset="0"/>
              </a:rPr>
              <a:t>/m = 6%/12 = 0.5%</a:t>
            </a:r>
          </a:p>
          <a:p>
            <a:pPr>
              <a:spcBef>
                <a:spcPct val="0"/>
              </a:spcBef>
              <a:buFontTx/>
              <a:buNone/>
            </a:pPr>
            <a:r>
              <a:rPr lang="en-US" altLang="en-US" sz="1600">
                <a:latin typeface="Times New Roman" pitchFamily="18" charset="0"/>
              </a:rPr>
              <a:t>CF, 2nd, CLR WORK (Clears Cash Flow Registers)</a:t>
            </a:r>
          </a:p>
          <a:p>
            <a:pPr>
              <a:spcBef>
                <a:spcPct val="0"/>
              </a:spcBef>
              <a:buFontTx/>
              <a:buNone/>
            </a:pPr>
            <a:r>
              <a:rPr lang="en-US" altLang="en-US" sz="1600">
                <a:latin typeface="Times New Roman" pitchFamily="18" charset="0"/>
              </a:rPr>
              <a:t>0, ENTER, </a:t>
            </a:r>
          </a:p>
          <a:p>
            <a:pPr>
              <a:spcBef>
                <a:spcPct val="0"/>
              </a:spcBef>
              <a:buFontTx/>
              <a:buNone/>
            </a:pPr>
            <a:r>
              <a:rPr lang="en-US" altLang="en-US" sz="1600"/>
              <a:t>↓, </a:t>
            </a:r>
            <a:r>
              <a:rPr lang="en-US" altLang="en-US" sz="1600">
                <a:latin typeface="Times New Roman" pitchFamily="18" charset="0"/>
              </a:rPr>
              <a:t>350, ENTER</a:t>
            </a:r>
          </a:p>
          <a:p>
            <a:pPr>
              <a:spcBef>
                <a:spcPct val="0"/>
              </a:spcBef>
              <a:buFontTx/>
              <a:buNone/>
            </a:pPr>
            <a:r>
              <a:rPr lang="en-US" altLang="en-US" sz="1600">
                <a:latin typeface="Lucida Sans Unicode" pitchFamily="34" charset="0"/>
                <a:ea typeface="Lucida Sans Unicode" pitchFamily="34" charset="0"/>
                <a:cs typeface="Lucida Sans Unicode" pitchFamily="34" charset="0"/>
              </a:rPr>
              <a:t>↓, </a:t>
            </a:r>
            <a:r>
              <a:rPr lang="en-US" altLang="en-US" sz="1600"/>
              <a:t>↓,</a:t>
            </a:r>
            <a:r>
              <a:rPr lang="en-US" altLang="en-US" sz="1600">
                <a:latin typeface="Times New Roman" pitchFamily="18" charset="0"/>
                <a:ea typeface="Lucida Sans Unicode" pitchFamily="34" charset="0"/>
                <a:cs typeface="Lucida Sans Unicode" pitchFamily="34" charset="0"/>
              </a:rPr>
              <a:t> 390, ENTER</a:t>
            </a:r>
          </a:p>
          <a:p>
            <a:pPr>
              <a:spcBef>
                <a:spcPct val="0"/>
              </a:spcBef>
              <a:buFontTx/>
              <a:buNone/>
            </a:pPr>
            <a:r>
              <a:rPr lang="en-US" altLang="en-US" sz="1600">
                <a:latin typeface="Times New Roman" pitchFamily="18" charset="0"/>
              </a:rPr>
              <a:t>↓, ↓, 480, ENTER</a:t>
            </a:r>
          </a:p>
          <a:p>
            <a:pPr>
              <a:spcBef>
                <a:spcPct val="0"/>
              </a:spcBef>
              <a:buFontTx/>
              <a:buNone/>
            </a:pPr>
            <a:r>
              <a:rPr lang="en-US" altLang="en-US" sz="1600">
                <a:latin typeface="Times New Roman" pitchFamily="18" charset="0"/>
              </a:rPr>
              <a:t>↓, ↓, 660, ENTER</a:t>
            </a:r>
          </a:p>
          <a:p>
            <a:pPr>
              <a:spcBef>
                <a:spcPct val="0"/>
              </a:spcBef>
              <a:buFontTx/>
              <a:buNone/>
            </a:pPr>
            <a:r>
              <a:rPr lang="en-US" altLang="en-US" sz="1600">
                <a:latin typeface="Times New Roman" pitchFamily="18" charset="0"/>
              </a:rPr>
              <a:t>↓, ↓, 820, ENTER</a:t>
            </a:r>
          </a:p>
          <a:p>
            <a:pPr>
              <a:spcBef>
                <a:spcPct val="0"/>
              </a:spcBef>
              <a:buFontTx/>
              <a:buNone/>
            </a:pPr>
            <a:r>
              <a:rPr lang="en-US" altLang="en-US" sz="1600">
                <a:latin typeface="Times New Roman" pitchFamily="18" charset="0"/>
              </a:rPr>
              <a:t>↓, ↓, 940, ENTER</a:t>
            </a:r>
          </a:p>
          <a:p>
            <a:pPr>
              <a:spcBef>
                <a:spcPct val="0"/>
              </a:spcBef>
              <a:buFontTx/>
              <a:buNone/>
            </a:pPr>
            <a:r>
              <a:rPr lang="en-US" altLang="en-US" sz="1600">
                <a:latin typeface="Times New Roman" pitchFamily="18" charset="0"/>
              </a:rPr>
              <a:t>NPV, 0.5, ENTER</a:t>
            </a:r>
          </a:p>
          <a:p>
            <a:pPr>
              <a:spcBef>
                <a:spcPct val="0"/>
              </a:spcBef>
              <a:buFontTx/>
              <a:buNone/>
            </a:pPr>
            <a:r>
              <a:rPr lang="en-US" altLang="en-US" sz="1600">
                <a:latin typeface="Lucida Sans Unicode" pitchFamily="34" charset="0"/>
                <a:ea typeface="Lucida Sans Unicode" pitchFamily="34" charset="0"/>
                <a:cs typeface="Lucida Sans Unicode" pitchFamily="34" charset="0"/>
              </a:rPr>
              <a:t>↓, </a:t>
            </a:r>
            <a:r>
              <a:rPr lang="en-US" altLang="en-US" sz="1600">
                <a:latin typeface="Times New Roman" pitchFamily="18" charset="0"/>
              </a:rPr>
              <a:t>CPT = </a:t>
            </a:r>
            <a:r>
              <a:rPr lang="en-US" altLang="en-US" sz="1600" b="1">
                <a:latin typeface="Times New Roman" pitchFamily="18" charset="0"/>
              </a:rPr>
              <a:t>$3,566.31</a:t>
            </a:r>
          </a:p>
        </p:txBody>
      </p:sp>
      <p:grpSp>
        <p:nvGrpSpPr>
          <p:cNvPr id="2" name="Group 33"/>
          <p:cNvGrpSpPr>
            <a:grpSpLocks/>
          </p:cNvGrpSpPr>
          <p:nvPr/>
        </p:nvGrpSpPr>
        <p:grpSpPr bwMode="auto">
          <a:xfrm>
            <a:off x="1019175" y="2514600"/>
            <a:ext cx="4692650" cy="1343025"/>
            <a:chOff x="1019175" y="2514600"/>
            <a:chExt cx="4692650" cy="1343025"/>
          </a:xfrm>
        </p:grpSpPr>
        <p:sp>
          <p:nvSpPr>
            <p:cNvPr id="9245" name="Line 101"/>
            <p:cNvSpPr>
              <a:spLocks noChangeShapeType="1"/>
            </p:cNvSpPr>
            <p:nvPr/>
          </p:nvSpPr>
          <p:spPr bwMode="auto">
            <a:xfrm>
              <a:off x="1866900" y="3486150"/>
              <a:ext cx="0" cy="155575"/>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6" name="Line 102"/>
            <p:cNvSpPr>
              <a:spLocks noChangeShapeType="1"/>
            </p:cNvSpPr>
            <p:nvPr/>
          </p:nvSpPr>
          <p:spPr bwMode="auto">
            <a:xfrm>
              <a:off x="1143000" y="3563938"/>
              <a:ext cx="4332288"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7" name="Line 103"/>
            <p:cNvSpPr>
              <a:spLocks noChangeShapeType="1"/>
            </p:cNvSpPr>
            <p:nvPr/>
          </p:nvSpPr>
          <p:spPr bwMode="auto">
            <a:xfrm>
              <a:off x="1143000" y="3486150"/>
              <a:ext cx="0" cy="155575"/>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8" name="Line 104"/>
            <p:cNvSpPr>
              <a:spLocks noChangeShapeType="1"/>
            </p:cNvSpPr>
            <p:nvPr/>
          </p:nvSpPr>
          <p:spPr bwMode="auto">
            <a:xfrm>
              <a:off x="2570163" y="3486150"/>
              <a:ext cx="0" cy="155575"/>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9" name="Line 105"/>
            <p:cNvSpPr>
              <a:spLocks noChangeShapeType="1"/>
            </p:cNvSpPr>
            <p:nvPr/>
          </p:nvSpPr>
          <p:spPr bwMode="auto">
            <a:xfrm>
              <a:off x="3313113" y="3486150"/>
              <a:ext cx="0" cy="155575"/>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50" name="Line 106"/>
            <p:cNvSpPr>
              <a:spLocks noChangeShapeType="1"/>
            </p:cNvSpPr>
            <p:nvPr/>
          </p:nvSpPr>
          <p:spPr bwMode="auto">
            <a:xfrm>
              <a:off x="4016375" y="3486150"/>
              <a:ext cx="0" cy="155575"/>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51" name="Line 107"/>
            <p:cNvSpPr>
              <a:spLocks noChangeShapeType="1"/>
            </p:cNvSpPr>
            <p:nvPr/>
          </p:nvSpPr>
          <p:spPr bwMode="auto">
            <a:xfrm>
              <a:off x="4779963" y="3486150"/>
              <a:ext cx="0" cy="155575"/>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52" name="Line 108"/>
            <p:cNvSpPr>
              <a:spLocks noChangeShapeType="1"/>
            </p:cNvSpPr>
            <p:nvPr/>
          </p:nvSpPr>
          <p:spPr bwMode="auto">
            <a:xfrm>
              <a:off x="5481638" y="3486150"/>
              <a:ext cx="0" cy="155575"/>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53" name="Text Box 109"/>
            <p:cNvSpPr txBox="1">
              <a:spLocks noChangeArrowheads="1"/>
            </p:cNvSpPr>
            <p:nvPr/>
          </p:nvSpPr>
          <p:spPr bwMode="auto">
            <a:xfrm>
              <a:off x="1019175" y="3613150"/>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000" b="1">
                  <a:latin typeface="Times New Roman" pitchFamily="18" charset="0"/>
                </a:rPr>
                <a:t>0</a:t>
              </a:r>
            </a:p>
          </p:txBody>
        </p:sp>
        <p:sp>
          <p:nvSpPr>
            <p:cNvPr id="9254" name="Text Box 110"/>
            <p:cNvSpPr txBox="1">
              <a:spLocks noChangeArrowheads="1"/>
            </p:cNvSpPr>
            <p:nvPr/>
          </p:nvSpPr>
          <p:spPr bwMode="auto">
            <a:xfrm>
              <a:off x="3883025" y="3613150"/>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000" b="1">
                  <a:latin typeface="Times New Roman" pitchFamily="18" charset="0"/>
                </a:rPr>
                <a:t>4</a:t>
              </a:r>
            </a:p>
          </p:txBody>
        </p:sp>
        <p:sp>
          <p:nvSpPr>
            <p:cNvPr id="9255" name="Text Box 111"/>
            <p:cNvSpPr txBox="1">
              <a:spLocks noChangeArrowheads="1"/>
            </p:cNvSpPr>
            <p:nvPr/>
          </p:nvSpPr>
          <p:spPr bwMode="auto">
            <a:xfrm>
              <a:off x="4657725" y="3613150"/>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000" b="1">
                  <a:latin typeface="Times New Roman" pitchFamily="18" charset="0"/>
                </a:rPr>
                <a:t>5</a:t>
              </a:r>
            </a:p>
          </p:txBody>
        </p:sp>
        <p:sp>
          <p:nvSpPr>
            <p:cNvPr id="9256" name="Text Box 112"/>
            <p:cNvSpPr txBox="1">
              <a:spLocks noChangeArrowheads="1"/>
            </p:cNvSpPr>
            <p:nvPr/>
          </p:nvSpPr>
          <p:spPr bwMode="auto">
            <a:xfrm>
              <a:off x="5383213" y="3613150"/>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000" b="1">
                  <a:latin typeface="Times New Roman" pitchFamily="18" charset="0"/>
                </a:rPr>
                <a:t>6</a:t>
              </a:r>
            </a:p>
          </p:txBody>
        </p:sp>
        <p:sp>
          <p:nvSpPr>
            <p:cNvPr id="9257" name="Text Box 113"/>
            <p:cNvSpPr txBox="1">
              <a:spLocks noChangeArrowheads="1"/>
            </p:cNvSpPr>
            <p:nvPr/>
          </p:nvSpPr>
          <p:spPr bwMode="auto">
            <a:xfrm>
              <a:off x="1727200" y="3613150"/>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000" b="1">
                  <a:latin typeface="Times New Roman" pitchFamily="18" charset="0"/>
                </a:rPr>
                <a:t>1</a:t>
              </a:r>
            </a:p>
          </p:txBody>
        </p:sp>
        <p:sp>
          <p:nvSpPr>
            <p:cNvPr id="9258" name="Text Box 114"/>
            <p:cNvSpPr txBox="1">
              <a:spLocks noChangeArrowheads="1"/>
            </p:cNvSpPr>
            <p:nvPr/>
          </p:nvSpPr>
          <p:spPr bwMode="auto">
            <a:xfrm>
              <a:off x="2441575" y="3613150"/>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000" b="1">
                  <a:latin typeface="Times New Roman" pitchFamily="18" charset="0"/>
                </a:rPr>
                <a:t>2</a:t>
              </a:r>
            </a:p>
          </p:txBody>
        </p:sp>
        <p:sp>
          <p:nvSpPr>
            <p:cNvPr id="9259" name="Text Box 115"/>
            <p:cNvSpPr txBox="1">
              <a:spLocks noChangeArrowheads="1"/>
            </p:cNvSpPr>
            <p:nvPr/>
          </p:nvSpPr>
          <p:spPr bwMode="auto">
            <a:xfrm>
              <a:off x="3192463" y="3613150"/>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000" b="1">
                  <a:latin typeface="Times New Roman" pitchFamily="18" charset="0"/>
                </a:rPr>
                <a:t>3</a:t>
              </a:r>
            </a:p>
          </p:txBody>
        </p:sp>
        <p:sp>
          <p:nvSpPr>
            <p:cNvPr id="9260" name="Line 116"/>
            <p:cNvSpPr>
              <a:spLocks noChangeShapeType="1"/>
            </p:cNvSpPr>
            <p:nvPr/>
          </p:nvSpPr>
          <p:spPr bwMode="auto">
            <a:xfrm flipV="1">
              <a:off x="1863725" y="3200400"/>
              <a:ext cx="3175" cy="257175"/>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9261" name="Line 117"/>
            <p:cNvSpPr>
              <a:spLocks noChangeShapeType="1"/>
            </p:cNvSpPr>
            <p:nvPr/>
          </p:nvSpPr>
          <p:spPr bwMode="auto">
            <a:xfrm flipV="1">
              <a:off x="2565400" y="3111500"/>
              <a:ext cx="3175" cy="333375"/>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9262" name="Line 118"/>
            <p:cNvSpPr>
              <a:spLocks noChangeShapeType="1"/>
            </p:cNvSpPr>
            <p:nvPr/>
          </p:nvSpPr>
          <p:spPr bwMode="auto">
            <a:xfrm flipH="1" flipV="1">
              <a:off x="3314700" y="2987675"/>
              <a:ext cx="0" cy="4572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9263" name="Line 119"/>
            <p:cNvSpPr>
              <a:spLocks noChangeShapeType="1"/>
            </p:cNvSpPr>
            <p:nvPr/>
          </p:nvSpPr>
          <p:spPr bwMode="auto">
            <a:xfrm flipH="1" flipV="1">
              <a:off x="4013200" y="2908300"/>
              <a:ext cx="0" cy="536575"/>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9264" name="Line 120"/>
            <p:cNvSpPr>
              <a:spLocks noChangeShapeType="1"/>
            </p:cNvSpPr>
            <p:nvPr/>
          </p:nvSpPr>
          <p:spPr bwMode="auto">
            <a:xfrm flipV="1">
              <a:off x="4781550" y="2803525"/>
              <a:ext cx="3175" cy="64135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9265" name="Line 121"/>
            <p:cNvSpPr>
              <a:spLocks noChangeShapeType="1"/>
            </p:cNvSpPr>
            <p:nvPr/>
          </p:nvSpPr>
          <p:spPr bwMode="auto">
            <a:xfrm flipV="1">
              <a:off x="5480050" y="2717800"/>
              <a:ext cx="3175" cy="727075"/>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9266" name="Text Box 123"/>
            <p:cNvSpPr txBox="1">
              <a:spLocks noChangeArrowheads="1"/>
            </p:cNvSpPr>
            <p:nvPr/>
          </p:nvSpPr>
          <p:spPr bwMode="auto">
            <a:xfrm>
              <a:off x="1593850" y="2994025"/>
              <a:ext cx="438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000" b="1">
                  <a:latin typeface="Times New Roman" pitchFamily="18" charset="0"/>
                </a:rPr>
                <a:t>$350</a:t>
              </a:r>
            </a:p>
          </p:txBody>
        </p:sp>
        <p:sp>
          <p:nvSpPr>
            <p:cNvPr id="9267" name="Text Box 125"/>
            <p:cNvSpPr txBox="1">
              <a:spLocks noChangeArrowheads="1"/>
            </p:cNvSpPr>
            <p:nvPr/>
          </p:nvSpPr>
          <p:spPr bwMode="auto">
            <a:xfrm>
              <a:off x="2336800" y="2905125"/>
              <a:ext cx="438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000" b="1">
                  <a:latin typeface="Times New Roman" pitchFamily="18" charset="0"/>
                </a:rPr>
                <a:t>$390</a:t>
              </a:r>
            </a:p>
          </p:txBody>
        </p:sp>
        <p:sp>
          <p:nvSpPr>
            <p:cNvPr id="9268" name="Text Box 126"/>
            <p:cNvSpPr txBox="1">
              <a:spLocks noChangeArrowheads="1"/>
            </p:cNvSpPr>
            <p:nvPr/>
          </p:nvSpPr>
          <p:spPr bwMode="auto">
            <a:xfrm>
              <a:off x="3079750" y="2800350"/>
              <a:ext cx="438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000" b="1">
                  <a:latin typeface="Times New Roman" pitchFamily="18" charset="0"/>
                </a:rPr>
                <a:t>$480</a:t>
              </a:r>
            </a:p>
          </p:txBody>
        </p:sp>
        <p:sp>
          <p:nvSpPr>
            <p:cNvPr id="9269" name="Text Box 127"/>
            <p:cNvSpPr txBox="1">
              <a:spLocks noChangeArrowheads="1"/>
            </p:cNvSpPr>
            <p:nvPr/>
          </p:nvSpPr>
          <p:spPr bwMode="auto">
            <a:xfrm>
              <a:off x="3756025" y="2714625"/>
              <a:ext cx="438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000" b="1">
                  <a:latin typeface="Times New Roman" pitchFamily="18" charset="0"/>
                </a:rPr>
                <a:t>$660</a:t>
              </a:r>
            </a:p>
          </p:txBody>
        </p:sp>
        <p:sp>
          <p:nvSpPr>
            <p:cNvPr id="9270" name="Text Box 128"/>
            <p:cNvSpPr txBox="1">
              <a:spLocks noChangeArrowheads="1"/>
            </p:cNvSpPr>
            <p:nvPr/>
          </p:nvSpPr>
          <p:spPr bwMode="auto">
            <a:xfrm>
              <a:off x="4527550" y="2581275"/>
              <a:ext cx="438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000" b="1">
                  <a:latin typeface="Times New Roman" pitchFamily="18" charset="0"/>
                </a:rPr>
                <a:t>$820</a:t>
              </a:r>
            </a:p>
          </p:txBody>
        </p:sp>
        <p:sp>
          <p:nvSpPr>
            <p:cNvPr id="9271" name="Text Box 129"/>
            <p:cNvSpPr txBox="1">
              <a:spLocks noChangeArrowheads="1"/>
            </p:cNvSpPr>
            <p:nvPr/>
          </p:nvSpPr>
          <p:spPr bwMode="auto">
            <a:xfrm>
              <a:off x="5273675" y="2514600"/>
              <a:ext cx="438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000" b="1">
                  <a:latin typeface="Times New Roman" pitchFamily="18" charset="0"/>
                </a:rPr>
                <a:t>$940</a:t>
              </a:r>
            </a:p>
          </p:txBody>
        </p:sp>
      </p:grpSp>
      <p:sp>
        <p:nvSpPr>
          <p:cNvPr id="3" name="Footer Placeholder 2"/>
          <p:cNvSpPr>
            <a:spLocks noGrp="1"/>
          </p:cNvSpPr>
          <p:nvPr>
            <p:ph type="ftr" sz="quarter" idx="11"/>
          </p:nvPr>
        </p:nvSpPr>
        <p:spPr/>
        <p:txBody>
          <a:bodyPr/>
          <a:lstStyle/>
          <a:p>
            <a:pPr>
              <a:defRPr/>
            </a:pPr>
            <a:r>
              <a:rPr lang="en-US" dirty="0" smtClean="0"/>
              <a:t>TVM Sample Problems</a:t>
            </a:r>
            <a:endParaRPr lang="en-US" sz="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48">
                                            <p:txEl>
                                              <p:pRg st="0" end="0"/>
                                            </p:txEl>
                                          </p:spTgt>
                                        </p:tgtEl>
                                        <p:attrNameLst>
                                          <p:attrName>style.visibility</p:attrName>
                                        </p:attrNameLst>
                                      </p:cBhvr>
                                      <p:to>
                                        <p:strVal val="visible"/>
                                      </p:to>
                                    </p:set>
                                    <p:anim calcmode="lin" valueType="num">
                                      <p:cBhvr additive="base">
                                        <p:cTn id="13" dur="500" fill="hold"/>
                                        <p:tgtEl>
                                          <p:spTgt spid="514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48">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148">
                                            <p:txEl>
                                              <p:pRg st="1" end="1"/>
                                            </p:txEl>
                                          </p:spTgt>
                                        </p:tgtEl>
                                        <p:attrNameLst>
                                          <p:attrName>style.visibility</p:attrName>
                                        </p:attrNameLst>
                                      </p:cBhvr>
                                      <p:to>
                                        <p:strVal val="visible"/>
                                      </p:to>
                                    </p:set>
                                    <p:anim calcmode="lin" valueType="num">
                                      <p:cBhvr additive="base">
                                        <p:cTn id="17" dur="500" fill="hold"/>
                                        <p:tgtEl>
                                          <p:spTgt spid="5148">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148">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5148">
                                            <p:txEl>
                                              <p:pRg st="2" end="2"/>
                                            </p:txEl>
                                          </p:spTgt>
                                        </p:tgtEl>
                                        <p:attrNameLst>
                                          <p:attrName>style.visibility</p:attrName>
                                        </p:attrNameLst>
                                      </p:cBhvr>
                                      <p:to>
                                        <p:strVal val="visible"/>
                                      </p:to>
                                    </p:set>
                                    <p:anim calcmode="lin" valueType="num">
                                      <p:cBhvr additive="base">
                                        <p:cTn id="21" dur="500" fill="hold"/>
                                        <p:tgtEl>
                                          <p:spTgt spid="5148">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148">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5148">
                                            <p:txEl>
                                              <p:pRg st="3" end="3"/>
                                            </p:txEl>
                                          </p:spTgt>
                                        </p:tgtEl>
                                        <p:attrNameLst>
                                          <p:attrName>style.visibility</p:attrName>
                                        </p:attrNameLst>
                                      </p:cBhvr>
                                      <p:to>
                                        <p:strVal val="visible"/>
                                      </p:to>
                                    </p:set>
                                    <p:anim calcmode="lin" valueType="num">
                                      <p:cBhvr additive="base">
                                        <p:cTn id="25" dur="500" fill="hold"/>
                                        <p:tgtEl>
                                          <p:spTgt spid="514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48">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5148">
                                            <p:txEl>
                                              <p:pRg st="4" end="4"/>
                                            </p:txEl>
                                          </p:spTgt>
                                        </p:tgtEl>
                                        <p:attrNameLst>
                                          <p:attrName>style.visibility</p:attrName>
                                        </p:attrNameLst>
                                      </p:cBhvr>
                                      <p:to>
                                        <p:strVal val="visible"/>
                                      </p:to>
                                    </p:set>
                                    <p:anim calcmode="lin" valueType="num">
                                      <p:cBhvr additive="base">
                                        <p:cTn id="29" dur="500" fill="hold"/>
                                        <p:tgtEl>
                                          <p:spTgt spid="5148">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148">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5148">
                                            <p:txEl>
                                              <p:pRg st="5" end="5"/>
                                            </p:txEl>
                                          </p:spTgt>
                                        </p:tgtEl>
                                        <p:attrNameLst>
                                          <p:attrName>style.visibility</p:attrName>
                                        </p:attrNameLst>
                                      </p:cBhvr>
                                      <p:to>
                                        <p:strVal val="visible"/>
                                      </p:to>
                                    </p:set>
                                    <p:anim calcmode="lin" valueType="num">
                                      <p:cBhvr additive="base">
                                        <p:cTn id="33" dur="500" fill="hold"/>
                                        <p:tgtEl>
                                          <p:spTgt spid="5148">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148">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5148">
                                            <p:txEl>
                                              <p:pRg st="6" end="6"/>
                                            </p:txEl>
                                          </p:spTgt>
                                        </p:tgtEl>
                                        <p:attrNameLst>
                                          <p:attrName>style.visibility</p:attrName>
                                        </p:attrNameLst>
                                      </p:cBhvr>
                                      <p:to>
                                        <p:strVal val="visible"/>
                                      </p:to>
                                    </p:set>
                                    <p:anim calcmode="lin" valueType="num">
                                      <p:cBhvr additive="base">
                                        <p:cTn id="37" dur="500" fill="hold"/>
                                        <p:tgtEl>
                                          <p:spTgt spid="5148">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48">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5148">
                                            <p:txEl>
                                              <p:pRg st="7" end="7"/>
                                            </p:txEl>
                                          </p:spTgt>
                                        </p:tgtEl>
                                        <p:attrNameLst>
                                          <p:attrName>style.visibility</p:attrName>
                                        </p:attrNameLst>
                                      </p:cBhvr>
                                      <p:to>
                                        <p:strVal val="visible"/>
                                      </p:to>
                                    </p:set>
                                    <p:anim calcmode="lin" valueType="num">
                                      <p:cBhvr additive="base">
                                        <p:cTn id="41" dur="500" fill="hold"/>
                                        <p:tgtEl>
                                          <p:spTgt spid="5148">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148">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5148">
                                            <p:txEl>
                                              <p:pRg st="8" end="8"/>
                                            </p:txEl>
                                          </p:spTgt>
                                        </p:tgtEl>
                                        <p:attrNameLst>
                                          <p:attrName>style.visibility</p:attrName>
                                        </p:attrNameLst>
                                      </p:cBhvr>
                                      <p:to>
                                        <p:strVal val="visible"/>
                                      </p:to>
                                    </p:set>
                                    <p:anim calcmode="lin" valueType="num">
                                      <p:cBhvr additive="base">
                                        <p:cTn id="45" dur="500" fill="hold"/>
                                        <p:tgtEl>
                                          <p:spTgt spid="5148">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5148">
                                            <p:txEl>
                                              <p:pRg st="8" end="8"/>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5148">
                                            <p:txEl>
                                              <p:pRg st="9" end="9"/>
                                            </p:txEl>
                                          </p:spTgt>
                                        </p:tgtEl>
                                        <p:attrNameLst>
                                          <p:attrName>style.visibility</p:attrName>
                                        </p:attrNameLst>
                                      </p:cBhvr>
                                      <p:to>
                                        <p:strVal val="visible"/>
                                      </p:to>
                                    </p:set>
                                    <p:anim calcmode="lin" valueType="num">
                                      <p:cBhvr additive="base">
                                        <p:cTn id="49" dur="500" fill="hold"/>
                                        <p:tgtEl>
                                          <p:spTgt spid="5148">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148">
                                            <p:txEl>
                                              <p:pRg st="9" end="9"/>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5148">
                                            <p:txEl>
                                              <p:pRg st="10" end="10"/>
                                            </p:txEl>
                                          </p:spTgt>
                                        </p:tgtEl>
                                        <p:attrNameLst>
                                          <p:attrName>style.visibility</p:attrName>
                                        </p:attrNameLst>
                                      </p:cBhvr>
                                      <p:to>
                                        <p:strVal val="visible"/>
                                      </p:to>
                                    </p:set>
                                    <p:anim calcmode="lin" valueType="num">
                                      <p:cBhvr additive="base">
                                        <p:cTn id="53" dur="500" fill="hold"/>
                                        <p:tgtEl>
                                          <p:spTgt spid="5148">
                                            <p:txEl>
                                              <p:pRg st="10" end="1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5148">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8"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bwMode="auto">
          <a:xfrm>
            <a:off x="2971800" y="8839200"/>
            <a:ext cx="457200" cy="304800"/>
          </a:xfrm>
          <a:prstGeom prst="rect">
            <a:avLst/>
          </a:prstGeom>
          <a:noFill/>
          <a:ln>
            <a:miter lim="800000"/>
            <a:headEnd/>
            <a:tailEnd/>
          </a:ln>
        </p:spPr>
        <p:txBody>
          <a:bodyPr/>
          <a:lstStyle/>
          <a:p>
            <a:pPr algn="r">
              <a:defRPr/>
            </a:pPr>
            <a:fld id="{B4699204-9DD3-4A6A-A7EF-20EA6EA5B059}" type="slidenum">
              <a:rPr lang="en-US" sz="1000">
                <a:latin typeface="+mn-lt"/>
              </a:rPr>
              <a:pPr algn="r">
                <a:defRPr/>
              </a:pPr>
              <a:t>9</a:t>
            </a:fld>
            <a:endParaRPr lang="en-US" sz="1000">
              <a:latin typeface="+mn-lt"/>
            </a:endParaRPr>
          </a:p>
        </p:txBody>
      </p:sp>
      <p:sp>
        <p:nvSpPr>
          <p:cNvPr id="10243" name="Text Box 30"/>
          <p:cNvSpPr txBox="1">
            <a:spLocks noChangeArrowheads="1"/>
          </p:cNvSpPr>
          <p:nvPr/>
        </p:nvSpPr>
        <p:spPr bwMode="auto">
          <a:xfrm>
            <a:off x="136525" y="334963"/>
            <a:ext cx="6721475"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a:latin typeface="Times New Roman" pitchFamily="18" charset="0"/>
              </a:rPr>
              <a:t>10.</a:t>
            </a:r>
            <a:r>
              <a:rPr lang="en-US" altLang="en-US" sz="1600">
                <a:latin typeface="Times New Roman" pitchFamily="18" charset="0"/>
              </a:rPr>
              <a:t> Today you open a new investment account for your company with a $30,000 deposit.  The account has had an average yield of 7.5600% p.a. over the last three years and compounds every </a:t>
            </a:r>
            <a:r>
              <a:rPr lang="en-US" altLang="en-US" sz="1600" b="1">
                <a:latin typeface="Times New Roman" pitchFamily="18" charset="0"/>
              </a:rPr>
              <a:t>month</a:t>
            </a:r>
            <a:r>
              <a:rPr lang="en-US" altLang="en-US" sz="1600">
                <a:latin typeface="Times New Roman" pitchFamily="18" charset="0"/>
              </a:rPr>
              <a:t>.  You plan to deposit $30,000 into this account every </a:t>
            </a:r>
            <a:r>
              <a:rPr lang="en-US" altLang="en-US" sz="1600" b="1">
                <a:latin typeface="Times New Roman" pitchFamily="18" charset="0"/>
              </a:rPr>
              <a:t>quarter</a:t>
            </a:r>
            <a:r>
              <a:rPr lang="en-US" altLang="en-US" sz="1600">
                <a:latin typeface="Times New Roman" pitchFamily="18" charset="0"/>
              </a:rPr>
              <a:t>, at the </a:t>
            </a:r>
            <a:r>
              <a:rPr lang="en-US" altLang="en-US" sz="1600" b="1">
                <a:latin typeface="Times New Roman" pitchFamily="18" charset="0"/>
              </a:rPr>
              <a:t>beginning</a:t>
            </a:r>
            <a:r>
              <a:rPr lang="en-US" altLang="en-US" sz="1600">
                <a:latin typeface="Times New Roman" pitchFamily="18" charset="0"/>
              </a:rPr>
              <a:t> of the </a:t>
            </a:r>
            <a:r>
              <a:rPr lang="en-US" altLang="en-US" sz="1600" b="1">
                <a:latin typeface="Times New Roman" pitchFamily="18" charset="0"/>
              </a:rPr>
              <a:t>quarter</a:t>
            </a:r>
            <a:r>
              <a:rPr lang="en-US" altLang="en-US" sz="1600">
                <a:latin typeface="Times New Roman" pitchFamily="18" charset="0"/>
              </a:rPr>
              <a:t>.  Your next deposit will be three months from now.  How much will you have in this account 3 years from now?.</a:t>
            </a:r>
          </a:p>
        </p:txBody>
      </p:sp>
      <p:grpSp>
        <p:nvGrpSpPr>
          <p:cNvPr id="2" name="Group 70"/>
          <p:cNvGrpSpPr>
            <a:grpSpLocks/>
          </p:cNvGrpSpPr>
          <p:nvPr/>
        </p:nvGrpSpPr>
        <p:grpSpPr bwMode="auto">
          <a:xfrm>
            <a:off x="1616075" y="2381250"/>
            <a:ext cx="4630738" cy="1570038"/>
            <a:chOff x="1616075" y="5426075"/>
            <a:chExt cx="4630738" cy="1570038"/>
          </a:xfrm>
        </p:grpSpPr>
        <p:grpSp>
          <p:nvGrpSpPr>
            <p:cNvPr id="10248" name="Group 184"/>
            <p:cNvGrpSpPr>
              <a:grpSpLocks/>
            </p:cNvGrpSpPr>
            <p:nvPr/>
          </p:nvGrpSpPr>
          <p:grpSpPr bwMode="auto">
            <a:xfrm>
              <a:off x="1974850" y="6056313"/>
              <a:ext cx="1590675" cy="157162"/>
              <a:chOff x="294" y="3315"/>
              <a:chExt cx="521" cy="60"/>
            </a:xfrm>
          </p:grpSpPr>
          <p:sp>
            <p:nvSpPr>
              <p:cNvPr id="10279" name="Line 185"/>
              <p:cNvSpPr>
                <a:spLocks noChangeShapeType="1"/>
              </p:cNvSpPr>
              <p:nvPr/>
            </p:nvSpPr>
            <p:spPr bwMode="auto">
              <a:xfrm>
                <a:off x="294" y="3343"/>
                <a:ext cx="52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80" name="Line 186"/>
              <p:cNvSpPr>
                <a:spLocks noChangeShapeType="1"/>
              </p:cNvSpPr>
              <p:nvPr/>
            </p:nvSpPr>
            <p:spPr bwMode="auto">
              <a:xfrm>
                <a:off x="294" y="3315"/>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81" name="Line 187"/>
              <p:cNvSpPr>
                <a:spLocks noChangeShapeType="1"/>
              </p:cNvSpPr>
              <p:nvPr/>
            </p:nvSpPr>
            <p:spPr bwMode="auto">
              <a:xfrm>
                <a:off x="513" y="3315"/>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82" name="Line 188"/>
              <p:cNvSpPr>
                <a:spLocks noChangeShapeType="1"/>
              </p:cNvSpPr>
              <p:nvPr/>
            </p:nvSpPr>
            <p:spPr bwMode="auto">
              <a:xfrm>
                <a:off x="732" y="3315"/>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249" name="Text Box 189"/>
            <p:cNvSpPr txBox="1">
              <a:spLocks noChangeArrowheads="1"/>
            </p:cNvSpPr>
            <p:nvPr/>
          </p:nvSpPr>
          <p:spPr bwMode="auto">
            <a:xfrm>
              <a:off x="2514600" y="6200775"/>
              <a:ext cx="25400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b="1">
                  <a:latin typeface="Arial Narrow" pitchFamily="34" charset="0"/>
                </a:rPr>
                <a:t>1</a:t>
              </a:r>
            </a:p>
          </p:txBody>
        </p:sp>
        <p:sp>
          <p:nvSpPr>
            <p:cNvPr id="10250" name="Text Box 190"/>
            <p:cNvSpPr txBox="1">
              <a:spLocks noChangeArrowheads="1"/>
            </p:cNvSpPr>
            <p:nvPr/>
          </p:nvSpPr>
          <p:spPr bwMode="auto">
            <a:xfrm>
              <a:off x="3203575" y="6200775"/>
              <a:ext cx="25400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b="1">
                  <a:latin typeface="Arial Narrow" pitchFamily="34" charset="0"/>
                </a:rPr>
                <a:t>2</a:t>
              </a:r>
            </a:p>
          </p:txBody>
        </p:sp>
        <p:sp>
          <p:nvSpPr>
            <p:cNvPr id="10251" name="Text Box 191"/>
            <p:cNvSpPr txBox="1">
              <a:spLocks noChangeArrowheads="1"/>
            </p:cNvSpPr>
            <p:nvPr/>
          </p:nvSpPr>
          <p:spPr bwMode="auto">
            <a:xfrm>
              <a:off x="4152900" y="6200775"/>
              <a:ext cx="32385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b="1">
                  <a:latin typeface="Arial Narrow" pitchFamily="34" charset="0"/>
                </a:rPr>
                <a:t>10</a:t>
              </a:r>
            </a:p>
          </p:txBody>
        </p:sp>
        <p:sp>
          <p:nvSpPr>
            <p:cNvPr id="10252" name="Text Box 192"/>
            <p:cNvSpPr txBox="1">
              <a:spLocks noChangeArrowheads="1"/>
            </p:cNvSpPr>
            <p:nvPr/>
          </p:nvSpPr>
          <p:spPr bwMode="auto">
            <a:xfrm>
              <a:off x="4838700" y="6200775"/>
              <a:ext cx="32385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b="1">
                  <a:latin typeface="Arial Narrow" pitchFamily="34" charset="0"/>
                </a:rPr>
                <a:t>11</a:t>
              </a:r>
            </a:p>
          </p:txBody>
        </p:sp>
        <p:sp>
          <p:nvSpPr>
            <p:cNvPr id="10253" name="Text Box 193"/>
            <p:cNvSpPr txBox="1">
              <a:spLocks noChangeArrowheads="1"/>
            </p:cNvSpPr>
            <p:nvPr/>
          </p:nvSpPr>
          <p:spPr bwMode="auto">
            <a:xfrm>
              <a:off x="5387975" y="6199188"/>
              <a:ext cx="59531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b="1">
                  <a:latin typeface="Arial Narrow" pitchFamily="34" charset="0"/>
                </a:rPr>
                <a:t>12 qtrs</a:t>
              </a:r>
            </a:p>
          </p:txBody>
        </p:sp>
        <p:sp>
          <p:nvSpPr>
            <p:cNvPr id="10254" name="Line 194"/>
            <p:cNvSpPr>
              <a:spLocks noChangeShapeType="1"/>
            </p:cNvSpPr>
            <p:nvPr/>
          </p:nvSpPr>
          <p:spPr bwMode="auto">
            <a:xfrm>
              <a:off x="1987550" y="6429375"/>
              <a:ext cx="0" cy="173038"/>
            </a:xfrm>
            <a:prstGeom prst="line">
              <a:avLst/>
            </a:prstGeom>
            <a:noFill/>
            <a:ln w="15875">
              <a:solidFill>
                <a:schemeClr val="tx1"/>
              </a:solidFill>
              <a:round/>
              <a:headEnd/>
              <a:tailEnd type="stealth" w="sm" len="med"/>
            </a:ln>
            <a:extLst>
              <a:ext uri="{909E8E84-426E-40DD-AFC4-6F175D3DCCD1}">
                <a14:hiddenFill xmlns:a14="http://schemas.microsoft.com/office/drawing/2010/main">
                  <a:noFill/>
                </a14:hiddenFill>
              </a:ext>
            </a:extLst>
          </p:spPr>
          <p:txBody>
            <a:bodyPr/>
            <a:lstStyle/>
            <a:p>
              <a:endParaRPr lang="en-US"/>
            </a:p>
          </p:txBody>
        </p:sp>
        <p:sp>
          <p:nvSpPr>
            <p:cNvPr id="10255" name="Line 195"/>
            <p:cNvSpPr>
              <a:spLocks noChangeShapeType="1"/>
            </p:cNvSpPr>
            <p:nvPr/>
          </p:nvSpPr>
          <p:spPr bwMode="auto">
            <a:xfrm>
              <a:off x="2659063" y="6429375"/>
              <a:ext cx="0" cy="173038"/>
            </a:xfrm>
            <a:prstGeom prst="line">
              <a:avLst/>
            </a:prstGeom>
            <a:noFill/>
            <a:ln w="15875">
              <a:solidFill>
                <a:schemeClr val="tx1"/>
              </a:solidFill>
              <a:round/>
              <a:headEnd/>
              <a:tailEnd type="stealth" w="sm" len="med"/>
            </a:ln>
            <a:extLst>
              <a:ext uri="{909E8E84-426E-40DD-AFC4-6F175D3DCCD1}">
                <a14:hiddenFill xmlns:a14="http://schemas.microsoft.com/office/drawing/2010/main">
                  <a:noFill/>
                </a14:hiddenFill>
              </a:ext>
            </a:extLst>
          </p:spPr>
          <p:txBody>
            <a:bodyPr/>
            <a:lstStyle/>
            <a:p>
              <a:endParaRPr lang="en-US"/>
            </a:p>
          </p:txBody>
        </p:sp>
        <p:sp>
          <p:nvSpPr>
            <p:cNvPr id="10256" name="Line 196"/>
            <p:cNvSpPr>
              <a:spLocks noChangeShapeType="1"/>
            </p:cNvSpPr>
            <p:nvPr/>
          </p:nvSpPr>
          <p:spPr bwMode="auto">
            <a:xfrm>
              <a:off x="3341688" y="6429375"/>
              <a:ext cx="0" cy="173038"/>
            </a:xfrm>
            <a:prstGeom prst="line">
              <a:avLst/>
            </a:prstGeom>
            <a:noFill/>
            <a:ln w="15875">
              <a:solidFill>
                <a:schemeClr val="tx1"/>
              </a:solidFill>
              <a:round/>
              <a:headEnd/>
              <a:tailEnd type="stealth" w="sm" len="med"/>
            </a:ln>
            <a:extLst>
              <a:ext uri="{909E8E84-426E-40DD-AFC4-6F175D3DCCD1}">
                <a14:hiddenFill xmlns:a14="http://schemas.microsoft.com/office/drawing/2010/main">
                  <a:noFill/>
                </a14:hiddenFill>
              </a:ext>
            </a:extLst>
          </p:spPr>
          <p:txBody>
            <a:bodyPr/>
            <a:lstStyle/>
            <a:p>
              <a:endParaRPr lang="en-US"/>
            </a:p>
          </p:txBody>
        </p:sp>
        <p:sp>
          <p:nvSpPr>
            <p:cNvPr id="10257" name="Line 197"/>
            <p:cNvSpPr>
              <a:spLocks noChangeShapeType="1"/>
            </p:cNvSpPr>
            <p:nvPr/>
          </p:nvSpPr>
          <p:spPr bwMode="auto">
            <a:xfrm>
              <a:off x="4335463" y="6429375"/>
              <a:ext cx="0" cy="173038"/>
            </a:xfrm>
            <a:prstGeom prst="line">
              <a:avLst/>
            </a:prstGeom>
            <a:noFill/>
            <a:ln w="15875">
              <a:solidFill>
                <a:schemeClr val="tx1"/>
              </a:solidFill>
              <a:round/>
              <a:headEnd/>
              <a:tailEnd type="stealth" w="sm" len="med"/>
            </a:ln>
            <a:extLst>
              <a:ext uri="{909E8E84-426E-40DD-AFC4-6F175D3DCCD1}">
                <a14:hiddenFill xmlns:a14="http://schemas.microsoft.com/office/drawing/2010/main">
                  <a:noFill/>
                </a14:hiddenFill>
              </a:ext>
            </a:extLst>
          </p:spPr>
          <p:txBody>
            <a:bodyPr/>
            <a:lstStyle/>
            <a:p>
              <a:endParaRPr lang="en-US"/>
            </a:p>
          </p:txBody>
        </p:sp>
        <p:sp>
          <p:nvSpPr>
            <p:cNvPr id="10258" name="Line 198"/>
            <p:cNvSpPr>
              <a:spLocks noChangeShapeType="1"/>
            </p:cNvSpPr>
            <p:nvPr/>
          </p:nvSpPr>
          <p:spPr bwMode="auto">
            <a:xfrm>
              <a:off x="5010150" y="6429375"/>
              <a:ext cx="0" cy="173038"/>
            </a:xfrm>
            <a:prstGeom prst="line">
              <a:avLst/>
            </a:prstGeom>
            <a:noFill/>
            <a:ln w="15875">
              <a:solidFill>
                <a:schemeClr val="tx1"/>
              </a:solidFill>
              <a:round/>
              <a:headEnd/>
              <a:tailEnd type="stealth" w="sm" len="med"/>
            </a:ln>
            <a:extLst>
              <a:ext uri="{909E8E84-426E-40DD-AFC4-6F175D3DCCD1}">
                <a14:hiddenFill xmlns:a14="http://schemas.microsoft.com/office/drawing/2010/main">
                  <a:noFill/>
                </a14:hiddenFill>
              </a:ext>
            </a:extLst>
          </p:spPr>
          <p:txBody>
            <a:bodyPr/>
            <a:lstStyle/>
            <a:p>
              <a:endParaRPr lang="en-US"/>
            </a:p>
          </p:txBody>
        </p:sp>
        <p:sp>
          <p:nvSpPr>
            <p:cNvPr id="10259" name="Text Box 199"/>
            <p:cNvSpPr txBox="1">
              <a:spLocks noChangeArrowheads="1"/>
            </p:cNvSpPr>
            <p:nvPr/>
          </p:nvSpPr>
          <p:spPr bwMode="auto">
            <a:xfrm>
              <a:off x="2973388" y="6719888"/>
              <a:ext cx="10445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b="1">
                  <a:latin typeface="Arial Narrow" pitchFamily="34" charset="0"/>
                </a:rPr>
                <a:t>PMT = $30,000</a:t>
              </a:r>
            </a:p>
          </p:txBody>
        </p:sp>
        <p:sp>
          <p:nvSpPr>
            <p:cNvPr id="10260" name="AutoShape 200"/>
            <p:cNvSpPr>
              <a:spLocks/>
            </p:cNvSpPr>
            <p:nvPr/>
          </p:nvSpPr>
          <p:spPr bwMode="auto">
            <a:xfrm rot="-5400000">
              <a:off x="3415506" y="5136357"/>
              <a:ext cx="173037" cy="3124200"/>
            </a:xfrm>
            <a:prstGeom prst="leftBrace">
              <a:avLst>
                <a:gd name="adj1" fmla="val 150459"/>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200">
                <a:latin typeface="Times New Roman" pitchFamily="18" charset="0"/>
              </a:endParaRPr>
            </a:p>
          </p:txBody>
        </p:sp>
        <p:sp>
          <p:nvSpPr>
            <p:cNvPr id="10261" name="Text Box 201"/>
            <p:cNvSpPr txBox="1">
              <a:spLocks noChangeArrowheads="1"/>
            </p:cNvSpPr>
            <p:nvPr/>
          </p:nvSpPr>
          <p:spPr bwMode="auto">
            <a:xfrm>
              <a:off x="5683250" y="5588000"/>
              <a:ext cx="56356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b="1">
                  <a:latin typeface="Arial Narrow" pitchFamily="34" charset="0"/>
                </a:rPr>
                <a:t>FV = ?</a:t>
              </a:r>
            </a:p>
          </p:txBody>
        </p:sp>
        <p:grpSp>
          <p:nvGrpSpPr>
            <p:cNvPr id="10262" name="Group 202"/>
            <p:cNvGrpSpPr>
              <a:grpSpLocks/>
            </p:cNvGrpSpPr>
            <p:nvPr/>
          </p:nvGrpSpPr>
          <p:grpSpPr bwMode="auto">
            <a:xfrm>
              <a:off x="4090988" y="6048375"/>
              <a:ext cx="1566862" cy="157163"/>
              <a:chOff x="987" y="3312"/>
              <a:chExt cx="513" cy="60"/>
            </a:xfrm>
          </p:grpSpPr>
          <p:sp>
            <p:nvSpPr>
              <p:cNvPr id="10275" name="Line 203"/>
              <p:cNvSpPr>
                <a:spLocks noChangeShapeType="1"/>
              </p:cNvSpPr>
              <p:nvPr/>
            </p:nvSpPr>
            <p:spPr bwMode="auto">
              <a:xfrm>
                <a:off x="1060" y="3312"/>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76" name="Line 204"/>
              <p:cNvSpPr>
                <a:spLocks noChangeShapeType="1"/>
              </p:cNvSpPr>
              <p:nvPr/>
            </p:nvSpPr>
            <p:spPr bwMode="auto">
              <a:xfrm>
                <a:off x="1280" y="3312"/>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77" name="Line 205"/>
              <p:cNvSpPr>
                <a:spLocks noChangeShapeType="1"/>
              </p:cNvSpPr>
              <p:nvPr/>
            </p:nvSpPr>
            <p:spPr bwMode="auto">
              <a:xfrm>
                <a:off x="1500" y="3312"/>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78" name="Line 206"/>
              <p:cNvSpPr>
                <a:spLocks noChangeShapeType="1"/>
              </p:cNvSpPr>
              <p:nvPr/>
            </p:nvSpPr>
            <p:spPr bwMode="auto">
              <a:xfrm>
                <a:off x="987" y="3340"/>
                <a:ext cx="509"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0263" name="Group 207"/>
            <p:cNvGrpSpPr>
              <a:grpSpLocks/>
            </p:cNvGrpSpPr>
            <p:nvPr/>
          </p:nvGrpSpPr>
          <p:grpSpPr bwMode="auto">
            <a:xfrm>
              <a:off x="3505200" y="5905500"/>
              <a:ext cx="109538" cy="434975"/>
              <a:chOff x="1803" y="3420"/>
              <a:chExt cx="66" cy="225"/>
            </a:xfrm>
          </p:grpSpPr>
          <p:sp>
            <p:nvSpPr>
              <p:cNvPr id="10272" name="Line 208"/>
              <p:cNvSpPr>
                <a:spLocks noChangeShapeType="1"/>
              </p:cNvSpPr>
              <p:nvPr/>
            </p:nvSpPr>
            <p:spPr bwMode="auto">
              <a:xfrm flipH="1">
                <a:off x="1803" y="3420"/>
                <a:ext cx="54" cy="5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73" name="Line 209"/>
              <p:cNvSpPr>
                <a:spLocks noChangeShapeType="1"/>
              </p:cNvSpPr>
              <p:nvPr/>
            </p:nvSpPr>
            <p:spPr bwMode="auto">
              <a:xfrm>
                <a:off x="1803" y="3480"/>
                <a:ext cx="63" cy="9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74" name="Line 210"/>
              <p:cNvSpPr>
                <a:spLocks noChangeShapeType="1"/>
              </p:cNvSpPr>
              <p:nvPr/>
            </p:nvSpPr>
            <p:spPr bwMode="auto">
              <a:xfrm flipH="1">
                <a:off x="1812" y="3582"/>
                <a:ext cx="57" cy="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0264" name="Group 211"/>
            <p:cNvGrpSpPr>
              <a:grpSpLocks/>
            </p:cNvGrpSpPr>
            <p:nvPr/>
          </p:nvGrpSpPr>
          <p:grpSpPr bwMode="auto">
            <a:xfrm>
              <a:off x="4035425" y="5905500"/>
              <a:ext cx="109538" cy="434975"/>
              <a:chOff x="1803" y="3420"/>
              <a:chExt cx="66" cy="225"/>
            </a:xfrm>
          </p:grpSpPr>
          <p:sp>
            <p:nvSpPr>
              <p:cNvPr id="10269" name="Line 212"/>
              <p:cNvSpPr>
                <a:spLocks noChangeShapeType="1"/>
              </p:cNvSpPr>
              <p:nvPr/>
            </p:nvSpPr>
            <p:spPr bwMode="auto">
              <a:xfrm flipH="1">
                <a:off x="1803" y="3420"/>
                <a:ext cx="54" cy="5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70" name="Line 213"/>
              <p:cNvSpPr>
                <a:spLocks noChangeShapeType="1"/>
              </p:cNvSpPr>
              <p:nvPr/>
            </p:nvSpPr>
            <p:spPr bwMode="auto">
              <a:xfrm>
                <a:off x="1803" y="3480"/>
                <a:ext cx="63" cy="9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71" name="Line 214"/>
              <p:cNvSpPr>
                <a:spLocks noChangeShapeType="1"/>
              </p:cNvSpPr>
              <p:nvPr/>
            </p:nvSpPr>
            <p:spPr bwMode="auto">
              <a:xfrm flipH="1">
                <a:off x="1812" y="3582"/>
                <a:ext cx="57" cy="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265" name="Text Box 215"/>
            <p:cNvSpPr txBox="1">
              <a:spLocks noChangeArrowheads="1"/>
            </p:cNvSpPr>
            <p:nvPr/>
          </p:nvSpPr>
          <p:spPr bwMode="auto">
            <a:xfrm>
              <a:off x="1616075" y="5688013"/>
              <a:ext cx="252505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b="1">
                  <a:latin typeface="Arial Narrow" pitchFamily="34" charset="0"/>
                </a:rPr>
                <a:t>nominal = 7.56% compounded monthly</a:t>
              </a:r>
            </a:p>
          </p:txBody>
        </p:sp>
        <p:sp>
          <p:nvSpPr>
            <p:cNvPr id="10266" name="Line 217"/>
            <p:cNvSpPr>
              <a:spLocks noChangeShapeType="1"/>
            </p:cNvSpPr>
            <p:nvPr/>
          </p:nvSpPr>
          <p:spPr bwMode="auto">
            <a:xfrm flipV="1">
              <a:off x="5651500" y="5426075"/>
              <a:ext cx="0" cy="577850"/>
            </a:xfrm>
            <a:prstGeom prst="line">
              <a:avLst/>
            </a:prstGeom>
            <a:noFill/>
            <a:ln w="15875">
              <a:solidFill>
                <a:schemeClr val="tx1"/>
              </a:solidFill>
              <a:round/>
              <a:headEnd/>
              <a:tailEnd type="stealth" w="sm" len="med"/>
            </a:ln>
            <a:extLst>
              <a:ext uri="{909E8E84-426E-40DD-AFC4-6F175D3DCCD1}">
                <a14:hiddenFill xmlns:a14="http://schemas.microsoft.com/office/drawing/2010/main">
                  <a:noFill/>
                </a14:hiddenFill>
              </a:ext>
            </a:extLst>
          </p:spPr>
          <p:txBody>
            <a:bodyPr/>
            <a:lstStyle/>
            <a:p>
              <a:endParaRPr lang="en-US"/>
            </a:p>
          </p:txBody>
        </p:sp>
        <p:sp>
          <p:nvSpPr>
            <p:cNvPr id="10267" name="Text Box 253"/>
            <p:cNvSpPr txBox="1">
              <a:spLocks noChangeArrowheads="1"/>
            </p:cNvSpPr>
            <p:nvPr/>
          </p:nvSpPr>
          <p:spPr bwMode="auto">
            <a:xfrm>
              <a:off x="1616075" y="5465763"/>
              <a:ext cx="20542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b="1">
                  <a:latin typeface="Arial Narrow" pitchFamily="34" charset="0"/>
                </a:rPr>
                <a:t>m=4, T=3; n = m x T = 4 x 3 = 12</a:t>
              </a:r>
            </a:p>
          </p:txBody>
        </p:sp>
        <p:sp>
          <p:nvSpPr>
            <p:cNvPr id="10268" name="Text Box 189"/>
            <p:cNvSpPr txBox="1">
              <a:spLocks noChangeArrowheads="1"/>
            </p:cNvSpPr>
            <p:nvPr/>
          </p:nvSpPr>
          <p:spPr bwMode="auto">
            <a:xfrm>
              <a:off x="1852613" y="6200775"/>
              <a:ext cx="25400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b="1">
                  <a:latin typeface="Arial Narrow" pitchFamily="34" charset="0"/>
                </a:rPr>
                <a:t>0</a:t>
              </a:r>
            </a:p>
          </p:txBody>
        </p:sp>
      </p:grpSp>
      <p:sp>
        <p:nvSpPr>
          <p:cNvPr id="69" name="TextBox 68"/>
          <p:cNvSpPr txBox="1">
            <a:spLocks noChangeArrowheads="1"/>
          </p:cNvSpPr>
          <p:nvPr/>
        </p:nvSpPr>
        <p:spPr bwMode="auto">
          <a:xfrm>
            <a:off x="0" y="4162425"/>
            <a:ext cx="57594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dirty="0">
                <a:latin typeface="Times New Roman" pitchFamily="18" charset="0"/>
              </a:rPr>
              <a:t>Set BGN, P/Y=4, C/Y=12, N=12, I/Y=7.56, PMT=30000; </a:t>
            </a:r>
            <a:r>
              <a:rPr lang="en-US" altLang="en-US" sz="1600" dirty="0" smtClean="0">
                <a:latin typeface="Times New Roman" pitchFamily="18" charset="0"/>
              </a:rPr>
              <a:t>CPT FV</a:t>
            </a:r>
            <a:r>
              <a:rPr lang="en-US" altLang="en-US" sz="1600" dirty="0">
                <a:latin typeface="Times New Roman" pitchFamily="18" charset="0"/>
              </a:rPr>
              <a:t>: </a:t>
            </a:r>
          </a:p>
          <a:p>
            <a:pPr eaLnBrk="1" hangingPunct="1">
              <a:spcBef>
                <a:spcPct val="0"/>
              </a:spcBef>
              <a:buFontTx/>
              <a:buNone/>
            </a:pPr>
            <a:r>
              <a:rPr lang="en-US" altLang="en-US" sz="1600" dirty="0">
                <a:latin typeface="Times New Roman" pitchFamily="18" charset="0"/>
              </a:rPr>
              <a:t>FV = </a:t>
            </a:r>
            <a:r>
              <a:rPr lang="en-US" altLang="en-US" sz="1600" b="1" dirty="0">
                <a:latin typeface="Times New Roman" pitchFamily="18" charset="0"/>
              </a:rPr>
              <a:t>$407,761.65</a:t>
            </a:r>
            <a:endParaRPr lang="en-US" altLang="en-US" sz="1600" dirty="0">
              <a:latin typeface="Times New Roman" pitchFamily="18" charset="0"/>
            </a:endParaRPr>
          </a:p>
        </p:txBody>
      </p:sp>
      <p:sp>
        <p:nvSpPr>
          <p:cNvPr id="9283" name="Text Box 67"/>
          <p:cNvSpPr txBox="1">
            <a:spLocks noChangeArrowheads="1"/>
          </p:cNvSpPr>
          <p:nvPr/>
        </p:nvSpPr>
        <p:spPr bwMode="auto">
          <a:xfrm>
            <a:off x="0" y="4818063"/>
            <a:ext cx="6678613"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latin typeface="Times New Roman" pitchFamily="18" charset="0"/>
              </a:rPr>
              <a:t>			</a:t>
            </a:r>
            <a:r>
              <a:rPr lang="en-US" altLang="en-US" sz="1600" b="1">
                <a:latin typeface="Times New Roman" pitchFamily="18" charset="0"/>
              </a:rPr>
              <a:t>OR</a:t>
            </a:r>
            <a:endParaRPr lang="en-US" altLang="en-US" sz="1600">
              <a:latin typeface="Times New Roman" pitchFamily="18" charset="0"/>
            </a:endParaRPr>
          </a:p>
          <a:p>
            <a:pPr eaLnBrk="1" hangingPunct="1">
              <a:spcBef>
                <a:spcPct val="0"/>
              </a:spcBef>
              <a:buFontTx/>
              <a:buNone/>
            </a:pPr>
            <a:r>
              <a:rPr lang="en-US" altLang="en-US" sz="1600">
                <a:latin typeface="Times New Roman" pitchFamily="18" charset="0"/>
              </a:rPr>
              <a:t>Convert the monthly rate into a quarterly rate then solve for FV</a:t>
            </a:r>
          </a:p>
          <a:p>
            <a:pPr eaLnBrk="1" hangingPunct="1">
              <a:spcBef>
                <a:spcPct val="0"/>
              </a:spcBef>
              <a:buFontTx/>
              <a:buNone/>
            </a:pPr>
            <a:r>
              <a:rPr lang="en-US" altLang="en-US" sz="1600">
                <a:latin typeface="Times New Roman" pitchFamily="18" charset="0"/>
              </a:rPr>
              <a:t>2nd , ICONV, 7.56, ENTER, ↓, 12, ENTER, ↓, ↓, CPT: EFF% = 7.8275%</a:t>
            </a:r>
          </a:p>
          <a:p>
            <a:pPr eaLnBrk="1" hangingPunct="1">
              <a:spcBef>
                <a:spcPct val="0"/>
              </a:spcBef>
              <a:buFontTx/>
              <a:buNone/>
            </a:pPr>
            <a:r>
              <a:rPr lang="en-US" altLang="en-US" sz="1600">
                <a:latin typeface="Times New Roman" pitchFamily="18" charset="0"/>
              </a:rPr>
              <a:t>↓, 4, ENTER. ↓, CPT: NOM% = 7.6077%</a:t>
            </a:r>
          </a:p>
          <a:p>
            <a:pPr eaLnBrk="1" hangingPunct="1">
              <a:spcBef>
                <a:spcPct val="0"/>
              </a:spcBef>
              <a:buFontTx/>
              <a:buNone/>
            </a:pPr>
            <a:r>
              <a:rPr lang="en-US" altLang="en-US" sz="1600">
                <a:latin typeface="Times New Roman" pitchFamily="18" charset="0"/>
              </a:rPr>
              <a:t>Set BGN, P/Y=4, N=12, I/Y=7.6077, PMT=30000; CPT,FV: FV = </a:t>
            </a:r>
            <a:r>
              <a:rPr lang="en-US" altLang="en-US" sz="1600" b="1">
                <a:latin typeface="Times New Roman" pitchFamily="18" charset="0"/>
              </a:rPr>
              <a:t>$407,761.65</a:t>
            </a:r>
            <a:endParaRPr lang="en-US" altLang="en-US" sz="1600">
              <a:latin typeface="Times New Roman" pitchFamily="18" charset="0"/>
            </a:endParaRPr>
          </a:p>
        </p:txBody>
      </p:sp>
      <p:sp>
        <p:nvSpPr>
          <p:cNvPr id="43" name="Slide Number Placeholder 42"/>
          <p:cNvSpPr>
            <a:spLocks noGrp="1"/>
          </p:cNvSpPr>
          <p:nvPr>
            <p:ph type="sldNum" sz="quarter" idx="12"/>
          </p:nvPr>
        </p:nvSpPr>
        <p:spPr/>
        <p:txBody>
          <a:bodyPr/>
          <a:lstStyle/>
          <a:p>
            <a:pPr>
              <a:defRPr/>
            </a:pPr>
            <a:fld id="{E9F6B8F2-8621-41DD-9835-C0E3FBFC5F30}" type="slidenum">
              <a:rPr lang="en-US" smtClean="0"/>
              <a:pPr>
                <a:defRPr/>
              </a:pPr>
              <a:t>9</a:t>
            </a:fld>
            <a:endParaRPr lang="en-US"/>
          </a:p>
        </p:txBody>
      </p:sp>
      <p:sp>
        <p:nvSpPr>
          <p:cNvPr id="3" name="Footer Placeholder 2"/>
          <p:cNvSpPr>
            <a:spLocks noGrp="1"/>
          </p:cNvSpPr>
          <p:nvPr>
            <p:ph type="ftr" sz="quarter" idx="11"/>
          </p:nvPr>
        </p:nvSpPr>
        <p:spPr/>
        <p:txBody>
          <a:bodyPr/>
          <a:lstStyle/>
          <a:p>
            <a:pPr>
              <a:defRPr/>
            </a:pPr>
            <a:r>
              <a:rPr lang="en-US" dirty="0" smtClean="0"/>
              <a:t>TVM Sample Problems </a:t>
            </a:r>
            <a:endParaRPr lang="en-US" sz="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9">
                                            <p:txEl>
                                              <p:pRg st="0" end="0"/>
                                            </p:txEl>
                                          </p:spTgt>
                                        </p:tgtEl>
                                        <p:attrNameLst>
                                          <p:attrName>style.visibility</p:attrName>
                                        </p:attrNameLst>
                                      </p:cBhvr>
                                      <p:to>
                                        <p:strVal val="visible"/>
                                      </p:to>
                                    </p:set>
                                    <p:anim calcmode="lin" valueType="num">
                                      <p:cBhvr additive="base">
                                        <p:cTn id="13" dur="500" fill="hold"/>
                                        <p:tgtEl>
                                          <p:spTgt spid="6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9">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69">
                                            <p:txEl>
                                              <p:pRg st="1" end="1"/>
                                            </p:txEl>
                                          </p:spTgt>
                                        </p:tgtEl>
                                        <p:attrNameLst>
                                          <p:attrName>style.visibility</p:attrName>
                                        </p:attrNameLst>
                                      </p:cBhvr>
                                      <p:to>
                                        <p:strVal val="visible"/>
                                      </p:to>
                                    </p:set>
                                    <p:anim calcmode="lin" valueType="num">
                                      <p:cBhvr additive="base">
                                        <p:cTn id="17" dur="500" fill="hold"/>
                                        <p:tgtEl>
                                          <p:spTgt spid="69">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283">
                                            <p:txEl>
                                              <p:pRg st="0" end="0"/>
                                            </p:txEl>
                                          </p:spTgt>
                                        </p:tgtEl>
                                        <p:attrNameLst>
                                          <p:attrName>style.visibility</p:attrName>
                                        </p:attrNameLst>
                                      </p:cBhvr>
                                      <p:to>
                                        <p:strVal val="visible"/>
                                      </p:to>
                                    </p:set>
                                    <p:anim calcmode="lin" valueType="num">
                                      <p:cBhvr additive="base">
                                        <p:cTn id="23" dur="500" fill="hold"/>
                                        <p:tgtEl>
                                          <p:spTgt spid="9283">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283">
                                            <p:txEl>
                                              <p:pRg st="0" end="0"/>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9283">
                                            <p:txEl>
                                              <p:pRg st="1" end="1"/>
                                            </p:txEl>
                                          </p:spTgt>
                                        </p:tgtEl>
                                        <p:attrNameLst>
                                          <p:attrName>style.visibility</p:attrName>
                                        </p:attrNameLst>
                                      </p:cBhvr>
                                      <p:to>
                                        <p:strVal val="visible"/>
                                      </p:to>
                                    </p:set>
                                    <p:anim calcmode="lin" valueType="num">
                                      <p:cBhvr additive="base">
                                        <p:cTn id="27" dur="500" fill="hold"/>
                                        <p:tgtEl>
                                          <p:spTgt spid="9283">
                                            <p:txEl>
                                              <p:pRg st="1" end="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9283">
                                            <p:txEl>
                                              <p:pRg st="1" end="1"/>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9283">
                                            <p:txEl>
                                              <p:pRg st="2" end="2"/>
                                            </p:txEl>
                                          </p:spTgt>
                                        </p:tgtEl>
                                        <p:attrNameLst>
                                          <p:attrName>style.visibility</p:attrName>
                                        </p:attrNameLst>
                                      </p:cBhvr>
                                      <p:to>
                                        <p:strVal val="visible"/>
                                      </p:to>
                                    </p:set>
                                    <p:anim calcmode="lin" valueType="num">
                                      <p:cBhvr additive="base">
                                        <p:cTn id="31" dur="500" fill="hold"/>
                                        <p:tgtEl>
                                          <p:spTgt spid="928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283">
                                            <p:txEl>
                                              <p:pRg st="2" end="2"/>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9283">
                                            <p:txEl>
                                              <p:pRg st="3" end="3"/>
                                            </p:txEl>
                                          </p:spTgt>
                                        </p:tgtEl>
                                        <p:attrNameLst>
                                          <p:attrName>style.visibility</p:attrName>
                                        </p:attrNameLst>
                                      </p:cBhvr>
                                      <p:to>
                                        <p:strVal val="visible"/>
                                      </p:to>
                                    </p:set>
                                    <p:anim calcmode="lin" valueType="num">
                                      <p:cBhvr additive="base">
                                        <p:cTn id="35" dur="500" fill="hold"/>
                                        <p:tgtEl>
                                          <p:spTgt spid="9283">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9283">
                                            <p:txEl>
                                              <p:pRg st="3" end="3"/>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9283">
                                            <p:txEl>
                                              <p:pRg st="4" end="4"/>
                                            </p:txEl>
                                          </p:spTgt>
                                        </p:tgtEl>
                                        <p:attrNameLst>
                                          <p:attrName>style.visibility</p:attrName>
                                        </p:attrNameLst>
                                      </p:cBhvr>
                                      <p:to>
                                        <p:strVal val="visible"/>
                                      </p:to>
                                    </p:set>
                                    <p:anim calcmode="lin" valueType="num">
                                      <p:cBhvr additive="base">
                                        <p:cTn id="39" dur="500" fill="hold"/>
                                        <p:tgtEl>
                                          <p:spTgt spid="9283">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928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build="allAtOnce"/>
      <p:bldP spid="9283" grpId="0" build="allAtOnce"/>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887</TotalTime>
  <Words>3333</Words>
  <Application>Microsoft Office PowerPoint</Application>
  <PresentationFormat>On-screen Show (4:3)</PresentationFormat>
  <Paragraphs>575</Paragraphs>
  <Slides>18</Slides>
  <Notes>12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James R. Cormier</dc:creator>
  <cp:lastModifiedBy>Jim</cp:lastModifiedBy>
  <cp:revision>68</cp:revision>
  <dcterms:created xsi:type="dcterms:W3CDTF">2005-10-01T23:59:06Z</dcterms:created>
  <dcterms:modified xsi:type="dcterms:W3CDTF">2018-01-11T00:05:04Z</dcterms:modified>
</cp:coreProperties>
</file>