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8" r:id="rId2"/>
    <p:sldId id="275" r:id="rId3"/>
    <p:sldId id="256" r:id="rId4"/>
    <p:sldId id="257" r:id="rId5"/>
    <p:sldId id="270" r:id="rId6"/>
    <p:sldId id="258" r:id="rId7"/>
    <p:sldId id="271" r:id="rId8"/>
    <p:sldId id="264" r:id="rId9"/>
    <p:sldId id="272" r:id="rId10"/>
    <p:sldId id="259" r:id="rId11"/>
    <p:sldId id="273" r:id="rId12"/>
    <p:sldId id="277" r:id="rId13"/>
    <p:sldId id="265" r:id="rId14"/>
    <p:sldId id="262" r:id="rId15"/>
    <p:sldId id="261" r:id="rId16"/>
    <p:sldId id="266" r:id="rId17"/>
    <p:sldId id="274" r:id="rId18"/>
    <p:sldId id="276" r:id="rId19"/>
  </p:sldIdLst>
  <p:sldSz cx="6858000" cy="9144000" type="screen4x3"/>
  <p:notesSz cx="6858000" cy="9077325"/>
  <p:defaultTextStyle>
    <a:defPPr>
      <a:defRPr lang="en-US"/>
    </a:defPPr>
    <a:lvl1pPr algn="l" rtl="0" fontAlgn="base">
      <a:spcBef>
        <a:spcPct val="0"/>
      </a:spcBef>
      <a:spcAft>
        <a:spcPct val="0"/>
      </a:spcAft>
      <a:defRPr sz="1600" kern="1200">
        <a:solidFill>
          <a:schemeClr val="tx1"/>
        </a:solidFill>
        <a:latin typeface="Times New Roman" pitchFamily="18" charset="0"/>
        <a:ea typeface="+mn-ea"/>
        <a:cs typeface="+mn-cs"/>
      </a:defRPr>
    </a:lvl1pPr>
    <a:lvl2pPr marL="457200" algn="l" rtl="0" fontAlgn="base">
      <a:spcBef>
        <a:spcPct val="0"/>
      </a:spcBef>
      <a:spcAft>
        <a:spcPct val="0"/>
      </a:spcAft>
      <a:defRPr sz="1600" kern="1200">
        <a:solidFill>
          <a:schemeClr val="tx1"/>
        </a:solidFill>
        <a:latin typeface="Times New Roman" pitchFamily="18" charset="0"/>
        <a:ea typeface="+mn-ea"/>
        <a:cs typeface="+mn-cs"/>
      </a:defRPr>
    </a:lvl2pPr>
    <a:lvl3pPr marL="914400" algn="l" rtl="0" fontAlgn="base">
      <a:spcBef>
        <a:spcPct val="0"/>
      </a:spcBef>
      <a:spcAft>
        <a:spcPct val="0"/>
      </a:spcAft>
      <a:defRPr sz="1600" kern="1200">
        <a:solidFill>
          <a:schemeClr val="tx1"/>
        </a:solidFill>
        <a:latin typeface="Times New Roman" pitchFamily="18" charset="0"/>
        <a:ea typeface="+mn-ea"/>
        <a:cs typeface="+mn-cs"/>
      </a:defRPr>
    </a:lvl3pPr>
    <a:lvl4pPr marL="1371600" algn="l" rtl="0" fontAlgn="base">
      <a:spcBef>
        <a:spcPct val="0"/>
      </a:spcBef>
      <a:spcAft>
        <a:spcPct val="0"/>
      </a:spcAft>
      <a:defRPr sz="1600" kern="1200">
        <a:solidFill>
          <a:schemeClr val="tx1"/>
        </a:solidFill>
        <a:latin typeface="Times New Roman" pitchFamily="18" charset="0"/>
        <a:ea typeface="+mn-ea"/>
        <a:cs typeface="+mn-cs"/>
      </a:defRPr>
    </a:lvl4pPr>
    <a:lvl5pPr marL="1828800" algn="l" rtl="0" fontAlgn="base">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2" autoAdjust="0"/>
  </p:normalViewPr>
  <p:slideViewPr>
    <p:cSldViewPr snapToGrid="0">
      <p:cViewPr>
        <p:scale>
          <a:sx n="100" d="100"/>
          <a:sy n="100" d="100"/>
        </p:scale>
        <p:origin x="-2386" y="-62"/>
      </p:cViewPr>
      <p:guideLst>
        <p:guide orient="horz" pos="2880"/>
        <p:guide pos="2160"/>
      </p:guideLst>
    </p:cSldViewPr>
  </p:slideViewPr>
  <p:notesTextViewPr>
    <p:cViewPr>
      <p:scale>
        <a:sx n="100" d="100"/>
        <a:sy n="100" d="100"/>
      </p:scale>
      <p:origin x="0" y="0"/>
    </p:cViewPr>
  </p:notesTextViewPr>
  <p:sorterViewPr>
    <p:cViewPr>
      <p:scale>
        <a:sx n="120" d="100"/>
        <a:sy n="120" d="100"/>
      </p:scale>
      <p:origin x="0" y="186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2152650" y="681038"/>
            <a:ext cx="2552700" cy="3403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11650"/>
            <a:ext cx="5486400" cy="408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832036D-90A6-4235-B129-A1F2A902C995}" type="slidenum">
              <a:rPr lang="en-US"/>
              <a:pPr>
                <a:defRPr/>
              </a:pPr>
              <a:t>‹#›</a:t>
            </a:fld>
            <a:endParaRPr lang="en-US"/>
          </a:p>
        </p:txBody>
      </p:sp>
    </p:spTree>
    <p:extLst>
      <p:ext uri="{BB962C8B-B14F-4D97-AF65-F5344CB8AC3E}">
        <p14:creationId xmlns:p14="http://schemas.microsoft.com/office/powerpoint/2010/main" val="1471934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1E277ED-ABE6-4BBF-89C9-9ECCF4DCC7F8}" type="slidenum">
              <a:rPr lang="en-US" altLang="en-US" smtClean="0"/>
              <a:pPr eaLnBrk="1" hangingPunct="1">
                <a:spcBef>
                  <a:spcPct val="0"/>
                </a:spcBef>
              </a:pPr>
              <a:t>14</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CF2DBE5-8F7F-416D-B002-987947830920}" type="slidenum">
              <a:rPr lang="en-US" altLang="en-US" smtClean="0"/>
              <a:pPr eaLnBrk="1" hangingPunct="1">
                <a:spcBef>
                  <a:spcPct val="0"/>
                </a:spcBef>
              </a:pPr>
              <a:t>15</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B6328B8-D2C3-4AA0-9197-4AE13825AEDB}" type="slidenum">
              <a:rPr lang="en-US" altLang="en-US" smtClean="0"/>
              <a:pPr eaLnBrk="1" hangingPunct="1">
                <a:spcBef>
                  <a:spcPct val="0"/>
                </a:spcBef>
              </a:pPr>
              <a:t>16</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709BAC4-1F96-4AA9-A484-F961AD89AD17}" type="slidenum">
              <a:rPr lang="en-US" altLang="en-US" smtClean="0"/>
              <a:pPr eaLnBrk="1" hangingPunct="1">
                <a:spcBef>
                  <a:spcPct val="0"/>
                </a:spcBef>
              </a:pPr>
              <a:t>3</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6872CE1-CE61-4EB7-B95B-8A0E1B897C00}" type="slidenum">
              <a:rPr lang="en-US" altLang="en-US" smtClean="0"/>
              <a:pPr eaLnBrk="1" hangingPunct="1">
                <a:spcBef>
                  <a:spcPct val="0"/>
                </a:spcBef>
              </a:pPr>
              <a:t>4</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noChangeArrowheads="1"/>
          </p:cNvSpPr>
          <p:nvPr/>
        </p:nvSpPr>
        <p:spPr bwMode="auto">
          <a:xfrm>
            <a:off x="3884613" y="8621713"/>
            <a:ext cx="2971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05475339-044A-4DED-B037-107DC5B10C52}" type="slidenum">
              <a:rPr lang="en-US" altLang="en-US"/>
              <a:pPr algn="r" eaLnBrk="1" hangingPunct="1">
                <a:spcBef>
                  <a:spcPct val="0"/>
                </a:spcBef>
              </a:pPr>
              <a:t>5</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44E3046-B878-4341-B392-B8B51238F545}" type="slidenum">
              <a:rPr lang="en-US" altLang="en-US" smtClean="0"/>
              <a:pPr eaLnBrk="1" hangingPunct="1">
                <a:spcBef>
                  <a:spcPct val="0"/>
                </a:spcBef>
              </a:pPr>
              <a:t>6</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39D0F9B-A14A-4A06-A1DD-6AE228EC59F9}" type="slidenum">
              <a:rPr lang="en-US" altLang="en-US" smtClean="0"/>
              <a:pPr eaLnBrk="1" hangingPunct="1">
                <a:spcBef>
                  <a:spcPct val="0"/>
                </a:spcBef>
              </a:pPr>
              <a:t>8</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5B4987C-ADCB-4952-8CC1-DCE5A161DE96}" type="slidenum">
              <a:rPr lang="en-US" altLang="en-US" smtClean="0"/>
              <a:pPr eaLnBrk="1" hangingPunct="1">
                <a:spcBef>
                  <a:spcPct val="0"/>
                </a:spcBef>
              </a:pPr>
              <a:t>10</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0968C0D-463B-482A-AA1A-8016041473D0}" type="slidenum">
              <a:rPr lang="en-US" altLang="en-US" smtClean="0"/>
              <a:pPr eaLnBrk="1" hangingPunct="1">
                <a:spcBef>
                  <a:spcPct val="0"/>
                </a:spcBef>
              </a:pPr>
              <a:t>12</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FDFFF68-D33D-4927-A906-6A5BF5EC4DB9}" type="slidenum">
              <a:rPr lang="en-US" altLang="en-US" smtClean="0"/>
              <a:pPr eaLnBrk="1" hangingPunct="1">
                <a:spcBef>
                  <a:spcPct val="0"/>
                </a:spcBef>
              </a:pPr>
              <a:t>13</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B758E5-36CD-4E0D-9B45-3066AE295643}" type="slidenum">
              <a:rPr lang="en-US"/>
              <a:pPr>
                <a:defRPr/>
              </a:pPr>
              <a:t>‹#›</a:t>
            </a:fld>
            <a:endParaRPr lang="en-US"/>
          </a:p>
        </p:txBody>
      </p:sp>
    </p:spTree>
    <p:extLst>
      <p:ext uri="{BB962C8B-B14F-4D97-AF65-F5344CB8AC3E}">
        <p14:creationId xmlns:p14="http://schemas.microsoft.com/office/powerpoint/2010/main" val="87195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413874-6018-4613-BAD6-4FA1FCEC962E}" type="slidenum">
              <a:rPr lang="en-US"/>
              <a:pPr>
                <a:defRPr/>
              </a:pPr>
              <a:t>‹#›</a:t>
            </a:fld>
            <a:endParaRPr lang="en-US"/>
          </a:p>
        </p:txBody>
      </p:sp>
    </p:spTree>
    <p:extLst>
      <p:ext uri="{BB962C8B-B14F-4D97-AF65-F5344CB8AC3E}">
        <p14:creationId xmlns:p14="http://schemas.microsoft.com/office/powerpoint/2010/main" val="3484992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AF21F8-D783-415E-ADB7-1D4156737085}" type="slidenum">
              <a:rPr lang="en-US"/>
              <a:pPr>
                <a:defRPr/>
              </a:pPr>
              <a:t>‹#›</a:t>
            </a:fld>
            <a:endParaRPr lang="en-US"/>
          </a:p>
        </p:txBody>
      </p:sp>
    </p:spTree>
    <p:extLst>
      <p:ext uri="{BB962C8B-B14F-4D97-AF65-F5344CB8AC3E}">
        <p14:creationId xmlns:p14="http://schemas.microsoft.com/office/powerpoint/2010/main" val="2092114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42900" y="366713"/>
            <a:ext cx="6172200" cy="7800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EDFC1D-EA8D-4624-8E7E-28F3571C11F6}" type="slidenum">
              <a:rPr lang="en-US"/>
              <a:pPr>
                <a:defRPr/>
              </a:pPr>
              <a:t>‹#›</a:t>
            </a:fld>
            <a:endParaRPr lang="en-US"/>
          </a:p>
        </p:txBody>
      </p:sp>
    </p:spTree>
    <p:extLst>
      <p:ext uri="{BB962C8B-B14F-4D97-AF65-F5344CB8AC3E}">
        <p14:creationId xmlns:p14="http://schemas.microsoft.com/office/powerpoint/2010/main" val="1821574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25C9A2-85B9-4B17-9ABD-66251C40B7A1}" type="slidenum">
              <a:rPr lang="en-US"/>
              <a:pPr>
                <a:defRPr/>
              </a:pPr>
              <a:t>‹#›</a:t>
            </a:fld>
            <a:endParaRPr lang="en-US"/>
          </a:p>
        </p:txBody>
      </p:sp>
    </p:spTree>
    <p:extLst>
      <p:ext uri="{BB962C8B-B14F-4D97-AF65-F5344CB8AC3E}">
        <p14:creationId xmlns:p14="http://schemas.microsoft.com/office/powerpoint/2010/main" val="588934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8195AD-C93E-45FC-B640-B35C1EF12592}" type="slidenum">
              <a:rPr lang="en-US"/>
              <a:pPr>
                <a:defRPr/>
              </a:pPr>
              <a:t>‹#›</a:t>
            </a:fld>
            <a:endParaRPr lang="en-US"/>
          </a:p>
        </p:txBody>
      </p:sp>
    </p:spTree>
    <p:extLst>
      <p:ext uri="{BB962C8B-B14F-4D97-AF65-F5344CB8AC3E}">
        <p14:creationId xmlns:p14="http://schemas.microsoft.com/office/powerpoint/2010/main" val="3609338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9563AB-55FF-4940-BDC2-22EFC3FDC634}" type="slidenum">
              <a:rPr lang="en-US"/>
              <a:pPr>
                <a:defRPr/>
              </a:pPr>
              <a:t>‹#›</a:t>
            </a:fld>
            <a:endParaRPr lang="en-US"/>
          </a:p>
        </p:txBody>
      </p:sp>
    </p:spTree>
    <p:extLst>
      <p:ext uri="{BB962C8B-B14F-4D97-AF65-F5344CB8AC3E}">
        <p14:creationId xmlns:p14="http://schemas.microsoft.com/office/powerpoint/2010/main" val="177362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2016440-1328-4ABA-97E6-5B1CED369661}" type="slidenum">
              <a:rPr lang="en-US"/>
              <a:pPr>
                <a:defRPr/>
              </a:pPr>
              <a:t>‹#›</a:t>
            </a:fld>
            <a:endParaRPr lang="en-US"/>
          </a:p>
        </p:txBody>
      </p:sp>
    </p:spTree>
    <p:extLst>
      <p:ext uri="{BB962C8B-B14F-4D97-AF65-F5344CB8AC3E}">
        <p14:creationId xmlns:p14="http://schemas.microsoft.com/office/powerpoint/2010/main" val="1861368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FF9918-CA8E-40F2-9AB5-107ADCDE4188}" type="slidenum">
              <a:rPr lang="en-US"/>
              <a:pPr>
                <a:defRPr/>
              </a:pPr>
              <a:t>‹#›</a:t>
            </a:fld>
            <a:endParaRPr lang="en-US"/>
          </a:p>
        </p:txBody>
      </p:sp>
    </p:spTree>
    <p:extLst>
      <p:ext uri="{BB962C8B-B14F-4D97-AF65-F5344CB8AC3E}">
        <p14:creationId xmlns:p14="http://schemas.microsoft.com/office/powerpoint/2010/main" val="3278398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715F748-0DF5-4017-ADA9-765FF62A1151}" type="slidenum">
              <a:rPr lang="en-US"/>
              <a:pPr>
                <a:defRPr/>
              </a:pPr>
              <a:t>‹#›</a:t>
            </a:fld>
            <a:endParaRPr lang="en-US"/>
          </a:p>
        </p:txBody>
      </p:sp>
    </p:spTree>
    <p:extLst>
      <p:ext uri="{BB962C8B-B14F-4D97-AF65-F5344CB8AC3E}">
        <p14:creationId xmlns:p14="http://schemas.microsoft.com/office/powerpoint/2010/main" val="4059687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BC0F3E1-D6E7-4447-AA7A-603CF8DDB0B6}" type="slidenum">
              <a:rPr lang="en-US"/>
              <a:pPr>
                <a:defRPr/>
              </a:pPr>
              <a:t>‹#›</a:t>
            </a:fld>
            <a:endParaRPr lang="en-US"/>
          </a:p>
        </p:txBody>
      </p:sp>
    </p:spTree>
    <p:extLst>
      <p:ext uri="{BB962C8B-B14F-4D97-AF65-F5344CB8AC3E}">
        <p14:creationId xmlns:p14="http://schemas.microsoft.com/office/powerpoint/2010/main" val="399224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CADFD1-B621-4C8E-8FB5-AB2ECB84E505}" type="slidenum">
              <a:rPr lang="en-US"/>
              <a:pPr>
                <a:defRPr/>
              </a:pPr>
              <a:t>‹#›</a:t>
            </a:fld>
            <a:endParaRPr lang="en-US"/>
          </a:p>
        </p:txBody>
      </p:sp>
    </p:spTree>
    <p:extLst>
      <p:ext uri="{BB962C8B-B14F-4D97-AF65-F5344CB8AC3E}">
        <p14:creationId xmlns:p14="http://schemas.microsoft.com/office/powerpoint/2010/main" val="3546345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0" y="0"/>
            <a:ext cx="2971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latin typeface="+mn-lt"/>
              </a:defRPr>
            </a:lvl1pPr>
          </a:lstStyle>
          <a:p>
            <a:pPr>
              <a:defRPr/>
            </a:pPr>
            <a:r>
              <a:rPr lang="en-US" smtClean="0"/>
              <a:t>TVM Sample Problems (ver. 2.3 Sep 17)</a:t>
            </a:r>
            <a:endParaRPr lang="en-US"/>
          </a:p>
        </p:txBody>
      </p:sp>
      <p:sp>
        <p:nvSpPr>
          <p:cNvPr id="1030" name="Rectangle 6"/>
          <p:cNvSpPr>
            <a:spLocks noGrp="1" noChangeArrowheads="1"/>
          </p:cNvSpPr>
          <p:nvPr>
            <p:ph type="sldNum" sz="quarter" idx="4"/>
          </p:nvPr>
        </p:nvSpPr>
        <p:spPr bwMode="auto">
          <a:xfrm>
            <a:off x="2971800" y="8839200"/>
            <a:ext cx="45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B62DB6EE-4BFE-4B65-8322-18A83C67EF3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0" y="0"/>
            <a:ext cx="3155950" cy="228600"/>
          </a:xfrm>
        </p:spPr>
        <p:txBody>
          <a:bodyPr/>
          <a:lstStyle/>
          <a:p>
            <a:pPr>
              <a:defRPr/>
            </a:pPr>
            <a:r>
              <a:rPr lang="en-US" dirty="0" smtClean="0"/>
              <a:t>TVM Sample Problems </a:t>
            </a:r>
            <a:r>
              <a:rPr lang="en-US" sz="800" dirty="0" smtClean="0"/>
              <a:t>(ver. </a:t>
            </a:r>
            <a:r>
              <a:rPr lang="en-US" sz="800" smtClean="0"/>
              <a:t>2.31 Jan 18)</a:t>
            </a:r>
            <a:endParaRPr lang="en-US" sz="800" dirty="0"/>
          </a:p>
        </p:txBody>
      </p:sp>
      <p:sp>
        <p:nvSpPr>
          <p:cNvPr id="4" name="Slide Number Placeholder 3"/>
          <p:cNvSpPr>
            <a:spLocks noGrp="1"/>
          </p:cNvSpPr>
          <p:nvPr>
            <p:ph type="sldNum" sz="quarter" idx="12"/>
          </p:nvPr>
        </p:nvSpPr>
        <p:spPr/>
        <p:txBody>
          <a:bodyPr/>
          <a:lstStyle/>
          <a:p>
            <a:pPr>
              <a:defRPr/>
            </a:pPr>
            <a:fld id="{44A132E9-8AE6-46DA-8A24-67CB236369A3}" type="slidenum">
              <a:rPr lang="en-US"/>
              <a:pPr>
                <a:defRPr/>
              </a:pPr>
              <a:t>1</a:t>
            </a:fld>
            <a:endParaRPr lang="en-US" dirty="0"/>
          </a:p>
        </p:txBody>
      </p:sp>
      <p:sp>
        <p:nvSpPr>
          <p:cNvPr id="2052" name="Rectangle 13"/>
          <p:cNvSpPr>
            <a:spLocks noChangeArrowheads="1"/>
          </p:cNvSpPr>
          <p:nvPr/>
        </p:nvSpPr>
        <p:spPr bwMode="auto">
          <a:xfrm>
            <a:off x="0" y="0"/>
            <a:ext cx="6858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2053" name="Text Box 19"/>
          <p:cNvSpPr txBox="1">
            <a:spLocks noChangeArrowheads="1"/>
          </p:cNvSpPr>
          <p:nvPr/>
        </p:nvSpPr>
        <p:spPr bwMode="auto">
          <a:xfrm>
            <a:off x="1862138" y="465138"/>
            <a:ext cx="3429000" cy="3476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cs typeface="Times New Roman" pitchFamily="18" charset="0"/>
              </a:rPr>
              <a:t>More Than One Future Cash Flow?</a:t>
            </a:r>
          </a:p>
        </p:txBody>
      </p:sp>
      <p:cxnSp>
        <p:nvCxnSpPr>
          <p:cNvPr id="42" name="Straight Arrow Connector 41"/>
          <p:cNvCxnSpPr>
            <a:stCxn id="2053" idx="2"/>
          </p:cNvCxnSpPr>
          <p:nvPr/>
        </p:nvCxnSpPr>
        <p:spPr>
          <a:xfrm rot="5400000">
            <a:off x="2512219" y="578644"/>
            <a:ext cx="830263" cy="1298575"/>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2053" idx="2"/>
          </p:cNvCxnSpPr>
          <p:nvPr/>
        </p:nvCxnSpPr>
        <p:spPr>
          <a:xfrm rot="16200000" flipH="1">
            <a:off x="3744119" y="645319"/>
            <a:ext cx="820738" cy="11557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56" name="TextBox 44"/>
          <p:cNvSpPr txBox="1">
            <a:spLocks noChangeArrowheads="1"/>
          </p:cNvSpPr>
          <p:nvPr/>
        </p:nvSpPr>
        <p:spPr bwMode="auto">
          <a:xfrm>
            <a:off x="2463800" y="990600"/>
            <a:ext cx="48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Yes</a:t>
            </a:r>
          </a:p>
        </p:txBody>
      </p:sp>
      <p:sp>
        <p:nvSpPr>
          <p:cNvPr id="2057" name="TextBox 45"/>
          <p:cNvSpPr txBox="1">
            <a:spLocks noChangeArrowheads="1"/>
          </p:cNvSpPr>
          <p:nvPr/>
        </p:nvSpPr>
        <p:spPr bwMode="auto">
          <a:xfrm>
            <a:off x="4097338" y="9906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No</a:t>
            </a:r>
          </a:p>
        </p:txBody>
      </p:sp>
      <p:sp>
        <p:nvSpPr>
          <p:cNvPr id="2058" name="Text Box 19"/>
          <p:cNvSpPr txBox="1">
            <a:spLocks noChangeArrowheads="1"/>
          </p:cNvSpPr>
          <p:nvPr/>
        </p:nvSpPr>
        <p:spPr bwMode="auto">
          <a:xfrm>
            <a:off x="1023938" y="1643063"/>
            <a:ext cx="2540000"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cs typeface="Times New Roman" pitchFamily="18" charset="0"/>
              </a:rPr>
              <a:t>Even or Uneven Cash Flows</a:t>
            </a:r>
          </a:p>
        </p:txBody>
      </p:sp>
      <p:cxnSp>
        <p:nvCxnSpPr>
          <p:cNvPr id="48" name="Straight Arrow Connector 47"/>
          <p:cNvCxnSpPr>
            <a:stCxn id="2058" idx="2"/>
            <a:endCxn id="2063" idx="0"/>
          </p:cNvCxnSpPr>
          <p:nvPr/>
        </p:nvCxnSpPr>
        <p:spPr>
          <a:xfrm rot="5400000">
            <a:off x="1338263" y="1846263"/>
            <a:ext cx="812800" cy="109855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2058" idx="2"/>
            <a:endCxn id="2064" idx="0"/>
          </p:cNvCxnSpPr>
          <p:nvPr/>
        </p:nvCxnSpPr>
        <p:spPr>
          <a:xfrm rot="16200000" flipH="1">
            <a:off x="2503488" y="1779588"/>
            <a:ext cx="779462" cy="119856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61" name="TextBox 49"/>
          <p:cNvSpPr txBox="1">
            <a:spLocks noChangeArrowheads="1"/>
          </p:cNvSpPr>
          <p:nvPr/>
        </p:nvSpPr>
        <p:spPr bwMode="auto">
          <a:xfrm>
            <a:off x="922338" y="2159000"/>
            <a:ext cx="8239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Uneven</a:t>
            </a:r>
          </a:p>
        </p:txBody>
      </p:sp>
      <p:sp>
        <p:nvSpPr>
          <p:cNvPr id="2062" name="TextBox 50"/>
          <p:cNvSpPr txBox="1">
            <a:spLocks noChangeArrowheads="1"/>
          </p:cNvSpPr>
          <p:nvPr/>
        </p:nvSpPr>
        <p:spPr bwMode="auto">
          <a:xfrm>
            <a:off x="2852738" y="2151063"/>
            <a:ext cx="6064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Even</a:t>
            </a:r>
          </a:p>
        </p:txBody>
      </p:sp>
      <p:sp>
        <p:nvSpPr>
          <p:cNvPr id="2063" name="TextBox 51"/>
          <p:cNvSpPr txBox="1">
            <a:spLocks noChangeArrowheads="1"/>
          </p:cNvSpPr>
          <p:nvPr/>
        </p:nvSpPr>
        <p:spPr bwMode="auto">
          <a:xfrm>
            <a:off x="515938" y="2801938"/>
            <a:ext cx="1357312" cy="339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CF Worksheet</a:t>
            </a:r>
          </a:p>
        </p:txBody>
      </p:sp>
      <p:sp>
        <p:nvSpPr>
          <p:cNvPr id="2064" name="TextBox 52"/>
          <p:cNvSpPr txBox="1">
            <a:spLocks noChangeArrowheads="1"/>
          </p:cNvSpPr>
          <p:nvPr/>
        </p:nvSpPr>
        <p:spPr bwMode="auto">
          <a:xfrm>
            <a:off x="2801938" y="2768600"/>
            <a:ext cx="1381125" cy="584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rPr>
              <a:t>Annuity</a:t>
            </a:r>
          </a:p>
          <a:p>
            <a:pPr algn="ctr" eaLnBrk="1" hangingPunct="1">
              <a:spcBef>
                <a:spcPct val="0"/>
              </a:spcBef>
              <a:buFontTx/>
              <a:buNone/>
            </a:pPr>
            <a:r>
              <a:rPr lang="en-US" altLang="en-US" sz="1600">
                <a:latin typeface="Times New Roman" pitchFamily="18" charset="0"/>
              </a:rPr>
              <a:t>(5 parameters)</a:t>
            </a:r>
          </a:p>
        </p:txBody>
      </p:sp>
      <p:sp>
        <p:nvSpPr>
          <p:cNvPr id="2065" name="TextBox 53"/>
          <p:cNvSpPr txBox="1">
            <a:spLocks noChangeArrowheads="1"/>
          </p:cNvSpPr>
          <p:nvPr/>
        </p:nvSpPr>
        <p:spPr bwMode="auto">
          <a:xfrm>
            <a:off x="4106863" y="1633538"/>
            <a:ext cx="1379537" cy="5857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rPr>
              <a:t>Single FV</a:t>
            </a:r>
          </a:p>
          <a:p>
            <a:pPr algn="ctr" eaLnBrk="1" hangingPunct="1">
              <a:spcBef>
                <a:spcPct val="0"/>
              </a:spcBef>
              <a:buFontTx/>
              <a:buNone/>
            </a:pPr>
            <a:r>
              <a:rPr lang="en-US" altLang="en-US" sz="1600">
                <a:latin typeface="Times New Roman" pitchFamily="18" charset="0"/>
              </a:rPr>
              <a:t>(4 parameters)</a:t>
            </a:r>
          </a:p>
        </p:txBody>
      </p:sp>
      <p:sp>
        <p:nvSpPr>
          <p:cNvPr id="2066" name="Text Box 19"/>
          <p:cNvSpPr txBox="1">
            <a:spLocks noChangeArrowheads="1"/>
          </p:cNvSpPr>
          <p:nvPr/>
        </p:nvSpPr>
        <p:spPr bwMode="auto">
          <a:xfrm>
            <a:off x="3294063" y="3886200"/>
            <a:ext cx="2954337" cy="347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cs typeface="Times New Roman" pitchFamily="18" charset="0"/>
              </a:rPr>
              <a:t>More Than One Pmt per year?</a:t>
            </a:r>
          </a:p>
        </p:txBody>
      </p:sp>
      <p:cxnSp>
        <p:nvCxnSpPr>
          <p:cNvPr id="56" name="Straight Arrow Connector 55"/>
          <p:cNvCxnSpPr>
            <a:stCxn id="2064" idx="2"/>
            <a:endCxn id="2066" idx="0"/>
          </p:cNvCxnSpPr>
          <p:nvPr/>
        </p:nvCxnSpPr>
        <p:spPr>
          <a:xfrm rot="16200000" flipH="1">
            <a:off x="3864769" y="2980531"/>
            <a:ext cx="533400" cy="127793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2066" idx="0"/>
          </p:cNvCxnSpPr>
          <p:nvPr/>
        </p:nvCxnSpPr>
        <p:spPr>
          <a:xfrm rot="5400000">
            <a:off x="3917157" y="2969419"/>
            <a:ext cx="1770062" cy="635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endCxn id="2073" idx="0"/>
          </p:cNvCxnSpPr>
          <p:nvPr/>
        </p:nvCxnSpPr>
        <p:spPr>
          <a:xfrm rot="10800000" flipV="1">
            <a:off x="3433763" y="4233863"/>
            <a:ext cx="1298575" cy="447675"/>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2074" idx="0"/>
          </p:cNvCxnSpPr>
          <p:nvPr/>
        </p:nvCxnSpPr>
        <p:spPr>
          <a:xfrm>
            <a:off x="4800600" y="4224338"/>
            <a:ext cx="1106488" cy="4572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71" name="TextBox 61"/>
          <p:cNvSpPr txBox="1">
            <a:spLocks noChangeArrowheads="1"/>
          </p:cNvSpPr>
          <p:nvPr/>
        </p:nvSpPr>
        <p:spPr bwMode="auto">
          <a:xfrm>
            <a:off x="3497263" y="4267200"/>
            <a:ext cx="48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Yes</a:t>
            </a:r>
          </a:p>
        </p:txBody>
      </p:sp>
      <p:sp>
        <p:nvSpPr>
          <p:cNvPr id="2072" name="TextBox 62"/>
          <p:cNvSpPr txBox="1">
            <a:spLocks noChangeArrowheads="1"/>
          </p:cNvSpPr>
          <p:nvPr/>
        </p:nvSpPr>
        <p:spPr bwMode="auto">
          <a:xfrm>
            <a:off x="5545138" y="4300538"/>
            <a:ext cx="4349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No</a:t>
            </a:r>
          </a:p>
        </p:txBody>
      </p:sp>
      <p:sp>
        <p:nvSpPr>
          <p:cNvPr id="2073" name="TextBox 63"/>
          <p:cNvSpPr txBox="1">
            <a:spLocks noChangeArrowheads="1"/>
          </p:cNvSpPr>
          <p:nvPr/>
        </p:nvSpPr>
        <p:spPr bwMode="auto">
          <a:xfrm>
            <a:off x="2889250" y="4681538"/>
            <a:ext cx="1090613" cy="339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rPr>
              <a:t>Compute n</a:t>
            </a:r>
          </a:p>
        </p:txBody>
      </p:sp>
      <p:sp>
        <p:nvSpPr>
          <p:cNvPr id="2074" name="TextBox 64"/>
          <p:cNvSpPr txBox="1">
            <a:spLocks noChangeArrowheads="1"/>
          </p:cNvSpPr>
          <p:nvPr/>
        </p:nvSpPr>
        <p:spPr bwMode="auto">
          <a:xfrm>
            <a:off x="5135563" y="4681538"/>
            <a:ext cx="1543050" cy="339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Draw Time Line</a:t>
            </a:r>
          </a:p>
        </p:txBody>
      </p:sp>
      <p:sp>
        <p:nvSpPr>
          <p:cNvPr id="2075" name="TextBox 65"/>
          <p:cNvSpPr txBox="1">
            <a:spLocks noChangeArrowheads="1"/>
          </p:cNvSpPr>
          <p:nvPr/>
        </p:nvSpPr>
        <p:spPr bwMode="auto">
          <a:xfrm>
            <a:off x="5130800" y="5265738"/>
            <a:ext cx="1552575" cy="339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Add Cash Flows</a:t>
            </a:r>
          </a:p>
        </p:txBody>
      </p:sp>
      <p:cxnSp>
        <p:nvCxnSpPr>
          <p:cNvPr id="67" name="Straight Arrow Connector 66"/>
          <p:cNvCxnSpPr/>
          <p:nvPr/>
        </p:nvCxnSpPr>
        <p:spPr>
          <a:xfrm rot="5400000">
            <a:off x="5783263" y="5143500"/>
            <a:ext cx="246062" cy="158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77" name="TextBox 69"/>
          <p:cNvSpPr txBox="1">
            <a:spLocks noChangeArrowheads="1"/>
          </p:cNvSpPr>
          <p:nvPr/>
        </p:nvSpPr>
        <p:spPr bwMode="auto">
          <a:xfrm>
            <a:off x="2663825" y="5249863"/>
            <a:ext cx="1541463" cy="3381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rPr>
              <a:t>Draw Time Line</a:t>
            </a:r>
          </a:p>
        </p:txBody>
      </p:sp>
      <p:sp>
        <p:nvSpPr>
          <p:cNvPr id="2078" name="TextBox 70"/>
          <p:cNvSpPr txBox="1">
            <a:spLocks noChangeArrowheads="1"/>
          </p:cNvSpPr>
          <p:nvPr/>
        </p:nvSpPr>
        <p:spPr bwMode="auto">
          <a:xfrm>
            <a:off x="2659063" y="5834063"/>
            <a:ext cx="1550987" cy="3381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rPr>
              <a:t>Add Cash Flows</a:t>
            </a:r>
          </a:p>
        </p:txBody>
      </p:sp>
      <p:cxnSp>
        <p:nvCxnSpPr>
          <p:cNvPr id="72" name="Straight Arrow Connector 71"/>
          <p:cNvCxnSpPr/>
          <p:nvPr/>
        </p:nvCxnSpPr>
        <p:spPr>
          <a:xfrm rot="5400000">
            <a:off x="3311525" y="5710238"/>
            <a:ext cx="246063" cy="158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5400000">
            <a:off x="3320257" y="5134769"/>
            <a:ext cx="228600" cy="158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81" name="Text Box 19"/>
          <p:cNvSpPr txBox="1">
            <a:spLocks noChangeArrowheads="1"/>
          </p:cNvSpPr>
          <p:nvPr/>
        </p:nvSpPr>
        <p:spPr bwMode="auto">
          <a:xfrm>
            <a:off x="3716338" y="6492875"/>
            <a:ext cx="2568575" cy="347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cs typeface="Times New Roman" pitchFamily="18" charset="0"/>
              </a:rPr>
              <a:t>Ord. Annuity or An. Due?</a:t>
            </a:r>
          </a:p>
        </p:txBody>
      </p:sp>
      <p:cxnSp>
        <p:nvCxnSpPr>
          <p:cNvPr id="2082" name="Straight Arrow Connector 74"/>
          <p:cNvCxnSpPr>
            <a:cxnSpLocks noChangeShapeType="1"/>
            <a:stCxn id="2078" idx="2"/>
            <a:endCxn id="2081" idx="0"/>
          </p:cNvCxnSpPr>
          <p:nvPr/>
        </p:nvCxnSpPr>
        <p:spPr bwMode="auto">
          <a:xfrm>
            <a:off x="3435350" y="6172200"/>
            <a:ext cx="1565275" cy="320675"/>
          </a:xfrm>
          <a:prstGeom prst="straightConnector1">
            <a:avLst/>
          </a:prstGeom>
          <a:noFill/>
          <a:ln w="1587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83" name="Straight Arrow Connector 77"/>
          <p:cNvCxnSpPr>
            <a:cxnSpLocks noChangeShapeType="1"/>
            <a:stCxn id="2075" idx="2"/>
            <a:endCxn id="2081" idx="0"/>
          </p:cNvCxnSpPr>
          <p:nvPr/>
        </p:nvCxnSpPr>
        <p:spPr bwMode="auto">
          <a:xfrm flipH="1">
            <a:off x="5000625" y="5605463"/>
            <a:ext cx="906463" cy="887412"/>
          </a:xfrm>
          <a:prstGeom prst="straightConnector1">
            <a:avLst/>
          </a:prstGeom>
          <a:noFill/>
          <a:ln w="1587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084" name="Text Box 19"/>
          <p:cNvSpPr txBox="1">
            <a:spLocks noChangeArrowheads="1"/>
          </p:cNvSpPr>
          <p:nvPr/>
        </p:nvSpPr>
        <p:spPr bwMode="auto">
          <a:xfrm>
            <a:off x="4398963" y="7053263"/>
            <a:ext cx="1184275"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cs typeface="Times New Roman" pitchFamily="18" charset="0"/>
              </a:rPr>
              <a:t>List Inputs</a:t>
            </a:r>
          </a:p>
        </p:txBody>
      </p:sp>
      <p:cxnSp>
        <p:nvCxnSpPr>
          <p:cNvPr id="82" name="Straight Arrow Connector 81"/>
          <p:cNvCxnSpPr/>
          <p:nvPr/>
        </p:nvCxnSpPr>
        <p:spPr>
          <a:xfrm rot="5400000">
            <a:off x="4889500" y="6951663"/>
            <a:ext cx="203200"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86" name="Text Box 19"/>
          <p:cNvSpPr txBox="1">
            <a:spLocks noChangeArrowheads="1"/>
          </p:cNvSpPr>
          <p:nvPr/>
        </p:nvSpPr>
        <p:spPr bwMode="auto">
          <a:xfrm>
            <a:off x="3530600" y="7602538"/>
            <a:ext cx="2938463" cy="3476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cs typeface="Times New Roman" pitchFamily="18" charset="0"/>
              </a:rPr>
              <a:t>Know What You Need to Find?</a:t>
            </a:r>
          </a:p>
        </p:txBody>
      </p:sp>
      <p:cxnSp>
        <p:nvCxnSpPr>
          <p:cNvPr id="86" name="Straight Arrow Connector 85"/>
          <p:cNvCxnSpPr/>
          <p:nvPr/>
        </p:nvCxnSpPr>
        <p:spPr>
          <a:xfrm rot="16200000" flipH="1">
            <a:off x="4889500" y="7500938"/>
            <a:ext cx="203200"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88" name="Text Box 19"/>
          <p:cNvSpPr txBox="1">
            <a:spLocks noChangeArrowheads="1"/>
          </p:cNvSpPr>
          <p:nvPr/>
        </p:nvSpPr>
        <p:spPr bwMode="auto">
          <a:xfrm>
            <a:off x="3530600" y="8432800"/>
            <a:ext cx="2938463" cy="347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cs typeface="Times New Roman" pitchFamily="18" charset="0"/>
              </a:rPr>
              <a:t>Compute the Answer</a:t>
            </a:r>
          </a:p>
        </p:txBody>
      </p:sp>
      <p:cxnSp>
        <p:nvCxnSpPr>
          <p:cNvPr id="101" name="Straight Arrow Connector 100"/>
          <p:cNvCxnSpPr/>
          <p:nvPr/>
        </p:nvCxnSpPr>
        <p:spPr>
          <a:xfrm rot="5400000">
            <a:off x="4758532" y="8192294"/>
            <a:ext cx="482600" cy="158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90" name="TextBox 103"/>
          <p:cNvSpPr txBox="1">
            <a:spLocks noChangeArrowheads="1"/>
          </p:cNvSpPr>
          <p:nvPr/>
        </p:nvSpPr>
        <p:spPr bwMode="auto">
          <a:xfrm>
            <a:off x="5003800" y="8051800"/>
            <a:ext cx="48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Yes</a:t>
            </a:r>
          </a:p>
        </p:txBody>
      </p:sp>
      <p:cxnSp>
        <p:nvCxnSpPr>
          <p:cNvPr id="105" name="Straight Arrow Connector 104"/>
          <p:cNvCxnSpPr>
            <a:stCxn id="2092" idx="2"/>
            <a:endCxn id="2088" idx="1"/>
          </p:cNvCxnSpPr>
          <p:nvPr/>
        </p:nvCxnSpPr>
        <p:spPr>
          <a:xfrm rot="16200000" flipH="1">
            <a:off x="2459831" y="7535070"/>
            <a:ext cx="346075" cy="179546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92" name="TextBox 106"/>
          <p:cNvSpPr txBox="1">
            <a:spLocks noChangeArrowheads="1"/>
          </p:cNvSpPr>
          <p:nvPr/>
        </p:nvSpPr>
        <p:spPr bwMode="auto">
          <a:xfrm>
            <a:off x="533400" y="6875463"/>
            <a:ext cx="2405063" cy="1384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rPr>
              <a:t>Inventory What You Know</a:t>
            </a:r>
          </a:p>
          <a:p>
            <a:pPr algn="ctr" eaLnBrk="1" hangingPunct="1">
              <a:spcBef>
                <a:spcPct val="0"/>
              </a:spcBef>
              <a:buFontTx/>
              <a:buNone/>
            </a:pPr>
            <a:r>
              <a:rPr lang="en-US" altLang="en-US" sz="1600">
                <a:latin typeface="Times New Roman" pitchFamily="18" charset="0"/>
              </a:rPr>
              <a:t>To Identify What</a:t>
            </a:r>
          </a:p>
          <a:p>
            <a:pPr algn="ctr" eaLnBrk="1" hangingPunct="1">
              <a:spcBef>
                <a:spcPct val="0"/>
              </a:spcBef>
              <a:buFontTx/>
              <a:buNone/>
            </a:pPr>
            <a:r>
              <a:rPr lang="en-US" altLang="en-US" sz="1600">
                <a:latin typeface="Times New Roman" pitchFamily="18" charset="0"/>
              </a:rPr>
              <a:t>You Don’t Know</a:t>
            </a:r>
          </a:p>
          <a:p>
            <a:pPr algn="ctr" eaLnBrk="1" hangingPunct="1">
              <a:spcBef>
                <a:spcPct val="0"/>
              </a:spcBef>
              <a:buFontTx/>
              <a:buNone/>
            </a:pPr>
            <a:r>
              <a:rPr lang="en-US" altLang="en-US" sz="1200">
                <a:latin typeface="Times New Roman" pitchFamily="18" charset="0"/>
              </a:rPr>
              <a:t>Note: Usually (but not always), </a:t>
            </a:r>
          </a:p>
          <a:p>
            <a:pPr algn="ctr" eaLnBrk="1" hangingPunct="1">
              <a:spcBef>
                <a:spcPct val="0"/>
              </a:spcBef>
              <a:buFontTx/>
              <a:buNone/>
            </a:pPr>
            <a:r>
              <a:rPr lang="en-US" altLang="en-US" sz="1200">
                <a:latin typeface="Times New Roman" pitchFamily="18" charset="0"/>
              </a:rPr>
              <a:t>One of the Five Parameters</a:t>
            </a:r>
          </a:p>
          <a:p>
            <a:pPr algn="ctr" eaLnBrk="1" hangingPunct="1">
              <a:spcBef>
                <a:spcPct val="0"/>
              </a:spcBef>
              <a:buFontTx/>
              <a:buNone/>
            </a:pPr>
            <a:r>
              <a:rPr lang="en-US" altLang="en-US" sz="1200">
                <a:latin typeface="Times New Roman" pitchFamily="18" charset="0"/>
              </a:rPr>
              <a:t>Is Irrelevant</a:t>
            </a:r>
          </a:p>
        </p:txBody>
      </p:sp>
      <p:cxnSp>
        <p:nvCxnSpPr>
          <p:cNvPr id="110" name="Straight Connector 109"/>
          <p:cNvCxnSpPr>
            <a:stCxn id="2086" idx="2"/>
            <a:endCxn id="2094" idx="3"/>
          </p:cNvCxnSpPr>
          <p:nvPr/>
        </p:nvCxnSpPr>
        <p:spPr>
          <a:xfrm rot="5400000">
            <a:off x="4498976" y="7729537"/>
            <a:ext cx="279400" cy="720725"/>
          </a:xfrm>
          <a:prstGeom prst="line">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94" name="TextBox 113"/>
          <p:cNvSpPr txBox="1">
            <a:spLocks noChangeArrowheads="1"/>
          </p:cNvSpPr>
          <p:nvPr/>
        </p:nvSpPr>
        <p:spPr bwMode="auto">
          <a:xfrm>
            <a:off x="3843338" y="8059738"/>
            <a:ext cx="4349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No</a:t>
            </a:r>
          </a:p>
        </p:txBody>
      </p:sp>
      <p:cxnSp>
        <p:nvCxnSpPr>
          <p:cNvPr id="118" name="Elbow Connector 117"/>
          <p:cNvCxnSpPr>
            <a:stCxn id="2094" idx="1"/>
            <a:endCxn id="2092" idx="0"/>
          </p:cNvCxnSpPr>
          <p:nvPr/>
        </p:nvCxnSpPr>
        <p:spPr>
          <a:xfrm rot="10800000">
            <a:off x="1735138" y="6875463"/>
            <a:ext cx="2108200" cy="1354137"/>
          </a:xfrm>
          <a:prstGeom prst="bentConnector4">
            <a:avLst>
              <a:gd name="adj1" fmla="val 21477"/>
              <a:gd name="adj2" fmla="val 116876"/>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96" name="Text Box 19"/>
          <p:cNvSpPr txBox="1">
            <a:spLocks noChangeArrowheads="1"/>
          </p:cNvSpPr>
          <p:nvPr/>
        </p:nvSpPr>
        <p:spPr bwMode="auto">
          <a:xfrm>
            <a:off x="515938" y="3243263"/>
            <a:ext cx="1381125" cy="635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200">
                <a:latin typeface="Times New Roman" pitchFamily="18" charset="0"/>
                <a:cs typeface="Times New Roman" pitchFamily="18" charset="0"/>
              </a:rPr>
              <a:t>More Than One Pmt per year? Use </a:t>
            </a:r>
          </a:p>
          <a:p>
            <a:pPr algn="ctr" eaLnBrk="1" hangingPunct="1">
              <a:spcBef>
                <a:spcPct val="0"/>
              </a:spcBef>
              <a:buFontTx/>
              <a:buNone/>
            </a:pPr>
            <a:r>
              <a:rPr lang="en-US" altLang="en-US" sz="1200">
                <a:latin typeface="Times New Roman" pitchFamily="18" charset="0"/>
                <a:cs typeface="Times New Roman" pitchFamily="18" charset="0"/>
              </a:rPr>
              <a:t>Periodic Rate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lide Number Placeholder 5"/>
          <p:cNvSpPr>
            <a:spLocks noGrp="1"/>
          </p:cNvSpPr>
          <p:nvPr>
            <p:ph type="sldNum" sz="quarter" idx="12"/>
          </p:nvPr>
        </p:nvSpPr>
        <p:spPr/>
        <p:txBody>
          <a:bodyPr/>
          <a:lstStyle/>
          <a:p>
            <a:pPr>
              <a:defRPr/>
            </a:pPr>
            <a:fld id="{DEDBDED8-C36F-472D-B457-BDCF3C39B742}" type="slidenum">
              <a:rPr lang="en-US"/>
              <a:pPr>
                <a:defRPr/>
              </a:pPr>
              <a:t>10</a:t>
            </a:fld>
            <a:endParaRPr lang="en-US"/>
          </a:p>
        </p:txBody>
      </p:sp>
      <p:sp>
        <p:nvSpPr>
          <p:cNvPr id="11267" name="Text Box 4"/>
          <p:cNvSpPr txBox="1">
            <a:spLocks noChangeArrowheads="1"/>
          </p:cNvSpPr>
          <p:nvPr/>
        </p:nvSpPr>
        <p:spPr bwMode="auto">
          <a:xfrm>
            <a:off x="98425" y="227013"/>
            <a:ext cx="6759575"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spcBef>
                <a:spcPct val="0"/>
              </a:spcBef>
              <a:buFontTx/>
              <a:buNone/>
            </a:pPr>
            <a:r>
              <a:rPr lang="en-US" altLang="en-US" sz="1600" b="1" dirty="0" smtClean="0">
                <a:latin typeface="Times New Roman" pitchFamily="18" charset="0"/>
              </a:rPr>
              <a:t>11.</a:t>
            </a:r>
            <a:r>
              <a:rPr lang="en-US" altLang="en-US" sz="1600" dirty="0" smtClean="0">
                <a:latin typeface="Times New Roman" pitchFamily="18" charset="0"/>
              </a:rPr>
              <a:t> </a:t>
            </a:r>
            <a:r>
              <a:rPr lang="en-US" altLang="en-US" sz="1600" dirty="0">
                <a:latin typeface="Times New Roman" pitchFamily="18" charset="0"/>
              </a:rPr>
              <a:t>You are considering buying one of the two securities described below.  What is the fair market value of each security and which one is priced closer to its fair market value?</a:t>
            </a:r>
          </a:p>
          <a:p>
            <a:pPr eaLnBrk="1" hangingPunct="1">
              <a:lnSpc>
                <a:spcPct val="90000"/>
              </a:lnSpc>
              <a:spcBef>
                <a:spcPct val="0"/>
              </a:spcBef>
              <a:buFontTx/>
              <a:buNone/>
            </a:pPr>
            <a:r>
              <a:rPr lang="en-US" altLang="en-US" sz="1600" b="1" dirty="0">
                <a:latin typeface="Times New Roman" pitchFamily="18" charset="0"/>
              </a:rPr>
              <a:t>Security A:</a:t>
            </a:r>
            <a:r>
              <a:rPr lang="en-US" altLang="en-US" sz="1600" dirty="0">
                <a:latin typeface="Times New Roman" pitchFamily="18" charset="0"/>
              </a:rPr>
              <a:t> A 2-year investment period yielding 6.35% p.a.; monthly payments of $75; priced at $1950.</a:t>
            </a:r>
          </a:p>
          <a:p>
            <a:pPr eaLnBrk="1" hangingPunct="1">
              <a:lnSpc>
                <a:spcPct val="90000"/>
              </a:lnSpc>
              <a:spcBef>
                <a:spcPct val="0"/>
              </a:spcBef>
              <a:buFontTx/>
              <a:buNone/>
            </a:pPr>
            <a:r>
              <a:rPr lang="en-US" altLang="en-US" sz="1600" b="1" dirty="0">
                <a:latin typeface="Times New Roman" pitchFamily="18" charset="0"/>
              </a:rPr>
              <a:t>Security B:</a:t>
            </a:r>
            <a:r>
              <a:rPr lang="en-US" altLang="en-US" sz="1600" dirty="0">
                <a:latin typeface="Times New Roman" pitchFamily="18" charset="0"/>
              </a:rPr>
              <a:t> A 2-year investment period yielding 6.25% p.a.; 3 payments of $62.50 at the end of each of each successive 6-month period and a final lump sum payment of $1,062.50; priced at $1300.</a:t>
            </a:r>
          </a:p>
          <a:p>
            <a:pPr eaLnBrk="1" hangingPunct="1">
              <a:lnSpc>
                <a:spcPct val="90000"/>
              </a:lnSpc>
              <a:spcBef>
                <a:spcPct val="0"/>
              </a:spcBef>
              <a:buFontTx/>
              <a:buNone/>
            </a:pPr>
            <a:endParaRPr lang="en-US" altLang="en-US" sz="1600" dirty="0">
              <a:latin typeface="Times New Roman" pitchFamily="18" charset="0"/>
            </a:endParaRPr>
          </a:p>
          <a:p>
            <a:pPr eaLnBrk="1" hangingPunct="1">
              <a:lnSpc>
                <a:spcPct val="90000"/>
              </a:lnSpc>
              <a:spcBef>
                <a:spcPct val="0"/>
              </a:spcBef>
              <a:buFontTx/>
              <a:buNone/>
            </a:pPr>
            <a:r>
              <a:rPr lang="en-US" altLang="en-US" sz="1600" b="1" dirty="0">
                <a:latin typeface="Times New Roman" pitchFamily="18" charset="0"/>
              </a:rPr>
              <a:t>Security A:</a:t>
            </a:r>
          </a:p>
        </p:txBody>
      </p:sp>
      <p:sp>
        <p:nvSpPr>
          <p:cNvPr id="3" name="Footer Placeholder 2"/>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lide Number Placeholder 5"/>
          <p:cNvSpPr txBox="1">
            <a:spLocks noGrp="1"/>
          </p:cNvSpPr>
          <p:nvPr/>
        </p:nvSpPr>
        <p:spPr bwMode="auto">
          <a:xfrm>
            <a:off x="2971800" y="8839200"/>
            <a:ext cx="457200" cy="304800"/>
          </a:xfrm>
          <a:prstGeom prst="rect">
            <a:avLst/>
          </a:prstGeom>
          <a:noFill/>
          <a:ln>
            <a:miter lim="800000"/>
            <a:headEnd/>
            <a:tailEnd/>
          </a:ln>
        </p:spPr>
        <p:txBody>
          <a:bodyPr/>
          <a:lstStyle/>
          <a:p>
            <a:pPr algn="r">
              <a:defRPr/>
            </a:pPr>
            <a:fld id="{45CFF62D-5124-4A31-A1E9-C3C2206F90E9}" type="slidenum">
              <a:rPr lang="en-US" sz="1000">
                <a:latin typeface="+mn-lt"/>
              </a:rPr>
              <a:pPr algn="r">
                <a:defRPr/>
              </a:pPr>
              <a:t>11</a:t>
            </a:fld>
            <a:endParaRPr lang="en-US" sz="1000">
              <a:latin typeface="+mn-lt"/>
            </a:endParaRPr>
          </a:p>
        </p:txBody>
      </p:sp>
      <p:sp>
        <p:nvSpPr>
          <p:cNvPr id="33" name="Slide Number Placeholder 32"/>
          <p:cNvSpPr>
            <a:spLocks noGrp="1"/>
          </p:cNvSpPr>
          <p:nvPr>
            <p:ph type="sldNum" sz="quarter" idx="12"/>
          </p:nvPr>
        </p:nvSpPr>
        <p:spPr/>
        <p:txBody>
          <a:bodyPr/>
          <a:lstStyle/>
          <a:p>
            <a:pPr>
              <a:defRPr/>
            </a:pPr>
            <a:fld id="{83865655-5540-47F2-AAD2-252A0B3AC54A}" type="slidenum">
              <a:rPr lang="en-US" smtClean="0"/>
              <a:pPr>
                <a:defRPr/>
              </a:pPr>
              <a:t>11</a:t>
            </a:fld>
            <a:endParaRPr lang="en-US"/>
          </a:p>
        </p:txBody>
      </p:sp>
      <p:sp>
        <p:nvSpPr>
          <p:cNvPr id="3" name="Footer Placeholder 2"/>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5"/>
          <p:cNvSpPr>
            <a:spLocks noGrp="1"/>
          </p:cNvSpPr>
          <p:nvPr>
            <p:ph type="sldNum" sz="quarter" idx="12"/>
          </p:nvPr>
        </p:nvSpPr>
        <p:spPr/>
        <p:txBody>
          <a:bodyPr/>
          <a:lstStyle/>
          <a:p>
            <a:pPr>
              <a:defRPr/>
            </a:pPr>
            <a:fld id="{E1935B43-8C79-452E-B81D-CDAD97CED814}" type="slidenum">
              <a:rPr lang="en-US"/>
              <a:pPr>
                <a:defRPr/>
              </a:pPr>
              <a:t>12</a:t>
            </a:fld>
            <a:endParaRPr lang="en-US"/>
          </a:p>
        </p:txBody>
      </p:sp>
      <p:sp>
        <p:nvSpPr>
          <p:cNvPr id="15363" name="Text Box 4"/>
          <p:cNvSpPr txBox="1">
            <a:spLocks noChangeArrowheads="1"/>
          </p:cNvSpPr>
          <p:nvPr/>
        </p:nvSpPr>
        <p:spPr bwMode="auto">
          <a:xfrm>
            <a:off x="149225" y="277813"/>
            <a:ext cx="67087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smtClean="0">
                <a:latin typeface="Times New Roman" pitchFamily="18" charset="0"/>
              </a:rPr>
              <a:t>12.</a:t>
            </a:r>
            <a:r>
              <a:rPr lang="en-US" altLang="en-US" sz="1600" dirty="0" smtClean="0">
                <a:latin typeface="Times New Roman" pitchFamily="18" charset="0"/>
              </a:rPr>
              <a:t> You are considering buying a security that offers 10 semiannual payments of $200 (to be paid at the end of every 6-months) priced at $1,650.  You will receive the first payment six months from purchase.  You are not willing to give the seller more than a 10% rate of profit on this transaction.  Will you buy this security?  Your opportunity cost of capital is </a:t>
            </a:r>
            <a:r>
              <a:rPr lang="en-US" sz="1600" dirty="0">
                <a:latin typeface="Times New Roman"/>
                <a:ea typeface="Times New Roman"/>
              </a:rPr>
              <a:t>13.1548% </a:t>
            </a:r>
            <a:r>
              <a:rPr lang="en-US" sz="1600" dirty="0" smtClean="0">
                <a:latin typeface="Times New Roman"/>
                <a:ea typeface="Times New Roman"/>
              </a:rPr>
              <a:t>.</a:t>
            </a:r>
            <a:endParaRPr lang="en-US" altLang="en-US" sz="1600" dirty="0">
              <a:latin typeface="Times New Roman" pitchFamily="18" charset="0"/>
            </a:endParaRPr>
          </a:p>
        </p:txBody>
      </p:sp>
      <p:sp>
        <p:nvSpPr>
          <p:cNvPr id="3" name="Footer Placeholder 2"/>
          <p:cNvSpPr>
            <a:spLocks noGrp="1"/>
          </p:cNvSpPr>
          <p:nvPr>
            <p:ph type="ftr" sz="quarter" idx="11"/>
          </p:nvPr>
        </p:nvSpPr>
        <p:spPr/>
        <p:txBody>
          <a:bodyPr/>
          <a:lstStyle/>
          <a:p>
            <a:pPr>
              <a:defRPr/>
            </a:pPr>
            <a:r>
              <a:rPr lang="en-US" dirty="0" smtClean="0"/>
              <a:t>TVM Sample Problems </a:t>
            </a:r>
            <a:r>
              <a:rPr lang="en-US" sz="800" dirty="0" smtClean="0"/>
              <a:t>(ver. 2.2 Feb 17)</a:t>
            </a:r>
            <a:endParaRPr lang="en-US" sz="800" dirty="0"/>
          </a:p>
        </p:txBody>
      </p:sp>
    </p:spTree>
    <p:extLst>
      <p:ext uri="{BB962C8B-B14F-4D97-AF65-F5344CB8AC3E}">
        <p14:creationId xmlns:p14="http://schemas.microsoft.com/office/powerpoint/2010/main" val="3747348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pPr>
              <a:defRPr/>
            </a:pPr>
            <a:fld id="{7270A38E-5619-4120-BDD8-31263854FFBB}" type="slidenum">
              <a:rPr lang="en-US"/>
              <a:pPr>
                <a:defRPr/>
              </a:pPr>
              <a:t>13</a:t>
            </a:fld>
            <a:endParaRPr lang="en-US"/>
          </a:p>
        </p:txBody>
      </p:sp>
      <p:sp>
        <p:nvSpPr>
          <p:cNvPr id="13315" name="Text Box 4"/>
          <p:cNvSpPr txBox="1">
            <a:spLocks noChangeArrowheads="1"/>
          </p:cNvSpPr>
          <p:nvPr/>
        </p:nvSpPr>
        <p:spPr bwMode="auto">
          <a:xfrm>
            <a:off x="127000" y="166688"/>
            <a:ext cx="6562725"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smtClean="0">
                <a:latin typeface="Times New Roman" pitchFamily="18" charset="0"/>
              </a:rPr>
              <a:t>13. </a:t>
            </a:r>
            <a:r>
              <a:rPr lang="en-US" altLang="en-US" sz="1600" b="1" dirty="0">
                <a:latin typeface="Times New Roman" pitchFamily="18" charset="0"/>
              </a:rPr>
              <a:t>Retirement Plan </a:t>
            </a:r>
            <a:r>
              <a:rPr lang="en-US" altLang="en-US" sz="1600" dirty="0">
                <a:latin typeface="Times New Roman" pitchFamily="18" charset="0"/>
              </a:rPr>
              <a:t>You plan to retire on your 65th birthday. You want to withdraw $100,000.00 each year at the beginning of each year. You plan to live until your 88th birthday and you want your account balance to be $0 on that day (this is for planning purposes only). How much money you must deposit annually into a retirement account starting on your 25th birthday to fund the above described retirement plan. You estimate the average rate of return over the rest of your life will be 7% p.a.</a:t>
            </a:r>
          </a:p>
        </p:txBody>
      </p:sp>
      <p:sp>
        <p:nvSpPr>
          <p:cNvPr id="3" name="Footer Placeholder 2"/>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DB52A27-A749-495F-88F4-BB0FFC9680EE}" type="slidenum">
              <a:rPr lang="en-US"/>
              <a:pPr>
                <a:defRPr/>
              </a:pPr>
              <a:t>14</a:t>
            </a:fld>
            <a:endParaRPr lang="en-US"/>
          </a:p>
        </p:txBody>
      </p:sp>
      <p:sp>
        <p:nvSpPr>
          <p:cNvPr id="14339" name="Text Box 4"/>
          <p:cNvSpPr txBox="1">
            <a:spLocks noChangeArrowheads="1"/>
          </p:cNvSpPr>
          <p:nvPr/>
        </p:nvSpPr>
        <p:spPr bwMode="auto">
          <a:xfrm>
            <a:off x="174625" y="290513"/>
            <a:ext cx="6683375"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smtClean="0">
                <a:latin typeface="Times New Roman" pitchFamily="18" charset="0"/>
              </a:rPr>
              <a:t>14. </a:t>
            </a:r>
            <a:r>
              <a:rPr lang="en-US" altLang="en-US" sz="1600" dirty="0">
                <a:latin typeface="Times New Roman" pitchFamily="18" charset="0"/>
              </a:rPr>
              <a:t>Martha Mills, manager of the Plaza Gold Emporium, wants to allow her customers to buy on credit, giving them 3 months in which to pay.  However, Martha will have to borrow from her bank to establish the credit reserve.  The bank will charge 7% p.a. interest compounded monthly.  Martha wants to quote a simple rate to her customers that will exactly cover her financing cost.  What simple (quoted, nominal) should Martha quote to her customers.  Assume that all customers will take the full 3 months to pay. (Hint: the credit account compounds quarterly.)</a:t>
            </a:r>
          </a:p>
        </p:txBody>
      </p:sp>
      <p:sp>
        <p:nvSpPr>
          <p:cNvPr id="2" name="Footer Placeholder 1"/>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5"/>
          <p:cNvSpPr>
            <a:spLocks noGrp="1"/>
          </p:cNvSpPr>
          <p:nvPr>
            <p:ph type="sldNum" sz="quarter" idx="12"/>
          </p:nvPr>
        </p:nvSpPr>
        <p:spPr/>
        <p:txBody>
          <a:bodyPr/>
          <a:lstStyle/>
          <a:p>
            <a:pPr>
              <a:defRPr/>
            </a:pPr>
            <a:fld id="{9CBEE1E6-9217-40F4-A0D8-5F41EEC00987}" type="slidenum">
              <a:rPr lang="en-US"/>
              <a:pPr>
                <a:defRPr/>
              </a:pPr>
              <a:t>15</a:t>
            </a:fld>
            <a:endParaRPr lang="en-US"/>
          </a:p>
        </p:txBody>
      </p:sp>
      <p:grpSp>
        <p:nvGrpSpPr>
          <p:cNvPr id="2" name="Group 69"/>
          <p:cNvGrpSpPr>
            <a:grpSpLocks/>
          </p:cNvGrpSpPr>
          <p:nvPr/>
        </p:nvGrpSpPr>
        <p:grpSpPr bwMode="auto">
          <a:xfrm>
            <a:off x="1423988" y="471488"/>
            <a:ext cx="2954337" cy="1687512"/>
            <a:chOff x="1423988" y="471488"/>
            <a:chExt cx="2954337" cy="1687512"/>
          </a:xfrm>
        </p:grpSpPr>
        <p:grpSp>
          <p:nvGrpSpPr>
            <p:cNvPr id="16392" name="Group 4"/>
            <p:cNvGrpSpPr>
              <a:grpSpLocks/>
            </p:cNvGrpSpPr>
            <p:nvPr/>
          </p:nvGrpSpPr>
          <p:grpSpPr bwMode="auto">
            <a:xfrm>
              <a:off x="1803400" y="1398588"/>
              <a:ext cx="2422525" cy="119062"/>
              <a:chOff x="576" y="1824"/>
              <a:chExt cx="2160" cy="96"/>
            </a:xfrm>
          </p:grpSpPr>
          <p:sp>
            <p:nvSpPr>
              <p:cNvPr id="16410" name="Line 5"/>
              <p:cNvSpPr>
                <a:spLocks noChangeShapeType="1"/>
              </p:cNvSpPr>
              <p:nvPr/>
            </p:nvSpPr>
            <p:spPr bwMode="auto">
              <a:xfrm>
                <a:off x="57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1" name="Line 6"/>
              <p:cNvSpPr>
                <a:spLocks noChangeShapeType="1"/>
              </p:cNvSpPr>
              <p:nvPr/>
            </p:nvSpPr>
            <p:spPr bwMode="auto">
              <a:xfrm>
                <a:off x="111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Line 7"/>
              <p:cNvSpPr>
                <a:spLocks noChangeShapeType="1"/>
              </p:cNvSpPr>
              <p:nvPr/>
            </p:nvSpPr>
            <p:spPr bwMode="auto">
              <a:xfrm>
                <a:off x="165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3" name="Line 8"/>
              <p:cNvSpPr>
                <a:spLocks noChangeShapeType="1"/>
              </p:cNvSpPr>
              <p:nvPr/>
            </p:nvSpPr>
            <p:spPr bwMode="auto">
              <a:xfrm>
                <a:off x="219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9"/>
              <p:cNvSpPr>
                <a:spLocks noChangeShapeType="1"/>
              </p:cNvSpPr>
              <p:nvPr/>
            </p:nvSpPr>
            <p:spPr bwMode="auto">
              <a:xfrm>
                <a:off x="273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Line 10"/>
              <p:cNvSpPr>
                <a:spLocks noChangeShapeType="1"/>
              </p:cNvSpPr>
              <p:nvPr/>
            </p:nvSpPr>
            <p:spPr bwMode="auto">
              <a:xfrm>
                <a:off x="576" y="1872"/>
                <a:ext cx="21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393" name="Line 11"/>
            <p:cNvSpPr>
              <a:spLocks noChangeShapeType="1"/>
            </p:cNvSpPr>
            <p:nvPr/>
          </p:nvSpPr>
          <p:spPr bwMode="auto">
            <a:xfrm flipH="1" flipV="1">
              <a:off x="4213225" y="520700"/>
              <a:ext cx="0" cy="492125"/>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16394" name="Group 12"/>
            <p:cNvGrpSpPr>
              <a:grpSpLocks/>
            </p:cNvGrpSpPr>
            <p:nvPr/>
          </p:nvGrpSpPr>
          <p:grpSpPr bwMode="auto">
            <a:xfrm>
              <a:off x="2409825" y="1081088"/>
              <a:ext cx="1209675" cy="276225"/>
              <a:chOff x="2036" y="3132"/>
              <a:chExt cx="1080" cy="399"/>
            </a:xfrm>
          </p:grpSpPr>
          <p:sp>
            <p:nvSpPr>
              <p:cNvPr id="16407" name="Line 13"/>
              <p:cNvSpPr>
                <a:spLocks noChangeShapeType="1"/>
              </p:cNvSpPr>
              <p:nvPr/>
            </p:nvSpPr>
            <p:spPr bwMode="auto">
              <a:xfrm flipH="1" flipV="1">
                <a:off x="2036" y="3132"/>
                <a:ext cx="0" cy="399"/>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408" name="Line 14"/>
              <p:cNvSpPr>
                <a:spLocks noChangeShapeType="1"/>
              </p:cNvSpPr>
              <p:nvPr/>
            </p:nvSpPr>
            <p:spPr bwMode="auto">
              <a:xfrm flipH="1" flipV="1">
                <a:off x="2576" y="3132"/>
                <a:ext cx="0" cy="399"/>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409" name="Line 15"/>
              <p:cNvSpPr>
                <a:spLocks noChangeShapeType="1"/>
              </p:cNvSpPr>
              <p:nvPr/>
            </p:nvSpPr>
            <p:spPr bwMode="auto">
              <a:xfrm flipH="1" flipV="1">
                <a:off x="3116" y="3132"/>
                <a:ext cx="0" cy="399"/>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sp>
          <p:nvSpPr>
            <p:cNvPr id="16395" name="AutoShape 16"/>
            <p:cNvSpPr>
              <a:spLocks/>
            </p:cNvSpPr>
            <p:nvPr/>
          </p:nvSpPr>
          <p:spPr bwMode="auto">
            <a:xfrm rot="-5400000">
              <a:off x="3261519" y="80169"/>
              <a:ext cx="85725" cy="1928813"/>
            </a:xfrm>
            <a:prstGeom prst="rightBrace">
              <a:avLst>
                <a:gd name="adj1" fmla="val 1875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16396" name="Text Box 17"/>
            <p:cNvSpPr txBox="1">
              <a:spLocks noChangeArrowheads="1"/>
            </p:cNvSpPr>
            <p:nvPr/>
          </p:nvSpPr>
          <p:spPr bwMode="auto">
            <a:xfrm>
              <a:off x="2836863" y="776288"/>
              <a:ext cx="7318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PMT = 50</a:t>
              </a:r>
            </a:p>
          </p:txBody>
        </p:sp>
        <p:sp>
          <p:nvSpPr>
            <p:cNvPr id="16397" name="Line 18"/>
            <p:cNvSpPr>
              <a:spLocks noChangeShapeType="1"/>
            </p:cNvSpPr>
            <p:nvPr/>
          </p:nvSpPr>
          <p:spPr bwMode="auto">
            <a:xfrm>
              <a:off x="1797050" y="1701800"/>
              <a:ext cx="0" cy="403225"/>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398" name="Text Box 19"/>
            <p:cNvSpPr txBox="1">
              <a:spLocks noChangeArrowheads="1"/>
            </p:cNvSpPr>
            <p:nvPr/>
          </p:nvSpPr>
          <p:spPr bwMode="auto">
            <a:xfrm>
              <a:off x="2316163" y="1520825"/>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1</a:t>
              </a:r>
            </a:p>
          </p:txBody>
        </p:sp>
        <p:sp>
          <p:nvSpPr>
            <p:cNvPr id="16399" name="Text Box 20"/>
            <p:cNvSpPr txBox="1">
              <a:spLocks noChangeArrowheads="1"/>
            </p:cNvSpPr>
            <p:nvPr/>
          </p:nvSpPr>
          <p:spPr bwMode="auto">
            <a:xfrm>
              <a:off x="2921000" y="1520825"/>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2</a:t>
              </a:r>
            </a:p>
          </p:txBody>
        </p:sp>
        <p:sp>
          <p:nvSpPr>
            <p:cNvPr id="16400" name="Text Box 21"/>
            <p:cNvSpPr txBox="1">
              <a:spLocks noChangeArrowheads="1"/>
            </p:cNvSpPr>
            <p:nvPr/>
          </p:nvSpPr>
          <p:spPr bwMode="auto">
            <a:xfrm>
              <a:off x="1712913" y="1520825"/>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0</a:t>
              </a:r>
            </a:p>
          </p:txBody>
        </p:sp>
        <p:sp>
          <p:nvSpPr>
            <p:cNvPr id="16401" name="Text Box 22"/>
            <p:cNvSpPr txBox="1">
              <a:spLocks noChangeArrowheads="1"/>
            </p:cNvSpPr>
            <p:nvPr/>
          </p:nvSpPr>
          <p:spPr bwMode="auto">
            <a:xfrm>
              <a:off x="3527425" y="1520825"/>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3</a:t>
              </a:r>
            </a:p>
          </p:txBody>
        </p:sp>
        <p:sp>
          <p:nvSpPr>
            <p:cNvPr id="16402" name="Text Box 23"/>
            <p:cNvSpPr txBox="1">
              <a:spLocks noChangeArrowheads="1"/>
            </p:cNvSpPr>
            <p:nvPr/>
          </p:nvSpPr>
          <p:spPr bwMode="auto">
            <a:xfrm>
              <a:off x="4133850" y="1520825"/>
              <a:ext cx="2444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4</a:t>
              </a:r>
            </a:p>
          </p:txBody>
        </p:sp>
        <p:sp>
          <p:nvSpPr>
            <p:cNvPr id="16403" name="Text Box 24"/>
            <p:cNvSpPr txBox="1">
              <a:spLocks noChangeArrowheads="1"/>
            </p:cNvSpPr>
            <p:nvPr/>
          </p:nvSpPr>
          <p:spPr bwMode="auto">
            <a:xfrm>
              <a:off x="1798638" y="1884363"/>
              <a:ext cx="565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PV = ?</a:t>
              </a:r>
            </a:p>
          </p:txBody>
        </p:sp>
        <p:sp>
          <p:nvSpPr>
            <p:cNvPr id="16404" name="Text Box 25"/>
            <p:cNvSpPr txBox="1">
              <a:spLocks noChangeArrowheads="1"/>
            </p:cNvSpPr>
            <p:nvPr/>
          </p:nvSpPr>
          <p:spPr bwMode="auto">
            <a:xfrm>
              <a:off x="1423988" y="1173163"/>
              <a:ext cx="11304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nominal = 8.24%</a:t>
              </a:r>
            </a:p>
          </p:txBody>
        </p:sp>
        <p:sp>
          <p:nvSpPr>
            <p:cNvPr id="16405" name="Text Box 26"/>
            <p:cNvSpPr txBox="1">
              <a:spLocks noChangeArrowheads="1"/>
            </p:cNvSpPr>
            <p:nvPr/>
          </p:nvSpPr>
          <p:spPr bwMode="auto">
            <a:xfrm>
              <a:off x="3333750" y="471488"/>
              <a:ext cx="8715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PMT = 1000</a:t>
              </a:r>
            </a:p>
          </p:txBody>
        </p:sp>
        <p:sp>
          <p:nvSpPr>
            <p:cNvPr id="16406" name="Line 27"/>
            <p:cNvSpPr>
              <a:spLocks noChangeShapeType="1"/>
            </p:cNvSpPr>
            <p:nvPr/>
          </p:nvSpPr>
          <p:spPr bwMode="auto">
            <a:xfrm flipH="1" flipV="1">
              <a:off x="4219575" y="1074738"/>
              <a:ext cx="0" cy="276225"/>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sp>
        <p:nvSpPr>
          <p:cNvPr id="11269" name="Text Box 29"/>
          <p:cNvSpPr txBox="1">
            <a:spLocks noChangeArrowheads="1"/>
          </p:cNvSpPr>
          <p:nvPr/>
        </p:nvSpPr>
        <p:spPr bwMode="auto">
          <a:xfrm>
            <a:off x="146050" y="201613"/>
            <a:ext cx="67119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Another way:</a:t>
            </a:r>
            <a:r>
              <a:rPr lang="en-US" altLang="en-US" sz="1600">
                <a:latin typeface="Times New Roman" pitchFamily="18" charset="0"/>
              </a:rPr>
              <a:t> Recognize the cash flows as such (this looks like a bond or a non-amortized loan)</a:t>
            </a:r>
          </a:p>
        </p:txBody>
      </p:sp>
      <p:sp>
        <p:nvSpPr>
          <p:cNvPr id="3" name="Footer Placeholder 2"/>
          <p:cNvSpPr>
            <a:spLocks noGrp="1"/>
          </p:cNvSpPr>
          <p:nvPr>
            <p:ph type="ftr" sz="quarter" idx="11"/>
          </p:nvPr>
        </p:nvSpPr>
        <p:spPr/>
        <p:txBody>
          <a:bodyPr/>
          <a:lstStyle/>
          <a:p>
            <a:pPr>
              <a:defRPr/>
            </a:pPr>
            <a:r>
              <a:rPr lang="en-US" dirty="0" smtClean="0"/>
              <a:t>TVM Sample Problems</a:t>
            </a:r>
            <a:endParaRPr lang="en-US" sz="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 calcmode="lin" valueType="num">
                                      <p:cBhvr additive="base">
                                        <p:cTn id="7" dur="500" fill="hold"/>
                                        <p:tgtEl>
                                          <p:spTgt spid="11269"/>
                                        </p:tgtEl>
                                        <p:attrNameLst>
                                          <p:attrName>ppt_x</p:attrName>
                                        </p:attrNameLst>
                                      </p:cBhvr>
                                      <p:tavLst>
                                        <p:tav tm="0">
                                          <p:val>
                                            <p:strVal val="#ppt_x"/>
                                          </p:val>
                                        </p:tav>
                                        <p:tav tm="100000">
                                          <p:val>
                                            <p:strVal val="#ppt_x"/>
                                          </p:val>
                                        </p:tav>
                                      </p:tavLst>
                                    </p:anim>
                                    <p:anim calcmode="lin" valueType="num">
                                      <p:cBhvr additive="base">
                                        <p:cTn id="8" dur="500" fill="hold"/>
                                        <p:tgtEl>
                                          <p:spTgt spid="1126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lide Number Placeholder 4"/>
          <p:cNvSpPr>
            <a:spLocks noGrp="1"/>
          </p:cNvSpPr>
          <p:nvPr>
            <p:ph type="sldNum" sz="quarter" idx="12"/>
          </p:nvPr>
        </p:nvSpPr>
        <p:spPr/>
        <p:txBody>
          <a:bodyPr/>
          <a:lstStyle/>
          <a:p>
            <a:pPr>
              <a:defRPr/>
            </a:pPr>
            <a:fld id="{D80A88DB-6984-4E3F-89AB-24DE81F5F6CD}" type="slidenum">
              <a:rPr lang="en-US"/>
              <a:pPr>
                <a:defRPr/>
              </a:pPr>
              <a:t>16</a:t>
            </a:fld>
            <a:endParaRPr lang="en-US"/>
          </a:p>
        </p:txBody>
      </p:sp>
      <p:sp>
        <p:nvSpPr>
          <p:cNvPr id="17411" name="Text Box 2"/>
          <p:cNvSpPr txBox="1">
            <a:spLocks noChangeArrowheads="1"/>
          </p:cNvSpPr>
          <p:nvPr/>
        </p:nvSpPr>
        <p:spPr bwMode="auto">
          <a:xfrm>
            <a:off x="161925" y="442913"/>
            <a:ext cx="66960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15.</a:t>
            </a:r>
            <a:r>
              <a:rPr lang="en-US" altLang="en-US" sz="1600">
                <a:latin typeface="Times New Roman" pitchFamily="18" charset="0"/>
              </a:rPr>
              <a:t> On 1 January you deposited $500 in a savings account that pays 3% p.a..  You plan to deposit $500 every three months thereafter (i.e. the next deposit will be on 1 April, the subsequent deposit on 1 July, etc.)  How much money will have accumulated after 14 months?    </a:t>
            </a:r>
            <a:r>
              <a:rPr lang="en-US" altLang="en-US" sz="1600" b="1">
                <a:latin typeface="Times New Roman" pitchFamily="18" charset="0"/>
              </a:rPr>
              <a:t>Wrong Ans: $2,383.37</a:t>
            </a:r>
            <a:r>
              <a:rPr lang="en-US" altLang="en-US" sz="1600">
                <a:latin typeface="Times New Roman" pitchFamily="18" charset="0"/>
              </a:rPr>
              <a:t> </a:t>
            </a:r>
          </a:p>
        </p:txBody>
      </p:sp>
      <p:sp>
        <p:nvSpPr>
          <p:cNvPr id="17412" name="Line 3"/>
          <p:cNvSpPr>
            <a:spLocks noChangeShapeType="1"/>
          </p:cNvSpPr>
          <p:nvPr/>
        </p:nvSpPr>
        <p:spPr bwMode="auto">
          <a:xfrm>
            <a:off x="295275" y="22701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3" name="Line 4"/>
          <p:cNvSpPr>
            <a:spLocks noChangeShapeType="1"/>
          </p:cNvSpPr>
          <p:nvPr/>
        </p:nvSpPr>
        <p:spPr bwMode="auto">
          <a:xfrm>
            <a:off x="1152525" y="22701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4" name="Line 5"/>
          <p:cNvSpPr>
            <a:spLocks noChangeShapeType="1"/>
          </p:cNvSpPr>
          <p:nvPr/>
        </p:nvSpPr>
        <p:spPr bwMode="auto">
          <a:xfrm>
            <a:off x="2009775" y="22701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5" name="Line 6"/>
          <p:cNvSpPr>
            <a:spLocks noChangeShapeType="1"/>
          </p:cNvSpPr>
          <p:nvPr/>
        </p:nvSpPr>
        <p:spPr bwMode="auto">
          <a:xfrm>
            <a:off x="2867025" y="22701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6" name="Line 7"/>
          <p:cNvSpPr>
            <a:spLocks noChangeShapeType="1"/>
          </p:cNvSpPr>
          <p:nvPr/>
        </p:nvSpPr>
        <p:spPr bwMode="auto">
          <a:xfrm>
            <a:off x="3724275" y="22701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7" name="Line 8"/>
          <p:cNvSpPr>
            <a:spLocks noChangeShapeType="1"/>
          </p:cNvSpPr>
          <p:nvPr/>
        </p:nvSpPr>
        <p:spPr bwMode="auto">
          <a:xfrm>
            <a:off x="295275" y="2346325"/>
            <a:ext cx="45275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8" name="Line 9"/>
          <p:cNvSpPr>
            <a:spLocks noChangeShapeType="1"/>
          </p:cNvSpPr>
          <p:nvPr/>
        </p:nvSpPr>
        <p:spPr bwMode="auto">
          <a:xfrm flipH="1" flipV="1">
            <a:off x="2873375" y="1870075"/>
            <a:ext cx="0" cy="35401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419" name="Line 10"/>
          <p:cNvSpPr>
            <a:spLocks noChangeShapeType="1"/>
          </p:cNvSpPr>
          <p:nvPr/>
        </p:nvSpPr>
        <p:spPr bwMode="auto">
          <a:xfrm flipH="1" flipV="1">
            <a:off x="301625" y="1870075"/>
            <a:ext cx="0" cy="35401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420" name="Line 11"/>
          <p:cNvSpPr>
            <a:spLocks noChangeShapeType="1"/>
          </p:cNvSpPr>
          <p:nvPr/>
        </p:nvSpPr>
        <p:spPr bwMode="auto">
          <a:xfrm flipH="1" flipV="1">
            <a:off x="1158875" y="1870075"/>
            <a:ext cx="0" cy="35401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421" name="Line 12"/>
          <p:cNvSpPr>
            <a:spLocks noChangeShapeType="1"/>
          </p:cNvSpPr>
          <p:nvPr/>
        </p:nvSpPr>
        <p:spPr bwMode="auto">
          <a:xfrm flipH="1" flipV="1">
            <a:off x="2016125" y="1870075"/>
            <a:ext cx="0" cy="35401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422" name="AutoShape 13"/>
          <p:cNvSpPr>
            <a:spLocks/>
          </p:cNvSpPr>
          <p:nvPr/>
        </p:nvSpPr>
        <p:spPr bwMode="auto">
          <a:xfrm rot="-5400000">
            <a:off x="1936750" y="47625"/>
            <a:ext cx="120650" cy="3473450"/>
          </a:xfrm>
          <a:prstGeom prst="rightBrace">
            <a:avLst>
              <a:gd name="adj1" fmla="val 23991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17423" name="Text Box 14"/>
          <p:cNvSpPr txBox="1">
            <a:spLocks noChangeArrowheads="1"/>
          </p:cNvSpPr>
          <p:nvPr/>
        </p:nvSpPr>
        <p:spPr bwMode="auto">
          <a:xfrm>
            <a:off x="1485900" y="1433513"/>
            <a:ext cx="1093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PMT = $500</a:t>
            </a:r>
          </a:p>
        </p:txBody>
      </p:sp>
      <p:sp>
        <p:nvSpPr>
          <p:cNvPr id="17424" name="Line 15"/>
          <p:cNvSpPr>
            <a:spLocks noChangeShapeType="1"/>
          </p:cNvSpPr>
          <p:nvPr/>
        </p:nvSpPr>
        <p:spPr bwMode="auto">
          <a:xfrm flipH="1">
            <a:off x="4267200" y="2324100"/>
            <a:ext cx="6350" cy="731838"/>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425" name="Text Box 16"/>
          <p:cNvSpPr txBox="1">
            <a:spLocks noChangeArrowheads="1"/>
          </p:cNvSpPr>
          <p:nvPr/>
        </p:nvSpPr>
        <p:spPr bwMode="auto">
          <a:xfrm>
            <a:off x="1022350" y="24050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1</a:t>
            </a:r>
          </a:p>
        </p:txBody>
      </p:sp>
      <p:sp>
        <p:nvSpPr>
          <p:cNvPr id="17426" name="Text Box 17"/>
          <p:cNvSpPr txBox="1">
            <a:spLocks noChangeArrowheads="1"/>
          </p:cNvSpPr>
          <p:nvPr/>
        </p:nvSpPr>
        <p:spPr bwMode="auto">
          <a:xfrm>
            <a:off x="1879600" y="24050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2</a:t>
            </a:r>
          </a:p>
        </p:txBody>
      </p:sp>
      <p:sp>
        <p:nvSpPr>
          <p:cNvPr id="17427" name="Text Box 18"/>
          <p:cNvSpPr txBox="1">
            <a:spLocks noChangeArrowheads="1"/>
          </p:cNvSpPr>
          <p:nvPr/>
        </p:nvSpPr>
        <p:spPr bwMode="auto">
          <a:xfrm>
            <a:off x="165100" y="24050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0</a:t>
            </a:r>
          </a:p>
        </p:txBody>
      </p:sp>
      <p:sp>
        <p:nvSpPr>
          <p:cNvPr id="17428" name="Text Box 19"/>
          <p:cNvSpPr txBox="1">
            <a:spLocks noChangeArrowheads="1"/>
          </p:cNvSpPr>
          <p:nvPr/>
        </p:nvSpPr>
        <p:spPr bwMode="auto">
          <a:xfrm>
            <a:off x="2736850" y="24050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3</a:t>
            </a:r>
          </a:p>
        </p:txBody>
      </p:sp>
      <p:sp>
        <p:nvSpPr>
          <p:cNvPr id="17429" name="Text Box 20"/>
          <p:cNvSpPr txBox="1">
            <a:spLocks noChangeArrowheads="1"/>
          </p:cNvSpPr>
          <p:nvPr/>
        </p:nvSpPr>
        <p:spPr bwMode="auto">
          <a:xfrm>
            <a:off x="3594100" y="24050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4</a:t>
            </a:r>
          </a:p>
        </p:txBody>
      </p:sp>
      <p:sp>
        <p:nvSpPr>
          <p:cNvPr id="17430" name="Text Box 21"/>
          <p:cNvSpPr txBox="1">
            <a:spLocks noChangeArrowheads="1"/>
          </p:cNvSpPr>
          <p:nvPr/>
        </p:nvSpPr>
        <p:spPr bwMode="auto">
          <a:xfrm>
            <a:off x="4327525" y="2697163"/>
            <a:ext cx="679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FV = ?</a:t>
            </a:r>
          </a:p>
        </p:txBody>
      </p:sp>
      <p:sp>
        <p:nvSpPr>
          <p:cNvPr id="17431" name="Line 22"/>
          <p:cNvSpPr>
            <a:spLocks noChangeShapeType="1"/>
          </p:cNvSpPr>
          <p:nvPr/>
        </p:nvSpPr>
        <p:spPr bwMode="auto">
          <a:xfrm>
            <a:off x="4511675" y="22701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2" name="Text Box 23"/>
          <p:cNvSpPr txBox="1">
            <a:spLocks noChangeArrowheads="1"/>
          </p:cNvSpPr>
          <p:nvPr/>
        </p:nvSpPr>
        <p:spPr bwMode="auto">
          <a:xfrm>
            <a:off x="4381500" y="239871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5</a:t>
            </a:r>
          </a:p>
        </p:txBody>
      </p:sp>
      <p:sp>
        <p:nvSpPr>
          <p:cNvPr id="17433" name="Line 24"/>
          <p:cNvSpPr>
            <a:spLocks noChangeShapeType="1"/>
          </p:cNvSpPr>
          <p:nvPr/>
        </p:nvSpPr>
        <p:spPr bwMode="auto">
          <a:xfrm flipH="1" flipV="1">
            <a:off x="3724275" y="1857375"/>
            <a:ext cx="0" cy="35401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434" name="Text Box 25"/>
          <p:cNvSpPr txBox="1">
            <a:spLocks noChangeArrowheads="1"/>
          </p:cNvSpPr>
          <p:nvPr/>
        </p:nvSpPr>
        <p:spPr bwMode="auto">
          <a:xfrm>
            <a:off x="5072063" y="1639888"/>
            <a:ext cx="1785937"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m = 4</a:t>
            </a:r>
          </a:p>
          <a:p>
            <a:pPr eaLnBrk="1" hangingPunct="1">
              <a:spcBef>
                <a:spcPct val="0"/>
              </a:spcBef>
              <a:buFontTx/>
              <a:buNone/>
            </a:pPr>
            <a:r>
              <a:rPr lang="en-US" altLang="en-US" sz="1400">
                <a:latin typeface="Times New Roman" pitchFamily="18" charset="0"/>
              </a:rPr>
              <a:t>T = 14/12 =1.1666667</a:t>
            </a:r>
          </a:p>
          <a:p>
            <a:pPr eaLnBrk="1" hangingPunct="1">
              <a:spcBef>
                <a:spcPct val="0"/>
              </a:spcBef>
              <a:buFontTx/>
              <a:buNone/>
            </a:pPr>
            <a:r>
              <a:rPr lang="en-US" altLang="en-US" sz="1400">
                <a:latin typeface="Times New Roman" pitchFamily="18" charset="0"/>
              </a:rPr>
              <a:t>n = m x T = 4.666667</a:t>
            </a:r>
          </a:p>
        </p:txBody>
      </p:sp>
      <p:sp>
        <p:nvSpPr>
          <p:cNvPr id="17435" name="Text Box 26"/>
          <p:cNvSpPr txBox="1">
            <a:spLocks noChangeArrowheads="1"/>
          </p:cNvSpPr>
          <p:nvPr/>
        </p:nvSpPr>
        <p:spPr bwMode="auto">
          <a:xfrm>
            <a:off x="3962400" y="1557338"/>
            <a:ext cx="11287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n = 4.666667</a:t>
            </a:r>
          </a:p>
        </p:txBody>
      </p:sp>
      <p:sp>
        <p:nvSpPr>
          <p:cNvPr id="17436" name="Line 27"/>
          <p:cNvSpPr>
            <a:spLocks noChangeShapeType="1"/>
          </p:cNvSpPr>
          <p:nvPr/>
        </p:nvSpPr>
        <p:spPr bwMode="auto">
          <a:xfrm flipH="1">
            <a:off x="4276725" y="1816100"/>
            <a:ext cx="44450" cy="501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1532" name="Group 28"/>
          <p:cNvGraphicFramePr>
            <a:graphicFrameLocks noGrp="1"/>
          </p:cNvGraphicFramePr>
          <p:nvPr>
            <p:ph/>
          </p:nvPr>
        </p:nvGraphicFramePr>
        <p:xfrm>
          <a:off x="342900" y="3376613"/>
          <a:ext cx="6172200" cy="1908176"/>
        </p:xfrm>
        <a:graphic>
          <a:graphicData uri="http://schemas.openxmlformats.org/drawingml/2006/table">
            <a:tbl>
              <a:tblPr/>
              <a:tblGrid>
                <a:gridCol w="1169988"/>
                <a:gridCol w="1169987"/>
                <a:gridCol w="1169988"/>
                <a:gridCol w="1431925"/>
                <a:gridCol w="1230312"/>
              </a:tblGrid>
              <a:tr h="331788">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Cash Flow</a:t>
                      </a:r>
                      <a:endParaRPr kumimoji="0" lang="en-US" sz="14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PV</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n</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Arial" charset="0"/>
                          <a:cs typeface="Arial" charset="0"/>
                        </a:rPr>
                        <a:t>r</a:t>
                      </a:r>
                      <a:r>
                        <a:rPr kumimoji="0" lang="en-US" sz="1400" b="0" i="0" u="none" strike="noStrike" cap="none" normalizeH="0" baseline="-30000" dirty="0" err="1" smtClean="0">
                          <a:ln>
                            <a:noFill/>
                          </a:ln>
                          <a:solidFill>
                            <a:schemeClr val="tx1"/>
                          </a:solidFill>
                          <a:effectLst/>
                          <a:latin typeface="Arial" charset="0"/>
                          <a:cs typeface="Arial" charset="0"/>
                        </a:rPr>
                        <a:t>periodic</a:t>
                      </a:r>
                      <a:endParaRPr kumimoji="0" lang="en-US" sz="14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FV</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$500.00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4.6667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0.7500%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$517.74</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1</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$500.00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3.6667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0.7500%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$513.89</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2</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$500.00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2.6667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0.7500%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$510.06</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3</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$500.00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1.6667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0.7500%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$506.27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4</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$500.00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0.6667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0.7500%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$502.50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2763">
                <a:tc>
                  <a:txBody>
                    <a:bodyPr/>
                    <a:lstStyle/>
                    <a:p>
                      <a:pPr marL="0" marR="0" lvl="0" indent="0" algn="l" defTabSz="914400" rtl="0" eaLnBrk="1" fontAlgn="base" latinLnBrk="0" hangingPunct="1">
                        <a:lnSpc>
                          <a:spcPct val="1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 latinLnBrk="0" hangingPunct="1">
                        <a:lnSpc>
                          <a:spcPct val="1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 latinLnBrk="0" hangingPunct="1">
                        <a:lnSpc>
                          <a:spcPct val="1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bl>
          </a:graphicData>
        </a:graphic>
      </p:graphicFrame>
      <p:sp>
        <p:nvSpPr>
          <p:cNvPr id="17486" name="Text Box 80"/>
          <p:cNvSpPr txBox="1">
            <a:spLocks noChangeArrowheads="1"/>
          </p:cNvSpPr>
          <p:nvPr/>
        </p:nvSpPr>
        <p:spPr bwMode="auto">
          <a:xfrm>
            <a:off x="0" y="3033713"/>
            <a:ext cx="54133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Solution Option 1:</a:t>
            </a:r>
            <a:r>
              <a:rPr lang="en-US" altLang="en-US" sz="1600">
                <a:latin typeface="Times New Roman" pitchFamily="18" charset="0"/>
              </a:rPr>
              <a:t> Compound each CF forward and sum them:</a:t>
            </a:r>
          </a:p>
        </p:txBody>
      </p:sp>
      <p:sp>
        <p:nvSpPr>
          <p:cNvPr id="17487" name="Text Box 81"/>
          <p:cNvSpPr txBox="1">
            <a:spLocks noChangeArrowheads="1"/>
          </p:cNvSpPr>
          <p:nvPr/>
        </p:nvSpPr>
        <p:spPr bwMode="auto">
          <a:xfrm>
            <a:off x="4213225" y="4786313"/>
            <a:ext cx="21383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Sum of FVs:  </a:t>
            </a:r>
            <a:r>
              <a:rPr lang="en-US" altLang="en-US" sz="1600" b="1">
                <a:latin typeface="Times New Roman" pitchFamily="18" charset="0"/>
              </a:rPr>
              <a:t>$2,550.46</a:t>
            </a:r>
          </a:p>
        </p:txBody>
      </p:sp>
      <p:sp>
        <p:nvSpPr>
          <p:cNvPr id="17488" name="Text Box 82"/>
          <p:cNvSpPr txBox="1">
            <a:spLocks noChangeArrowheads="1"/>
          </p:cNvSpPr>
          <p:nvPr/>
        </p:nvSpPr>
        <p:spPr bwMode="auto">
          <a:xfrm>
            <a:off x="0" y="4989513"/>
            <a:ext cx="201771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Solution Option 2:</a:t>
            </a:r>
          </a:p>
          <a:p>
            <a:pPr eaLnBrk="1" hangingPunct="1">
              <a:spcBef>
                <a:spcPct val="0"/>
              </a:spcBef>
              <a:buFontTx/>
              <a:buNone/>
            </a:pPr>
            <a:r>
              <a:rPr lang="en-US" altLang="en-US" sz="1600">
                <a:latin typeface="Times New Roman" pitchFamily="18" charset="0"/>
              </a:rPr>
              <a:t>1) Find the FV at t=4: </a:t>
            </a:r>
          </a:p>
        </p:txBody>
      </p:sp>
      <p:sp>
        <p:nvSpPr>
          <p:cNvPr id="17489" name="Line 83"/>
          <p:cNvSpPr>
            <a:spLocks noChangeShapeType="1"/>
          </p:cNvSpPr>
          <p:nvPr/>
        </p:nvSpPr>
        <p:spPr bwMode="auto">
          <a:xfrm>
            <a:off x="2120900" y="58388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0" name="Line 84"/>
          <p:cNvSpPr>
            <a:spLocks noChangeShapeType="1"/>
          </p:cNvSpPr>
          <p:nvPr/>
        </p:nvSpPr>
        <p:spPr bwMode="auto">
          <a:xfrm>
            <a:off x="2978150" y="58388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1" name="Line 85"/>
          <p:cNvSpPr>
            <a:spLocks noChangeShapeType="1"/>
          </p:cNvSpPr>
          <p:nvPr/>
        </p:nvSpPr>
        <p:spPr bwMode="auto">
          <a:xfrm>
            <a:off x="3835400" y="58388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2" name="Line 86"/>
          <p:cNvSpPr>
            <a:spLocks noChangeShapeType="1"/>
          </p:cNvSpPr>
          <p:nvPr/>
        </p:nvSpPr>
        <p:spPr bwMode="auto">
          <a:xfrm>
            <a:off x="4692650" y="58388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3" name="Line 87"/>
          <p:cNvSpPr>
            <a:spLocks noChangeShapeType="1"/>
          </p:cNvSpPr>
          <p:nvPr/>
        </p:nvSpPr>
        <p:spPr bwMode="auto">
          <a:xfrm>
            <a:off x="5549900" y="58388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4" name="Line 88"/>
          <p:cNvSpPr>
            <a:spLocks noChangeShapeType="1"/>
          </p:cNvSpPr>
          <p:nvPr/>
        </p:nvSpPr>
        <p:spPr bwMode="auto">
          <a:xfrm>
            <a:off x="2120900" y="5915025"/>
            <a:ext cx="45275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5" name="AutoShape 89"/>
          <p:cNvSpPr>
            <a:spLocks/>
          </p:cNvSpPr>
          <p:nvPr/>
        </p:nvSpPr>
        <p:spPr bwMode="auto">
          <a:xfrm rot="-5400000">
            <a:off x="4216400" y="4159250"/>
            <a:ext cx="120650" cy="2603500"/>
          </a:xfrm>
          <a:prstGeom prst="rightBrace">
            <a:avLst>
              <a:gd name="adj1" fmla="val 17982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17496" name="Text Box 90"/>
          <p:cNvSpPr txBox="1">
            <a:spLocks noChangeArrowheads="1"/>
          </p:cNvSpPr>
          <p:nvPr/>
        </p:nvSpPr>
        <p:spPr bwMode="auto">
          <a:xfrm>
            <a:off x="3717925" y="5148263"/>
            <a:ext cx="1093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PMT = $500</a:t>
            </a:r>
          </a:p>
        </p:txBody>
      </p:sp>
      <p:sp>
        <p:nvSpPr>
          <p:cNvPr id="17497" name="Text Box 91"/>
          <p:cNvSpPr txBox="1">
            <a:spLocks noChangeArrowheads="1"/>
          </p:cNvSpPr>
          <p:nvPr/>
        </p:nvSpPr>
        <p:spPr bwMode="auto">
          <a:xfrm>
            <a:off x="2847975" y="5973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1</a:t>
            </a:r>
          </a:p>
        </p:txBody>
      </p:sp>
      <p:sp>
        <p:nvSpPr>
          <p:cNvPr id="17498" name="Text Box 92"/>
          <p:cNvSpPr txBox="1">
            <a:spLocks noChangeArrowheads="1"/>
          </p:cNvSpPr>
          <p:nvPr/>
        </p:nvSpPr>
        <p:spPr bwMode="auto">
          <a:xfrm>
            <a:off x="3705225" y="5973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2</a:t>
            </a:r>
          </a:p>
        </p:txBody>
      </p:sp>
      <p:sp>
        <p:nvSpPr>
          <p:cNvPr id="17499" name="Text Box 93"/>
          <p:cNvSpPr txBox="1">
            <a:spLocks noChangeArrowheads="1"/>
          </p:cNvSpPr>
          <p:nvPr/>
        </p:nvSpPr>
        <p:spPr bwMode="auto">
          <a:xfrm>
            <a:off x="1990725" y="5973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0</a:t>
            </a:r>
          </a:p>
        </p:txBody>
      </p:sp>
      <p:sp>
        <p:nvSpPr>
          <p:cNvPr id="17500" name="Text Box 94"/>
          <p:cNvSpPr txBox="1">
            <a:spLocks noChangeArrowheads="1"/>
          </p:cNvSpPr>
          <p:nvPr/>
        </p:nvSpPr>
        <p:spPr bwMode="auto">
          <a:xfrm>
            <a:off x="4562475" y="5973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3</a:t>
            </a:r>
          </a:p>
        </p:txBody>
      </p:sp>
      <p:sp>
        <p:nvSpPr>
          <p:cNvPr id="17501" name="Text Box 95"/>
          <p:cNvSpPr txBox="1">
            <a:spLocks noChangeArrowheads="1"/>
          </p:cNvSpPr>
          <p:nvPr/>
        </p:nvSpPr>
        <p:spPr bwMode="auto">
          <a:xfrm>
            <a:off x="5419725" y="5973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4</a:t>
            </a:r>
          </a:p>
        </p:txBody>
      </p:sp>
      <p:sp>
        <p:nvSpPr>
          <p:cNvPr id="17502" name="Line 96"/>
          <p:cNvSpPr>
            <a:spLocks noChangeShapeType="1"/>
          </p:cNvSpPr>
          <p:nvPr/>
        </p:nvSpPr>
        <p:spPr bwMode="auto">
          <a:xfrm>
            <a:off x="6337300" y="58388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03" name="Text Box 97"/>
          <p:cNvSpPr txBox="1">
            <a:spLocks noChangeArrowheads="1"/>
          </p:cNvSpPr>
          <p:nvPr/>
        </p:nvSpPr>
        <p:spPr bwMode="auto">
          <a:xfrm>
            <a:off x="6207125" y="596741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5</a:t>
            </a:r>
          </a:p>
        </p:txBody>
      </p:sp>
      <p:grpSp>
        <p:nvGrpSpPr>
          <p:cNvPr id="17504" name="Group 98"/>
          <p:cNvGrpSpPr>
            <a:grpSpLocks/>
          </p:cNvGrpSpPr>
          <p:nvPr/>
        </p:nvGrpSpPr>
        <p:grpSpPr bwMode="auto">
          <a:xfrm>
            <a:off x="2127250" y="5546725"/>
            <a:ext cx="3422650" cy="246063"/>
            <a:chOff x="1340" y="3794"/>
            <a:chExt cx="2156" cy="231"/>
          </a:xfrm>
        </p:grpSpPr>
        <p:sp>
          <p:nvSpPr>
            <p:cNvPr id="17524" name="Line 99"/>
            <p:cNvSpPr>
              <a:spLocks noChangeShapeType="1"/>
            </p:cNvSpPr>
            <p:nvPr/>
          </p:nvSpPr>
          <p:spPr bwMode="auto">
            <a:xfrm flipH="1" flipV="1">
              <a:off x="2960" y="3802"/>
              <a:ext cx="0" cy="22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525" name="Line 100"/>
            <p:cNvSpPr>
              <a:spLocks noChangeShapeType="1"/>
            </p:cNvSpPr>
            <p:nvPr/>
          </p:nvSpPr>
          <p:spPr bwMode="auto">
            <a:xfrm flipH="1" flipV="1">
              <a:off x="1340" y="3802"/>
              <a:ext cx="0" cy="22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526" name="Line 101"/>
            <p:cNvSpPr>
              <a:spLocks noChangeShapeType="1"/>
            </p:cNvSpPr>
            <p:nvPr/>
          </p:nvSpPr>
          <p:spPr bwMode="auto">
            <a:xfrm flipH="1" flipV="1">
              <a:off x="1880" y="3802"/>
              <a:ext cx="0" cy="22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527" name="Line 102"/>
            <p:cNvSpPr>
              <a:spLocks noChangeShapeType="1"/>
            </p:cNvSpPr>
            <p:nvPr/>
          </p:nvSpPr>
          <p:spPr bwMode="auto">
            <a:xfrm flipH="1" flipV="1">
              <a:off x="2420" y="3802"/>
              <a:ext cx="0" cy="22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528" name="Line 103"/>
            <p:cNvSpPr>
              <a:spLocks noChangeShapeType="1"/>
            </p:cNvSpPr>
            <p:nvPr/>
          </p:nvSpPr>
          <p:spPr bwMode="auto">
            <a:xfrm flipH="1" flipV="1">
              <a:off x="3496" y="3794"/>
              <a:ext cx="0" cy="22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sp>
        <p:nvSpPr>
          <p:cNvPr id="17505" name="Line 104"/>
          <p:cNvSpPr>
            <a:spLocks noChangeShapeType="1"/>
          </p:cNvSpPr>
          <p:nvPr/>
        </p:nvSpPr>
        <p:spPr bwMode="auto">
          <a:xfrm flipH="1">
            <a:off x="5549900" y="6229350"/>
            <a:ext cx="6350" cy="363538"/>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506" name="Text Box 105"/>
          <p:cNvSpPr txBox="1">
            <a:spLocks noChangeArrowheads="1"/>
          </p:cNvSpPr>
          <p:nvPr/>
        </p:nvSpPr>
        <p:spPr bwMode="auto">
          <a:xfrm>
            <a:off x="5654675" y="6272213"/>
            <a:ext cx="679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FV = ?</a:t>
            </a:r>
          </a:p>
        </p:txBody>
      </p:sp>
      <p:sp>
        <p:nvSpPr>
          <p:cNvPr id="17507" name="Text Box 106"/>
          <p:cNvSpPr txBox="1">
            <a:spLocks noChangeArrowheads="1"/>
          </p:cNvSpPr>
          <p:nvPr/>
        </p:nvSpPr>
        <p:spPr bwMode="auto">
          <a:xfrm>
            <a:off x="0" y="6361113"/>
            <a:ext cx="6269038"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a:p>
            <a:pPr eaLnBrk="1" hangingPunct="1">
              <a:spcBef>
                <a:spcPct val="0"/>
              </a:spcBef>
              <a:buFontTx/>
              <a:buNone/>
            </a:pPr>
            <a:r>
              <a:rPr lang="en-US" altLang="en-US" sz="1600">
                <a:latin typeface="Times New Roman" pitchFamily="18" charset="0"/>
              </a:rPr>
              <a:t>Set “END”, P/Y=4, N=4, I/Y=3, </a:t>
            </a:r>
            <a:r>
              <a:rPr lang="en-US" altLang="en-US" sz="1600" b="1">
                <a:latin typeface="Times New Roman" pitchFamily="18" charset="0"/>
              </a:rPr>
              <a:t>PV=500</a:t>
            </a:r>
            <a:r>
              <a:rPr lang="en-US" altLang="en-US" sz="1600">
                <a:latin typeface="Times New Roman" pitchFamily="18" charset="0"/>
              </a:rPr>
              <a:t>, PMT=500; CPT, FV: $2,537.78</a:t>
            </a:r>
          </a:p>
          <a:p>
            <a:pPr eaLnBrk="1" hangingPunct="1">
              <a:spcBef>
                <a:spcPct val="0"/>
              </a:spcBef>
              <a:buFontTx/>
              <a:buNone/>
            </a:pPr>
            <a:r>
              <a:rPr lang="en-US" altLang="en-US" sz="1600">
                <a:latin typeface="Times New Roman" pitchFamily="18" charset="0"/>
              </a:rPr>
              <a:t>2) Compound $2,537.78 forward 0.666667 periods</a:t>
            </a:r>
          </a:p>
        </p:txBody>
      </p:sp>
      <p:sp>
        <p:nvSpPr>
          <p:cNvPr id="17508" name="Text Box 107"/>
          <p:cNvSpPr txBox="1">
            <a:spLocks noChangeArrowheads="1"/>
          </p:cNvSpPr>
          <p:nvPr/>
        </p:nvSpPr>
        <p:spPr bwMode="auto">
          <a:xfrm>
            <a:off x="1184275" y="5573713"/>
            <a:ext cx="966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b="1">
                <a:latin typeface="Times New Roman" pitchFamily="18" charset="0"/>
              </a:rPr>
              <a:t>PV = $500</a:t>
            </a:r>
          </a:p>
        </p:txBody>
      </p:sp>
      <p:sp>
        <p:nvSpPr>
          <p:cNvPr id="17509" name="Line 108"/>
          <p:cNvSpPr>
            <a:spLocks noChangeShapeType="1"/>
          </p:cNvSpPr>
          <p:nvPr/>
        </p:nvSpPr>
        <p:spPr bwMode="auto">
          <a:xfrm>
            <a:off x="4421188" y="76803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0" name="Line 109"/>
          <p:cNvSpPr>
            <a:spLocks noChangeShapeType="1"/>
          </p:cNvSpPr>
          <p:nvPr/>
        </p:nvSpPr>
        <p:spPr bwMode="auto">
          <a:xfrm>
            <a:off x="5278438" y="76803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1" name="Text Box 110"/>
          <p:cNvSpPr txBox="1">
            <a:spLocks noChangeArrowheads="1"/>
          </p:cNvSpPr>
          <p:nvPr/>
        </p:nvSpPr>
        <p:spPr bwMode="auto">
          <a:xfrm>
            <a:off x="4291013" y="78152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3</a:t>
            </a:r>
          </a:p>
        </p:txBody>
      </p:sp>
      <p:sp>
        <p:nvSpPr>
          <p:cNvPr id="17512" name="Text Box 111"/>
          <p:cNvSpPr txBox="1">
            <a:spLocks noChangeArrowheads="1"/>
          </p:cNvSpPr>
          <p:nvPr/>
        </p:nvSpPr>
        <p:spPr bwMode="auto">
          <a:xfrm>
            <a:off x="5148263" y="78152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4</a:t>
            </a:r>
          </a:p>
        </p:txBody>
      </p:sp>
      <p:sp>
        <p:nvSpPr>
          <p:cNvPr id="17513" name="Line 112"/>
          <p:cNvSpPr>
            <a:spLocks noChangeShapeType="1"/>
          </p:cNvSpPr>
          <p:nvPr/>
        </p:nvSpPr>
        <p:spPr bwMode="auto">
          <a:xfrm>
            <a:off x="6065838" y="76803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4" name="Text Box 113"/>
          <p:cNvSpPr txBox="1">
            <a:spLocks noChangeArrowheads="1"/>
          </p:cNvSpPr>
          <p:nvPr/>
        </p:nvSpPr>
        <p:spPr bwMode="auto">
          <a:xfrm>
            <a:off x="5935663" y="780891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5</a:t>
            </a:r>
          </a:p>
        </p:txBody>
      </p:sp>
      <p:sp>
        <p:nvSpPr>
          <p:cNvPr id="17515" name="Line 114"/>
          <p:cNvSpPr>
            <a:spLocks noChangeShapeType="1"/>
          </p:cNvSpPr>
          <p:nvPr/>
        </p:nvSpPr>
        <p:spPr bwMode="auto">
          <a:xfrm flipH="1">
            <a:off x="5767388" y="7747000"/>
            <a:ext cx="6350" cy="477838"/>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516" name="Text Box 115"/>
          <p:cNvSpPr txBox="1">
            <a:spLocks noChangeArrowheads="1"/>
          </p:cNvSpPr>
          <p:nvPr/>
        </p:nvSpPr>
        <p:spPr bwMode="auto">
          <a:xfrm>
            <a:off x="5789613" y="8031163"/>
            <a:ext cx="679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FV = ?</a:t>
            </a:r>
          </a:p>
        </p:txBody>
      </p:sp>
      <p:sp>
        <p:nvSpPr>
          <p:cNvPr id="17517" name="Line 116"/>
          <p:cNvSpPr>
            <a:spLocks noChangeShapeType="1"/>
          </p:cNvSpPr>
          <p:nvPr/>
        </p:nvSpPr>
        <p:spPr bwMode="auto">
          <a:xfrm>
            <a:off x="4110038" y="7756525"/>
            <a:ext cx="1949450" cy="63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8" name="Text Box 117"/>
          <p:cNvSpPr txBox="1">
            <a:spLocks noChangeArrowheads="1"/>
          </p:cNvSpPr>
          <p:nvPr/>
        </p:nvSpPr>
        <p:spPr bwMode="auto">
          <a:xfrm>
            <a:off x="5538788" y="7177088"/>
            <a:ext cx="11287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n = 0.666667</a:t>
            </a:r>
          </a:p>
        </p:txBody>
      </p:sp>
      <p:sp>
        <p:nvSpPr>
          <p:cNvPr id="17519" name="Line 118"/>
          <p:cNvSpPr>
            <a:spLocks noChangeShapeType="1"/>
          </p:cNvSpPr>
          <p:nvPr/>
        </p:nvSpPr>
        <p:spPr bwMode="auto">
          <a:xfrm flipH="1">
            <a:off x="5522913" y="7385050"/>
            <a:ext cx="9525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520" name="Line 119"/>
          <p:cNvSpPr>
            <a:spLocks noChangeShapeType="1"/>
          </p:cNvSpPr>
          <p:nvPr/>
        </p:nvSpPr>
        <p:spPr bwMode="auto">
          <a:xfrm flipH="1" flipV="1">
            <a:off x="5272088" y="7162800"/>
            <a:ext cx="6350" cy="477838"/>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521" name="Text Box 120"/>
          <p:cNvSpPr txBox="1">
            <a:spLocks noChangeArrowheads="1"/>
          </p:cNvSpPr>
          <p:nvPr/>
        </p:nvSpPr>
        <p:spPr bwMode="auto">
          <a:xfrm>
            <a:off x="3871913" y="7237413"/>
            <a:ext cx="1412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PV = </a:t>
            </a:r>
            <a:r>
              <a:rPr lang="en-US" altLang="en-US" sz="1600">
                <a:latin typeface="Times New Roman" pitchFamily="18" charset="0"/>
              </a:rPr>
              <a:t>$2,537.78</a:t>
            </a:r>
          </a:p>
        </p:txBody>
      </p:sp>
      <p:sp>
        <p:nvSpPr>
          <p:cNvPr id="17522" name="Text Box 121"/>
          <p:cNvSpPr txBox="1">
            <a:spLocks noChangeArrowheads="1"/>
          </p:cNvSpPr>
          <p:nvPr/>
        </p:nvSpPr>
        <p:spPr bwMode="auto">
          <a:xfrm>
            <a:off x="203200" y="8291513"/>
            <a:ext cx="5375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P/Y=4, N=0.666667, I/Y=3, PV= 2537.78; CPT, FV: </a:t>
            </a:r>
            <a:r>
              <a:rPr lang="en-US" altLang="en-US" sz="1600" b="1">
                <a:latin typeface="Times New Roman" pitchFamily="18" charset="0"/>
              </a:rPr>
              <a:t>$2,550.46</a:t>
            </a:r>
          </a:p>
        </p:txBody>
      </p:sp>
      <p:sp>
        <p:nvSpPr>
          <p:cNvPr id="17523" name="AutoShape 122"/>
          <p:cNvSpPr>
            <a:spLocks/>
          </p:cNvSpPr>
          <p:nvPr/>
        </p:nvSpPr>
        <p:spPr bwMode="auto">
          <a:xfrm rot="-5400000">
            <a:off x="5464175" y="7445375"/>
            <a:ext cx="120650" cy="476250"/>
          </a:xfrm>
          <a:prstGeom prst="rightBrace">
            <a:avLst>
              <a:gd name="adj1" fmla="val 3289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2" name="Footer Placeholder 1"/>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0AD3914-20F3-4BEA-8A6D-16FC21AC3B15}" type="slidenum">
              <a:rPr lang="en-US" smtClean="0"/>
              <a:pPr>
                <a:defRPr/>
              </a:pPr>
              <a:t>17</a:t>
            </a:fld>
            <a:endParaRPr lang="en-US"/>
          </a:p>
        </p:txBody>
      </p:sp>
      <p:sp>
        <p:nvSpPr>
          <p:cNvPr id="18435" name="Text Box 255"/>
          <p:cNvSpPr txBox="1">
            <a:spLocks noChangeArrowheads="1"/>
          </p:cNvSpPr>
          <p:nvPr/>
        </p:nvSpPr>
        <p:spPr bwMode="auto">
          <a:xfrm>
            <a:off x="238125" y="396875"/>
            <a:ext cx="6619875"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cs typeface="Times New Roman" pitchFamily="18" charset="0"/>
              </a:rPr>
              <a:t>16.</a:t>
            </a:r>
            <a:r>
              <a:rPr lang="en-US" altLang="en-US" sz="1600">
                <a:latin typeface="Times New Roman" pitchFamily="18" charset="0"/>
                <a:cs typeface="Times New Roman" pitchFamily="18" charset="0"/>
              </a:rPr>
              <a:t> If you save $500 each year for 2 years and then $1,000 each for two years, how much must you save in the 5</a:t>
            </a:r>
            <a:r>
              <a:rPr lang="en-US" altLang="en-US" sz="1600" baseline="30000">
                <a:latin typeface="Times New Roman" pitchFamily="18" charset="0"/>
                <a:cs typeface="Times New Roman" pitchFamily="18" charset="0"/>
              </a:rPr>
              <a:t>th</a:t>
            </a:r>
            <a:r>
              <a:rPr lang="en-US" altLang="en-US" sz="1600">
                <a:latin typeface="Times New Roman" pitchFamily="18" charset="0"/>
                <a:cs typeface="Times New Roman" pitchFamily="18" charset="0"/>
              </a:rPr>
              <a:t> and 6</a:t>
            </a:r>
            <a:r>
              <a:rPr lang="en-US" altLang="en-US" sz="1600" baseline="30000">
                <a:latin typeface="Times New Roman" pitchFamily="18" charset="0"/>
                <a:cs typeface="Times New Roman" pitchFamily="18" charset="0"/>
              </a:rPr>
              <a:t>th</a:t>
            </a:r>
            <a:r>
              <a:rPr lang="en-US" altLang="en-US" sz="1600">
                <a:latin typeface="Times New Roman" pitchFamily="18" charset="0"/>
                <a:cs typeface="Times New Roman" pitchFamily="18" charset="0"/>
              </a:rPr>
              <a:t> years to have $10,000 at the end of 10 years if the interest rate is 5% p. a.?</a:t>
            </a:r>
            <a:r>
              <a:rPr lang="en-US" altLang="en-US" sz="1600" b="1">
                <a:latin typeface="Times New Roman" pitchFamily="18" charset="0"/>
                <a:cs typeface="Times New Roman" pitchFamily="18" charset="0"/>
              </a:rPr>
              <a:t> </a:t>
            </a:r>
            <a:endParaRPr lang="en-US" altLang="en-US" sz="1600">
              <a:latin typeface="Times New Roman" pitchFamily="18" charset="0"/>
              <a:cs typeface="Times New Roman" pitchFamily="18" charset="0"/>
            </a:endParaRPr>
          </a:p>
        </p:txBody>
      </p:sp>
      <p:sp>
        <p:nvSpPr>
          <p:cNvPr id="18436" name="Text Box 255"/>
          <p:cNvSpPr txBox="1">
            <a:spLocks noChangeArrowheads="1"/>
          </p:cNvSpPr>
          <p:nvPr/>
        </p:nvSpPr>
        <p:spPr bwMode="auto">
          <a:xfrm>
            <a:off x="200025" y="3154363"/>
            <a:ext cx="6657975"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cs typeface="Times New Roman" pitchFamily="18" charset="0"/>
              </a:rPr>
              <a:t>$500[(1.05)</a:t>
            </a:r>
            <a:r>
              <a:rPr lang="en-US" altLang="en-US" sz="1600" baseline="30000">
                <a:latin typeface="Times New Roman" pitchFamily="18" charset="0"/>
                <a:cs typeface="Times New Roman" pitchFamily="18" charset="0"/>
              </a:rPr>
              <a:t>9</a:t>
            </a:r>
            <a:r>
              <a:rPr lang="en-US" altLang="en-US" sz="1600">
                <a:latin typeface="Times New Roman" pitchFamily="18" charset="0"/>
                <a:cs typeface="Times New Roman" pitchFamily="18" charset="0"/>
              </a:rPr>
              <a:t> +(1.05)</a:t>
            </a:r>
            <a:r>
              <a:rPr lang="en-US" altLang="en-US" sz="1600" baseline="30000">
                <a:latin typeface="Times New Roman" pitchFamily="18" charset="0"/>
                <a:cs typeface="Times New Roman" pitchFamily="18" charset="0"/>
              </a:rPr>
              <a:t>8</a:t>
            </a:r>
            <a:r>
              <a:rPr lang="en-US" altLang="en-US" sz="1600">
                <a:latin typeface="Times New Roman" pitchFamily="18" charset="0"/>
                <a:cs typeface="Times New Roman" pitchFamily="18" charset="0"/>
              </a:rPr>
              <a:t>] + $1,000[(1.05)</a:t>
            </a:r>
            <a:r>
              <a:rPr lang="en-US" altLang="en-US" sz="1600" baseline="30000">
                <a:latin typeface="Times New Roman" pitchFamily="18" charset="0"/>
                <a:cs typeface="Times New Roman" pitchFamily="18" charset="0"/>
              </a:rPr>
              <a:t>7</a:t>
            </a:r>
            <a:r>
              <a:rPr lang="en-US" altLang="en-US" sz="1600">
                <a:latin typeface="Times New Roman" pitchFamily="18" charset="0"/>
                <a:cs typeface="Times New Roman" pitchFamily="18" charset="0"/>
              </a:rPr>
              <a:t> + (1.05)</a:t>
            </a:r>
            <a:r>
              <a:rPr lang="en-US" altLang="en-US" sz="1600" baseline="30000">
                <a:latin typeface="Times New Roman" pitchFamily="18" charset="0"/>
                <a:cs typeface="Times New Roman" pitchFamily="18" charset="0"/>
              </a:rPr>
              <a:t>6</a:t>
            </a:r>
            <a:r>
              <a:rPr lang="en-US" altLang="en-US" sz="1600">
                <a:latin typeface="Times New Roman" pitchFamily="18" charset="0"/>
                <a:cs typeface="Times New Roman" pitchFamily="18" charset="0"/>
              </a:rPr>
              <a:t>] + x[(1.05)</a:t>
            </a:r>
            <a:r>
              <a:rPr lang="en-US" altLang="en-US" sz="1600" baseline="30000">
                <a:latin typeface="Times New Roman" pitchFamily="18" charset="0"/>
                <a:cs typeface="Times New Roman" pitchFamily="18" charset="0"/>
              </a:rPr>
              <a:t>5 </a:t>
            </a:r>
            <a:r>
              <a:rPr lang="en-US" altLang="en-US" sz="1600">
                <a:latin typeface="Times New Roman" pitchFamily="18" charset="0"/>
                <a:cs typeface="Times New Roman" pitchFamily="18" charset="0"/>
              </a:rPr>
              <a:t>+ (1.05)</a:t>
            </a:r>
            <a:r>
              <a:rPr lang="en-US" altLang="en-US" sz="1600" baseline="30000">
                <a:latin typeface="Times New Roman" pitchFamily="18" charset="0"/>
                <a:cs typeface="Times New Roman" pitchFamily="18" charset="0"/>
              </a:rPr>
              <a:t>4</a:t>
            </a:r>
            <a:r>
              <a:rPr lang="en-US" altLang="en-US" sz="1600">
                <a:latin typeface="Times New Roman" pitchFamily="18" charset="0"/>
                <a:cs typeface="Times New Roman" pitchFamily="18" charset="0"/>
              </a:rPr>
              <a:t>] = $10,000</a:t>
            </a:r>
          </a:p>
          <a:p>
            <a:pPr eaLnBrk="1" hangingPunct="1">
              <a:spcBef>
                <a:spcPct val="0"/>
              </a:spcBef>
              <a:buFontTx/>
              <a:buNone/>
            </a:pPr>
            <a:r>
              <a:rPr lang="en-US" altLang="en-US" sz="1600">
                <a:latin typeface="Times New Roman" pitchFamily="18" charset="0"/>
                <a:cs typeface="Times New Roman" pitchFamily="18" charset="0"/>
              </a:rPr>
              <a:t>$500(3.0288) + $1,000(2.7472) + x(2.4918) = $10,000</a:t>
            </a:r>
          </a:p>
          <a:p>
            <a:pPr eaLnBrk="1" hangingPunct="1">
              <a:spcBef>
                <a:spcPct val="0"/>
              </a:spcBef>
              <a:buFontTx/>
              <a:buNone/>
            </a:pPr>
            <a:r>
              <a:rPr lang="en-US" altLang="en-US" sz="1600">
                <a:latin typeface="Times New Roman" pitchFamily="18" charset="0"/>
                <a:cs typeface="Times New Roman" pitchFamily="18" charset="0"/>
              </a:rPr>
              <a:t>$1,514.3918 + $2,747.2000 + x(2.4918) = $10,000</a:t>
            </a:r>
          </a:p>
          <a:p>
            <a:pPr eaLnBrk="1" hangingPunct="1">
              <a:spcBef>
                <a:spcPct val="0"/>
              </a:spcBef>
              <a:buFontTx/>
              <a:buNone/>
            </a:pPr>
            <a:r>
              <a:rPr lang="en-US" altLang="en-US" sz="1600">
                <a:latin typeface="Times New Roman" pitchFamily="18" charset="0"/>
                <a:cs typeface="Times New Roman" pitchFamily="18" charset="0"/>
              </a:rPr>
              <a:t>x(2.4918) = $10,000 - $1,514.3918 - $2,747.2000 </a:t>
            </a:r>
          </a:p>
          <a:p>
            <a:pPr eaLnBrk="1" hangingPunct="1">
              <a:spcBef>
                <a:spcPct val="0"/>
              </a:spcBef>
              <a:buFontTx/>
              <a:buNone/>
            </a:pPr>
            <a:r>
              <a:rPr lang="en-US" altLang="en-US" sz="1600">
                <a:latin typeface="Times New Roman" pitchFamily="18" charset="0"/>
                <a:cs typeface="Times New Roman" pitchFamily="18" charset="0"/>
              </a:rPr>
              <a:t>x = $5,738.4082 / 2.4918</a:t>
            </a:r>
          </a:p>
          <a:p>
            <a:pPr eaLnBrk="1" hangingPunct="1">
              <a:spcBef>
                <a:spcPct val="0"/>
              </a:spcBef>
              <a:buFontTx/>
              <a:buNone/>
            </a:pPr>
            <a:r>
              <a:rPr lang="en-US" altLang="en-US" sz="1600">
                <a:latin typeface="Times New Roman" pitchFamily="18" charset="0"/>
                <a:cs typeface="Times New Roman" pitchFamily="18" charset="0"/>
              </a:rPr>
              <a:t>x = </a:t>
            </a:r>
            <a:r>
              <a:rPr lang="en-US" altLang="en-US" sz="1600" b="1">
                <a:latin typeface="Times New Roman" pitchFamily="18" charset="0"/>
                <a:cs typeface="Times New Roman" pitchFamily="18" charset="0"/>
              </a:rPr>
              <a:t>$2,302.92</a:t>
            </a:r>
          </a:p>
        </p:txBody>
      </p:sp>
      <p:grpSp>
        <p:nvGrpSpPr>
          <p:cNvPr id="18437" name="Group 1"/>
          <p:cNvGrpSpPr>
            <a:grpSpLocks/>
          </p:cNvGrpSpPr>
          <p:nvPr/>
        </p:nvGrpSpPr>
        <p:grpSpPr bwMode="auto">
          <a:xfrm>
            <a:off x="1347788" y="1389063"/>
            <a:ext cx="3929062" cy="1741487"/>
            <a:chOff x="1347788" y="1389063"/>
            <a:chExt cx="3929062" cy="1741487"/>
          </a:xfrm>
        </p:grpSpPr>
        <p:sp>
          <p:nvSpPr>
            <p:cNvPr id="18503" name="Text Box 95"/>
            <p:cNvSpPr txBox="1">
              <a:spLocks noChangeArrowheads="1"/>
            </p:cNvSpPr>
            <p:nvPr/>
          </p:nvSpPr>
          <p:spPr bwMode="auto">
            <a:xfrm>
              <a:off x="1347788" y="2127250"/>
              <a:ext cx="26035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0</a:t>
              </a:r>
            </a:p>
          </p:txBody>
        </p:sp>
        <p:sp>
          <p:nvSpPr>
            <p:cNvPr id="18504" name="Text Box 96"/>
            <p:cNvSpPr txBox="1">
              <a:spLocks noChangeArrowheads="1"/>
            </p:cNvSpPr>
            <p:nvPr/>
          </p:nvSpPr>
          <p:spPr bwMode="auto">
            <a:xfrm>
              <a:off x="2066925" y="2127250"/>
              <a:ext cx="261938"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2</a:t>
              </a:r>
            </a:p>
          </p:txBody>
        </p:sp>
        <p:sp>
          <p:nvSpPr>
            <p:cNvPr id="18505" name="Text Box 97"/>
            <p:cNvSpPr txBox="1">
              <a:spLocks noChangeArrowheads="1"/>
            </p:cNvSpPr>
            <p:nvPr/>
          </p:nvSpPr>
          <p:spPr bwMode="auto">
            <a:xfrm>
              <a:off x="2425700" y="2127250"/>
              <a:ext cx="261938"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3</a:t>
              </a:r>
            </a:p>
          </p:txBody>
        </p:sp>
        <p:sp>
          <p:nvSpPr>
            <p:cNvPr id="18506" name="Text Box 98"/>
            <p:cNvSpPr txBox="1">
              <a:spLocks noChangeArrowheads="1"/>
            </p:cNvSpPr>
            <p:nvPr/>
          </p:nvSpPr>
          <p:spPr bwMode="auto">
            <a:xfrm>
              <a:off x="2786063" y="2127250"/>
              <a:ext cx="261937"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4</a:t>
              </a:r>
            </a:p>
          </p:txBody>
        </p:sp>
        <p:sp>
          <p:nvSpPr>
            <p:cNvPr id="18507" name="Text Box 99"/>
            <p:cNvSpPr txBox="1">
              <a:spLocks noChangeArrowheads="1"/>
            </p:cNvSpPr>
            <p:nvPr/>
          </p:nvSpPr>
          <p:spPr bwMode="auto">
            <a:xfrm>
              <a:off x="1706563" y="2127250"/>
              <a:ext cx="261937"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1</a:t>
              </a:r>
            </a:p>
          </p:txBody>
        </p:sp>
        <p:sp>
          <p:nvSpPr>
            <p:cNvPr id="18508" name="Line 101"/>
            <p:cNvSpPr>
              <a:spLocks noChangeShapeType="1"/>
            </p:cNvSpPr>
            <p:nvPr/>
          </p:nvSpPr>
          <p:spPr bwMode="auto">
            <a:xfrm flipH="1">
              <a:off x="2189163" y="2339975"/>
              <a:ext cx="0" cy="220663"/>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509" name="Line 102"/>
            <p:cNvSpPr>
              <a:spLocks noChangeShapeType="1"/>
            </p:cNvSpPr>
            <p:nvPr/>
          </p:nvSpPr>
          <p:spPr bwMode="auto">
            <a:xfrm>
              <a:off x="2559050" y="2339975"/>
              <a:ext cx="0" cy="369888"/>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510" name="Text Box 105"/>
            <p:cNvSpPr txBox="1">
              <a:spLocks noChangeArrowheads="1"/>
            </p:cNvSpPr>
            <p:nvPr/>
          </p:nvSpPr>
          <p:spPr bwMode="auto">
            <a:xfrm>
              <a:off x="1698625" y="2598738"/>
              <a:ext cx="473075"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$500</a:t>
              </a:r>
            </a:p>
          </p:txBody>
        </p:sp>
        <p:sp>
          <p:nvSpPr>
            <p:cNvPr id="18511" name="Text Box 106"/>
            <p:cNvSpPr txBox="1">
              <a:spLocks noChangeArrowheads="1"/>
            </p:cNvSpPr>
            <p:nvPr/>
          </p:nvSpPr>
          <p:spPr bwMode="auto">
            <a:xfrm>
              <a:off x="2389188" y="2747963"/>
              <a:ext cx="579437"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$1,000</a:t>
              </a:r>
            </a:p>
          </p:txBody>
        </p:sp>
        <p:sp>
          <p:nvSpPr>
            <p:cNvPr id="18512" name="Text Box 107"/>
            <p:cNvSpPr txBox="1">
              <a:spLocks noChangeArrowheads="1"/>
            </p:cNvSpPr>
            <p:nvPr/>
          </p:nvSpPr>
          <p:spPr bwMode="auto">
            <a:xfrm>
              <a:off x="3173413" y="2851150"/>
              <a:ext cx="671512"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PMT = ?</a:t>
              </a:r>
            </a:p>
          </p:txBody>
        </p:sp>
        <p:grpSp>
          <p:nvGrpSpPr>
            <p:cNvPr id="18513" name="Group 216"/>
            <p:cNvGrpSpPr>
              <a:grpSpLocks/>
            </p:cNvGrpSpPr>
            <p:nvPr/>
          </p:nvGrpSpPr>
          <p:grpSpPr bwMode="auto">
            <a:xfrm>
              <a:off x="1473200" y="2047875"/>
              <a:ext cx="3621088" cy="73025"/>
              <a:chOff x="2101850" y="8228585"/>
              <a:chExt cx="2266950" cy="54480"/>
            </a:xfrm>
          </p:grpSpPr>
          <p:sp>
            <p:nvSpPr>
              <p:cNvPr id="18529" name="Line 88"/>
              <p:cNvSpPr>
                <a:spLocks noChangeShapeType="1"/>
              </p:cNvSpPr>
              <p:nvPr/>
            </p:nvSpPr>
            <p:spPr bwMode="auto">
              <a:xfrm>
                <a:off x="2102466"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0" name="Line 89"/>
              <p:cNvSpPr>
                <a:spLocks noChangeShapeType="1"/>
              </p:cNvSpPr>
              <p:nvPr/>
            </p:nvSpPr>
            <p:spPr bwMode="auto">
              <a:xfrm>
                <a:off x="2555304"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1" name="Line 90"/>
              <p:cNvSpPr>
                <a:spLocks noChangeShapeType="1"/>
              </p:cNvSpPr>
              <p:nvPr/>
            </p:nvSpPr>
            <p:spPr bwMode="auto">
              <a:xfrm>
                <a:off x="3008142"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2" name="Line 91"/>
              <p:cNvSpPr>
                <a:spLocks noChangeShapeType="1"/>
              </p:cNvSpPr>
              <p:nvPr/>
            </p:nvSpPr>
            <p:spPr bwMode="auto">
              <a:xfrm>
                <a:off x="3460980"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3" name="Line 92"/>
              <p:cNvSpPr>
                <a:spLocks noChangeShapeType="1"/>
              </p:cNvSpPr>
              <p:nvPr/>
            </p:nvSpPr>
            <p:spPr bwMode="auto">
              <a:xfrm>
                <a:off x="3913818"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4" name="Line 93"/>
              <p:cNvSpPr>
                <a:spLocks noChangeShapeType="1"/>
              </p:cNvSpPr>
              <p:nvPr/>
            </p:nvSpPr>
            <p:spPr bwMode="auto">
              <a:xfrm>
                <a:off x="2101850" y="8255000"/>
                <a:ext cx="2266950" cy="317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5" name="Line 89"/>
              <p:cNvSpPr>
                <a:spLocks noChangeShapeType="1"/>
              </p:cNvSpPr>
              <p:nvPr/>
            </p:nvSpPr>
            <p:spPr bwMode="auto">
              <a:xfrm>
                <a:off x="2328885"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6" name="Line 89"/>
              <p:cNvSpPr>
                <a:spLocks noChangeShapeType="1"/>
              </p:cNvSpPr>
              <p:nvPr/>
            </p:nvSpPr>
            <p:spPr bwMode="auto">
              <a:xfrm>
                <a:off x="2781723"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7" name="Line 89"/>
              <p:cNvSpPr>
                <a:spLocks noChangeShapeType="1"/>
              </p:cNvSpPr>
              <p:nvPr/>
            </p:nvSpPr>
            <p:spPr bwMode="auto">
              <a:xfrm>
                <a:off x="3234561"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8" name="Line 89"/>
              <p:cNvSpPr>
                <a:spLocks noChangeShapeType="1"/>
              </p:cNvSpPr>
              <p:nvPr/>
            </p:nvSpPr>
            <p:spPr bwMode="auto">
              <a:xfrm>
                <a:off x="3687399"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9" name="Line 92"/>
              <p:cNvSpPr>
                <a:spLocks noChangeShapeType="1"/>
              </p:cNvSpPr>
              <p:nvPr/>
            </p:nvSpPr>
            <p:spPr bwMode="auto">
              <a:xfrm>
                <a:off x="4140237"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40" name="Line 92"/>
              <p:cNvSpPr>
                <a:spLocks noChangeShapeType="1"/>
              </p:cNvSpPr>
              <p:nvPr/>
            </p:nvSpPr>
            <p:spPr bwMode="auto">
              <a:xfrm>
                <a:off x="4366660"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514" name="Text Box 99"/>
            <p:cNvSpPr txBox="1">
              <a:spLocks noChangeArrowheads="1"/>
            </p:cNvSpPr>
            <p:nvPr/>
          </p:nvSpPr>
          <p:spPr bwMode="auto">
            <a:xfrm>
              <a:off x="3146425" y="2127250"/>
              <a:ext cx="26035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5</a:t>
              </a:r>
            </a:p>
          </p:txBody>
        </p:sp>
        <p:sp>
          <p:nvSpPr>
            <p:cNvPr id="18515" name="Text Box 99"/>
            <p:cNvSpPr txBox="1">
              <a:spLocks noChangeArrowheads="1"/>
            </p:cNvSpPr>
            <p:nvPr/>
          </p:nvSpPr>
          <p:spPr bwMode="auto">
            <a:xfrm>
              <a:off x="3505200" y="2127250"/>
              <a:ext cx="261938"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6</a:t>
              </a:r>
            </a:p>
          </p:txBody>
        </p:sp>
        <p:sp>
          <p:nvSpPr>
            <p:cNvPr id="18516" name="Text Box 99"/>
            <p:cNvSpPr txBox="1">
              <a:spLocks noChangeArrowheads="1"/>
            </p:cNvSpPr>
            <p:nvPr/>
          </p:nvSpPr>
          <p:spPr bwMode="auto">
            <a:xfrm>
              <a:off x="3865563" y="2127250"/>
              <a:ext cx="26035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7</a:t>
              </a:r>
            </a:p>
          </p:txBody>
        </p:sp>
        <p:sp>
          <p:nvSpPr>
            <p:cNvPr id="18517" name="Text Box 99"/>
            <p:cNvSpPr txBox="1">
              <a:spLocks noChangeArrowheads="1"/>
            </p:cNvSpPr>
            <p:nvPr/>
          </p:nvSpPr>
          <p:spPr bwMode="auto">
            <a:xfrm>
              <a:off x="4224338" y="2127250"/>
              <a:ext cx="261937"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8</a:t>
              </a:r>
            </a:p>
          </p:txBody>
        </p:sp>
        <p:sp>
          <p:nvSpPr>
            <p:cNvPr id="18518" name="Text Box 99"/>
            <p:cNvSpPr txBox="1">
              <a:spLocks noChangeArrowheads="1"/>
            </p:cNvSpPr>
            <p:nvPr/>
          </p:nvSpPr>
          <p:spPr bwMode="auto">
            <a:xfrm>
              <a:off x="4584700" y="2127250"/>
              <a:ext cx="261938"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9</a:t>
              </a:r>
            </a:p>
          </p:txBody>
        </p:sp>
        <p:sp>
          <p:nvSpPr>
            <p:cNvPr id="18519" name="Text Box 99"/>
            <p:cNvSpPr txBox="1">
              <a:spLocks noChangeArrowheads="1"/>
            </p:cNvSpPr>
            <p:nvPr/>
          </p:nvSpPr>
          <p:spPr bwMode="auto">
            <a:xfrm>
              <a:off x="4943475" y="2122488"/>
              <a:ext cx="333375"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10</a:t>
              </a:r>
            </a:p>
          </p:txBody>
        </p:sp>
        <p:sp>
          <p:nvSpPr>
            <p:cNvPr id="18520" name="Line 101"/>
            <p:cNvSpPr>
              <a:spLocks noChangeShapeType="1"/>
            </p:cNvSpPr>
            <p:nvPr/>
          </p:nvSpPr>
          <p:spPr bwMode="auto">
            <a:xfrm flipH="1">
              <a:off x="1828800" y="2339975"/>
              <a:ext cx="0" cy="220663"/>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521" name="Line 102"/>
            <p:cNvSpPr>
              <a:spLocks noChangeShapeType="1"/>
            </p:cNvSpPr>
            <p:nvPr/>
          </p:nvSpPr>
          <p:spPr bwMode="auto">
            <a:xfrm>
              <a:off x="3289300" y="2339975"/>
              <a:ext cx="0" cy="463550"/>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522" name="Line 103"/>
            <p:cNvSpPr>
              <a:spLocks noChangeShapeType="1"/>
            </p:cNvSpPr>
            <p:nvPr/>
          </p:nvSpPr>
          <p:spPr bwMode="auto">
            <a:xfrm flipH="1" flipV="1">
              <a:off x="5089525" y="1393825"/>
              <a:ext cx="0" cy="628650"/>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523" name="Line 102"/>
            <p:cNvSpPr>
              <a:spLocks noChangeShapeType="1"/>
            </p:cNvSpPr>
            <p:nvPr/>
          </p:nvSpPr>
          <p:spPr bwMode="auto">
            <a:xfrm>
              <a:off x="3643313" y="2339975"/>
              <a:ext cx="0" cy="463550"/>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524" name="Line 102"/>
            <p:cNvSpPr>
              <a:spLocks noChangeShapeType="1"/>
            </p:cNvSpPr>
            <p:nvPr/>
          </p:nvSpPr>
          <p:spPr bwMode="auto">
            <a:xfrm>
              <a:off x="2924175" y="2339975"/>
              <a:ext cx="0" cy="369888"/>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41" name="Left Brace 40"/>
            <p:cNvSpPr/>
            <p:nvPr/>
          </p:nvSpPr>
          <p:spPr>
            <a:xfrm rot="16200000">
              <a:off x="1951038" y="2365375"/>
              <a:ext cx="106362" cy="47148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200"/>
            </a:p>
          </p:txBody>
        </p:sp>
        <p:sp>
          <p:nvSpPr>
            <p:cNvPr id="42" name="Left Brace 41"/>
            <p:cNvSpPr/>
            <p:nvPr/>
          </p:nvSpPr>
          <p:spPr>
            <a:xfrm rot="16200000">
              <a:off x="2674938" y="2514600"/>
              <a:ext cx="106362" cy="47148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200"/>
            </a:p>
          </p:txBody>
        </p:sp>
        <p:sp>
          <p:nvSpPr>
            <p:cNvPr id="43" name="Left Brace 42"/>
            <p:cNvSpPr/>
            <p:nvPr/>
          </p:nvSpPr>
          <p:spPr>
            <a:xfrm rot="16200000">
              <a:off x="3405187" y="2608263"/>
              <a:ext cx="106363" cy="47148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200"/>
            </a:p>
          </p:txBody>
        </p:sp>
        <p:sp>
          <p:nvSpPr>
            <p:cNvPr id="18528" name="Text Box 107"/>
            <p:cNvSpPr txBox="1">
              <a:spLocks noChangeArrowheads="1"/>
            </p:cNvSpPr>
            <p:nvPr/>
          </p:nvSpPr>
          <p:spPr bwMode="auto">
            <a:xfrm>
              <a:off x="4151313" y="1389063"/>
              <a:ext cx="95567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FV = $10,000</a:t>
              </a:r>
            </a:p>
          </p:txBody>
        </p:sp>
      </p:grpSp>
      <p:grpSp>
        <p:nvGrpSpPr>
          <p:cNvPr id="18438" name="Group 4"/>
          <p:cNvGrpSpPr>
            <a:grpSpLocks/>
          </p:cNvGrpSpPr>
          <p:nvPr/>
        </p:nvGrpSpPr>
        <p:grpSpPr bwMode="auto">
          <a:xfrm>
            <a:off x="712788" y="6889750"/>
            <a:ext cx="2225675" cy="1042988"/>
            <a:chOff x="712788" y="6889750"/>
            <a:chExt cx="2225675" cy="1042988"/>
          </a:xfrm>
        </p:grpSpPr>
        <p:grpSp>
          <p:nvGrpSpPr>
            <p:cNvPr id="18470" name="Group 5"/>
            <p:cNvGrpSpPr>
              <a:grpSpLocks/>
            </p:cNvGrpSpPr>
            <p:nvPr/>
          </p:nvGrpSpPr>
          <p:grpSpPr bwMode="auto">
            <a:xfrm>
              <a:off x="831850" y="7253288"/>
              <a:ext cx="849313" cy="98425"/>
              <a:chOff x="294" y="3315"/>
              <a:chExt cx="521" cy="60"/>
            </a:xfrm>
          </p:grpSpPr>
          <p:sp>
            <p:nvSpPr>
              <p:cNvPr id="18499" name="Line 6"/>
              <p:cNvSpPr>
                <a:spLocks noChangeShapeType="1"/>
              </p:cNvSpPr>
              <p:nvPr/>
            </p:nvSpPr>
            <p:spPr bwMode="auto">
              <a:xfrm>
                <a:off x="294" y="3343"/>
                <a:ext cx="52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0" name="Line 7"/>
              <p:cNvSpPr>
                <a:spLocks noChangeShapeType="1"/>
              </p:cNvSpPr>
              <p:nvPr/>
            </p:nvSpPr>
            <p:spPr bwMode="auto">
              <a:xfrm>
                <a:off x="294"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1" name="Line 8"/>
              <p:cNvSpPr>
                <a:spLocks noChangeShapeType="1"/>
              </p:cNvSpPr>
              <p:nvPr/>
            </p:nvSpPr>
            <p:spPr bwMode="auto">
              <a:xfrm>
                <a:off x="513"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2" name="Line 9"/>
              <p:cNvSpPr>
                <a:spLocks noChangeShapeType="1"/>
              </p:cNvSpPr>
              <p:nvPr/>
            </p:nvSpPr>
            <p:spPr bwMode="auto">
              <a:xfrm>
                <a:off x="732"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471" name="Text Box 10"/>
            <p:cNvSpPr txBox="1">
              <a:spLocks noChangeArrowheads="1"/>
            </p:cNvSpPr>
            <p:nvPr/>
          </p:nvSpPr>
          <p:spPr bwMode="auto">
            <a:xfrm>
              <a:off x="1062038" y="7334250"/>
              <a:ext cx="236537"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1</a:t>
              </a:r>
            </a:p>
          </p:txBody>
        </p:sp>
        <p:sp>
          <p:nvSpPr>
            <p:cNvPr id="18472" name="Text Box 11"/>
            <p:cNvSpPr txBox="1">
              <a:spLocks noChangeArrowheads="1"/>
            </p:cNvSpPr>
            <p:nvPr/>
          </p:nvSpPr>
          <p:spPr bwMode="auto">
            <a:xfrm>
              <a:off x="1420813" y="7334250"/>
              <a:ext cx="236537"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2</a:t>
              </a:r>
            </a:p>
          </p:txBody>
        </p:sp>
        <p:sp>
          <p:nvSpPr>
            <p:cNvPr id="18473" name="Text Box 12"/>
            <p:cNvSpPr txBox="1">
              <a:spLocks noChangeArrowheads="1"/>
            </p:cNvSpPr>
            <p:nvPr/>
          </p:nvSpPr>
          <p:spPr bwMode="auto">
            <a:xfrm>
              <a:off x="1965325" y="7318375"/>
              <a:ext cx="2365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8</a:t>
              </a:r>
            </a:p>
          </p:txBody>
        </p:sp>
        <p:sp>
          <p:nvSpPr>
            <p:cNvPr id="18474" name="Text Box 13"/>
            <p:cNvSpPr txBox="1">
              <a:spLocks noChangeArrowheads="1"/>
            </p:cNvSpPr>
            <p:nvPr/>
          </p:nvSpPr>
          <p:spPr bwMode="auto">
            <a:xfrm>
              <a:off x="2328863" y="7318375"/>
              <a:ext cx="236537"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9</a:t>
              </a:r>
            </a:p>
          </p:txBody>
        </p:sp>
        <p:sp>
          <p:nvSpPr>
            <p:cNvPr id="18475" name="Text Box 14"/>
            <p:cNvSpPr txBox="1">
              <a:spLocks noChangeArrowheads="1"/>
            </p:cNvSpPr>
            <p:nvPr/>
          </p:nvSpPr>
          <p:spPr bwMode="auto">
            <a:xfrm>
              <a:off x="2654300" y="7318375"/>
              <a:ext cx="28416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10</a:t>
              </a:r>
            </a:p>
          </p:txBody>
        </p:sp>
        <p:sp>
          <p:nvSpPr>
            <p:cNvPr id="18476" name="Line 15"/>
            <p:cNvSpPr>
              <a:spLocks noChangeShapeType="1"/>
            </p:cNvSpPr>
            <p:nvPr/>
          </p:nvSpPr>
          <p:spPr bwMode="auto">
            <a:xfrm>
              <a:off x="831850" y="7519988"/>
              <a:ext cx="0" cy="109537"/>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477" name="Line 16"/>
            <p:cNvSpPr>
              <a:spLocks noChangeShapeType="1"/>
            </p:cNvSpPr>
            <p:nvPr/>
          </p:nvSpPr>
          <p:spPr bwMode="auto">
            <a:xfrm>
              <a:off x="1190625" y="7519988"/>
              <a:ext cx="0" cy="109537"/>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478" name="Line 17"/>
            <p:cNvSpPr>
              <a:spLocks noChangeShapeType="1"/>
            </p:cNvSpPr>
            <p:nvPr/>
          </p:nvSpPr>
          <p:spPr bwMode="auto">
            <a:xfrm>
              <a:off x="1546225" y="7519988"/>
              <a:ext cx="0" cy="109537"/>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479" name="Line 18"/>
            <p:cNvSpPr>
              <a:spLocks noChangeShapeType="1"/>
            </p:cNvSpPr>
            <p:nvPr/>
          </p:nvSpPr>
          <p:spPr bwMode="auto">
            <a:xfrm>
              <a:off x="2085975" y="7519988"/>
              <a:ext cx="0" cy="109537"/>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480" name="Line 19"/>
            <p:cNvSpPr>
              <a:spLocks noChangeShapeType="1"/>
            </p:cNvSpPr>
            <p:nvPr/>
          </p:nvSpPr>
          <p:spPr bwMode="auto">
            <a:xfrm>
              <a:off x="2444750" y="7519988"/>
              <a:ext cx="0" cy="109537"/>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481" name="Text Box 20"/>
            <p:cNvSpPr txBox="1">
              <a:spLocks noChangeArrowheads="1"/>
            </p:cNvSpPr>
            <p:nvPr/>
          </p:nvSpPr>
          <p:spPr bwMode="auto">
            <a:xfrm>
              <a:off x="1319213" y="7707313"/>
              <a:ext cx="83185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PMT = $100,000</a:t>
              </a:r>
            </a:p>
          </p:txBody>
        </p:sp>
        <p:sp>
          <p:nvSpPr>
            <p:cNvPr id="18482" name="AutoShape 21"/>
            <p:cNvSpPr>
              <a:spLocks/>
            </p:cNvSpPr>
            <p:nvPr/>
          </p:nvSpPr>
          <p:spPr bwMode="auto">
            <a:xfrm rot="-5400000">
              <a:off x="1594644" y="6874669"/>
              <a:ext cx="109537" cy="1666875"/>
            </a:xfrm>
            <a:prstGeom prst="leftBrace">
              <a:avLst>
                <a:gd name="adj1" fmla="val 1284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4567" tIns="47284" rIns="94567" bIns="47284"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800">
                <a:latin typeface="Arial Narrow" pitchFamily="34" charset="0"/>
                <a:cs typeface="Times New Roman" pitchFamily="18" charset="0"/>
              </a:endParaRPr>
            </a:p>
          </p:txBody>
        </p:sp>
        <p:sp>
          <p:nvSpPr>
            <p:cNvPr id="18483" name="Text Box 22"/>
            <p:cNvSpPr txBox="1">
              <a:spLocks noChangeArrowheads="1"/>
            </p:cNvSpPr>
            <p:nvPr/>
          </p:nvSpPr>
          <p:spPr bwMode="auto">
            <a:xfrm>
              <a:off x="787400" y="6961188"/>
              <a:ext cx="4524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PV = ?</a:t>
              </a:r>
            </a:p>
          </p:txBody>
        </p:sp>
        <p:grpSp>
          <p:nvGrpSpPr>
            <p:cNvPr id="18484" name="Group 23"/>
            <p:cNvGrpSpPr>
              <a:grpSpLocks/>
            </p:cNvGrpSpPr>
            <p:nvPr/>
          </p:nvGrpSpPr>
          <p:grpSpPr bwMode="auto">
            <a:xfrm>
              <a:off x="1962150" y="7248525"/>
              <a:ext cx="835025" cy="98425"/>
              <a:chOff x="987" y="3312"/>
              <a:chExt cx="513" cy="60"/>
            </a:xfrm>
          </p:grpSpPr>
          <p:sp>
            <p:nvSpPr>
              <p:cNvPr id="18495" name="Line 24"/>
              <p:cNvSpPr>
                <a:spLocks noChangeShapeType="1"/>
              </p:cNvSpPr>
              <p:nvPr/>
            </p:nvSpPr>
            <p:spPr bwMode="auto">
              <a:xfrm>
                <a:off x="106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6" name="Line 25"/>
              <p:cNvSpPr>
                <a:spLocks noChangeShapeType="1"/>
              </p:cNvSpPr>
              <p:nvPr/>
            </p:nvSpPr>
            <p:spPr bwMode="auto">
              <a:xfrm>
                <a:off x="128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7" name="Line 26"/>
              <p:cNvSpPr>
                <a:spLocks noChangeShapeType="1"/>
              </p:cNvSpPr>
              <p:nvPr/>
            </p:nvSpPr>
            <p:spPr bwMode="auto">
              <a:xfrm>
                <a:off x="150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8" name="Line 27"/>
              <p:cNvSpPr>
                <a:spLocks noChangeShapeType="1"/>
              </p:cNvSpPr>
              <p:nvPr/>
            </p:nvSpPr>
            <p:spPr bwMode="auto">
              <a:xfrm>
                <a:off x="987" y="3340"/>
                <a:ext cx="509"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85" name="Group 28"/>
            <p:cNvGrpSpPr>
              <a:grpSpLocks/>
            </p:cNvGrpSpPr>
            <p:nvPr/>
          </p:nvGrpSpPr>
          <p:grpSpPr bwMode="auto">
            <a:xfrm>
              <a:off x="1647825" y="7158038"/>
              <a:ext cx="58738" cy="273050"/>
              <a:chOff x="1803" y="3420"/>
              <a:chExt cx="66" cy="225"/>
            </a:xfrm>
          </p:grpSpPr>
          <p:sp>
            <p:nvSpPr>
              <p:cNvPr id="18492" name="Line 29"/>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3" name="Line 30"/>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4" name="Line 31"/>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86" name="Group 32"/>
            <p:cNvGrpSpPr>
              <a:grpSpLocks/>
            </p:cNvGrpSpPr>
            <p:nvPr/>
          </p:nvGrpSpPr>
          <p:grpSpPr bwMode="auto">
            <a:xfrm>
              <a:off x="1931988" y="7158038"/>
              <a:ext cx="58737" cy="273050"/>
              <a:chOff x="1803" y="3420"/>
              <a:chExt cx="66" cy="225"/>
            </a:xfrm>
          </p:grpSpPr>
          <p:sp>
            <p:nvSpPr>
              <p:cNvPr id="18489" name="Line 33"/>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0" name="Line 34"/>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1" name="Line 35"/>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487" name="Line 38"/>
            <p:cNvSpPr>
              <a:spLocks noChangeShapeType="1"/>
            </p:cNvSpPr>
            <p:nvPr/>
          </p:nvSpPr>
          <p:spPr bwMode="auto">
            <a:xfrm flipV="1">
              <a:off x="831850" y="6889750"/>
              <a:ext cx="4763" cy="342900"/>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488" name="Text Box 11"/>
            <p:cNvSpPr txBox="1">
              <a:spLocks noChangeArrowheads="1"/>
            </p:cNvSpPr>
            <p:nvPr/>
          </p:nvSpPr>
          <p:spPr bwMode="auto">
            <a:xfrm>
              <a:off x="712788" y="7342188"/>
              <a:ext cx="238125"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0</a:t>
              </a:r>
            </a:p>
          </p:txBody>
        </p:sp>
      </p:grpSp>
      <p:sp>
        <p:nvSpPr>
          <p:cNvPr id="18439" name="Text Box 255"/>
          <p:cNvSpPr txBox="1">
            <a:spLocks noChangeArrowheads="1"/>
          </p:cNvSpPr>
          <p:nvPr/>
        </p:nvSpPr>
        <p:spPr bwMode="auto">
          <a:xfrm>
            <a:off x="180975" y="4997450"/>
            <a:ext cx="6677025"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cs typeface="Times New Roman" pitchFamily="18" charset="0"/>
              </a:rPr>
              <a:t>17.</a:t>
            </a:r>
            <a:r>
              <a:rPr lang="en-US" altLang="en-US" sz="1600">
                <a:latin typeface="Times New Roman" pitchFamily="18" charset="0"/>
                <a:cs typeface="Times New Roman" pitchFamily="18" charset="0"/>
              </a:rPr>
              <a:t> A football coach is leaving his current school.  In doing so, he is giving up an annuity of $100,000 per year for 10 years that would begin when he turns 60.  The coach is 45.  His new school has offered to make up the loss of the annuity with a lump sum payment when he moves.  How much should the new school pay if the interest rate is 7% p.a.?</a:t>
            </a:r>
          </a:p>
          <a:p>
            <a:pPr eaLnBrk="1" hangingPunct="1">
              <a:spcBef>
                <a:spcPct val="0"/>
              </a:spcBef>
              <a:buFontTx/>
              <a:buNone/>
            </a:pPr>
            <a:r>
              <a:rPr lang="en-US" altLang="en-US" sz="1600" b="1">
                <a:latin typeface="Times New Roman" pitchFamily="18" charset="0"/>
                <a:cs typeface="Times New Roman" pitchFamily="18" charset="0"/>
              </a:rPr>
              <a:t>Step 1</a:t>
            </a:r>
            <a:r>
              <a:rPr lang="en-US" altLang="en-US" sz="1600">
                <a:latin typeface="Times New Roman" pitchFamily="18" charset="0"/>
                <a:cs typeface="Times New Roman" pitchFamily="18" charset="0"/>
              </a:rPr>
              <a:t>: Compute the value of the annuity at age 60</a:t>
            </a:r>
          </a:p>
          <a:p>
            <a:pPr eaLnBrk="1" hangingPunct="1">
              <a:spcBef>
                <a:spcPct val="0"/>
              </a:spcBef>
              <a:buFontTx/>
              <a:buNone/>
            </a:pPr>
            <a:r>
              <a:rPr lang="en-US" altLang="en-US" sz="1600">
                <a:latin typeface="Times New Roman" pitchFamily="18" charset="0"/>
                <a:cs typeface="Times New Roman" pitchFamily="18" charset="0"/>
              </a:rPr>
              <a:t>P/Y=1, SET BGN, N=10, I/Y=7, PMT=100000; CPT, PV: PV = </a:t>
            </a:r>
            <a:r>
              <a:rPr lang="en-US" altLang="en-US" sz="1600" b="1">
                <a:latin typeface="Times New Roman" pitchFamily="18" charset="0"/>
                <a:cs typeface="Times New Roman" pitchFamily="18" charset="0"/>
              </a:rPr>
              <a:t>$751,523.22</a:t>
            </a:r>
          </a:p>
        </p:txBody>
      </p:sp>
      <p:grpSp>
        <p:nvGrpSpPr>
          <p:cNvPr id="18440" name="Group 5"/>
          <p:cNvGrpSpPr>
            <a:grpSpLocks/>
          </p:cNvGrpSpPr>
          <p:nvPr/>
        </p:nvGrpSpPr>
        <p:grpSpPr bwMode="auto">
          <a:xfrm>
            <a:off x="3679825" y="6977063"/>
            <a:ext cx="2271713" cy="917575"/>
            <a:chOff x="3679825" y="6977063"/>
            <a:chExt cx="2271713" cy="917575"/>
          </a:xfrm>
        </p:grpSpPr>
        <p:grpSp>
          <p:nvGrpSpPr>
            <p:cNvPr id="18442" name="Group 5"/>
            <p:cNvGrpSpPr>
              <a:grpSpLocks/>
            </p:cNvGrpSpPr>
            <p:nvPr/>
          </p:nvGrpSpPr>
          <p:grpSpPr bwMode="auto">
            <a:xfrm>
              <a:off x="3844925" y="7340600"/>
              <a:ext cx="849313" cy="98425"/>
              <a:chOff x="294" y="3315"/>
              <a:chExt cx="521" cy="60"/>
            </a:xfrm>
          </p:grpSpPr>
          <p:sp>
            <p:nvSpPr>
              <p:cNvPr id="18466" name="Line 6"/>
              <p:cNvSpPr>
                <a:spLocks noChangeShapeType="1"/>
              </p:cNvSpPr>
              <p:nvPr/>
            </p:nvSpPr>
            <p:spPr bwMode="auto">
              <a:xfrm>
                <a:off x="294" y="3343"/>
                <a:ext cx="52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7" name="Line 7"/>
              <p:cNvSpPr>
                <a:spLocks noChangeShapeType="1"/>
              </p:cNvSpPr>
              <p:nvPr/>
            </p:nvSpPr>
            <p:spPr bwMode="auto">
              <a:xfrm>
                <a:off x="294"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8" name="Line 8"/>
              <p:cNvSpPr>
                <a:spLocks noChangeShapeType="1"/>
              </p:cNvSpPr>
              <p:nvPr/>
            </p:nvSpPr>
            <p:spPr bwMode="auto">
              <a:xfrm>
                <a:off x="513"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9" name="Line 9"/>
              <p:cNvSpPr>
                <a:spLocks noChangeShapeType="1"/>
              </p:cNvSpPr>
              <p:nvPr/>
            </p:nvSpPr>
            <p:spPr bwMode="auto">
              <a:xfrm>
                <a:off x="732"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443" name="Text Box 10"/>
            <p:cNvSpPr txBox="1">
              <a:spLocks noChangeArrowheads="1"/>
            </p:cNvSpPr>
            <p:nvPr/>
          </p:nvSpPr>
          <p:spPr bwMode="auto">
            <a:xfrm>
              <a:off x="4035425" y="7404100"/>
              <a:ext cx="28416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46</a:t>
              </a:r>
            </a:p>
          </p:txBody>
        </p:sp>
        <p:sp>
          <p:nvSpPr>
            <p:cNvPr id="18444" name="Text Box 11"/>
            <p:cNvSpPr txBox="1">
              <a:spLocks noChangeArrowheads="1"/>
            </p:cNvSpPr>
            <p:nvPr/>
          </p:nvSpPr>
          <p:spPr bwMode="auto">
            <a:xfrm>
              <a:off x="4394200" y="7404100"/>
              <a:ext cx="28416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47</a:t>
              </a:r>
            </a:p>
          </p:txBody>
        </p:sp>
        <p:sp>
          <p:nvSpPr>
            <p:cNvPr id="18445" name="Text Box 12"/>
            <p:cNvSpPr txBox="1">
              <a:spLocks noChangeArrowheads="1"/>
            </p:cNvSpPr>
            <p:nvPr/>
          </p:nvSpPr>
          <p:spPr bwMode="auto">
            <a:xfrm>
              <a:off x="4953000" y="7405688"/>
              <a:ext cx="284163"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58</a:t>
              </a:r>
            </a:p>
          </p:txBody>
        </p:sp>
        <p:sp>
          <p:nvSpPr>
            <p:cNvPr id="18446" name="Text Box 13"/>
            <p:cNvSpPr txBox="1">
              <a:spLocks noChangeArrowheads="1"/>
            </p:cNvSpPr>
            <p:nvPr/>
          </p:nvSpPr>
          <p:spPr bwMode="auto">
            <a:xfrm>
              <a:off x="5311775" y="7405688"/>
              <a:ext cx="284163"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59</a:t>
              </a:r>
            </a:p>
          </p:txBody>
        </p:sp>
        <p:sp>
          <p:nvSpPr>
            <p:cNvPr id="18447" name="Text Box 14"/>
            <p:cNvSpPr txBox="1">
              <a:spLocks noChangeArrowheads="1"/>
            </p:cNvSpPr>
            <p:nvPr/>
          </p:nvSpPr>
          <p:spPr bwMode="auto">
            <a:xfrm>
              <a:off x="5667375" y="7405688"/>
              <a:ext cx="284163"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60</a:t>
              </a:r>
            </a:p>
          </p:txBody>
        </p:sp>
        <p:sp>
          <p:nvSpPr>
            <p:cNvPr id="18448" name="Text Box 20"/>
            <p:cNvSpPr txBox="1">
              <a:spLocks noChangeArrowheads="1"/>
            </p:cNvSpPr>
            <p:nvPr/>
          </p:nvSpPr>
          <p:spPr bwMode="auto">
            <a:xfrm>
              <a:off x="4905375" y="7670800"/>
              <a:ext cx="8794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FV = $751,523.22</a:t>
              </a:r>
            </a:p>
          </p:txBody>
        </p:sp>
        <p:sp>
          <p:nvSpPr>
            <p:cNvPr id="18449" name="Text Box 22"/>
            <p:cNvSpPr txBox="1">
              <a:spLocks noChangeArrowheads="1"/>
            </p:cNvSpPr>
            <p:nvPr/>
          </p:nvSpPr>
          <p:spPr bwMode="auto">
            <a:xfrm>
              <a:off x="3798888" y="7048500"/>
              <a:ext cx="4540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PV = ?</a:t>
              </a:r>
            </a:p>
          </p:txBody>
        </p:sp>
        <p:grpSp>
          <p:nvGrpSpPr>
            <p:cNvPr id="18450" name="Group 23"/>
            <p:cNvGrpSpPr>
              <a:grpSpLocks/>
            </p:cNvGrpSpPr>
            <p:nvPr/>
          </p:nvGrpSpPr>
          <p:grpSpPr bwMode="auto">
            <a:xfrm>
              <a:off x="4973638" y="7334250"/>
              <a:ext cx="836612" cy="100013"/>
              <a:chOff x="987" y="3312"/>
              <a:chExt cx="513" cy="60"/>
            </a:xfrm>
          </p:grpSpPr>
          <p:sp>
            <p:nvSpPr>
              <p:cNvPr id="18462" name="Line 24"/>
              <p:cNvSpPr>
                <a:spLocks noChangeShapeType="1"/>
              </p:cNvSpPr>
              <p:nvPr/>
            </p:nvSpPr>
            <p:spPr bwMode="auto">
              <a:xfrm>
                <a:off x="106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3" name="Line 25"/>
              <p:cNvSpPr>
                <a:spLocks noChangeShapeType="1"/>
              </p:cNvSpPr>
              <p:nvPr/>
            </p:nvSpPr>
            <p:spPr bwMode="auto">
              <a:xfrm>
                <a:off x="128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4" name="Line 26"/>
              <p:cNvSpPr>
                <a:spLocks noChangeShapeType="1"/>
              </p:cNvSpPr>
              <p:nvPr/>
            </p:nvSpPr>
            <p:spPr bwMode="auto">
              <a:xfrm>
                <a:off x="150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5" name="Line 27"/>
              <p:cNvSpPr>
                <a:spLocks noChangeShapeType="1"/>
              </p:cNvSpPr>
              <p:nvPr/>
            </p:nvSpPr>
            <p:spPr bwMode="auto">
              <a:xfrm>
                <a:off x="987" y="3340"/>
                <a:ext cx="509"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51" name="Group 28"/>
            <p:cNvGrpSpPr>
              <a:grpSpLocks/>
            </p:cNvGrpSpPr>
            <p:nvPr/>
          </p:nvGrpSpPr>
          <p:grpSpPr bwMode="auto">
            <a:xfrm>
              <a:off x="4660900" y="7245350"/>
              <a:ext cx="58738" cy="273050"/>
              <a:chOff x="1803" y="3420"/>
              <a:chExt cx="66" cy="225"/>
            </a:xfrm>
          </p:grpSpPr>
          <p:sp>
            <p:nvSpPr>
              <p:cNvPr id="18459" name="Line 29"/>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0" name="Line 30"/>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1" name="Line 31"/>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52" name="Group 32"/>
            <p:cNvGrpSpPr>
              <a:grpSpLocks/>
            </p:cNvGrpSpPr>
            <p:nvPr/>
          </p:nvGrpSpPr>
          <p:grpSpPr bwMode="auto">
            <a:xfrm>
              <a:off x="4945063" y="7245350"/>
              <a:ext cx="58737" cy="273050"/>
              <a:chOff x="1803" y="3420"/>
              <a:chExt cx="66" cy="225"/>
            </a:xfrm>
          </p:grpSpPr>
          <p:sp>
            <p:nvSpPr>
              <p:cNvPr id="18456" name="Line 33"/>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7" name="Line 34"/>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8" name="Line 35"/>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453" name="Line 38"/>
            <p:cNvSpPr>
              <a:spLocks noChangeShapeType="1"/>
            </p:cNvSpPr>
            <p:nvPr/>
          </p:nvSpPr>
          <p:spPr bwMode="auto">
            <a:xfrm flipV="1">
              <a:off x="3844925" y="6977063"/>
              <a:ext cx="3175" cy="342900"/>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454" name="Text Box 11"/>
            <p:cNvSpPr txBox="1">
              <a:spLocks noChangeArrowheads="1"/>
            </p:cNvSpPr>
            <p:nvPr/>
          </p:nvSpPr>
          <p:spPr bwMode="auto">
            <a:xfrm>
              <a:off x="3679825" y="7404100"/>
              <a:ext cx="28416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45</a:t>
              </a:r>
            </a:p>
          </p:txBody>
        </p:sp>
        <p:sp>
          <p:nvSpPr>
            <p:cNvPr id="18455" name="Line 38"/>
            <p:cNvSpPr>
              <a:spLocks noChangeShapeType="1"/>
            </p:cNvSpPr>
            <p:nvPr/>
          </p:nvSpPr>
          <p:spPr bwMode="auto">
            <a:xfrm>
              <a:off x="5810250" y="7610475"/>
              <a:ext cx="0" cy="276225"/>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grpSp>
      <p:sp>
        <p:nvSpPr>
          <p:cNvPr id="18441" name="TextBox 188"/>
          <p:cNvSpPr txBox="1">
            <a:spLocks noChangeArrowheads="1"/>
          </p:cNvSpPr>
          <p:nvPr/>
        </p:nvSpPr>
        <p:spPr bwMode="auto">
          <a:xfrm>
            <a:off x="247650" y="7958138"/>
            <a:ext cx="6610350"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cs typeface="Times New Roman" pitchFamily="18" charset="0"/>
              </a:rPr>
              <a:t>Step 2:</a:t>
            </a:r>
            <a:r>
              <a:rPr lang="en-US" altLang="en-US" sz="1600">
                <a:latin typeface="Times New Roman" pitchFamily="18" charset="0"/>
                <a:cs typeface="Times New Roman" pitchFamily="18" charset="0"/>
              </a:rPr>
              <a:t> Discount the value computed in Step 1 to age 45</a:t>
            </a:r>
          </a:p>
          <a:p>
            <a:pPr eaLnBrk="1" hangingPunct="1">
              <a:spcBef>
                <a:spcPct val="0"/>
              </a:spcBef>
              <a:buFontTx/>
              <a:buNone/>
            </a:pPr>
            <a:r>
              <a:rPr lang="en-US" altLang="en-US" sz="1600">
                <a:latin typeface="Times New Roman" pitchFamily="18" charset="0"/>
                <a:cs typeface="Times New Roman" pitchFamily="18" charset="0"/>
              </a:rPr>
              <a:t>P/Y=1, N=15, I/Y=7, FV=751523.22; CPT, PV: PV = </a:t>
            </a:r>
            <a:r>
              <a:rPr lang="en-US" altLang="en-US" sz="1600" b="1">
                <a:latin typeface="Times New Roman" pitchFamily="18" charset="0"/>
                <a:cs typeface="Times New Roman" pitchFamily="18" charset="0"/>
              </a:rPr>
              <a:t>$272,386.60</a:t>
            </a:r>
          </a:p>
          <a:p>
            <a:pPr eaLnBrk="1" hangingPunct="1">
              <a:spcBef>
                <a:spcPct val="0"/>
              </a:spcBef>
              <a:buFontTx/>
              <a:buNone/>
            </a:pPr>
            <a:endParaRPr lang="en-US" altLang="en-US" sz="1600">
              <a:latin typeface="Times New Roman" pitchFamily="18" charset="0"/>
            </a:endParaRPr>
          </a:p>
        </p:txBody>
      </p:sp>
      <p:sp>
        <p:nvSpPr>
          <p:cNvPr id="2" name="Footer Placeholder 1"/>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33BE2AB-212A-4816-B381-3F22B0066FE8}" type="slidenum">
              <a:rPr lang="en-US" smtClean="0"/>
              <a:pPr>
                <a:defRPr/>
              </a:pPr>
              <a:t>18</a:t>
            </a:fld>
            <a:endParaRPr lang="en-US"/>
          </a:p>
        </p:txBody>
      </p:sp>
      <p:sp>
        <p:nvSpPr>
          <p:cNvPr id="17412" name="Rectangle 4"/>
          <p:cNvSpPr>
            <a:spLocks noChangeArrowheads="1"/>
          </p:cNvSpPr>
          <p:nvPr/>
        </p:nvSpPr>
        <p:spPr bwMode="auto">
          <a:xfrm>
            <a:off x="388938" y="330200"/>
            <a:ext cx="6469062" cy="726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Formulas:</a:t>
            </a:r>
          </a:p>
          <a:p>
            <a:pPr eaLnBrk="1" hangingPunct="1">
              <a:spcBef>
                <a:spcPct val="0"/>
              </a:spcBef>
              <a:buFontTx/>
              <a:buNone/>
            </a:pPr>
            <a:endParaRPr lang="en-US" altLang="en-US" sz="1400" u="sng">
              <a:latin typeface="Times New Roman" pitchFamily="18" charset="0"/>
            </a:endParaRPr>
          </a:p>
          <a:p>
            <a:pPr eaLnBrk="1" hangingPunct="1">
              <a:spcBef>
                <a:spcPct val="0"/>
              </a:spcBef>
              <a:buFontTx/>
              <a:buNone/>
            </a:pPr>
            <a:r>
              <a:rPr lang="en-US" altLang="en-US" sz="1400" u="sng">
                <a:latin typeface="Times New Roman" pitchFamily="18" charset="0"/>
              </a:rPr>
              <a:t>Future Value</a:t>
            </a:r>
            <a:r>
              <a:rPr lang="en-US" altLang="en-US" sz="1400">
                <a:latin typeface="Times New Roman" pitchFamily="18" charset="0"/>
              </a:rPr>
              <a:t>: </a:t>
            </a:r>
            <a:r>
              <a:rPr lang="en-US" altLang="en-US" sz="1400" b="1">
                <a:latin typeface="Times New Roman" pitchFamily="18" charset="0"/>
              </a:rPr>
              <a:t>FV = PV(1 + r/m)</a:t>
            </a:r>
            <a:r>
              <a:rPr lang="en-US" altLang="en-US" sz="1400" b="1" baseline="30000">
                <a:latin typeface="Times New Roman" pitchFamily="18" charset="0"/>
              </a:rPr>
              <a:t>n</a:t>
            </a:r>
            <a:r>
              <a:rPr lang="en-US" altLang="en-US" sz="1400" b="1">
                <a:latin typeface="Times New Roman" pitchFamily="18" charset="0"/>
              </a:rPr>
              <a:t> </a:t>
            </a:r>
            <a:r>
              <a:rPr lang="en-US" altLang="en-US" sz="1400">
                <a:latin typeface="Times New Roman" pitchFamily="18" charset="0"/>
              </a:rPr>
              <a:t>	</a:t>
            </a:r>
          </a:p>
          <a:p>
            <a:pPr eaLnBrk="1" hangingPunct="1">
              <a:spcBef>
                <a:spcPct val="0"/>
              </a:spcBef>
              <a:buFontTx/>
              <a:buNone/>
            </a:pPr>
            <a:endParaRPr lang="en-US" altLang="en-US" sz="1400" u="sng">
              <a:latin typeface="Times New Roman" pitchFamily="18" charset="0"/>
            </a:endParaRPr>
          </a:p>
          <a:p>
            <a:pPr eaLnBrk="1" hangingPunct="1">
              <a:spcBef>
                <a:spcPct val="0"/>
              </a:spcBef>
              <a:buFontTx/>
              <a:buNone/>
            </a:pPr>
            <a:r>
              <a:rPr lang="en-US" altLang="en-US" sz="1400" u="sng">
                <a:latin typeface="Times New Roman" pitchFamily="18" charset="0"/>
              </a:rPr>
              <a:t>Present Value</a:t>
            </a:r>
            <a:r>
              <a:rPr lang="en-US" altLang="en-US" sz="1400">
                <a:latin typeface="Times New Roman" pitchFamily="18" charset="0"/>
              </a:rPr>
              <a:t>: </a:t>
            </a:r>
            <a:r>
              <a:rPr lang="en-US" altLang="en-US" sz="1400" b="1">
                <a:latin typeface="Times New Roman" pitchFamily="18" charset="0"/>
              </a:rPr>
              <a:t>PV = FV / (1 + r/m)</a:t>
            </a:r>
            <a:r>
              <a:rPr lang="en-US" altLang="en-US" sz="1400" b="1" baseline="30000">
                <a:latin typeface="Times New Roman" pitchFamily="18" charset="0"/>
              </a:rPr>
              <a:t>n</a:t>
            </a:r>
            <a:r>
              <a:rPr lang="en-US" altLang="en-US" sz="1400" b="1">
                <a:latin typeface="Times New Roman" pitchFamily="18" charset="0"/>
              </a:rPr>
              <a:t> </a:t>
            </a:r>
            <a:endParaRPr lang="en-US" altLang="en-US" sz="1400" b="1" u="sng">
              <a:latin typeface="Times New Roman" pitchFamily="18" charset="0"/>
            </a:endParaRPr>
          </a:p>
          <a:p>
            <a:pPr eaLnBrk="1" hangingPunct="1">
              <a:spcBef>
                <a:spcPct val="0"/>
              </a:spcBef>
              <a:buFontTx/>
              <a:buNone/>
            </a:pPr>
            <a:endParaRPr lang="en-US" altLang="en-US" sz="1400" u="sng">
              <a:latin typeface="Times New Roman" pitchFamily="18" charset="0"/>
            </a:endParaRPr>
          </a:p>
          <a:p>
            <a:pPr eaLnBrk="1" hangingPunct="1">
              <a:spcBef>
                <a:spcPct val="0"/>
              </a:spcBef>
              <a:buFontTx/>
              <a:buNone/>
            </a:pPr>
            <a:r>
              <a:rPr lang="en-US" altLang="en-US" sz="1400">
                <a:latin typeface="Times New Roman" pitchFamily="18" charset="0"/>
              </a:rPr>
              <a:t>Find r:</a:t>
            </a:r>
          </a:p>
          <a:p>
            <a:pPr eaLnBrk="1" hangingPunct="1">
              <a:spcBef>
                <a:spcPct val="0"/>
              </a:spcBef>
              <a:buFontTx/>
              <a:buNone/>
            </a:pPr>
            <a:endParaRPr lang="en-US" altLang="en-US" sz="1400">
              <a:latin typeface="Times New Roman" pitchFamily="18" charset="0"/>
            </a:endParaRPr>
          </a:p>
          <a:p>
            <a:pPr eaLnBrk="1" hangingPunct="1">
              <a:spcBef>
                <a:spcPct val="0"/>
              </a:spcBef>
              <a:buFontTx/>
              <a:buNone/>
            </a:pPr>
            <a:r>
              <a:rPr lang="en-US" altLang="en-US" sz="1400">
                <a:latin typeface="Times New Roman" pitchFamily="18" charset="0"/>
              </a:rPr>
              <a:t>Find n: </a:t>
            </a:r>
            <a:r>
              <a:rPr lang="en-US" altLang="en-US" sz="1400" b="1">
                <a:latin typeface="Times New Roman" pitchFamily="18" charset="0"/>
              </a:rPr>
              <a:t>n = LN(FV / PV) / LN(1 + r/m)</a:t>
            </a:r>
            <a:endParaRPr lang="en-US" altLang="en-US" sz="1400">
              <a:latin typeface="Times New Roman" pitchFamily="18" charset="0"/>
            </a:endParaRPr>
          </a:p>
          <a:p>
            <a:pPr eaLnBrk="1" hangingPunct="1">
              <a:spcBef>
                <a:spcPct val="0"/>
              </a:spcBef>
              <a:buFontTx/>
              <a:buNone/>
            </a:pPr>
            <a:endParaRPr lang="en-US" altLang="en-US" sz="1400">
              <a:latin typeface="Times New Roman" pitchFamily="18" charset="0"/>
            </a:endParaRPr>
          </a:p>
          <a:p>
            <a:pPr eaLnBrk="1" hangingPunct="1">
              <a:spcBef>
                <a:spcPct val="0"/>
              </a:spcBef>
              <a:buFontTx/>
              <a:buNone/>
            </a:pPr>
            <a:r>
              <a:rPr lang="en-US" altLang="en-US" sz="1400" u="sng">
                <a:latin typeface="Times New Roman" pitchFamily="18" charset="0"/>
              </a:rPr>
              <a:t>Find FV of an Ordinary Annuity</a:t>
            </a:r>
            <a:r>
              <a:rPr lang="en-US" altLang="en-US" sz="1400">
                <a:latin typeface="Times New Roman" pitchFamily="18" charset="0"/>
              </a:rPr>
              <a:t>:</a:t>
            </a:r>
            <a:r>
              <a:rPr lang="en-US" altLang="en-US" sz="1400">
                <a:solidFill>
                  <a:srgbClr val="000000"/>
                </a:solidFill>
                <a:latin typeface="Times New Roman" pitchFamily="18" charset="0"/>
              </a:rPr>
              <a:t> </a:t>
            </a:r>
            <a:r>
              <a:rPr lang="en-US" altLang="en-US" sz="1400" b="1">
                <a:solidFill>
                  <a:srgbClr val="000000"/>
                </a:solidFill>
                <a:latin typeface="Times New Roman" pitchFamily="18" charset="0"/>
              </a:rPr>
              <a:t>FV</a:t>
            </a:r>
            <a:r>
              <a:rPr lang="en-US" altLang="en-US" sz="1400" b="1" baseline="-25000">
                <a:solidFill>
                  <a:srgbClr val="000000"/>
                </a:solidFill>
                <a:latin typeface="Times New Roman" pitchFamily="18" charset="0"/>
              </a:rPr>
              <a:t>A</a:t>
            </a:r>
            <a:r>
              <a:rPr lang="en-US" altLang="en-US" sz="1400" b="1">
                <a:solidFill>
                  <a:srgbClr val="000000"/>
                </a:solidFill>
                <a:latin typeface="Times New Roman" pitchFamily="18" charset="0"/>
              </a:rPr>
              <a:t> = PMT [( (1 + r/m)</a:t>
            </a:r>
            <a:r>
              <a:rPr lang="en-US" altLang="en-US" sz="1400" b="1" baseline="30000">
                <a:solidFill>
                  <a:srgbClr val="000000"/>
                </a:solidFill>
                <a:latin typeface="Times New Roman" pitchFamily="18" charset="0"/>
              </a:rPr>
              <a:t>n</a:t>
            </a:r>
            <a:r>
              <a:rPr lang="en-US" altLang="en-US" sz="1400" b="1">
                <a:solidFill>
                  <a:srgbClr val="000000"/>
                </a:solidFill>
                <a:latin typeface="Times New Roman" pitchFamily="18" charset="0"/>
              </a:rPr>
              <a:t> – 1) / (r/m)]</a:t>
            </a:r>
          </a:p>
          <a:p>
            <a:pPr eaLnBrk="1" hangingPunct="1">
              <a:spcBef>
                <a:spcPct val="0"/>
              </a:spcBef>
              <a:buFontTx/>
              <a:buNone/>
            </a:pPr>
            <a:endParaRPr lang="en-US" altLang="en-US" sz="1400">
              <a:latin typeface="Times New Roman" pitchFamily="18" charset="0"/>
            </a:endParaRPr>
          </a:p>
          <a:p>
            <a:pPr eaLnBrk="1" hangingPunct="1">
              <a:spcBef>
                <a:spcPct val="0"/>
              </a:spcBef>
              <a:buFontTx/>
              <a:buNone/>
            </a:pPr>
            <a:r>
              <a:rPr lang="en-US" altLang="en-US" sz="1400" u="sng">
                <a:latin typeface="Times New Roman" pitchFamily="18" charset="0"/>
              </a:rPr>
              <a:t>Find FV of an Annuity Due</a:t>
            </a:r>
            <a:r>
              <a:rPr lang="en-US" altLang="en-US" sz="1400">
                <a:latin typeface="Times New Roman" pitchFamily="18" charset="0"/>
              </a:rPr>
              <a:t>:</a:t>
            </a:r>
            <a:r>
              <a:rPr lang="en-US" altLang="en-US" sz="1400">
                <a:solidFill>
                  <a:srgbClr val="000000"/>
                </a:solidFill>
                <a:latin typeface="Times New Roman" pitchFamily="18" charset="0"/>
              </a:rPr>
              <a:t>   </a:t>
            </a:r>
            <a:r>
              <a:rPr lang="en-US" altLang="en-US" sz="1400" b="1">
                <a:solidFill>
                  <a:srgbClr val="000000"/>
                </a:solidFill>
                <a:latin typeface="Times New Roman" pitchFamily="18" charset="0"/>
              </a:rPr>
              <a:t>FV</a:t>
            </a:r>
            <a:r>
              <a:rPr lang="en-US" altLang="en-US" sz="1400" b="1" baseline="-25000">
                <a:solidFill>
                  <a:srgbClr val="000000"/>
                </a:solidFill>
                <a:latin typeface="Times New Roman" pitchFamily="18" charset="0"/>
              </a:rPr>
              <a:t>A,due</a:t>
            </a:r>
            <a:r>
              <a:rPr lang="en-US" altLang="en-US" sz="1400" b="1">
                <a:solidFill>
                  <a:srgbClr val="000000"/>
                </a:solidFill>
                <a:latin typeface="Times New Roman" pitchFamily="18" charset="0"/>
              </a:rPr>
              <a:t> = FV</a:t>
            </a:r>
            <a:r>
              <a:rPr lang="en-US" altLang="en-US" sz="1400" b="1" baseline="-25000">
                <a:solidFill>
                  <a:srgbClr val="000000"/>
                </a:solidFill>
                <a:latin typeface="Times New Roman" pitchFamily="18" charset="0"/>
              </a:rPr>
              <a:t>A</a:t>
            </a:r>
            <a:r>
              <a:rPr lang="en-US" altLang="en-US" sz="1400" b="1">
                <a:solidFill>
                  <a:srgbClr val="000000"/>
                </a:solidFill>
                <a:latin typeface="Times New Roman" pitchFamily="18" charset="0"/>
              </a:rPr>
              <a:t>(1 + r/m)</a:t>
            </a:r>
          </a:p>
          <a:p>
            <a:pPr eaLnBrk="1" hangingPunct="1">
              <a:spcBef>
                <a:spcPct val="0"/>
              </a:spcBef>
              <a:buFontTx/>
              <a:buNone/>
            </a:pPr>
            <a:endParaRPr lang="en-US" altLang="en-US" sz="1400">
              <a:latin typeface="Times New Roman" pitchFamily="18" charset="0"/>
            </a:endParaRPr>
          </a:p>
          <a:p>
            <a:pPr eaLnBrk="1" hangingPunct="1">
              <a:spcBef>
                <a:spcPct val="0"/>
              </a:spcBef>
              <a:buFontTx/>
              <a:buNone/>
            </a:pPr>
            <a:r>
              <a:rPr lang="en-US" altLang="en-US" sz="1400" u="sng">
                <a:latin typeface="Times New Roman" pitchFamily="18" charset="0"/>
              </a:rPr>
              <a:t>Find PV of an Ordinary Annuity</a:t>
            </a:r>
            <a:r>
              <a:rPr lang="en-US" altLang="en-US" sz="1400">
                <a:latin typeface="Times New Roman" pitchFamily="18" charset="0"/>
              </a:rPr>
              <a:t>: </a:t>
            </a:r>
            <a:r>
              <a:rPr lang="en-US" altLang="en-US" sz="1400" b="1">
                <a:latin typeface="Times New Roman" pitchFamily="18" charset="0"/>
              </a:rPr>
              <a:t>PV</a:t>
            </a:r>
            <a:r>
              <a:rPr lang="en-US" altLang="en-US" sz="1400" b="1" baseline="-25000">
                <a:latin typeface="Times New Roman" pitchFamily="18" charset="0"/>
              </a:rPr>
              <a:t>A</a:t>
            </a:r>
            <a:r>
              <a:rPr lang="en-US" altLang="en-US" sz="1400" b="1">
                <a:latin typeface="Times New Roman" pitchFamily="18" charset="0"/>
              </a:rPr>
              <a:t> = PMT[((1 + r/m)</a:t>
            </a:r>
            <a:r>
              <a:rPr lang="en-US" altLang="en-US" sz="1400" b="1" baseline="30000">
                <a:latin typeface="Times New Roman" pitchFamily="18" charset="0"/>
              </a:rPr>
              <a:t>n</a:t>
            </a:r>
            <a:r>
              <a:rPr lang="en-US" altLang="en-US" sz="1400" b="1">
                <a:latin typeface="Times New Roman" pitchFamily="18" charset="0"/>
              </a:rPr>
              <a:t> – 1) / ((r/m) (1 + r/m)</a:t>
            </a:r>
            <a:r>
              <a:rPr lang="en-US" altLang="en-US" sz="1400" b="1" baseline="30000">
                <a:latin typeface="Times New Roman" pitchFamily="18" charset="0"/>
              </a:rPr>
              <a:t>n)</a:t>
            </a:r>
            <a:r>
              <a:rPr lang="en-US" altLang="en-US" sz="1400" b="1">
                <a:latin typeface="Times New Roman" pitchFamily="18" charset="0"/>
              </a:rPr>
              <a:t>]</a:t>
            </a:r>
          </a:p>
          <a:p>
            <a:pPr eaLnBrk="1" hangingPunct="1">
              <a:spcBef>
                <a:spcPct val="0"/>
              </a:spcBef>
              <a:buFontTx/>
              <a:buNone/>
            </a:pPr>
            <a:endParaRPr lang="en-US" altLang="en-US" sz="1400">
              <a:latin typeface="Times New Roman" pitchFamily="18" charset="0"/>
            </a:endParaRPr>
          </a:p>
          <a:p>
            <a:pPr eaLnBrk="1" hangingPunct="1">
              <a:spcBef>
                <a:spcPct val="0"/>
              </a:spcBef>
              <a:buFontTx/>
              <a:buNone/>
            </a:pPr>
            <a:r>
              <a:rPr lang="en-US" altLang="en-US" sz="1400" u="sng">
                <a:latin typeface="Times New Roman" pitchFamily="18" charset="0"/>
              </a:rPr>
              <a:t>Find PV of an Annuity Due</a:t>
            </a:r>
            <a:r>
              <a:rPr lang="en-US" altLang="en-US" sz="1400">
                <a:latin typeface="Times New Roman" pitchFamily="18" charset="0"/>
              </a:rPr>
              <a:t>: </a:t>
            </a:r>
            <a:r>
              <a:rPr lang="en-US" altLang="en-US" sz="1400" b="1">
                <a:solidFill>
                  <a:srgbClr val="000000"/>
                </a:solidFill>
                <a:latin typeface="Times New Roman" pitchFamily="18" charset="0"/>
              </a:rPr>
              <a:t>PV</a:t>
            </a:r>
            <a:r>
              <a:rPr lang="en-US" altLang="en-US" sz="1400" b="1" baseline="-25000">
                <a:solidFill>
                  <a:srgbClr val="000000"/>
                </a:solidFill>
                <a:latin typeface="Times New Roman" pitchFamily="18" charset="0"/>
              </a:rPr>
              <a:t>A,due</a:t>
            </a:r>
            <a:r>
              <a:rPr lang="en-US" altLang="en-US" sz="1400" b="1">
                <a:solidFill>
                  <a:srgbClr val="000000"/>
                </a:solidFill>
                <a:latin typeface="Times New Roman" pitchFamily="18" charset="0"/>
              </a:rPr>
              <a:t> = PV</a:t>
            </a:r>
            <a:r>
              <a:rPr lang="en-US" altLang="en-US" sz="1400" b="1" baseline="-25000">
                <a:solidFill>
                  <a:srgbClr val="000000"/>
                </a:solidFill>
                <a:latin typeface="Times New Roman" pitchFamily="18" charset="0"/>
              </a:rPr>
              <a:t>A</a:t>
            </a:r>
            <a:r>
              <a:rPr lang="en-US" altLang="en-US" sz="1400" b="1">
                <a:solidFill>
                  <a:srgbClr val="000000"/>
                </a:solidFill>
                <a:latin typeface="Times New Roman" pitchFamily="18" charset="0"/>
              </a:rPr>
              <a:t>(1 + r/m)</a:t>
            </a:r>
            <a:endParaRPr lang="en-US" altLang="en-US" sz="1400">
              <a:latin typeface="Times New Roman" pitchFamily="18" charset="0"/>
            </a:endParaRPr>
          </a:p>
          <a:p>
            <a:pPr eaLnBrk="1" hangingPunct="1">
              <a:spcBef>
                <a:spcPct val="0"/>
              </a:spcBef>
              <a:buFontTx/>
              <a:buNone/>
            </a:pPr>
            <a:endParaRPr lang="en-US" altLang="en-US" sz="1400">
              <a:latin typeface="Times New Roman" pitchFamily="18" charset="0"/>
            </a:endParaRPr>
          </a:p>
          <a:p>
            <a:pPr eaLnBrk="1" hangingPunct="1">
              <a:spcBef>
                <a:spcPct val="0"/>
              </a:spcBef>
              <a:buFontTx/>
              <a:buNone/>
            </a:pPr>
            <a:r>
              <a:rPr lang="en-US" altLang="en-US" sz="1400" u="sng">
                <a:latin typeface="Times New Roman" pitchFamily="18" charset="0"/>
              </a:rPr>
              <a:t>Find PMT of an Annuity</a:t>
            </a:r>
            <a:r>
              <a:rPr lang="en-US" altLang="en-US" sz="1400">
                <a:latin typeface="Times New Roman" pitchFamily="18" charset="0"/>
              </a:rPr>
              <a:t>:</a:t>
            </a:r>
          </a:p>
          <a:p>
            <a:pPr eaLnBrk="1" hangingPunct="1">
              <a:spcBef>
                <a:spcPct val="0"/>
              </a:spcBef>
              <a:buFontTx/>
              <a:buNone/>
            </a:pPr>
            <a:endParaRPr lang="en-US" altLang="en-US" sz="1400">
              <a:latin typeface="Times New Roman" pitchFamily="18" charset="0"/>
            </a:endParaRPr>
          </a:p>
          <a:p>
            <a:pPr eaLnBrk="1" hangingPunct="1">
              <a:spcBef>
                <a:spcPct val="0"/>
              </a:spcBef>
              <a:buFontTx/>
              <a:buNone/>
            </a:pPr>
            <a:r>
              <a:rPr lang="en-US" altLang="en-US" sz="1400">
                <a:latin typeface="Times New Roman" pitchFamily="18" charset="0"/>
              </a:rPr>
              <a:t>Ordinary Annuity (FV is Given)    </a:t>
            </a:r>
            <a:r>
              <a:rPr lang="en-US" altLang="en-US" sz="1400" b="1">
                <a:latin typeface="Times New Roman" pitchFamily="18" charset="0"/>
              </a:rPr>
              <a:t>PMT = FV</a:t>
            </a:r>
            <a:r>
              <a:rPr lang="en-US" altLang="en-US" sz="1400" b="1" baseline="-25000">
                <a:latin typeface="Times New Roman" pitchFamily="18" charset="0"/>
              </a:rPr>
              <a:t>A</a:t>
            </a:r>
            <a:r>
              <a:rPr lang="en-US" altLang="en-US" sz="1400" b="1">
                <a:latin typeface="Times New Roman" pitchFamily="18" charset="0"/>
              </a:rPr>
              <a:t>[(r/m)/((1 + r/m)</a:t>
            </a:r>
            <a:r>
              <a:rPr lang="en-US" altLang="en-US" sz="1400" b="1" baseline="30000">
                <a:latin typeface="Times New Roman" pitchFamily="18" charset="0"/>
              </a:rPr>
              <a:t>n</a:t>
            </a:r>
            <a:r>
              <a:rPr lang="en-US" altLang="en-US" sz="1400" b="1">
                <a:latin typeface="Times New Roman" pitchFamily="18" charset="0"/>
              </a:rPr>
              <a:t> – 1)]</a:t>
            </a:r>
            <a:endParaRPr lang="en-US" altLang="en-US" sz="1400" u="sng">
              <a:latin typeface="Times New Roman" pitchFamily="18" charset="0"/>
            </a:endParaRPr>
          </a:p>
          <a:p>
            <a:pPr eaLnBrk="1" hangingPunct="1">
              <a:spcBef>
                <a:spcPct val="0"/>
              </a:spcBef>
              <a:buFontTx/>
              <a:buNone/>
            </a:pPr>
            <a:endParaRPr lang="en-US" altLang="en-US" sz="1400" u="sng">
              <a:latin typeface="Times New Roman" pitchFamily="18" charset="0"/>
            </a:endParaRPr>
          </a:p>
          <a:p>
            <a:pPr eaLnBrk="1" hangingPunct="1">
              <a:spcBef>
                <a:spcPct val="0"/>
              </a:spcBef>
              <a:buFontTx/>
              <a:buNone/>
            </a:pPr>
            <a:r>
              <a:rPr lang="en-US" altLang="en-US" sz="1400">
                <a:latin typeface="Times New Roman" pitchFamily="18" charset="0"/>
              </a:rPr>
              <a:t>Ordinary Annuity (PV is Given) </a:t>
            </a:r>
            <a:r>
              <a:rPr lang="en-US" altLang="en-US" sz="1400" b="1">
                <a:latin typeface="Times New Roman" pitchFamily="18" charset="0"/>
              </a:rPr>
              <a:t>   PMT = PV</a:t>
            </a:r>
            <a:r>
              <a:rPr lang="en-US" altLang="en-US" sz="1400" b="1" baseline="-25000">
                <a:latin typeface="Times New Roman" pitchFamily="18" charset="0"/>
              </a:rPr>
              <a:t>A</a:t>
            </a:r>
            <a:r>
              <a:rPr lang="en-US" altLang="en-US" sz="1400" b="1">
                <a:latin typeface="Times New Roman" pitchFamily="18" charset="0"/>
              </a:rPr>
              <a:t>[(r/m)(1 + r/m)</a:t>
            </a:r>
            <a:r>
              <a:rPr lang="en-US" altLang="en-US" sz="1400" b="1" baseline="30000">
                <a:latin typeface="Times New Roman" pitchFamily="18" charset="0"/>
              </a:rPr>
              <a:t>n</a:t>
            </a:r>
            <a:r>
              <a:rPr lang="en-US" altLang="en-US" sz="1400" b="1">
                <a:latin typeface="Times New Roman" pitchFamily="18" charset="0"/>
              </a:rPr>
              <a:t>  / ( (1 + r/m)</a:t>
            </a:r>
            <a:r>
              <a:rPr lang="en-US" altLang="en-US" sz="1400" b="1" baseline="30000">
                <a:latin typeface="Times New Roman" pitchFamily="18" charset="0"/>
              </a:rPr>
              <a:t>n</a:t>
            </a:r>
            <a:r>
              <a:rPr lang="en-US" altLang="en-US" sz="1400" b="1">
                <a:latin typeface="Times New Roman" pitchFamily="18" charset="0"/>
              </a:rPr>
              <a:t> – 1)]</a:t>
            </a:r>
          </a:p>
          <a:p>
            <a:pPr eaLnBrk="1" hangingPunct="1">
              <a:spcBef>
                <a:spcPct val="0"/>
              </a:spcBef>
              <a:buFontTx/>
              <a:buNone/>
            </a:pPr>
            <a:endParaRPr lang="en-US" altLang="en-US" sz="1400" b="1">
              <a:latin typeface="Times New Roman" pitchFamily="18" charset="0"/>
            </a:endParaRPr>
          </a:p>
          <a:p>
            <a:pPr eaLnBrk="1" hangingPunct="1">
              <a:spcBef>
                <a:spcPct val="0"/>
              </a:spcBef>
              <a:buFontTx/>
              <a:buNone/>
            </a:pPr>
            <a:r>
              <a:rPr lang="en-US" altLang="en-US" sz="1400">
                <a:latin typeface="Times New Roman" pitchFamily="18" charset="0"/>
              </a:rPr>
              <a:t>Annuity Due (FV is Given)</a:t>
            </a:r>
            <a:r>
              <a:rPr lang="en-US" altLang="en-US" sz="1400" b="1">
                <a:latin typeface="Times New Roman" pitchFamily="18" charset="0"/>
              </a:rPr>
              <a:t>   PMT = FV</a:t>
            </a:r>
            <a:r>
              <a:rPr lang="en-US" altLang="en-US" sz="1400" b="1" baseline="-25000">
                <a:latin typeface="Times New Roman" pitchFamily="18" charset="0"/>
              </a:rPr>
              <a:t>A,due</a:t>
            </a:r>
            <a:r>
              <a:rPr lang="en-US" altLang="en-US" sz="1400" b="1">
                <a:latin typeface="Times New Roman" pitchFamily="18" charset="0"/>
              </a:rPr>
              <a:t> [(r/m) / ( (1 + r/m)</a:t>
            </a:r>
            <a:r>
              <a:rPr lang="en-US" altLang="en-US" sz="1400" b="1" baseline="30000">
                <a:latin typeface="Times New Roman" pitchFamily="18" charset="0"/>
              </a:rPr>
              <a:t>n</a:t>
            </a:r>
            <a:r>
              <a:rPr lang="en-US" altLang="en-US" sz="1400" b="1">
                <a:latin typeface="Times New Roman" pitchFamily="18" charset="0"/>
              </a:rPr>
              <a:t> – 1)]  / (1 + r/m)</a:t>
            </a:r>
          </a:p>
          <a:p>
            <a:pPr eaLnBrk="1" hangingPunct="1">
              <a:spcBef>
                <a:spcPct val="0"/>
              </a:spcBef>
              <a:buFontTx/>
              <a:buNone/>
            </a:pPr>
            <a:endParaRPr lang="en-US" altLang="en-US" sz="1400" b="1">
              <a:latin typeface="Times New Roman" pitchFamily="18" charset="0"/>
            </a:endParaRPr>
          </a:p>
          <a:p>
            <a:pPr eaLnBrk="1" hangingPunct="1">
              <a:spcBef>
                <a:spcPct val="0"/>
              </a:spcBef>
              <a:buFontTx/>
              <a:buNone/>
            </a:pPr>
            <a:r>
              <a:rPr lang="en-US" altLang="en-US" sz="1400">
                <a:latin typeface="Times New Roman" pitchFamily="18" charset="0"/>
              </a:rPr>
              <a:t>Annuity Due (PV is Given)</a:t>
            </a:r>
            <a:r>
              <a:rPr lang="en-US" altLang="en-US" sz="1400" b="1">
                <a:latin typeface="Times New Roman" pitchFamily="18" charset="0"/>
              </a:rPr>
              <a:t>   </a:t>
            </a:r>
          </a:p>
          <a:p>
            <a:pPr eaLnBrk="1" hangingPunct="1">
              <a:spcBef>
                <a:spcPct val="0"/>
              </a:spcBef>
              <a:buFontTx/>
              <a:buNone/>
            </a:pPr>
            <a:r>
              <a:rPr lang="en-US" altLang="en-US" sz="1400" b="1">
                <a:latin typeface="Times New Roman" pitchFamily="18" charset="0"/>
              </a:rPr>
              <a:t>    PMT = PV</a:t>
            </a:r>
            <a:r>
              <a:rPr lang="en-US" altLang="en-US" sz="1400" b="1" baseline="-25000">
                <a:latin typeface="Times New Roman" pitchFamily="18" charset="0"/>
              </a:rPr>
              <a:t>A,due</a:t>
            </a:r>
            <a:r>
              <a:rPr lang="en-US" altLang="en-US" sz="1400" b="1">
                <a:latin typeface="Times New Roman" pitchFamily="18" charset="0"/>
              </a:rPr>
              <a:t> [(r/m)(1 + r/m)</a:t>
            </a:r>
            <a:r>
              <a:rPr lang="en-US" altLang="en-US" sz="1400" b="1" baseline="30000">
                <a:latin typeface="Times New Roman" pitchFamily="18" charset="0"/>
              </a:rPr>
              <a:t>n</a:t>
            </a:r>
            <a:r>
              <a:rPr lang="en-US" altLang="en-US" sz="1400" b="1">
                <a:latin typeface="Times New Roman" pitchFamily="18" charset="0"/>
              </a:rPr>
              <a:t> / ( (1 + r/m)</a:t>
            </a:r>
            <a:r>
              <a:rPr lang="en-US" altLang="en-US" sz="1400" b="1" baseline="30000">
                <a:latin typeface="Times New Roman" pitchFamily="18" charset="0"/>
              </a:rPr>
              <a:t>n</a:t>
            </a:r>
            <a:r>
              <a:rPr lang="en-US" altLang="en-US" sz="1400" b="1">
                <a:latin typeface="Times New Roman" pitchFamily="18" charset="0"/>
              </a:rPr>
              <a:t> – 1)] / (1 + r/m)</a:t>
            </a:r>
          </a:p>
          <a:p>
            <a:pPr eaLnBrk="1" hangingPunct="1">
              <a:spcBef>
                <a:spcPct val="0"/>
              </a:spcBef>
              <a:buFontTx/>
              <a:buNone/>
            </a:pPr>
            <a:endParaRPr lang="en-US" altLang="en-US" sz="1400" b="1">
              <a:latin typeface="Times New Roman" pitchFamily="18" charset="0"/>
            </a:endParaRPr>
          </a:p>
          <a:p>
            <a:pPr eaLnBrk="1" hangingPunct="1">
              <a:spcBef>
                <a:spcPct val="0"/>
              </a:spcBef>
              <a:buFontTx/>
              <a:buNone/>
            </a:pPr>
            <a:r>
              <a:rPr lang="en-US" altLang="en-US" sz="1400" u="sng">
                <a:latin typeface="Times New Roman" pitchFamily="18" charset="0"/>
              </a:rPr>
              <a:t>Effective Annual Rate (EAR)</a:t>
            </a:r>
            <a:r>
              <a:rPr lang="en-US" altLang="en-US" sz="1400">
                <a:latin typeface="Times New Roman" pitchFamily="18" charset="0"/>
              </a:rPr>
              <a:t>:  </a:t>
            </a:r>
            <a:r>
              <a:rPr lang="en-US" altLang="en-US" sz="1400" b="1">
                <a:latin typeface="Times New Roman" pitchFamily="18" charset="0"/>
              </a:rPr>
              <a:t>EAR = ( 1 + r</a:t>
            </a:r>
            <a:r>
              <a:rPr lang="en-US" altLang="en-US" sz="1400" b="1" baseline="-25000">
                <a:latin typeface="Times New Roman" pitchFamily="18" charset="0"/>
              </a:rPr>
              <a:t>nominal</a:t>
            </a:r>
            <a:r>
              <a:rPr lang="en-US" altLang="en-US" sz="1400" b="1">
                <a:latin typeface="Times New Roman" pitchFamily="18" charset="0"/>
              </a:rPr>
              <a:t> / m )</a:t>
            </a:r>
            <a:r>
              <a:rPr lang="en-US" altLang="en-US" sz="1400" b="1" baseline="30000">
                <a:latin typeface="Times New Roman" pitchFamily="18" charset="0"/>
              </a:rPr>
              <a:t>m</a:t>
            </a:r>
            <a:r>
              <a:rPr lang="en-US" altLang="en-US" sz="1400" b="1">
                <a:latin typeface="Times New Roman" pitchFamily="18" charset="0"/>
              </a:rPr>
              <a:t> – 1</a:t>
            </a:r>
          </a:p>
          <a:p>
            <a:pPr eaLnBrk="1" hangingPunct="1">
              <a:spcBef>
                <a:spcPct val="0"/>
              </a:spcBef>
              <a:buFontTx/>
              <a:buNone/>
            </a:pPr>
            <a:endParaRPr lang="en-US" altLang="en-US" sz="1400" b="1">
              <a:latin typeface="Times New Roman" pitchFamily="18" charset="0"/>
            </a:endParaRPr>
          </a:p>
          <a:p>
            <a:pPr eaLnBrk="1" hangingPunct="1">
              <a:spcBef>
                <a:spcPct val="0"/>
              </a:spcBef>
              <a:buFontTx/>
              <a:buNone/>
            </a:pPr>
            <a:r>
              <a:rPr lang="en-US" altLang="en-US" sz="1400" u="sng">
                <a:latin typeface="Times New Roman" pitchFamily="18" charset="0"/>
              </a:rPr>
              <a:t>PV of  a Perpetuity</a:t>
            </a:r>
            <a:r>
              <a:rPr lang="en-US" altLang="en-US" sz="1400">
                <a:latin typeface="Times New Roman" pitchFamily="18" charset="0"/>
              </a:rPr>
              <a:t>: </a:t>
            </a:r>
            <a:r>
              <a:rPr lang="en-US" altLang="en-US" sz="1400" b="1">
                <a:latin typeface="Times New Roman" pitchFamily="18" charset="0"/>
                <a:cs typeface="Times New Roman" pitchFamily="18" charset="0"/>
              </a:rPr>
              <a:t>PMT/(r/m)</a:t>
            </a:r>
            <a:endParaRPr lang="en-US" altLang="en-US" sz="1400" u="sng">
              <a:latin typeface="Times New Roman" pitchFamily="18" charset="0"/>
            </a:endParaRPr>
          </a:p>
        </p:txBody>
      </p:sp>
      <p:grpSp>
        <p:nvGrpSpPr>
          <p:cNvPr id="17413" name="Group 16"/>
          <p:cNvGrpSpPr>
            <a:grpSpLocks/>
          </p:cNvGrpSpPr>
          <p:nvPr/>
        </p:nvGrpSpPr>
        <p:grpSpPr bwMode="auto">
          <a:xfrm>
            <a:off x="830263" y="1497013"/>
            <a:ext cx="1949450" cy="500062"/>
            <a:chOff x="-2593356" y="1530074"/>
            <a:chExt cx="1949325" cy="500155"/>
          </a:xfrm>
        </p:grpSpPr>
        <p:sp>
          <p:nvSpPr>
            <p:cNvPr id="17414" name="Rectangle 1"/>
            <p:cNvSpPr>
              <a:spLocks noChangeArrowheads="1"/>
            </p:cNvSpPr>
            <p:nvPr/>
          </p:nvSpPr>
          <p:spPr bwMode="auto">
            <a:xfrm>
              <a:off x="-2593356" y="1660853"/>
              <a:ext cx="8233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b="1">
                  <a:latin typeface="Times New Roman" pitchFamily="18" charset="0"/>
                </a:rPr>
                <a:t>    r =        </a:t>
              </a:r>
            </a:p>
          </p:txBody>
        </p:sp>
        <p:grpSp>
          <p:nvGrpSpPr>
            <p:cNvPr id="17415" name="Group 32"/>
            <p:cNvGrpSpPr>
              <a:grpSpLocks/>
            </p:cNvGrpSpPr>
            <p:nvPr/>
          </p:nvGrpSpPr>
          <p:grpSpPr bwMode="auto">
            <a:xfrm>
              <a:off x="-2034928" y="1530074"/>
              <a:ext cx="1390897" cy="500155"/>
              <a:chOff x="8015290" y="3972735"/>
              <a:chExt cx="1421678" cy="500098"/>
            </a:xfrm>
          </p:grpSpPr>
          <p:grpSp>
            <p:nvGrpSpPr>
              <p:cNvPr id="17416" name="Group 20"/>
              <p:cNvGrpSpPr>
                <a:grpSpLocks/>
              </p:cNvGrpSpPr>
              <p:nvPr/>
            </p:nvGrpSpPr>
            <p:grpSpPr bwMode="auto">
              <a:xfrm>
                <a:off x="8015290" y="3972735"/>
                <a:ext cx="1086798" cy="500098"/>
                <a:chOff x="3343386" y="5039397"/>
                <a:chExt cx="1087056" cy="499961"/>
              </a:xfrm>
            </p:grpSpPr>
            <p:grpSp>
              <p:nvGrpSpPr>
                <p:cNvPr id="17418" name="Group 21"/>
                <p:cNvGrpSpPr>
                  <a:grpSpLocks/>
                </p:cNvGrpSpPr>
                <p:nvPr/>
              </p:nvGrpSpPr>
              <p:grpSpPr bwMode="auto">
                <a:xfrm>
                  <a:off x="3353977" y="5198095"/>
                  <a:ext cx="1076465" cy="341263"/>
                  <a:chOff x="3353977" y="5198095"/>
                  <a:chExt cx="1076465" cy="341263"/>
                </a:xfrm>
              </p:grpSpPr>
              <p:cxnSp>
                <p:nvCxnSpPr>
                  <p:cNvPr id="17421" name="Straight Connector 24"/>
                  <p:cNvCxnSpPr>
                    <a:cxnSpLocks noChangeShapeType="1"/>
                  </p:cNvCxnSpPr>
                  <p:nvPr/>
                </p:nvCxnSpPr>
                <p:spPr bwMode="auto">
                  <a:xfrm>
                    <a:off x="3643262" y="5198095"/>
                    <a:ext cx="787180" cy="0"/>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17422" name="Straight Connector 25"/>
                  <p:cNvCxnSpPr>
                    <a:cxnSpLocks noChangeShapeType="1"/>
                  </p:cNvCxnSpPr>
                  <p:nvPr/>
                </p:nvCxnSpPr>
                <p:spPr bwMode="auto">
                  <a:xfrm flipH="1">
                    <a:off x="3488136" y="5198095"/>
                    <a:ext cx="155126" cy="341263"/>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17423" name="Straight Connector 26"/>
                  <p:cNvCxnSpPr>
                    <a:cxnSpLocks noChangeShapeType="1"/>
                  </p:cNvCxnSpPr>
                  <p:nvPr/>
                </p:nvCxnSpPr>
                <p:spPr bwMode="auto">
                  <a:xfrm>
                    <a:off x="3353977" y="5278100"/>
                    <a:ext cx="134159" cy="261258"/>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17419" name="TextBox 22"/>
                <p:cNvSpPr txBox="1">
                  <a:spLocks noChangeArrowheads="1"/>
                </p:cNvSpPr>
                <p:nvPr/>
              </p:nvSpPr>
              <p:spPr bwMode="auto">
                <a:xfrm>
                  <a:off x="3343386" y="5039397"/>
                  <a:ext cx="290407" cy="307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b="1">
                      <a:latin typeface="Times New Roman" pitchFamily="18" charset="0"/>
                    </a:rPr>
                    <a:t>n</a:t>
                  </a:r>
                </a:p>
              </p:txBody>
            </p:sp>
            <p:sp>
              <p:nvSpPr>
                <p:cNvPr id="17420" name="TextBox 23"/>
                <p:cNvSpPr txBox="1">
                  <a:spLocks noChangeArrowheads="1"/>
                </p:cNvSpPr>
                <p:nvPr/>
              </p:nvSpPr>
              <p:spPr bwMode="auto">
                <a:xfrm>
                  <a:off x="3561881" y="5174752"/>
                  <a:ext cx="816419" cy="307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b="1">
                      <a:latin typeface="Times New Roman" pitchFamily="18" charset="0"/>
                    </a:rPr>
                    <a:t>FV / PV</a:t>
                  </a:r>
                </a:p>
              </p:txBody>
            </p:sp>
          </p:grpSp>
          <p:sp>
            <p:nvSpPr>
              <p:cNvPr id="17417" name="TextBox 27"/>
              <p:cNvSpPr txBox="1">
                <a:spLocks noChangeArrowheads="1"/>
              </p:cNvSpPr>
              <p:nvPr/>
            </p:nvSpPr>
            <p:spPr bwMode="auto">
              <a:xfrm>
                <a:off x="9049959" y="4115110"/>
                <a:ext cx="387009" cy="307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b="1">
                    <a:latin typeface="Times New Roman" pitchFamily="18" charset="0"/>
                  </a:rPr>
                  <a:t>- 1</a:t>
                </a:r>
              </a:p>
            </p:txBody>
          </p:sp>
        </p:grpSp>
      </p:grpSp>
    </p:spTree>
    <p:extLst>
      <p:ext uri="{BB962C8B-B14F-4D97-AF65-F5344CB8AC3E}">
        <p14:creationId xmlns:p14="http://schemas.microsoft.com/office/powerpoint/2010/main" val="806519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A3CC9A2-D82E-4EFD-A6BA-1741E4953CCE}" type="slidenum">
              <a:rPr lang="en-US" smtClean="0"/>
              <a:pPr>
                <a:defRPr/>
              </a:pPr>
              <a:t>2</a:t>
            </a:fld>
            <a:endParaRPr lang="en-US"/>
          </a:p>
        </p:txBody>
      </p:sp>
      <p:sp>
        <p:nvSpPr>
          <p:cNvPr id="2" name="Footer Placeholder 1"/>
          <p:cNvSpPr>
            <a:spLocks noGrp="1"/>
          </p:cNvSpPr>
          <p:nvPr>
            <p:ph type="ftr" sz="quarter" idx="11"/>
          </p:nvPr>
        </p:nvSpPr>
        <p:spPr/>
        <p:txBody>
          <a:bodyPr/>
          <a:lstStyle/>
          <a:p>
            <a:pPr>
              <a:defRPr/>
            </a:pPr>
            <a:r>
              <a:rPr lang="en-US" dirty="0" smtClean="0"/>
              <a:t>TVM Sample Problems </a:t>
            </a:r>
            <a:r>
              <a:rPr lang="en-US" sz="800" dirty="0" smtClean="0"/>
              <a:t>(ver. 2.3 Sep 17)</a:t>
            </a:r>
            <a:endParaRPr lang="en-US" sz="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lide Number Placeholder 5"/>
          <p:cNvSpPr>
            <a:spLocks noGrp="1"/>
          </p:cNvSpPr>
          <p:nvPr>
            <p:ph type="sldNum" sz="quarter" idx="12"/>
          </p:nvPr>
        </p:nvSpPr>
        <p:spPr/>
        <p:txBody>
          <a:bodyPr/>
          <a:lstStyle/>
          <a:p>
            <a:pPr>
              <a:defRPr/>
            </a:pPr>
            <a:fld id="{920DD9E8-7133-44E3-A5B8-E0BE84EA0FF0}" type="slidenum">
              <a:rPr lang="en-US"/>
              <a:pPr>
                <a:defRPr/>
              </a:pPr>
              <a:t>3</a:t>
            </a:fld>
            <a:endParaRPr lang="en-US" dirty="0"/>
          </a:p>
        </p:txBody>
      </p:sp>
      <p:sp>
        <p:nvSpPr>
          <p:cNvPr id="4099" name="Text Box 4"/>
          <p:cNvSpPr txBox="1">
            <a:spLocks noChangeArrowheads="1"/>
          </p:cNvSpPr>
          <p:nvPr/>
        </p:nvSpPr>
        <p:spPr bwMode="auto">
          <a:xfrm>
            <a:off x="60325" y="227013"/>
            <a:ext cx="6797675"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latin typeface="Times New Roman" pitchFamily="18" charset="0"/>
              </a:rPr>
              <a:t>1.</a:t>
            </a:r>
            <a:r>
              <a:rPr lang="en-US" altLang="en-US" sz="1600" dirty="0">
                <a:latin typeface="Times New Roman" pitchFamily="18" charset="0"/>
              </a:rPr>
              <a:t> To complete your business school education, you will need $10,000 a year for the next four years, starting next year (that is, you will need to pay for one year’s worth of schooling at the beginning of the year, one year from today).  Your rich uncle offers to put you through school and he will deposit a lump sum into a saving account paying 7% p.a. sufficient to defray these expenses.  The deposit will be made today.  How large must the deposit be?  (Assume your uncle is rich because he won the lottery and he doesn’t know much about finance stuff.)</a:t>
            </a:r>
          </a:p>
        </p:txBody>
      </p:sp>
      <p:sp>
        <p:nvSpPr>
          <p:cNvPr id="4101" name="Text Box 26"/>
          <p:cNvSpPr txBox="1">
            <a:spLocks noChangeArrowheads="1"/>
          </p:cNvSpPr>
          <p:nvPr/>
        </p:nvSpPr>
        <p:spPr bwMode="auto">
          <a:xfrm>
            <a:off x="61913" y="4792663"/>
            <a:ext cx="6796087"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2.</a:t>
            </a:r>
            <a:r>
              <a:rPr lang="en-US" altLang="en-US" sz="1600">
                <a:latin typeface="Times New Roman" pitchFamily="18" charset="0"/>
              </a:rPr>
              <a:t> You are considering financing a new car which cost $51,300 with an amortized loan.  The nominal rate is 2.9% p.a., the term of the loan is 6 years and you will make monthly payments.  How much will each payment be?</a:t>
            </a:r>
          </a:p>
        </p:txBody>
      </p:sp>
      <p:sp>
        <p:nvSpPr>
          <p:cNvPr id="3" name="Footer Placeholder 2"/>
          <p:cNvSpPr>
            <a:spLocks noGrp="1"/>
          </p:cNvSpPr>
          <p:nvPr>
            <p:ph type="ftr" sz="quarter" idx="11"/>
          </p:nvPr>
        </p:nvSpPr>
        <p:spPr/>
        <p:txBody>
          <a:bodyPr/>
          <a:lstStyle/>
          <a:p>
            <a:pPr>
              <a:defRPr/>
            </a:pPr>
            <a:r>
              <a:rPr lang="en-US" dirty="0" smtClean="0"/>
              <a:t>TVM Sample Problems </a:t>
            </a:r>
            <a:r>
              <a:rPr lang="en-US" sz="800" dirty="0" smtClean="0"/>
              <a:t>(ver. 2.3 Sep 17)</a:t>
            </a:r>
            <a:endParaRPr lang="en-US" sz="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lide Number Placeholder 5"/>
          <p:cNvSpPr>
            <a:spLocks noGrp="1"/>
          </p:cNvSpPr>
          <p:nvPr>
            <p:ph type="sldNum" sz="quarter" idx="12"/>
          </p:nvPr>
        </p:nvSpPr>
        <p:spPr/>
        <p:txBody>
          <a:bodyPr/>
          <a:lstStyle/>
          <a:p>
            <a:pPr>
              <a:defRPr/>
            </a:pPr>
            <a:fld id="{EF4EC133-518B-47C8-B8CC-8B244039CBC2}" type="slidenum">
              <a:rPr lang="en-US"/>
              <a:pPr>
                <a:defRPr/>
              </a:pPr>
              <a:t>4</a:t>
            </a:fld>
            <a:endParaRPr lang="en-US"/>
          </a:p>
        </p:txBody>
      </p:sp>
      <p:sp>
        <p:nvSpPr>
          <p:cNvPr id="5123" name="Text Box 4"/>
          <p:cNvSpPr txBox="1">
            <a:spLocks noChangeArrowheads="1"/>
          </p:cNvSpPr>
          <p:nvPr/>
        </p:nvSpPr>
        <p:spPr bwMode="auto">
          <a:xfrm>
            <a:off x="123825" y="404813"/>
            <a:ext cx="6734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b="1">
              <a:latin typeface="Times New Roman" pitchFamily="18" charset="0"/>
            </a:endParaRPr>
          </a:p>
        </p:txBody>
      </p:sp>
      <p:sp>
        <p:nvSpPr>
          <p:cNvPr id="5124" name="Text Box 47"/>
          <p:cNvSpPr txBox="1">
            <a:spLocks noChangeArrowheads="1"/>
          </p:cNvSpPr>
          <p:nvPr/>
        </p:nvSpPr>
        <p:spPr bwMode="auto">
          <a:xfrm>
            <a:off x="174625" y="254000"/>
            <a:ext cx="66833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3.</a:t>
            </a:r>
            <a:r>
              <a:rPr lang="en-US" altLang="en-US" sz="1600">
                <a:latin typeface="Times New Roman" pitchFamily="18" charset="0"/>
              </a:rPr>
              <a:t> How many years will it take for your savings account to accumulate $1m if it pays 4% interest p.a. compounded semiannually and you deposit $10k every 6-months at the end of the 6-month period?</a:t>
            </a:r>
          </a:p>
        </p:txBody>
      </p:sp>
      <p:sp>
        <p:nvSpPr>
          <p:cNvPr id="5126" name="Text Box 88"/>
          <p:cNvSpPr txBox="1">
            <a:spLocks noChangeArrowheads="1"/>
          </p:cNvSpPr>
          <p:nvPr/>
        </p:nvSpPr>
        <p:spPr bwMode="auto">
          <a:xfrm>
            <a:off x="174625" y="4610100"/>
            <a:ext cx="6683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4.</a:t>
            </a:r>
            <a:r>
              <a:rPr lang="en-US" altLang="en-US" sz="1600">
                <a:latin typeface="Times New Roman" pitchFamily="18" charset="0"/>
              </a:rPr>
              <a:t> Today you deposited $1,300 in a bank that pays 5% p.a., compounded quarterly.  How much money would you have in this account 20 months from now?</a:t>
            </a:r>
            <a:endParaRPr lang="en-US" altLang="en-US" sz="1600" b="1">
              <a:latin typeface="Times New Roman" pitchFamily="18" charset="0"/>
            </a:endParaRPr>
          </a:p>
        </p:txBody>
      </p:sp>
      <p:sp>
        <p:nvSpPr>
          <p:cNvPr id="3" name="Footer Placeholder 2"/>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txBox="1">
            <a:spLocks noGrp="1"/>
          </p:cNvSpPr>
          <p:nvPr/>
        </p:nvSpPr>
        <p:spPr bwMode="auto">
          <a:xfrm>
            <a:off x="2971800" y="8839200"/>
            <a:ext cx="457200" cy="304800"/>
          </a:xfrm>
          <a:prstGeom prst="rect">
            <a:avLst/>
          </a:prstGeom>
          <a:noFill/>
          <a:ln>
            <a:miter lim="800000"/>
            <a:headEnd/>
            <a:tailEnd/>
          </a:ln>
        </p:spPr>
        <p:txBody>
          <a:bodyPr/>
          <a:lstStyle/>
          <a:p>
            <a:pPr algn="r">
              <a:defRPr/>
            </a:pPr>
            <a:fld id="{55031580-674D-428B-B64B-2130EF29D5E3}" type="slidenum">
              <a:rPr lang="en-US" sz="1000">
                <a:latin typeface="+mn-lt"/>
              </a:rPr>
              <a:pPr algn="r">
                <a:defRPr/>
              </a:pPr>
              <a:t>5</a:t>
            </a:fld>
            <a:endParaRPr lang="en-US" sz="1000">
              <a:latin typeface="+mn-lt"/>
            </a:endParaRPr>
          </a:p>
        </p:txBody>
      </p:sp>
      <p:sp>
        <p:nvSpPr>
          <p:cNvPr id="6147" name="Text Box 4"/>
          <p:cNvSpPr txBox="1">
            <a:spLocks noChangeArrowheads="1"/>
          </p:cNvSpPr>
          <p:nvPr/>
        </p:nvSpPr>
        <p:spPr bwMode="auto">
          <a:xfrm>
            <a:off x="127000" y="166688"/>
            <a:ext cx="65627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5. </a:t>
            </a:r>
            <a:r>
              <a:rPr lang="en-US" altLang="en-US" sz="1600">
                <a:latin typeface="Times New Roman" pitchFamily="18" charset="0"/>
              </a:rPr>
              <a:t>What is the future value of an annuity due yielding 9.6400% p.a. that pays quarterly payments of $1,000 for 9 mos?  </a:t>
            </a:r>
            <a:r>
              <a:rPr lang="en-US" altLang="en-US" sz="1600" b="1">
                <a:latin typeface="Times New Roman" pitchFamily="18" charset="0"/>
              </a:rPr>
              <a:t>(Do the math; do not use the financial functions on your calculator.  Draw a cash flow diagram)</a:t>
            </a:r>
          </a:p>
        </p:txBody>
      </p:sp>
      <p:sp>
        <p:nvSpPr>
          <p:cNvPr id="23" name="Slide Number Placeholder 22"/>
          <p:cNvSpPr>
            <a:spLocks noGrp="1"/>
          </p:cNvSpPr>
          <p:nvPr>
            <p:ph type="sldNum" sz="quarter" idx="12"/>
          </p:nvPr>
        </p:nvSpPr>
        <p:spPr/>
        <p:txBody>
          <a:bodyPr/>
          <a:lstStyle/>
          <a:p>
            <a:pPr>
              <a:defRPr/>
            </a:pPr>
            <a:fld id="{0EE7024F-38D0-4A94-BD88-7D1D0A4A65FA}" type="slidenum">
              <a:rPr lang="en-US" smtClean="0"/>
              <a:pPr>
                <a:defRPr/>
              </a:pPr>
              <a:t>5</a:t>
            </a:fld>
            <a:endParaRPr lang="en-US"/>
          </a:p>
        </p:txBody>
      </p:sp>
      <p:sp>
        <p:nvSpPr>
          <p:cNvPr id="2" name="Footer Placeholder 1"/>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 name="Slide Number Placeholder 5"/>
          <p:cNvSpPr>
            <a:spLocks noGrp="1"/>
          </p:cNvSpPr>
          <p:nvPr>
            <p:ph type="sldNum" sz="quarter" idx="12"/>
          </p:nvPr>
        </p:nvSpPr>
        <p:spPr/>
        <p:txBody>
          <a:bodyPr/>
          <a:lstStyle/>
          <a:p>
            <a:pPr>
              <a:defRPr/>
            </a:pPr>
            <a:fld id="{DD07BCE2-0DD5-49E1-9DCF-AF673D028532}" type="slidenum">
              <a:rPr lang="en-US"/>
              <a:pPr>
                <a:defRPr/>
              </a:pPr>
              <a:t>6</a:t>
            </a:fld>
            <a:endParaRPr lang="en-US"/>
          </a:p>
        </p:txBody>
      </p:sp>
      <p:sp>
        <p:nvSpPr>
          <p:cNvPr id="7171" name="Text Box 4"/>
          <p:cNvSpPr txBox="1">
            <a:spLocks noChangeArrowheads="1"/>
          </p:cNvSpPr>
          <p:nvPr/>
        </p:nvSpPr>
        <p:spPr bwMode="auto">
          <a:xfrm>
            <a:off x="123825" y="403225"/>
            <a:ext cx="6734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b="1">
              <a:latin typeface="Times New Roman" pitchFamily="18" charset="0"/>
            </a:endParaRPr>
          </a:p>
        </p:txBody>
      </p:sp>
      <p:sp>
        <p:nvSpPr>
          <p:cNvPr id="7172" name="Text Box 44"/>
          <p:cNvSpPr txBox="1">
            <a:spLocks noChangeArrowheads="1"/>
          </p:cNvSpPr>
          <p:nvPr/>
        </p:nvSpPr>
        <p:spPr bwMode="auto">
          <a:xfrm>
            <a:off x="203200" y="314325"/>
            <a:ext cx="6654800"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spcBef>
                <a:spcPct val="0"/>
              </a:spcBef>
              <a:buFontTx/>
              <a:buNone/>
            </a:pPr>
            <a:r>
              <a:rPr lang="en-US" altLang="en-US" sz="1600" b="1" dirty="0">
                <a:latin typeface="Times New Roman" pitchFamily="18" charset="0"/>
              </a:rPr>
              <a:t>6.</a:t>
            </a:r>
            <a:r>
              <a:rPr lang="en-US" altLang="en-US" sz="1600" dirty="0">
                <a:latin typeface="Times New Roman" pitchFamily="18" charset="0"/>
              </a:rPr>
              <a:t> </a:t>
            </a:r>
            <a:r>
              <a:rPr lang="en-US" altLang="en-US" sz="1600" dirty="0" smtClean="0">
                <a:latin typeface="Times New Roman" pitchFamily="18" charset="0"/>
              </a:rPr>
              <a:t>Today </a:t>
            </a:r>
            <a:r>
              <a:rPr lang="en-US" altLang="en-US" sz="1600" dirty="0">
                <a:latin typeface="Times New Roman" pitchFamily="18" charset="0"/>
              </a:rPr>
              <a:t>you deposited $700 in a mutual fund that has been yielding a constant 6% p.a. for the last several years.  You plan to deposit $700 every 3 months thereafter for the next 4 years (i.e. the next deposit will be made 1 April, the subsequent deposit on 1 July, etc.)  How much money will have accumulated after 4 years?</a:t>
            </a:r>
            <a:endParaRPr lang="en-US" altLang="en-US" sz="1600" dirty="0">
              <a:latin typeface="Times New Roman" pitchFamily="18" charset="0"/>
              <a:sym typeface="Wingdings" pitchFamily="2" charset="2"/>
            </a:endParaRPr>
          </a:p>
        </p:txBody>
      </p:sp>
      <p:sp>
        <p:nvSpPr>
          <p:cNvPr id="7174" name="Text Box 83"/>
          <p:cNvSpPr txBox="1">
            <a:spLocks noChangeArrowheads="1"/>
          </p:cNvSpPr>
          <p:nvPr/>
        </p:nvSpPr>
        <p:spPr bwMode="auto">
          <a:xfrm>
            <a:off x="203200" y="4445000"/>
            <a:ext cx="66548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spcBef>
                <a:spcPct val="0"/>
              </a:spcBef>
              <a:buFontTx/>
              <a:buNone/>
            </a:pPr>
            <a:r>
              <a:rPr lang="en-US" altLang="en-US" sz="1600" b="1" dirty="0">
                <a:latin typeface="Times New Roman" pitchFamily="18" charset="0"/>
              </a:rPr>
              <a:t>7. </a:t>
            </a:r>
            <a:r>
              <a:rPr lang="en-US" altLang="en-US" sz="1600" dirty="0" smtClean="0">
                <a:latin typeface="Times New Roman" pitchFamily="18" charset="0"/>
              </a:rPr>
              <a:t>Today </a:t>
            </a:r>
            <a:r>
              <a:rPr lang="en-US" altLang="en-US" sz="1600" dirty="0">
                <a:latin typeface="Times New Roman" pitchFamily="18" charset="0"/>
              </a:rPr>
              <a:t>you deposited $700 in a mutual fund that has been yielding a constant 6% p.a. for the last several years.  You plan to deposit $700 every 3 months thereafter for the next 4 years (i.e. the next deposit will be made 1 April, the subsequent deposit on 1 July, etc.)  How much money will have accumulated after 4 years </a:t>
            </a:r>
            <a:r>
              <a:rPr lang="en-US" altLang="en-US" sz="1600" b="1" dirty="0">
                <a:latin typeface="Times New Roman" pitchFamily="18" charset="0"/>
              </a:rPr>
              <a:t>to include a payment to be made at the beginning of the first quarter of the fifth year.</a:t>
            </a:r>
          </a:p>
        </p:txBody>
      </p:sp>
      <p:sp>
        <p:nvSpPr>
          <p:cNvPr id="4" name="Footer Placeholder 3"/>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83"/>
          <p:cNvSpPr txBox="1">
            <a:spLocks noChangeArrowheads="1"/>
          </p:cNvSpPr>
          <p:nvPr/>
        </p:nvSpPr>
        <p:spPr bwMode="auto">
          <a:xfrm>
            <a:off x="203200" y="4484688"/>
            <a:ext cx="66548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spcBef>
                <a:spcPct val="0"/>
              </a:spcBef>
              <a:buFontTx/>
              <a:buNone/>
            </a:pPr>
            <a:r>
              <a:rPr lang="en-US" altLang="en-US" sz="1600" b="1">
                <a:latin typeface="Times New Roman" pitchFamily="18" charset="0"/>
              </a:rPr>
              <a:t>8. </a:t>
            </a:r>
            <a:r>
              <a:rPr lang="en-US" altLang="en-US" sz="1600">
                <a:latin typeface="Times New Roman" pitchFamily="18" charset="0"/>
              </a:rPr>
              <a:t>You are considering leasing a car that cost $46,000.  The lease will be for 5 years and requires monthly payments.  Somewhere on the lease paperwork you notice a statement to the affect that you will be charged a nominal rate of 6.2850% p.a.  Assume the car will be worth $20,000 at the end of the lease.  What kind of annuity is this?___________________  How much will your payments be? </a:t>
            </a:r>
          </a:p>
        </p:txBody>
      </p:sp>
      <p:sp>
        <p:nvSpPr>
          <p:cNvPr id="39" name="Slide Number Placeholder 5"/>
          <p:cNvSpPr txBox="1">
            <a:spLocks noGrp="1"/>
          </p:cNvSpPr>
          <p:nvPr/>
        </p:nvSpPr>
        <p:spPr bwMode="auto">
          <a:xfrm>
            <a:off x="2971800" y="8839200"/>
            <a:ext cx="457200" cy="304800"/>
          </a:xfrm>
          <a:prstGeom prst="rect">
            <a:avLst/>
          </a:prstGeom>
          <a:noFill/>
          <a:ln>
            <a:miter lim="800000"/>
            <a:headEnd/>
            <a:tailEnd/>
          </a:ln>
        </p:spPr>
        <p:txBody>
          <a:bodyPr/>
          <a:lstStyle/>
          <a:p>
            <a:pPr algn="r">
              <a:defRPr/>
            </a:pPr>
            <a:fld id="{91445831-F2D5-4C54-9227-21392E423AFB}" type="slidenum">
              <a:rPr lang="en-US" sz="1000">
                <a:latin typeface="+mn-lt"/>
              </a:rPr>
              <a:pPr algn="r">
                <a:defRPr/>
              </a:pPr>
              <a:t>7</a:t>
            </a:fld>
            <a:endParaRPr lang="en-US" sz="1000">
              <a:latin typeface="+mn-lt"/>
            </a:endParaRPr>
          </a:p>
        </p:txBody>
      </p:sp>
      <p:sp>
        <p:nvSpPr>
          <p:cNvPr id="85" name="Slide Number Placeholder 84"/>
          <p:cNvSpPr>
            <a:spLocks noGrp="1"/>
          </p:cNvSpPr>
          <p:nvPr>
            <p:ph type="sldNum" sz="quarter" idx="12"/>
          </p:nvPr>
        </p:nvSpPr>
        <p:spPr/>
        <p:txBody>
          <a:bodyPr/>
          <a:lstStyle/>
          <a:p>
            <a:pPr>
              <a:defRPr/>
            </a:pPr>
            <a:fld id="{A70E1281-B778-42BB-8368-3EE44BCD7467}" type="slidenum">
              <a:rPr lang="en-US" smtClean="0"/>
              <a:pPr>
                <a:defRPr/>
              </a:pPr>
              <a:t>7</a:t>
            </a:fld>
            <a:endParaRPr lang="en-US"/>
          </a:p>
        </p:txBody>
      </p:sp>
      <p:sp>
        <p:nvSpPr>
          <p:cNvPr id="3" name="Footer Placeholder 2"/>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lide Number Placeholder 5"/>
          <p:cNvSpPr>
            <a:spLocks noGrp="1"/>
          </p:cNvSpPr>
          <p:nvPr>
            <p:ph type="sldNum" sz="quarter" idx="12"/>
          </p:nvPr>
        </p:nvSpPr>
        <p:spPr/>
        <p:txBody>
          <a:bodyPr/>
          <a:lstStyle/>
          <a:p>
            <a:pPr>
              <a:defRPr/>
            </a:pPr>
            <a:fld id="{29226BD6-EEEF-440A-979A-BAEF74A158E3}" type="slidenum">
              <a:rPr lang="en-US"/>
              <a:pPr>
                <a:defRPr/>
              </a:pPr>
              <a:t>8</a:t>
            </a:fld>
            <a:endParaRPr lang="en-US"/>
          </a:p>
        </p:txBody>
      </p:sp>
      <p:sp>
        <p:nvSpPr>
          <p:cNvPr id="9219" name="Text Box 38"/>
          <p:cNvSpPr txBox="1">
            <a:spLocks noChangeArrowheads="1"/>
          </p:cNvSpPr>
          <p:nvPr/>
        </p:nvSpPr>
        <p:spPr bwMode="auto">
          <a:xfrm>
            <a:off x="107950" y="395288"/>
            <a:ext cx="67500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9.</a:t>
            </a:r>
            <a:r>
              <a:rPr lang="en-US" altLang="en-US" sz="1600">
                <a:latin typeface="Times New Roman" pitchFamily="18" charset="0"/>
              </a:rPr>
              <a:t> You are tasked with estimating the fair market value of a security that promises uneven future payments.  The table below shows the </a:t>
            </a:r>
            <a:r>
              <a:rPr lang="en-US" altLang="en-US" sz="1600" b="1" u="sng">
                <a:latin typeface="Times New Roman" pitchFamily="18" charset="0"/>
              </a:rPr>
              <a:t>monthly</a:t>
            </a:r>
            <a:r>
              <a:rPr lang="en-US" altLang="en-US" sz="1600">
                <a:latin typeface="Times New Roman" pitchFamily="18" charset="0"/>
              </a:rPr>
              <a:t> payment schedule (each cash flow occurs at the end of the </a:t>
            </a:r>
            <a:r>
              <a:rPr lang="en-US" altLang="en-US" sz="1600" b="1" u="sng">
                <a:latin typeface="Times New Roman" pitchFamily="18" charset="0"/>
              </a:rPr>
              <a:t>month</a:t>
            </a:r>
            <a:r>
              <a:rPr lang="en-US" altLang="en-US" sz="1600">
                <a:latin typeface="Times New Roman" pitchFamily="18" charset="0"/>
              </a:rPr>
              <a:t>).  You consider 6% p.a. to be the appropriate opportunity cost.  What is the theoretical value of this security? </a:t>
            </a:r>
            <a:endParaRPr lang="en-US" altLang="en-US" sz="1600" b="1">
              <a:latin typeface="Times New Roman" pitchFamily="18" charset="0"/>
            </a:endParaRPr>
          </a:p>
        </p:txBody>
      </p:sp>
      <p:graphicFrame>
        <p:nvGraphicFramePr>
          <p:cNvPr id="18531" name="Group 99"/>
          <p:cNvGraphicFramePr>
            <a:graphicFrameLocks noGrp="1"/>
          </p:cNvGraphicFramePr>
          <p:nvPr/>
        </p:nvGraphicFramePr>
        <p:xfrm>
          <a:off x="368300" y="1711325"/>
          <a:ext cx="6489700" cy="670016"/>
        </p:xfrm>
        <a:graphic>
          <a:graphicData uri="http://schemas.openxmlformats.org/drawingml/2006/table">
            <a:tbl>
              <a:tblPr/>
              <a:tblGrid>
                <a:gridCol w="1081088"/>
                <a:gridCol w="1082675"/>
                <a:gridCol w="1081087"/>
                <a:gridCol w="1081088"/>
                <a:gridCol w="1082675"/>
                <a:gridCol w="1081087"/>
              </a:tblGrid>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r>
                        <a:rPr kumimoji="0" lang="en-US" sz="1600" b="0" i="0" u="none" strike="noStrike" cap="none" normalizeH="0" baseline="30000" smtClean="0">
                          <a:ln>
                            <a:noFill/>
                          </a:ln>
                          <a:solidFill>
                            <a:schemeClr val="tx1"/>
                          </a:solidFill>
                          <a:effectLst/>
                          <a:latin typeface="Arial" charset="0"/>
                        </a:rPr>
                        <a:t>st</a:t>
                      </a:r>
                      <a:r>
                        <a:rPr kumimoji="0" lang="en-US" sz="1600" b="0" i="0" u="none" strike="noStrike" cap="none" normalizeH="0" baseline="0" smtClean="0">
                          <a:ln>
                            <a:noFill/>
                          </a:ln>
                          <a:solidFill>
                            <a:schemeClr val="tx1"/>
                          </a:solidFill>
                          <a:effectLst/>
                          <a:latin typeface="Arial" charset="0"/>
                        </a:rPr>
                        <a:t> month</a:t>
                      </a:r>
                    </a:p>
                  </a:txBody>
                  <a:tcPr marT="45584" marB="455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a:t>
                      </a:r>
                      <a:r>
                        <a:rPr kumimoji="0" lang="en-US" sz="1600" b="0" i="0" u="none" strike="noStrike" cap="none" normalizeH="0" baseline="30000" smtClean="0">
                          <a:ln>
                            <a:noFill/>
                          </a:ln>
                          <a:solidFill>
                            <a:schemeClr val="tx1"/>
                          </a:solidFill>
                          <a:effectLst/>
                          <a:latin typeface="Arial" charset="0"/>
                        </a:rPr>
                        <a:t>nd</a:t>
                      </a:r>
                      <a:r>
                        <a:rPr kumimoji="0" lang="en-US" sz="1600" b="0" i="0" u="none" strike="noStrike" cap="none" normalizeH="0" baseline="0" smtClean="0">
                          <a:ln>
                            <a:noFill/>
                          </a:ln>
                          <a:solidFill>
                            <a:schemeClr val="tx1"/>
                          </a:solidFill>
                          <a:effectLst/>
                          <a:latin typeface="Arial" charset="0"/>
                        </a:rPr>
                        <a:t> month</a:t>
                      </a:r>
                    </a:p>
                  </a:txBody>
                  <a:tcPr marT="45584" marB="455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a:t>
                      </a:r>
                      <a:r>
                        <a:rPr kumimoji="0" lang="en-US" sz="1600" b="0" i="0" u="none" strike="noStrike" cap="none" normalizeH="0" baseline="30000" smtClean="0">
                          <a:ln>
                            <a:noFill/>
                          </a:ln>
                          <a:solidFill>
                            <a:schemeClr val="tx1"/>
                          </a:solidFill>
                          <a:effectLst/>
                          <a:latin typeface="Arial" charset="0"/>
                        </a:rPr>
                        <a:t>rd</a:t>
                      </a:r>
                      <a:r>
                        <a:rPr kumimoji="0" lang="en-US" sz="1600" b="0" i="0" u="none" strike="noStrike" cap="none" normalizeH="0" baseline="0" smtClean="0">
                          <a:ln>
                            <a:noFill/>
                          </a:ln>
                          <a:solidFill>
                            <a:schemeClr val="tx1"/>
                          </a:solidFill>
                          <a:effectLst/>
                          <a:latin typeface="Arial" charset="0"/>
                        </a:rPr>
                        <a:t> month</a:t>
                      </a:r>
                    </a:p>
                  </a:txBody>
                  <a:tcPr marT="45584" marB="455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a:t>
                      </a:r>
                      <a:r>
                        <a:rPr kumimoji="0" lang="en-US" sz="1600" b="0" i="0" u="none" strike="noStrike" cap="none" normalizeH="0" baseline="30000" smtClean="0">
                          <a:ln>
                            <a:noFill/>
                          </a:ln>
                          <a:solidFill>
                            <a:schemeClr val="tx1"/>
                          </a:solidFill>
                          <a:effectLst/>
                          <a:latin typeface="Arial" charset="0"/>
                        </a:rPr>
                        <a:t>th</a:t>
                      </a:r>
                      <a:r>
                        <a:rPr kumimoji="0" lang="en-US" sz="1600" b="0" i="0" u="none" strike="noStrike" cap="none" normalizeH="0" baseline="0" smtClean="0">
                          <a:ln>
                            <a:noFill/>
                          </a:ln>
                          <a:solidFill>
                            <a:schemeClr val="tx1"/>
                          </a:solidFill>
                          <a:effectLst/>
                          <a:latin typeface="Arial" charset="0"/>
                        </a:rPr>
                        <a:t> month</a:t>
                      </a:r>
                    </a:p>
                  </a:txBody>
                  <a:tcPr marT="45584" marB="455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5</a:t>
                      </a:r>
                      <a:r>
                        <a:rPr kumimoji="0" lang="en-US" sz="1600" b="0" i="0" u="none" strike="noStrike" cap="none" normalizeH="0" baseline="30000" smtClean="0">
                          <a:ln>
                            <a:noFill/>
                          </a:ln>
                          <a:solidFill>
                            <a:schemeClr val="tx1"/>
                          </a:solidFill>
                          <a:effectLst/>
                          <a:latin typeface="Arial" charset="0"/>
                        </a:rPr>
                        <a:t>th</a:t>
                      </a:r>
                      <a:r>
                        <a:rPr kumimoji="0" lang="en-US" sz="1600" b="0" i="0" u="none" strike="noStrike" cap="none" normalizeH="0" baseline="0" smtClean="0">
                          <a:ln>
                            <a:noFill/>
                          </a:ln>
                          <a:solidFill>
                            <a:schemeClr val="tx1"/>
                          </a:solidFill>
                          <a:effectLst/>
                          <a:latin typeface="Arial" charset="0"/>
                        </a:rPr>
                        <a:t> month</a:t>
                      </a:r>
                    </a:p>
                  </a:txBody>
                  <a:tcPr marT="45584" marB="455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a:t>
                      </a:r>
                      <a:r>
                        <a:rPr kumimoji="0" lang="en-US" sz="1600" b="0" i="0" u="none" strike="noStrike" cap="none" normalizeH="0" baseline="30000" smtClean="0">
                          <a:ln>
                            <a:noFill/>
                          </a:ln>
                          <a:solidFill>
                            <a:schemeClr val="tx1"/>
                          </a:solidFill>
                          <a:effectLst/>
                          <a:latin typeface="Arial" charset="0"/>
                        </a:rPr>
                        <a:t>th</a:t>
                      </a:r>
                      <a:r>
                        <a:rPr kumimoji="0" lang="en-US" sz="1600" b="0" i="0" u="none" strike="noStrike" cap="none" normalizeH="0" baseline="0" smtClean="0">
                          <a:ln>
                            <a:noFill/>
                          </a:ln>
                          <a:solidFill>
                            <a:schemeClr val="tx1"/>
                          </a:solidFill>
                          <a:effectLst/>
                          <a:latin typeface="Arial" charset="0"/>
                        </a:rPr>
                        <a:t> month</a:t>
                      </a:r>
                    </a:p>
                  </a:txBody>
                  <a:tcPr marT="45584" marB="455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$350</a:t>
                      </a:r>
                    </a:p>
                  </a:txBody>
                  <a:tcPr marT="45584" marB="455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$390</a:t>
                      </a:r>
                    </a:p>
                  </a:txBody>
                  <a:tcPr marT="45584" marB="455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$480</a:t>
                      </a:r>
                    </a:p>
                  </a:txBody>
                  <a:tcPr marT="45584" marB="455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$660</a:t>
                      </a:r>
                    </a:p>
                  </a:txBody>
                  <a:tcPr marT="45584" marB="455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$820</a:t>
                      </a:r>
                    </a:p>
                  </a:txBody>
                  <a:tcPr marT="45584" marB="455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$940</a:t>
                      </a:r>
                    </a:p>
                  </a:txBody>
                  <a:tcPr marT="45584" marB="455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Footer Placeholder 2"/>
          <p:cNvSpPr>
            <a:spLocks noGrp="1"/>
          </p:cNvSpPr>
          <p:nvPr>
            <p:ph type="ftr" sz="quarter" idx="11"/>
          </p:nvPr>
        </p:nvSpPr>
        <p:spPr/>
        <p:txBody>
          <a:bodyPr/>
          <a:lstStyle/>
          <a:p>
            <a:pPr>
              <a:defRPr/>
            </a:pPr>
            <a:r>
              <a:rPr lang="en-US" dirty="0" smtClean="0"/>
              <a:t>TVM Sample Problems</a:t>
            </a:r>
            <a:endParaRPr lang="en-US" sz="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2971800" y="8839200"/>
            <a:ext cx="457200" cy="304800"/>
          </a:xfrm>
          <a:prstGeom prst="rect">
            <a:avLst/>
          </a:prstGeom>
          <a:noFill/>
          <a:ln>
            <a:miter lim="800000"/>
            <a:headEnd/>
            <a:tailEnd/>
          </a:ln>
        </p:spPr>
        <p:txBody>
          <a:bodyPr/>
          <a:lstStyle/>
          <a:p>
            <a:pPr algn="r">
              <a:defRPr/>
            </a:pPr>
            <a:fld id="{B4699204-9DD3-4A6A-A7EF-20EA6EA5B059}" type="slidenum">
              <a:rPr lang="en-US" sz="1000">
                <a:latin typeface="+mn-lt"/>
              </a:rPr>
              <a:pPr algn="r">
                <a:defRPr/>
              </a:pPr>
              <a:t>9</a:t>
            </a:fld>
            <a:endParaRPr lang="en-US" sz="1000">
              <a:latin typeface="+mn-lt"/>
            </a:endParaRPr>
          </a:p>
        </p:txBody>
      </p:sp>
      <p:sp>
        <p:nvSpPr>
          <p:cNvPr id="10243" name="Text Box 30"/>
          <p:cNvSpPr txBox="1">
            <a:spLocks noChangeArrowheads="1"/>
          </p:cNvSpPr>
          <p:nvPr/>
        </p:nvSpPr>
        <p:spPr bwMode="auto">
          <a:xfrm>
            <a:off x="136525" y="334963"/>
            <a:ext cx="672147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10.</a:t>
            </a:r>
            <a:r>
              <a:rPr lang="en-US" altLang="en-US" sz="1600">
                <a:latin typeface="Times New Roman" pitchFamily="18" charset="0"/>
              </a:rPr>
              <a:t> Today you open a new investment account for your company with a $30,000 deposit.  The account has had an average yield of 7.5600% p.a. over the last three years and compounds every </a:t>
            </a:r>
            <a:r>
              <a:rPr lang="en-US" altLang="en-US" sz="1600" b="1">
                <a:latin typeface="Times New Roman" pitchFamily="18" charset="0"/>
              </a:rPr>
              <a:t>month</a:t>
            </a:r>
            <a:r>
              <a:rPr lang="en-US" altLang="en-US" sz="1600">
                <a:latin typeface="Times New Roman" pitchFamily="18" charset="0"/>
              </a:rPr>
              <a:t>.  You plan to deposit $30,000 into this account every </a:t>
            </a:r>
            <a:r>
              <a:rPr lang="en-US" altLang="en-US" sz="1600" b="1">
                <a:latin typeface="Times New Roman" pitchFamily="18" charset="0"/>
              </a:rPr>
              <a:t>quarter</a:t>
            </a:r>
            <a:r>
              <a:rPr lang="en-US" altLang="en-US" sz="1600">
                <a:latin typeface="Times New Roman" pitchFamily="18" charset="0"/>
              </a:rPr>
              <a:t>, at the </a:t>
            </a:r>
            <a:r>
              <a:rPr lang="en-US" altLang="en-US" sz="1600" b="1">
                <a:latin typeface="Times New Roman" pitchFamily="18" charset="0"/>
              </a:rPr>
              <a:t>beginning</a:t>
            </a:r>
            <a:r>
              <a:rPr lang="en-US" altLang="en-US" sz="1600">
                <a:latin typeface="Times New Roman" pitchFamily="18" charset="0"/>
              </a:rPr>
              <a:t> of the </a:t>
            </a:r>
            <a:r>
              <a:rPr lang="en-US" altLang="en-US" sz="1600" b="1">
                <a:latin typeface="Times New Roman" pitchFamily="18" charset="0"/>
              </a:rPr>
              <a:t>quarter</a:t>
            </a:r>
            <a:r>
              <a:rPr lang="en-US" altLang="en-US" sz="1600">
                <a:latin typeface="Times New Roman" pitchFamily="18" charset="0"/>
              </a:rPr>
              <a:t>.  Your next deposit will be three months from now.  How much will you have in this account 3 years from now?.</a:t>
            </a:r>
          </a:p>
        </p:txBody>
      </p:sp>
      <p:sp>
        <p:nvSpPr>
          <p:cNvPr id="43" name="Slide Number Placeholder 42"/>
          <p:cNvSpPr>
            <a:spLocks noGrp="1"/>
          </p:cNvSpPr>
          <p:nvPr>
            <p:ph type="sldNum" sz="quarter" idx="12"/>
          </p:nvPr>
        </p:nvSpPr>
        <p:spPr/>
        <p:txBody>
          <a:bodyPr/>
          <a:lstStyle/>
          <a:p>
            <a:pPr>
              <a:defRPr/>
            </a:pPr>
            <a:fld id="{E9F6B8F2-8621-41DD-9835-C0E3FBFC5F30}" type="slidenum">
              <a:rPr lang="en-US" smtClean="0"/>
              <a:pPr>
                <a:defRPr/>
              </a:pPr>
              <a:t>9</a:t>
            </a:fld>
            <a:endParaRPr lang="en-US"/>
          </a:p>
        </p:txBody>
      </p:sp>
      <p:sp>
        <p:nvSpPr>
          <p:cNvPr id="3" name="Footer Placeholder 2"/>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891</TotalTime>
  <Words>1929</Words>
  <Application>Microsoft Office PowerPoint</Application>
  <PresentationFormat>On-screen Show (4:3)</PresentationFormat>
  <Paragraphs>268</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R. Cormier</dc:creator>
  <cp:lastModifiedBy>Jim</cp:lastModifiedBy>
  <cp:revision>69</cp:revision>
  <dcterms:created xsi:type="dcterms:W3CDTF">2005-10-01T23:59:06Z</dcterms:created>
  <dcterms:modified xsi:type="dcterms:W3CDTF">2018-02-19T00:11:48Z</dcterms:modified>
</cp:coreProperties>
</file>