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827" r:id="rId2"/>
    <p:sldId id="839" r:id="rId3"/>
    <p:sldId id="866" r:id="rId4"/>
    <p:sldId id="867" r:id="rId5"/>
    <p:sldId id="865" r:id="rId6"/>
    <p:sldId id="868" r:id="rId7"/>
    <p:sldId id="869" r:id="rId8"/>
    <p:sldId id="870" r:id="rId9"/>
    <p:sldId id="864" r:id="rId10"/>
    <p:sldId id="871" r:id="rId11"/>
    <p:sldId id="872" r:id="rId12"/>
    <p:sldId id="873" r:id="rId13"/>
    <p:sldId id="874" r:id="rId14"/>
    <p:sldId id="878" r:id="rId15"/>
    <p:sldId id="879" r:id="rId16"/>
    <p:sldId id="880" r:id="rId17"/>
    <p:sldId id="882" r:id="rId18"/>
    <p:sldId id="875" r:id="rId19"/>
    <p:sldId id="883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A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288" y="36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88BB7020-80B8-487C-A627-E85E7772A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3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AA1B7F-8804-46D6-B947-337236A7262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D62AAC-A115-4B19-B3AF-0D17EC67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3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2B27B6-B124-4FB8-8277-C8CA85F6B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152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31EAD-DBAD-456B-A748-0E7129BBC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91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7472FB18-C948-4AF4-A667-EE330A027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584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19410-4797-44CD-9507-A8293B9F4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38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EF02DA1B-3542-44FA-8173-0BB8DF86F7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2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C30BFC-8BFE-4B5C-8277-FBE883EDCB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24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086594-B59C-409A-8F18-1423C5A337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17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668C7-1501-4DA7-9E65-4A2A96F0F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40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D90FE9-5866-41F2-BA24-D33B06AD7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83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FBB3F-4BAE-440C-B31E-F0DBF4C08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2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9B34B421-C45E-49CD-BECD-0E566B92C0D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227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557D3C29-81D9-4C81-AEE8-8763D2510A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2" r:id="rId2"/>
    <p:sldLayoutId id="2147484567" r:id="rId3"/>
    <p:sldLayoutId id="2147484568" r:id="rId4"/>
    <p:sldLayoutId id="2147484569" r:id="rId5"/>
    <p:sldLayoutId id="2147484563" r:id="rId6"/>
    <p:sldLayoutId id="2147484570" r:id="rId7"/>
    <p:sldLayoutId id="2147484564" r:id="rId8"/>
    <p:sldLayoutId id="2147484571" r:id="rId9"/>
    <p:sldLayoutId id="2147484565" r:id="rId10"/>
    <p:sldLayoutId id="21474845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62800" cy="2286000"/>
          </a:xfrm>
        </p:spPr>
        <p:txBody>
          <a:bodyPr/>
          <a:lstStyle/>
          <a:p>
            <a:endParaRPr lang="en-US" altLang="en-US" sz="3600" dirty="0" smtClean="0"/>
          </a:p>
        </p:txBody>
      </p:sp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</p:spPr>
        <p:txBody>
          <a:bodyPr/>
          <a:lstStyle/>
          <a:p>
            <a:r>
              <a:rPr lang="en-US" altLang="en-US" sz="4000" dirty="0" smtClean="0"/>
              <a:t>C</a:t>
            </a:r>
            <a:r>
              <a:rPr lang="en-US" altLang="en-US" sz="3900" dirty="0"/>
              <a:t>ommon spelling &amp; word choice </a:t>
            </a:r>
            <a:r>
              <a:rPr lang="en-US" altLang="en-US" sz="3900" dirty="0" smtClean="0"/>
              <a:t>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</a:t>
            </a:r>
            <a:r>
              <a:rPr lang="en-US" i="1" dirty="0" smtClean="0"/>
              <a:t>vs. </a:t>
            </a:r>
            <a:r>
              <a:rPr lang="en-US" dirty="0" smtClean="0"/>
              <a:t>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419600"/>
          </a:xfrm>
        </p:spPr>
        <p:txBody>
          <a:bodyPr/>
          <a:lstStyle/>
          <a:p>
            <a:pPr marL="401638" indent="-401638"/>
            <a:r>
              <a:rPr lang="en-US" sz="4400" dirty="0" smtClean="0"/>
              <a:t>Common usage:</a:t>
            </a:r>
          </a:p>
          <a:p>
            <a:pPr marL="746125" lvl="1" indent="-379413"/>
            <a:r>
              <a:rPr lang="en-US" sz="3600" dirty="0" smtClean="0"/>
              <a:t>Who and that are interchangeable</a:t>
            </a:r>
          </a:p>
          <a:p>
            <a:pPr marL="460375" indent="-460375">
              <a:spcBef>
                <a:spcPts val="1800"/>
              </a:spcBef>
            </a:pPr>
            <a:r>
              <a:rPr lang="en-US" sz="4400" dirty="0" smtClean="0"/>
              <a:t>APA rule:</a:t>
            </a:r>
            <a:endParaRPr lang="en-US" sz="4400" dirty="0"/>
          </a:p>
          <a:p>
            <a:pPr marL="796925" lvl="1" indent="-430213"/>
            <a:r>
              <a:rPr lang="en-US" sz="3600" dirty="0" smtClean="0"/>
              <a:t>“Use </a:t>
            </a:r>
            <a:r>
              <a:rPr lang="en-US" sz="3600" i="1" dirty="0" smtClean="0"/>
              <a:t>who</a:t>
            </a:r>
            <a:r>
              <a:rPr lang="en-US" sz="3600" dirty="0" smtClean="0"/>
              <a:t> for human beings; use </a:t>
            </a:r>
            <a:r>
              <a:rPr lang="en-US" sz="3600" i="1" dirty="0" smtClean="0"/>
              <a:t>that</a:t>
            </a:r>
            <a:r>
              <a:rPr lang="en-US" sz="3600" dirty="0" smtClean="0"/>
              <a:t> or </a:t>
            </a:r>
            <a:r>
              <a:rPr lang="en-US" sz="3600" i="1" dirty="0" smtClean="0"/>
              <a:t>which</a:t>
            </a:r>
            <a:r>
              <a:rPr lang="en-US" sz="3600" dirty="0" smtClean="0"/>
              <a:t> for nonhuman animals or for things” (APA, 2010, p. 79).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45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vs.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0375" indent="-460375"/>
            <a:r>
              <a:rPr lang="en-US" sz="3600" dirty="0" smtClean="0"/>
              <a:t>Teachers </a:t>
            </a:r>
            <a:r>
              <a:rPr lang="en-US" sz="3600" u="sng" dirty="0" smtClean="0"/>
              <a:t>who</a:t>
            </a:r>
            <a:r>
              <a:rPr lang="en-US" sz="3600" dirty="0" smtClean="0"/>
              <a:t> are invested in student learning…</a:t>
            </a:r>
          </a:p>
          <a:p>
            <a:pPr marL="460375" indent="-460375"/>
            <a:r>
              <a:rPr lang="en-US" sz="3600" dirty="0" smtClean="0"/>
              <a:t>One book that you need for graduate school is the APA manual.</a:t>
            </a:r>
          </a:p>
          <a:p>
            <a:pPr marL="460375" indent="-460375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195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533400" y="457200"/>
            <a:ext cx="39624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Broadway" panose="04040905080B02020502" pitchFamily="82" charset="0"/>
              </a:rPr>
              <a:t>The problem of the missing gender-neutral third person pronoun…</a:t>
            </a:r>
            <a:endParaRPr lang="en-US" sz="4400" dirty="0">
              <a:latin typeface="Broadway" panose="04040905080B02020502" pitchFamily="82" charset="0"/>
            </a:endParaRPr>
          </a:p>
        </p:txBody>
      </p:sp>
      <p:pic>
        <p:nvPicPr>
          <p:cNvPr id="2050" name="Picture 2" descr="Image result for picture sherlock hol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85800"/>
            <a:ext cx="41052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81600" y="381000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Wide Latin" panose="020A0A07050505020404" pitchFamily="18" charset="0"/>
              </a:rPr>
              <a:t>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Wide Latin" panose="020A0A07050505020404" pitchFamily="18" charset="0"/>
              </a:rPr>
              <a:t>She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Wide Latin" panose="020A0A07050505020404" pitchFamily="18" charset="0"/>
              </a:rPr>
              <a:t>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Wide Latin" panose="020A0A07050505020404" pitchFamily="18" charset="0"/>
              </a:rPr>
              <a:t>?</a:t>
            </a:r>
            <a:endParaRPr lang="en-US" sz="3600" dirty="0"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(incorrect) usage: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We observed the first teacher three times. During the observations, they... Their classroom...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What should we do if we don’t know the teacher’s gender?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We observed the first teacher three times. During the observations,...</a:t>
            </a:r>
            <a:endParaRPr lang="en-US" sz="32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03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40" y="355847"/>
            <a:ext cx="8533660" cy="10543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“Which” vs. “That”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8460" cy="2971800"/>
          </a:xfrm>
        </p:spPr>
        <p:txBody>
          <a:bodyPr rtlCol="0">
            <a:normAutofit/>
          </a:bodyPr>
          <a:lstStyle/>
          <a:p>
            <a:pPr marL="460375" lvl="1" indent="-447675">
              <a:buClr>
                <a:schemeClr val="accent1">
                  <a:lumMod val="50000"/>
                </a:schemeClr>
              </a:buClr>
              <a:defRPr/>
            </a:pPr>
            <a:r>
              <a:rPr lang="en-US" sz="30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“Which” and “that” are</a:t>
            </a:r>
            <a:r>
              <a:rPr lang="en-US" sz="3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often</a:t>
            </a:r>
            <a:r>
              <a:rPr lang="en-US" sz="30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used interchangeably and “which” is often over-used.</a:t>
            </a:r>
          </a:p>
          <a:p>
            <a:pPr marL="460375" lvl="1" indent="-447675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30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“</a:t>
            </a:r>
            <a:r>
              <a:rPr lang="en-US" sz="3000" i="1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</a:t>
            </a:r>
            <a:r>
              <a:rPr lang="en-US" sz="3000" i="1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hat </a:t>
            </a:r>
            <a:r>
              <a:rPr lang="en-US" sz="30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is the defining, or restrictive, pronoun, </a:t>
            </a:r>
            <a:r>
              <a:rPr lang="en-US" sz="3000" i="1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which</a:t>
            </a:r>
            <a:r>
              <a:rPr lang="en-US" sz="30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the </a:t>
            </a:r>
            <a:r>
              <a:rPr lang="en-US" sz="3000" dirty="0" err="1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nondefining</a:t>
            </a:r>
            <a:r>
              <a:rPr lang="en-US" sz="30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, or nonrestrictive” </a:t>
            </a:r>
            <a:r>
              <a:rPr lang="en-US" sz="30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(Strunk &amp; White, 2000, p</a:t>
            </a:r>
            <a:r>
              <a:rPr lang="en-US" sz="30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. 59). </a:t>
            </a:r>
            <a:endParaRPr lang="en-US" sz="3000" dirty="0" smtClean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None/>
              <a:defRPr/>
            </a:pPr>
            <a:endParaRPr lang="en-US" dirty="0" smtClean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740" y="4648200"/>
            <a:ext cx="8533660" cy="20467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en-US" sz="28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“The lawn </a:t>
            </a:r>
            <a:r>
              <a:rPr lang="en-US" sz="28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mower </a:t>
            </a:r>
            <a:r>
              <a:rPr lang="en-US" sz="28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that is broken is in the garage. (Tells which one.)</a:t>
            </a:r>
          </a:p>
          <a:p>
            <a:pPr>
              <a:spcBef>
                <a:spcPts val="18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8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lawn </a:t>
            </a:r>
            <a:r>
              <a:rPr lang="en-US" sz="28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mower</a:t>
            </a:r>
            <a:r>
              <a:rPr lang="en-US" sz="28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, which is broken, is in the garage (adds a fact about the only </a:t>
            </a:r>
            <a:r>
              <a:rPr lang="en-US" sz="28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mower </a:t>
            </a:r>
            <a:r>
              <a:rPr lang="en-US" sz="28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in question.)”</a:t>
            </a:r>
            <a:endParaRPr lang="en-US" sz="28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3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995930"/>
          </a:xfrm>
        </p:spPr>
        <p:txBody>
          <a:bodyPr>
            <a:normAutofit/>
          </a:bodyPr>
          <a:lstStyle/>
          <a:p>
            <a:pPr marL="463550" indent="-419100"/>
            <a:r>
              <a:rPr lang="en-US" sz="3300" dirty="0" smtClean="0"/>
              <a:t>According to ‘Grammar Girl’ (2010) “when </a:t>
            </a:r>
            <a:r>
              <a:rPr lang="en-US" sz="3300" dirty="0"/>
              <a:t>a restrictive element is left out, it changes the meaning of the </a:t>
            </a:r>
            <a:r>
              <a:rPr lang="en-US" sz="3300" dirty="0" smtClean="0"/>
              <a:t>sentence.” </a:t>
            </a:r>
            <a:endParaRPr lang="en-US" sz="3300" dirty="0" smtClean="0"/>
          </a:p>
          <a:p>
            <a:pPr marL="463550" indent="-419100"/>
            <a:r>
              <a:rPr lang="en-US" sz="3300" dirty="0" smtClean="0"/>
              <a:t>Restrictive elements</a:t>
            </a:r>
            <a:r>
              <a:rPr lang="en-US" sz="3300" dirty="0" smtClean="0"/>
              <a:t> </a:t>
            </a:r>
            <a:r>
              <a:rPr lang="en-US" sz="3300" dirty="0" smtClean="0"/>
              <a:t>are </a:t>
            </a:r>
            <a:r>
              <a:rPr lang="en-US" sz="3300" b="1" u="sng" dirty="0" smtClean="0"/>
              <a:t>not</a:t>
            </a:r>
            <a:r>
              <a:rPr lang="en-US" sz="3300" dirty="0" smtClean="0"/>
              <a:t> surrounded by commas. </a:t>
            </a:r>
            <a:endParaRPr lang="en-US" sz="3300" dirty="0" smtClean="0"/>
          </a:p>
          <a:p>
            <a:pPr marL="463550" indent="-419100"/>
            <a:r>
              <a:rPr lang="en-US" sz="3300" dirty="0" smtClean="0"/>
              <a:t>Grammar </a:t>
            </a:r>
            <a:r>
              <a:rPr lang="en-US" sz="3300" dirty="0" smtClean="0"/>
              <a:t>girl provides this example:</a:t>
            </a:r>
          </a:p>
          <a:p>
            <a:pPr marL="914400" lvl="1" indent="0">
              <a:buNone/>
            </a:pPr>
            <a:r>
              <a:rPr lang="en-US" sz="3300" b="1" dirty="0"/>
              <a:t>Dogs </a:t>
            </a:r>
            <a:r>
              <a:rPr lang="en-US" sz="3300" b="1" u="sng" dirty="0"/>
              <a:t>that howl</a:t>
            </a:r>
            <a:r>
              <a:rPr lang="en-US" sz="3300" b="1" dirty="0"/>
              <a:t> make me crazy</a:t>
            </a:r>
            <a:r>
              <a:rPr lang="en-US" sz="3300" b="1" dirty="0" smtClean="0"/>
              <a:t>.</a:t>
            </a:r>
            <a:endParaRPr lang="en-US" sz="33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Restrictive Elements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6243935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http://grammar.quickanddirtytips.com</a:t>
            </a:r>
          </a:p>
        </p:txBody>
      </p:sp>
    </p:spTree>
    <p:extLst>
      <p:ext uri="{BB962C8B-B14F-4D97-AF65-F5344CB8AC3E}">
        <p14:creationId xmlns:p14="http://schemas.microsoft.com/office/powerpoint/2010/main" val="1784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0"/>
            <a:ext cx="8762999" cy="49103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600" dirty="0" smtClean="0"/>
              <a:t>According to Grammar Girl (2009) “nonrestrictive elements [which] are surrounded by commas”, providing this example:</a:t>
            </a:r>
          </a:p>
          <a:p>
            <a:pPr marL="463550" indent="0">
              <a:spcBef>
                <a:spcPts val="1200"/>
              </a:spcBef>
              <a:buNone/>
            </a:pPr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</a:rPr>
              <a:t>“Dogs</a:t>
            </a: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4600" b="1" u="sng" dirty="0">
                <a:solidFill>
                  <a:schemeClr val="accent1">
                    <a:lumMod val="75000"/>
                  </a:schemeClr>
                </a:solidFill>
              </a:rPr>
              <a:t>which make great companions</a:t>
            </a:r>
            <a:r>
              <a:rPr lang="en-US" sz="4600" b="1" dirty="0">
                <a:solidFill>
                  <a:schemeClr val="accent1">
                    <a:lumMod val="75000"/>
                  </a:schemeClr>
                </a:solidFill>
              </a:rPr>
              <a:t>, are usually furry</a:t>
            </a:r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</a:rPr>
              <a:t>.”</a:t>
            </a:r>
            <a:endParaRPr lang="en-US" sz="4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Nonrestrictive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4201" y="1752600"/>
            <a:ext cx="5715000" cy="4876800"/>
          </a:xfrm>
        </p:spPr>
        <p:txBody>
          <a:bodyPr>
            <a:normAutofit fontScale="85000" lnSpcReduction="20000"/>
          </a:bodyPr>
          <a:lstStyle/>
          <a:p>
            <a:pPr marL="45720" indent="0">
              <a:spcBef>
                <a:spcPts val="1200"/>
              </a:spcBef>
              <a:buNone/>
            </a:pPr>
            <a:r>
              <a:rPr lang="en-US" sz="4600" dirty="0" smtClean="0"/>
              <a:t>“</a:t>
            </a:r>
            <a:r>
              <a:rPr lang="en-US" sz="4600" dirty="0" smtClean="0"/>
              <a:t>If </a:t>
            </a:r>
            <a:r>
              <a:rPr lang="en-US" sz="4600" dirty="0"/>
              <a:t>you think of the Wicked Witch (</a:t>
            </a:r>
            <a:r>
              <a:rPr lang="en-US" sz="4600" i="1" dirty="0"/>
              <a:t>Which</a:t>
            </a:r>
            <a:r>
              <a:rPr lang="en-US" sz="4600" dirty="0"/>
              <a:t>) of the West from </a:t>
            </a:r>
            <a:r>
              <a:rPr lang="en-US" sz="4600" i="1" dirty="0"/>
              <a:t>The Wizard of Oz</a:t>
            </a:r>
            <a:r>
              <a:rPr lang="en-US" sz="4600" dirty="0"/>
              <a:t>, you know it’s okay to throw her out. You won’t change the meaning of the sentence without the </a:t>
            </a:r>
            <a:r>
              <a:rPr lang="en-US" sz="4600" i="1" dirty="0"/>
              <a:t>which </a:t>
            </a:r>
            <a:r>
              <a:rPr lang="en-US" sz="4600" dirty="0"/>
              <a:t>phrase. So, you can throw out the which (or witch) clause, commas and all</a:t>
            </a:r>
            <a:r>
              <a:rPr lang="en-US" sz="4600" dirty="0" smtClean="0"/>
              <a:t>.”</a:t>
            </a:r>
            <a:endParaRPr lang="en-US" sz="46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23148" cy="990600"/>
          </a:xfrm>
        </p:spPr>
        <p:txBody>
          <a:bodyPr/>
          <a:lstStyle/>
          <a:p>
            <a:r>
              <a:rPr lang="en-US" sz="3600" dirty="0" smtClean="0"/>
              <a:t>A quick and dirty </a:t>
            </a:r>
            <a:r>
              <a:rPr lang="en-US" sz="3600" dirty="0" smtClean="0"/>
              <a:t>tip from Grammar Girl</a:t>
            </a:r>
            <a:endParaRPr lang="en-US" sz="3600" dirty="0"/>
          </a:p>
        </p:txBody>
      </p:sp>
      <p:pic>
        <p:nvPicPr>
          <p:cNvPr id="4" name="Picture 2" descr="Image result for picture wit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438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6443990"/>
            <a:ext cx="2895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From: http</a:t>
            </a:r>
            <a:r>
              <a:rPr lang="en-US" sz="1100" dirty="0"/>
              <a:t>://</a:t>
            </a:r>
            <a:r>
              <a:rPr lang="en-US" sz="1100" dirty="0" smtClean="0"/>
              <a:t>grammar.quickanddirtytips.com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232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245352" cy="990600"/>
          </a:xfrm>
        </p:spPr>
        <p:txBody>
          <a:bodyPr/>
          <a:lstStyle/>
          <a:p>
            <a:pPr marL="44450" indent="0">
              <a:spcBef>
                <a:spcPts val="1800"/>
              </a:spcBef>
              <a:buNone/>
            </a:pPr>
            <a:r>
              <a:rPr lang="en-US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Ask yourself:</a:t>
            </a:r>
            <a:endParaRPr lang="en-US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077200" cy="4495800"/>
          </a:xfrm>
        </p:spPr>
        <p:txBody>
          <a:bodyPr/>
          <a:lstStyle/>
          <a:p>
            <a:pPr marL="501650" indent="-457200">
              <a:spcBef>
                <a:spcPts val="1800"/>
              </a:spcBef>
            </a:pPr>
            <a:r>
              <a:rPr lang="en-US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Does </a:t>
            </a:r>
            <a:r>
              <a:rPr lang="en-US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</a:t>
            </a:r>
            <a:r>
              <a:rPr lang="en-US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additional information help </a:t>
            </a:r>
            <a:r>
              <a:rPr lang="en-US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define what I am talking about</a:t>
            </a:r>
            <a:r>
              <a:rPr lang="en-US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?</a:t>
            </a:r>
          </a:p>
          <a:p>
            <a:pPr marL="501650" indent="-457200">
              <a:spcBef>
                <a:spcPts val="1200"/>
              </a:spcBef>
            </a:pPr>
            <a:r>
              <a:rPr lang="en-US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Is </a:t>
            </a:r>
            <a:r>
              <a:rPr lang="en-US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it necessary?  </a:t>
            </a:r>
            <a:endParaRPr lang="en-US" dirty="0" smtClean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501650" indent="-457200">
              <a:spcBef>
                <a:spcPts val="1200"/>
              </a:spcBef>
            </a:pPr>
            <a:r>
              <a:rPr lang="en-US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If </a:t>
            </a:r>
            <a:r>
              <a:rPr lang="en-US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answer is yes, use “that” for objects or “who” for people (e.g. “The student on the end who is giggling</a:t>
            </a:r>
            <a:r>
              <a:rPr lang="en-US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…”).</a:t>
            </a:r>
          </a:p>
          <a:p>
            <a:pPr marL="822325" lvl="1" indent="-457200">
              <a:spcBef>
                <a:spcPts val="600"/>
              </a:spcBef>
            </a:pPr>
            <a:r>
              <a:rPr lang="en-US" sz="28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Ex.: “The </a:t>
            </a:r>
            <a:r>
              <a:rPr lang="en-US" sz="28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lawn mower that is broken is in the garage.” </a:t>
            </a:r>
          </a:p>
          <a:p>
            <a:pPr marL="44450" indent="0">
              <a:spcBef>
                <a:spcPts val="600"/>
              </a:spcBef>
              <a:buNone/>
            </a:pPr>
            <a:endParaRPr lang="en-US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endParaRPr lang="en-US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1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makes perfect!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quarter" idx="1"/>
          </p:nvPr>
        </p:nvSpPr>
        <p:spPr>
          <a:xfrm>
            <a:off x="612648" y="2362200"/>
            <a:ext cx="8153400" cy="3733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“With a little help from my friends…”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4417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</p:spPr>
        <p:txBody>
          <a:bodyPr/>
          <a:lstStyle/>
          <a:p>
            <a:r>
              <a:rPr lang="en-US" dirty="0"/>
              <a:t>Common spelling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385048" cy="4800600"/>
          </a:xfrm>
        </p:spPr>
        <p:txBody>
          <a:bodyPr/>
          <a:lstStyle/>
          <a:p>
            <a:pPr marL="684213" indent="-684213"/>
            <a:r>
              <a:rPr lang="en-US" sz="4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its/it’s</a:t>
            </a:r>
          </a:p>
          <a:p>
            <a:pPr marL="684213" indent="-684213"/>
            <a:r>
              <a:rPr lang="en-US" sz="4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your/you’re </a:t>
            </a:r>
            <a:endParaRPr lang="en-US" sz="4400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684213" indent="-684213"/>
            <a:r>
              <a:rPr lang="en-US" sz="4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their/there/they’re</a:t>
            </a:r>
          </a:p>
          <a:p>
            <a:pPr marL="684213" indent="-684213"/>
            <a:r>
              <a:rPr lang="en-US" sz="4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two/too/to  </a:t>
            </a:r>
            <a:endParaRPr lang="en-US" sz="4400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684213" indent="-684213"/>
            <a:r>
              <a:rPr lang="en-US" sz="4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aid/aide</a:t>
            </a:r>
            <a:endParaRPr lang="en-US" sz="1800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What is similar about these pairs?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Homophone?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pPr marL="687388" indent="-117475">
              <a:buNone/>
            </a:pPr>
            <a:r>
              <a:rPr lang="en-US" sz="4000" dirty="0" smtClean="0"/>
              <a:t>“A </a:t>
            </a:r>
            <a:r>
              <a:rPr lang="en-US" sz="4000" dirty="0"/>
              <a:t>word that is pronounced like another word but is different in meaning, origin, or </a:t>
            </a:r>
            <a:r>
              <a:rPr lang="en-US" sz="4000" dirty="0" smtClean="0"/>
              <a:t>spelling.”</a:t>
            </a:r>
          </a:p>
          <a:p>
            <a:pPr marL="687388" indent="-117475">
              <a:buNone/>
            </a:pPr>
            <a:endParaRPr lang="en-US" sz="2000" dirty="0" smtClean="0"/>
          </a:p>
          <a:p>
            <a:pPr marL="687388" indent="-117475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Ex.: moose, mousse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  <a:p>
            <a:pPr marL="687388" indent="-117475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2800" dirty="0" smtClean="0"/>
              <a:t>Source: Merriam-Webster's </a:t>
            </a:r>
            <a:r>
              <a:rPr lang="en-US" sz="2800" dirty="0"/>
              <a:t>Learner's Dictionary, </a:t>
            </a:r>
            <a:r>
              <a:rPr lang="en-US" sz="2800" dirty="0" err="1"/>
              <a:t>n.d</a:t>
            </a:r>
            <a:r>
              <a:rPr lang="en-US" sz="2800" dirty="0" err="1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8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Moose, Black, Silhouette, Wild, Animal, Deer, 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3730142" cy="373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of homophone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57800" y="2562225"/>
            <a:ext cx="2971800" cy="333375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4400" dirty="0"/>
              <a:t>m</a:t>
            </a:r>
            <a:r>
              <a:rPr lang="en-US" sz="4400" dirty="0" smtClean="0"/>
              <a:t>oose</a:t>
            </a:r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mousse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514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Homophones with </a:t>
            </a:r>
            <a:r>
              <a:rPr lang="en-US" dirty="0" smtClean="0"/>
              <a:t>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/>
          <a:lstStyle/>
          <a:p>
            <a:pPr marL="684213" indent="-684213"/>
            <a:r>
              <a:rPr lang="en-US" sz="4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its/it’s</a:t>
            </a:r>
          </a:p>
          <a:p>
            <a:pPr marL="684213" indent="-684213"/>
            <a:r>
              <a:rPr lang="en-US" sz="4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your/you’re </a:t>
            </a:r>
          </a:p>
          <a:p>
            <a:pPr marL="684213" indent="-684213"/>
            <a:r>
              <a:rPr lang="en-US" sz="40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their/there/they’re </a:t>
            </a:r>
          </a:p>
          <a:p>
            <a:pPr marL="684213" indent="-684213"/>
            <a:endParaRPr lang="en-US" sz="32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2230438" indent="-2230438">
              <a:buNone/>
            </a:pPr>
            <a:r>
              <a:rPr lang="en-US" sz="40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Question: How do we indicate  contractions?</a:t>
            </a:r>
            <a:endParaRPr lang="en-US" sz="36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22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69913" indent="-569913"/>
            <a:r>
              <a:rPr lang="en-US" sz="40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lose/loose</a:t>
            </a:r>
          </a:p>
          <a:p>
            <a:pPr marL="569913" indent="-569913"/>
            <a:r>
              <a:rPr lang="en-US" sz="4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</a:t>
            </a:r>
            <a:r>
              <a:rPr lang="en-US" sz="40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hose/choose</a:t>
            </a:r>
            <a:endParaRPr lang="en-US" sz="3600" dirty="0" smtClean="0"/>
          </a:p>
          <a:p>
            <a:pPr marL="569913" indent="-569913"/>
            <a:r>
              <a:rPr lang="en-US" sz="40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two/too/to</a:t>
            </a:r>
          </a:p>
          <a:p>
            <a:pPr marL="569913" indent="-569913"/>
            <a:r>
              <a:rPr lang="en-US" sz="40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aide/aid</a:t>
            </a:r>
          </a:p>
          <a:p>
            <a:pPr marL="569913" indent="-569913"/>
            <a:r>
              <a:rPr lang="en-US" sz="40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there/their</a:t>
            </a:r>
          </a:p>
          <a:p>
            <a:pPr marL="569913" indent="-569913"/>
            <a:r>
              <a:rPr lang="en-US" sz="4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</a:t>
            </a:r>
            <a:r>
              <a:rPr lang="en-US" sz="40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han/then</a:t>
            </a:r>
          </a:p>
          <a:p>
            <a:endParaRPr lang="en-US" sz="3200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endParaRPr lang="en-US" sz="32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85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with known word: moose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895600" cy="4343400"/>
          </a:xfrm>
        </p:spPr>
        <p:txBody>
          <a:bodyPr/>
          <a:lstStyle/>
          <a:p>
            <a:pPr marL="227013" indent="-227013">
              <a:buClr>
                <a:schemeClr val="bg2">
                  <a:lumMod val="10000"/>
                </a:schemeClr>
              </a:buClr>
              <a:buSzPct val="76000"/>
              <a:buFont typeface="Courier New" panose="02070309020205020404" pitchFamily="49" charset="0"/>
              <a:buChar char="o"/>
            </a:pPr>
            <a:r>
              <a:rPr lang="en-US" sz="3200" b="1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lose/</a:t>
            </a:r>
            <a:r>
              <a:rPr lang="en-US" sz="3200" b="1" u="sng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loose:</a:t>
            </a:r>
          </a:p>
          <a:p>
            <a:pPr>
              <a:buClr>
                <a:schemeClr val="bg2">
                  <a:lumMod val="10000"/>
                </a:schemeClr>
              </a:buClr>
              <a:buSzPct val="76000"/>
            </a:pP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Loose (not tight enough)</a:t>
            </a:r>
          </a:p>
          <a:p>
            <a:pPr>
              <a:buClr>
                <a:schemeClr val="bg2">
                  <a:lumMod val="10000"/>
                </a:schemeClr>
              </a:buClr>
              <a:buSzPct val="76000"/>
            </a:pP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Lose (didn’t win or misplace)</a:t>
            </a:r>
          </a:p>
        </p:txBody>
      </p:sp>
      <p:pic>
        <p:nvPicPr>
          <p:cNvPr id="10" name="Picture 8" descr="Moose, Black, Silhouette, Wild, Animal, Deer, Natu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676400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68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3377624"/>
            <a:ext cx="8153400" cy="3175576"/>
          </a:xfrm>
        </p:spPr>
        <p:txBody>
          <a:bodyPr/>
          <a:lstStyle/>
          <a:p>
            <a:pPr marL="569913" indent="-569913"/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Make a list of your common errors and keep it handy.</a:t>
            </a:r>
          </a:p>
          <a:p>
            <a:pPr marL="569913" indent="-569913"/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Use spell/grammar check</a:t>
            </a:r>
          </a:p>
          <a:p>
            <a:pPr marL="569913" indent="-569913"/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Use a program, like </a:t>
            </a:r>
            <a:r>
              <a:rPr lang="en-US" sz="3200" dirty="0" err="1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grammarly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to check</a:t>
            </a:r>
          </a:p>
          <a:p>
            <a:pPr marL="569913" indent="-569913"/>
            <a:endParaRPr lang="en-US" sz="3200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69913" indent="-569913"/>
            <a:endParaRPr lang="en-US" sz="32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1970782"/>
            <a:ext cx="58674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32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chose/choose</a:t>
            </a:r>
            <a:r>
              <a:rPr lang="en-US" sz="2800" dirty="0"/>
              <a:t>; </a:t>
            </a:r>
            <a:r>
              <a:rPr lang="en-US" sz="32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two/too/to; aide/aid; there/their; </a:t>
            </a:r>
            <a:r>
              <a:rPr lang="en-US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than/then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32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word choice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752600"/>
            <a:ext cx="7927848" cy="4343400"/>
          </a:xfrm>
        </p:spPr>
        <p:txBody>
          <a:bodyPr/>
          <a:lstStyle/>
          <a:p>
            <a:pPr marL="460375" indent="-460375">
              <a:spcBef>
                <a:spcPts val="1800"/>
              </a:spcBef>
            </a:pP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who/that </a:t>
            </a: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</a:t>
            </a:r>
            <a:endParaRPr lang="en-US" sz="3600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60375" indent="-460375">
              <a:spcBef>
                <a:spcPts val="1800"/>
              </a:spcBef>
            </a:pP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he/she </a:t>
            </a:r>
            <a:r>
              <a:rPr lang="en-US" sz="3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vs. </a:t>
            </a: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they</a:t>
            </a:r>
          </a:p>
          <a:p>
            <a:pPr marL="460375" indent="-460375">
              <a:spcBef>
                <a:spcPts val="1800"/>
              </a:spcBef>
            </a:pPr>
            <a:r>
              <a:rPr lang="en-US" sz="3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which/that </a:t>
            </a:r>
          </a:p>
        </p:txBody>
      </p:sp>
    </p:spTree>
    <p:extLst>
      <p:ext uri="{BB962C8B-B14F-4D97-AF65-F5344CB8AC3E}">
        <p14:creationId xmlns:p14="http://schemas.microsoft.com/office/powerpoint/2010/main" val="24651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6129</TotalTime>
  <Words>611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MS PGothic</vt:lpstr>
      <vt:lpstr>MS PGothic</vt:lpstr>
      <vt:lpstr>Yu Gothic Medium</vt:lpstr>
      <vt:lpstr>Yu Gothic UI Semilight</vt:lpstr>
      <vt:lpstr>Arial</vt:lpstr>
      <vt:lpstr>Broadway</vt:lpstr>
      <vt:lpstr>Calibri</vt:lpstr>
      <vt:lpstr>Courier New</vt:lpstr>
      <vt:lpstr>Times</vt:lpstr>
      <vt:lpstr>Times New Roman</vt:lpstr>
      <vt:lpstr>Tw Cen MT</vt:lpstr>
      <vt:lpstr>Wide Latin</vt:lpstr>
      <vt:lpstr>Wingdings</vt:lpstr>
      <vt:lpstr>Wingdings 2</vt:lpstr>
      <vt:lpstr>Median</vt:lpstr>
      <vt:lpstr>Common spelling &amp; word choice errors</vt:lpstr>
      <vt:lpstr>Common spelling errors</vt:lpstr>
      <vt:lpstr>Homophone?</vt:lpstr>
      <vt:lpstr>Example of homophone</vt:lpstr>
      <vt:lpstr>Homophones with contractions</vt:lpstr>
      <vt:lpstr>Other errors</vt:lpstr>
      <vt:lpstr>Compare with known word: moose</vt:lpstr>
      <vt:lpstr>Other Strategies?</vt:lpstr>
      <vt:lpstr>Common word choice errors</vt:lpstr>
      <vt:lpstr>Who vs. That</vt:lpstr>
      <vt:lpstr>Who vs. that</vt:lpstr>
      <vt:lpstr>PowerPoint Presentation</vt:lpstr>
      <vt:lpstr>Common (incorrect) usage:</vt:lpstr>
      <vt:lpstr>“Which” vs. “That”</vt:lpstr>
      <vt:lpstr>Restrictive Elements</vt:lpstr>
      <vt:lpstr>Nonrestrictive Elements</vt:lpstr>
      <vt:lpstr>A quick and dirty tip from Grammar Girl</vt:lpstr>
      <vt:lpstr>Ask yourself:</vt:lpstr>
      <vt:lpstr>Practice makes perfect!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in Genetic Mental Retardation syndromes</dc:title>
  <dc:creator>ETU</dc:creator>
  <cp:lastModifiedBy>Julia Valenzuela</cp:lastModifiedBy>
  <cp:revision>677</cp:revision>
  <cp:lastPrinted>2016-10-28T15:44:53Z</cp:lastPrinted>
  <dcterms:created xsi:type="dcterms:W3CDTF">2001-04-30T15:47:26Z</dcterms:created>
  <dcterms:modified xsi:type="dcterms:W3CDTF">2016-11-04T22:16:32Z</dcterms:modified>
</cp:coreProperties>
</file>