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9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2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3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2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9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3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2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E68E6-8C8C-4C85-9F31-B391EB144A67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4850E-53E2-4237-B3C6-341CBB1F2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5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Bond Example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 typeface="Monotype Sorts" pitchFamily="2" charset="2"/>
              <a:buNone/>
            </a:pPr>
            <a:r>
              <a:rPr lang="en-US" dirty="0" smtClean="0"/>
              <a:t>	Two years ago Jamaica Jim’s Cruise Lines (BB bond rating) issued $100m worth of $1,000 bonds with an original maturity of 4 years and annual coupon payments.  The bonds have a CPN Rate of 6% since that was the cost of debt (market interest rate, </a:t>
            </a:r>
            <a:r>
              <a:rPr lang="en-US" dirty="0" err="1" smtClean="0"/>
              <a:t>r</a:t>
            </a:r>
            <a:r>
              <a:rPr lang="en-US" sz="1800" dirty="0" err="1" smtClean="0"/>
              <a:t>d</a:t>
            </a:r>
            <a:r>
              <a:rPr lang="en-US" dirty="0" smtClean="0"/>
              <a:t>) for a 4-year loan for all BB rated firms at the time.  The current market interest rate (</a:t>
            </a:r>
            <a:r>
              <a:rPr lang="en-US" dirty="0" err="1" smtClean="0"/>
              <a:t>rd</a:t>
            </a:r>
            <a:r>
              <a:rPr lang="en-US" dirty="0" smtClean="0"/>
              <a:t>) for BB bonds with 2 year maturity is 5%. (i.e. the current cost of a 2-year loan for all BB rated firms is 5%). What is the current fair market value of these bonds? </a:t>
            </a:r>
          </a:p>
        </p:txBody>
      </p:sp>
    </p:spTree>
    <p:extLst>
      <p:ext uri="{BB962C8B-B14F-4D97-AF65-F5344CB8AC3E}">
        <p14:creationId xmlns:p14="http://schemas.microsoft.com/office/powerpoint/2010/main" val="395261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Example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A $1000 face value bond  with a maturity of 11.5 years and a 8.0% coupon paying semi-annual interest payments is selling at 92.50% of face value,  It has 11.5 years to maturity.  What is the YTM of this bond?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5228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79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/>
              <a:t>   Multiple compounding periods per year:</a:t>
            </a:r>
            <a:r>
              <a:rPr lang="en-US" sz="2800" dirty="0" smtClean="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 smtClean="0"/>
              <a:t>    </a:t>
            </a:r>
            <a:r>
              <a:rPr lang="en-US" dirty="0" smtClean="0"/>
              <a:t>What is the current fair market value of a 3-year, $10,000 Face Value bond that has a coupon rate of 6% and has </a:t>
            </a:r>
            <a:r>
              <a:rPr lang="en-US" u="sng" dirty="0" smtClean="0"/>
              <a:t>semiannual</a:t>
            </a:r>
            <a:r>
              <a:rPr lang="en-US" dirty="0" smtClean="0"/>
              <a:t> coupon payments?  The current market interest rate (</a:t>
            </a:r>
            <a:r>
              <a:rPr lang="en-US" dirty="0" err="1" smtClean="0"/>
              <a:t>rd</a:t>
            </a:r>
            <a:r>
              <a:rPr lang="en-US" dirty="0" smtClean="0"/>
              <a:t>) for this bond is 7%.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6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current price of a 4-year, $10,000 AA bond issued by GM paying an </a:t>
            </a:r>
            <a:r>
              <a:rPr lang="en-US" u="sng" dirty="0" smtClean="0"/>
              <a:t>annual</a:t>
            </a:r>
            <a:r>
              <a:rPr lang="en-US" dirty="0" smtClean="0"/>
              <a:t> coupon rate of 5% APR. is $9,913.89. What is the </a:t>
            </a:r>
            <a:r>
              <a:rPr lang="en-US" u="sng" dirty="0" smtClean="0"/>
              <a:t>yield to maturity (YTM)</a:t>
            </a:r>
            <a:r>
              <a:rPr lang="en-US" dirty="0" smtClean="0"/>
              <a:t> of this bond?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0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current FMV of a $1,000 BB bond issued by Home Depot paying a </a:t>
            </a:r>
            <a:r>
              <a:rPr lang="en-US" u="sng" dirty="0" smtClean="0"/>
              <a:t>semi-annual</a:t>
            </a:r>
            <a:r>
              <a:rPr lang="en-US" dirty="0" smtClean="0"/>
              <a:t> coupon rate of 6.2500% APR with 2 years left to maturity is $973.23. What is the </a:t>
            </a:r>
            <a:r>
              <a:rPr lang="en-US" u="sng" dirty="0" smtClean="0"/>
              <a:t>yield to maturity</a:t>
            </a:r>
            <a:r>
              <a:rPr lang="en-US" dirty="0" smtClean="0"/>
              <a:t> of this bond?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8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Example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/>
              <a:t>Company x has a  $1000 semiannual bond with a 8% coupon rate, 10 years to maturity. </a:t>
            </a:r>
          </a:p>
          <a:p>
            <a:pPr lvl="1"/>
            <a:r>
              <a:rPr lang="en-US" sz="2400" dirty="0"/>
              <a:t>If the current market price is 1034.74, what is the yield to maturity? 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lvl="1"/>
            <a:r>
              <a:rPr lang="en-US" sz="2400" dirty="0"/>
              <a:t>If the market rate changes to 9%, what is the value of the Bond? 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2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Bond Example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Bond paying an annual coupon of 7% has thirty years until maturity</a:t>
            </a:r>
            <a:r>
              <a:rPr lang="en-US" dirty="0" smtClean="0"/>
              <a:t>: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1"/>
            <a:r>
              <a:rPr lang="en-US" dirty="0"/>
              <a:t>If the market rate is currently 6.5%, what is the price of the bond? This bond is said to be trading at?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6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Example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$1000 face value bond with a maturity of 6 years and a 7.875% coupon rate paying quarterly interest payments is currently selling for $992.57.   What is the yield to maturity of the bond? </a:t>
            </a:r>
          </a:p>
        </p:txBody>
      </p:sp>
    </p:spTree>
    <p:extLst>
      <p:ext uri="{BB962C8B-B14F-4D97-AF65-F5344CB8AC3E}">
        <p14:creationId xmlns:p14="http://schemas.microsoft.com/office/powerpoint/2010/main" val="531669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Example 8 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53474"/>
            <a:ext cx="7772400" cy="539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362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Example 9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153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73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321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Bond Example 1 </vt:lpstr>
      <vt:lpstr>Bond Example 2</vt:lpstr>
      <vt:lpstr>Bond Example 3</vt:lpstr>
      <vt:lpstr>Bond Example 4</vt:lpstr>
      <vt:lpstr>Bond Example 5</vt:lpstr>
      <vt:lpstr>Bond Example 6</vt:lpstr>
      <vt:lpstr>Bond Example 7</vt:lpstr>
      <vt:lpstr>Bond Example 8 </vt:lpstr>
      <vt:lpstr>Bond Example 9</vt:lpstr>
      <vt:lpstr>Bond Example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 Example 1</dc:title>
  <dc:creator>Deborah</dc:creator>
  <cp:lastModifiedBy>Deborah</cp:lastModifiedBy>
  <cp:revision>5</cp:revision>
  <dcterms:created xsi:type="dcterms:W3CDTF">2015-10-06T01:27:51Z</dcterms:created>
  <dcterms:modified xsi:type="dcterms:W3CDTF">2016-03-10T12:52:43Z</dcterms:modified>
</cp:coreProperties>
</file>