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22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B48F-E19C-4113-B1F2-A4D58E495F12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92FD-D15D-487C-92D9-19A8001DB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58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B48F-E19C-4113-B1F2-A4D58E495F12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92FD-D15D-487C-92D9-19A8001DB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283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B48F-E19C-4113-B1F2-A4D58E495F12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92FD-D15D-487C-92D9-19A8001DB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208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B48F-E19C-4113-B1F2-A4D58E495F12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92FD-D15D-487C-92D9-19A8001DB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328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B48F-E19C-4113-B1F2-A4D58E495F12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92FD-D15D-487C-92D9-19A8001DB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193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B48F-E19C-4113-B1F2-A4D58E495F12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92FD-D15D-487C-92D9-19A8001DB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476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B48F-E19C-4113-B1F2-A4D58E495F12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92FD-D15D-487C-92D9-19A8001DB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463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B48F-E19C-4113-B1F2-A4D58E495F12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92FD-D15D-487C-92D9-19A8001DB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61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B48F-E19C-4113-B1F2-A4D58E495F12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92FD-D15D-487C-92D9-19A8001DB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251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B48F-E19C-4113-B1F2-A4D58E495F12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92FD-D15D-487C-92D9-19A8001DB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180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6B48F-E19C-4113-B1F2-A4D58E495F12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692FD-D15D-487C-92D9-19A8001DB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101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6B48F-E19C-4113-B1F2-A4D58E495F12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692FD-D15D-487C-92D9-19A8001DB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18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Payback, Discounted Payback, NPV &amp; IRR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577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GS is looking at a new project with the following cash flows</a:t>
            </a:r>
          </a:p>
          <a:p>
            <a:pPr marL="400050" lvl="1" indent="0">
              <a:buNone/>
            </a:pPr>
            <a:r>
              <a:rPr lang="en-US" sz="1400" dirty="0" smtClean="0"/>
              <a:t>Year 		Cash Flow</a:t>
            </a:r>
          </a:p>
          <a:p>
            <a:pPr marL="400050" lvl="1" indent="0">
              <a:buNone/>
            </a:pPr>
            <a:r>
              <a:rPr lang="en-US" sz="1400" dirty="0" smtClean="0"/>
              <a:t>0		($153,000)</a:t>
            </a:r>
          </a:p>
          <a:p>
            <a:pPr marL="400050" lvl="1" indent="0">
              <a:buNone/>
            </a:pPr>
            <a:r>
              <a:rPr lang="en-US" sz="1400" dirty="0" smtClean="0"/>
              <a:t>1		      78,000</a:t>
            </a:r>
          </a:p>
          <a:p>
            <a:pPr marL="400050" lvl="1" indent="0">
              <a:buNone/>
            </a:pPr>
            <a:r>
              <a:rPr lang="en-US" sz="1400" dirty="0" smtClean="0"/>
              <a:t>2		      67,000</a:t>
            </a:r>
          </a:p>
          <a:p>
            <a:pPr lvl="1" indent="-342900">
              <a:buAutoNum type="arabicPlain" startAt="3"/>
            </a:pPr>
            <a:r>
              <a:rPr lang="en-US" sz="1400" dirty="0" smtClean="0"/>
              <a:t>                                 49,000</a:t>
            </a:r>
          </a:p>
          <a:p>
            <a:pPr marL="400050" lvl="1" indent="0">
              <a:buNone/>
            </a:pPr>
            <a:r>
              <a:rPr lang="en-US" sz="1400" dirty="0" smtClean="0"/>
              <a:t>Using the 	</a:t>
            </a:r>
          </a:p>
          <a:p>
            <a:pPr marL="685800" lvl="1"/>
            <a:r>
              <a:rPr lang="en-US" sz="1400" dirty="0" smtClean="0"/>
              <a:t>Payback Period</a:t>
            </a:r>
          </a:p>
          <a:p>
            <a:pPr marL="685800" lvl="1"/>
            <a:r>
              <a:rPr lang="en-US" sz="1400" dirty="0" smtClean="0"/>
              <a:t>Discounted Payback Period </a:t>
            </a:r>
          </a:p>
          <a:p>
            <a:pPr marL="685800" lvl="1"/>
            <a:r>
              <a:rPr lang="en-US" sz="1400" dirty="0" smtClean="0"/>
              <a:t>NPV</a:t>
            </a:r>
          </a:p>
          <a:p>
            <a:pPr marL="685800" lvl="1"/>
            <a:r>
              <a:rPr lang="en-US" sz="1400" dirty="0" smtClean="0"/>
              <a:t>IRR</a:t>
            </a:r>
          </a:p>
        </p:txBody>
      </p:sp>
    </p:spTree>
    <p:extLst>
      <p:ext uri="{BB962C8B-B14F-4D97-AF65-F5344CB8AC3E}">
        <p14:creationId xmlns:p14="http://schemas.microsoft.com/office/powerpoint/2010/main" val="256889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500" dirty="0" smtClean="0"/>
              <a:t>Non-constant Growth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marL="0" lvl="0" indent="0">
              <a:buNone/>
            </a:pPr>
            <a:r>
              <a:rPr lang="en-US" sz="2000" dirty="0"/>
              <a:t>ABC company is a start up company that does not pay any dividends.  However investors expect them to start paying in 2 years with the first dividend expected to be $5.  After that the dividends are expected to grow at a 20% rate for three years, and then grow at a constant rate of 5%, if the stock’s required return is 10%, what is the price you would be willing to pay today for the stock?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15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2500" dirty="0" smtClean="0"/>
              <a:t>Coupon Rate</a:t>
            </a:r>
            <a:br>
              <a:rPr lang="en-US" sz="2500" dirty="0" smtClean="0"/>
            </a:b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marL="0" lvl="0" indent="0">
              <a:buNone/>
            </a:pPr>
            <a:r>
              <a:rPr lang="en-US" sz="2000" dirty="0"/>
              <a:t>A $1,000 face value bond is currently quoted at </a:t>
            </a:r>
            <a:r>
              <a:rPr lang="en-US" sz="2000" dirty="0" smtClean="0"/>
              <a:t>102. </a:t>
            </a:r>
            <a:r>
              <a:rPr lang="en-US" sz="2000" dirty="0"/>
              <a:t>The bond pays semiannual payments of </a:t>
            </a:r>
            <a:r>
              <a:rPr lang="en-US" sz="2000" dirty="0" smtClean="0"/>
              <a:t>$30.00 each </a:t>
            </a:r>
            <a:r>
              <a:rPr lang="en-US" sz="2000" dirty="0"/>
              <a:t>and matures in six years. What is the coupon rate? (10 points)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55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2500" dirty="0" smtClean="0"/>
              <a:t>Returns and Standard Deviations</a:t>
            </a:r>
            <a:br>
              <a:rPr lang="en-US" sz="2500" dirty="0" smtClean="0"/>
            </a:b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marL="0" lvl="0" indent="0">
              <a:buNone/>
            </a:pPr>
            <a:r>
              <a:rPr lang="en-US" sz="2000" dirty="0" smtClean="0"/>
              <a:t>Based on the following information, calculate the expected return and Standard deviation for the two Stocks. </a:t>
            </a:r>
          </a:p>
          <a:p>
            <a:pPr marL="400050" lvl="1" indent="0">
              <a:buNone/>
            </a:pPr>
            <a:r>
              <a:rPr lang="en-US" sz="1400" b="1" dirty="0" smtClean="0"/>
              <a:t>State of the 	Probability			Rate of Return if State Occurs</a:t>
            </a:r>
          </a:p>
          <a:p>
            <a:pPr marL="400050" lvl="1" indent="0">
              <a:buNone/>
            </a:pPr>
            <a:r>
              <a:rPr lang="en-US" sz="1400" b="1" u="sng" dirty="0" smtClean="0"/>
              <a:t>Economy				Stock A		Stock B</a:t>
            </a:r>
          </a:p>
          <a:p>
            <a:pPr marL="400050" lvl="1" indent="0">
              <a:buNone/>
            </a:pPr>
            <a:r>
              <a:rPr lang="en-US" sz="1400" dirty="0" smtClean="0"/>
              <a:t>Recession	.15			.02		(.30)</a:t>
            </a:r>
          </a:p>
          <a:p>
            <a:pPr marL="400050" lvl="1" indent="0">
              <a:buNone/>
            </a:pPr>
            <a:r>
              <a:rPr lang="en-US" sz="1400" dirty="0" smtClean="0"/>
              <a:t>Normal	.55			.10		.18</a:t>
            </a:r>
          </a:p>
          <a:p>
            <a:pPr marL="400050" lvl="1" indent="0">
              <a:buNone/>
            </a:pPr>
            <a:r>
              <a:rPr lang="en-US" sz="1400" dirty="0" smtClean="0"/>
              <a:t>Boom		.30			.15		.31</a:t>
            </a:r>
            <a:endParaRPr lang="en-US" sz="1400" dirty="0"/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155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167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Payback, Discounted Payback, NPV &amp; IRR</vt:lpstr>
      <vt:lpstr>Non-constant Growth</vt:lpstr>
      <vt:lpstr>Coupon Rate </vt:lpstr>
      <vt:lpstr>Returns and Standard Deviations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Payback, Discounted Payback, NPV &amp; IRR</dc:title>
  <dc:creator>Deborah</dc:creator>
  <cp:lastModifiedBy>Deborah</cp:lastModifiedBy>
  <cp:revision>4</cp:revision>
  <cp:lastPrinted>2016-05-03T03:35:14Z</cp:lastPrinted>
  <dcterms:created xsi:type="dcterms:W3CDTF">2016-05-03T02:46:32Z</dcterms:created>
  <dcterms:modified xsi:type="dcterms:W3CDTF">2016-05-03T03:38:28Z</dcterms:modified>
</cp:coreProperties>
</file>