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9" r:id="rId3"/>
    <p:sldId id="257" r:id="rId4"/>
    <p:sldId id="277" r:id="rId5"/>
    <p:sldId id="258" r:id="rId6"/>
    <p:sldId id="259" r:id="rId7"/>
    <p:sldId id="263" r:id="rId8"/>
    <p:sldId id="260" r:id="rId9"/>
    <p:sldId id="261" r:id="rId10"/>
    <p:sldId id="262" r:id="rId11"/>
    <p:sldId id="268" r:id="rId12"/>
    <p:sldId id="266" r:id="rId13"/>
    <p:sldId id="267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>
        <p:scale>
          <a:sx n="78" d="100"/>
          <a:sy n="78" d="100"/>
        </p:scale>
        <p:origin x="-9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5" Type="http://schemas.openxmlformats.org/officeDocument/2006/relationships/slide" Target="slides/slide23.xml"/><Relationship Id="rId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3235-EFE3-4733-B707-D4684AD9D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597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AF318-8024-485C-BEC3-B5731EDA3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69505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5E61-44FF-4C3F-AFFE-520F01E7D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730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5BBE0-DE79-440D-ABFB-F41F6E3F2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430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58B92-8BEF-43F5-A5F9-267FA8A86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2703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D21D-11A2-4302-9391-5DE8DCFA5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2083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C75AA-AD4C-4731-9925-B7DEC1DEA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130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BB3B-3BC4-40B7-9CC1-FB0EF909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331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FD29-229C-453D-8517-4E3DEA05D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620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9B756-70EA-44C2-98C5-00A795B27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8001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3102-64E5-4FA8-8181-4AF915B02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132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D70666-0CD3-4C7E-B447-49D5D58E0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dirty="0" smtClean="0"/>
              <a:t>X-Ray </a:t>
            </a:r>
            <a:r>
              <a:rPr lang="en-US" dirty="0" smtClean="0"/>
              <a:t>Analytical Methods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064" y="2362200"/>
            <a:ext cx="7772400" cy="43434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SzTx/>
            </a:pPr>
            <a:r>
              <a:rPr lang="en-US" sz="2000" dirty="0" smtClean="0">
                <a:latin typeface="Arial" charset="0"/>
              </a:rPr>
              <a:t>X-ray radiography is used for creating images of light-opaque materials relies on the relationship between density of materials and absorption of x-rays.  Applications include a variety of medical and industrial </a:t>
            </a:r>
            <a:r>
              <a:rPr lang="en-US" sz="2000" dirty="0" smtClean="0">
                <a:latin typeface="Arial" charset="0"/>
              </a:rPr>
              <a:t>applications.</a:t>
            </a:r>
          </a:p>
          <a:p>
            <a:pPr eaLnBrk="1" hangingPunct="1">
              <a:buClr>
                <a:schemeClr val="folHlink"/>
              </a:buClr>
              <a:buSzTx/>
            </a:pPr>
            <a:r>
              <a:rPr lang="en-US" sz="2000" dirty="0" smtClean="0">
                <a:latin typeface="Arial" charset="0"/>
              </a:rPr>
              <a:t>X-Ray absorption spectroscopy (XAS), extended </a:t>
            </a:r>
            <a:r>
              <a:rPr lang="en-US" sz="2000" dirty="0" err="1" smtClean="0">
                <a:latin typeface="Arial" charset="0"/>
              </a:rPr>
              <a:t>xray</a:t>
            </a:r>
            <a:r>
              <a:rPr lang="en-US" sz="2000" dirty="0" smtClean="0">
                <a:latin typeface="Arial" charset="0"/>
              </a:rPr>
              <a:t> absorption  spectroscopy (EXAFS), X-ray absorption near-edge spectroscopy (XANES).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SzTx/>
            </a:pPr>
            <a:r>
              <a:rPr lang="en-US" sz="2000" dirty="0" smtClean="0">
                <a:latin typeface="Arial" charset="0"/>
              </a:rPr>
              <a:t>X-ray fluorescence spectrometry relies on characteristic secondary radiation emitted by materials when excited by a high-energy x-ray source and is used primarily to determine amounts of particular elements in materials.  </a:t>
            </a:r>
          </a:p>
          <a:p>
            <a:pPr eaLnBrk="1" hangingPunct="1">
              <a:buClr>
                <a:schemeClr val="folHlink"/>
              </a:buClr>
              <a:buSzTx/>
            </a:pPr>
            <a:r>
              <a:rPr lang="en-US" sz="2000" dirty="0" smtClean="0">
                <a:latin typeface="Arial" charset="0"/>
              </a:rPr>
              <a:t>X-ray crystallography relies on the dual wave/particle nature of x-rays to discover information about the structure of crystalline materials.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1554162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</a:rPr>
              <a:t>X-rays were discovered by W.C. </a:t>
            </a:r>
            <a:r>
              <a:rPr lang="en-US" sz="2000" dirty="0" err="1">
                <a:latin typeface="Arial" charset="0"/>
              </a:rPr>
              <a:t>Röentgen</a:t>
            </a:r>
            <a:r>
              <a:rPr lang="en-US" sz="2000" dirty="0">
                <a:latin typeface="Arial" charset="0"/>
              </a:rPr>
              <a:t> in 1895, </a:t>
            </a:r>
          </a:p>
          <a:p>
            <a:pPr eaLnBrk="1" hangingPunct="1"/>
            <a:r>
              <a:rPr lang="en-US" sz="2000" dirty="0">
                <a:latin typeface="Arial" charset="0"/>
              </a:rPr>
              <a:t>and led to </a:t>
            </a:r>
            <a:r>
              <a:rPr lang="en-US" sz="2000" dirty="0" smtClean="0">
                <a:latin typeface="Arial" charset="0"/>
              </a:rPr>
              <a:t>four </a:t>
            </a:r>
            <a:r>
              <a:rPr lang="en-US" sz="2000" dirty="0">
                <a:latin typeface="Arial" charset="0"/>
              </a:rPr>
              <a:t>major uses: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286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7" descr="C:\projects\XRD Stuff\XRD Class\scintag-photo-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79450"/>
            <a:ext cx="800576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  <a:effectLst/>
              </a:rPr>
              <a:t>Scintag Diffractometer Geometry</a:t>
            </a:r>
            <a:endParaRPr lang="en-US" smtClean="0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7" descr="C:\projects\XRD Stuff\XRD Class\Scintag Photos\hv-contr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028"/>
          <p:cNvSpPr txBox="1">
            <a:spLocks noChangeArrowheads="1"/>
          </p:cNvSpPr>
          <p:nvPr/>
        </p:nvSpPr>
        <p:spPr bwMode="auto">
          <a:xfrm>
            <a:off x="1066800" y="5943600"/>
            <a:ext cx="738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Spellman DF 3 Solid State High-voltage generator power supply</a:t>
            </a:r>
          </a:p>
        </p:txBody>
      </p:sp>
      <p:sp>
        <p:nvSpPr>
          <p:cNvPr id="43015" name="Rectangle 103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  <a:effectLst/>
              </a:rPr>
              <a:t>Scintag Diffractometer HV Power Supply</a:t>
            </a:r>
            <a:endParaRPr lang="en-US" smtClean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projects\XRD Stuff\XRD Class\Scintag Photos\detector-side-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828800" y="6067425"/>
            <a:ext cx="563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Bicron Scintillation Detector and Monochromator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  <a:effectLst/>
              </a:rPr>
              <a:t>Scintag Diffractometer Detector</a:t>
            </a:r>
            <a:endParaRPr lang="en-US" smtClean="0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C:\projects\XRD Stuff\XRD Class\Scintag Photos\detector-electron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81635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04800" y="2514600"/>
            <a:ext cx="2209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From right to left: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000">
                <a:latin typeface="Arial" charset="0"/>
              </a:rPr>
              <a:t>Power module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000">
                <a:latin typeface="Arial" charset="0"/>
              </a:rPr>
              <a:t>Bias Power Supply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000">
                <a:latin typeface="Arial" charset="0"/>
              </a:rPr>
              <a:t>Signal Amplifier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000">
                <a:latin typeface="Arial" charset="0"/>
              </a:rPr>
              <a:t>Ratemeter (counter)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  <a:effectLst/>
              </a:rPr>
              <a:t>Scintag Diffractometer Detector Power Supply</a:t>
            </a:r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604963" y="1266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3" name="Picture 6" descr="C:\projects\XRD Stuff\XRD Class\screen shots\jade-cor-raw-w-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106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  <a:effectLst/>
              </a:rPr>
              <a:t>An XRD Data Plot: 2</a:t>
            </a:r>
            <a:r>
              <a:rPr lang="en-US" sz="2600" smtClean="0">
                <a:solidFill>
                  <a:schemeClr val="tx1"/>
                </a:solidFill>
                <a:effectLst/>
                <a:sym typeface="Symbol" pitchFamily="18" charset="2"/>
              </a:rPr>
              <a:t></a:t>
            </a:r>
            <a:r>
              <a:rPr lang="en-US" sz="2400" smtClean="0">
                <a:solidFill>
                  <a:schemeClr val="tx1"/>
                </a:solidFill>
                <a:effectLst/>
              </a:rPr>
              <a:t> (x-axis) vs. intensity (y-axis)</a:t>
            </a:r>
            <a:endParaRPr lang="en-US" smtClean="0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447800" y="1752600"/>
            <a:ext cx="70262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Determine d-spacings and intensities from       experimental data (film or strip chart)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Use paper indexes to determine likely phases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Compare likely phases with database of standard minerals by matching peaks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838200" y="3886200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Problems with the method: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371600" y="4495800"/>
            <a:ext cx="577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 Error prone,tedious and time consuming,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447800" y="51054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Indexes difficult to search, particularly as database grows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447800" y="6019800"/>
            <a:ext cx="682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Multi-phase samples are very difficult to deal with</a:t>
            </a:r>
          </a:p>
        </p:txBody>
      </p:sp>
      <p:sp>
        <p:nvSpPr>
          <p:cNvPr id="16391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folHlink"/>
                </a:solidFill>
                <a:effectLst/>
              </a:rPr>
              <a:t>Determining Phases Present in a Specimen</a:t>
            </a:r>
            <a:br>
              <a:rPr lang="en-US" sz="2800" smtClean="0">
                <a:solidFill>
                  <a:schemeClr val="folHlink"/>
                </a:solidFill>
                <a:effectLst/>
              </a:rPr>
            </a:br>
            <a:r>
              <a:rPr lang="en-US" sz="2400" smtClean="0">
                <a:solidFill>
                  <a:schemeClr val="tx1"/>
                </a:solidFill>
                <a:effectLst/>
              </a:rPr>
              <a:t>The “Legacy” Method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  <p:bldP spid="37896" grpId="0" autoUpdateAnimBg="0"/>
      <p:bldP spid="37897" grpId="0" autoUpdateAnimBg="0"/>
      <p:bldP spid="37898" grpId="0" autoUpdateAnimBg="0"/>
      <p:bldP spid="3789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600200" y="990600"/>
            <a:ext cx="72548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Aft>
                <a:spcPts val="1000"/>
              </a:spcAft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Automated diffractometer is operated using electronic data acquisition and control software.  </a:t>
            </a:r>
          </a:p>
          <a:p>
            <a:pPr eaLnBrk="1" hangingPunct="1">
              <a:spcAft>
                <a:spcPts val="1000"/>
              </a:spcAft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Data are collected in digital (not analog form). </a:t>
            </a:r>
          </a:p>
          <a:p>
            <a:pPr eaLnBrk="1" hangingPunct="1">
              <a:spcAft>
                <a:spcPts val="1000"/>
              </a:spcAft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Software is used to search, analyze, and determine the peak positions and intensities in the pattern. </a:t>
            </a:r>
          </a:p>
          <a:p>
            <a:pPr eaLnBrk="1" hangingPunct="1">
              <a:spcAft>
                <a:spcPts val="1000"/>
              </a:spcAft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Software is used to compare digital pattern with all (or a selected subset) of the ICDD “Powder Diffraction File” database of experimental and calculated patterns; software will “flag” possible phases present.</a:t>
            </a:r>
          </a:p>
          <a:p>
            <a:pPr eaLnBrk="1" hangingPunct="1">
              <a:spcAft>
                <a:spcPts val="1000"/>
              </a:spcAft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Identified patterns are visually compared with the sample data and best match(es) are selected.   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folHlink"/>
                </a:solidFill>
                <a:effectLst/>
              </a:rPr>
              <a:t>Determining Phases Present in a Specimen</a:t>
            </a:r>
            <a:br>
              <a:rPr lang="en-US" sz="2800" smtClean="0">
                <a:solidFill>
                  <a:schemeClr val="folHlink"/>
                </a:solidFill>
                <a:effectLst/>
              </a:rPr>
            </a:br>
            <a:r>
              <a:rPr lang="en-US" sz="2400" smtClean="0">
                <a:solidFill>
                  <a:schemeClr val="tx1"/>
                </a:solidFill>
                <a:effectLst/>
              </a:rPr>
              <a:t>The “Modern” Method of Basic Phase Identification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14400" y="3352800"/>
            <a:ext cx="7635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Aft>
                <a:spcPts val="1000"/>
              </a:spcAft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Identify dominant phase in pattern and digitally remove peaks associated with that phase.  </a:t>
            </a:r>
          </a:p>
          <a:p>
            <a:pPr eaLnBrk="1" hangingPunct="1">
              <a:spcAft>
                <a:spcPts val="1000"/>
              </a:spcAft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Re-search the ICDD database using the “reduced” pattern.   </a:t>
            </a:r>
          </a:p>
          <a:p>
            <a:pPr eaLnBrk="1" hangingPunct="1">
              <a:spcAft>
                <a:spcPts val="1000"/>
              </a:spcAft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>
                <a:latin typeface="Arial" charset="0"/>
              </a:rPr>
              <a:t>Repeat process until all phases are identified.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752600" y="1752600"/>
            <a:ext cx="55626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Single phase samples can usually be identified easily using basic methods; multiphase samples require more work.  </a:t>
            </a:r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folHlink"/>
                </a:solidFill>
                <a:effectLst/>
              </a:rPr>
              <a:t>Determining Phases Present in a Specimen</a:t>
            </a:r>
            <a:br>
              <a:rPr lang="en-US" sz="2800" smtClean="0">
                <a:solidFill>
                  <a:schemeClr val="folHlink"/>
                </a:solidFill>
                <a:effectLst/>
              </a:rPr>
            </a:br>
            <a:r>
              <a:rPr lang="en-US" sz="2400" smtClean="0">
                <a:solidFill>
                  <a:schemeClr val="tx1"/>
                </a:solidFill>
                <a:effectLst/>
              </a:rPr>
              <a:t>Advanced Phase Identification Techniques</a:t>
            </a:r>
            <a:endParaRPr lang="en-US" sz="280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 autoUpdateAnimBg="0"/>
      <p:bldP spid="4506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projects\XRD Stuff\XRD Class\screen shots\jade-sm-dialo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9674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Search/Match Dialog: </a:t>
            </a:r>
            <a:br>
              <a:rPr lang="en-US" sz="2800" smtClean="0"/>
            </a:br>
            <a:r>
              <a:rPr lang="en-US" sz="2800" smtClean="0"/>
              <a:t>Basic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projects\XRD Stuff\XRD Class\screen shots\jade-sm-dialo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9674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Search/Match Dialog: </a:t>
            </a:r>
            <a:br>
              <a:rPr lang="en-US" sz="2800" smtClean="0"/>
            </a:br>
            <a:r>
              <a:rPr lang="en-US" sz="2800" smtClean="0"/>
              <a:t>Advanced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First X-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5829296" cy="3886200"/>
          </a:xfrm>
          <a:prstGeom prst="rect">
            <a:avLst/>
          </a:prstGeom>
          <a:noFill/>
        </p:spPr>
      </p:pic>
      <p:pic>
        <p:nvPicPr>
          <p:cNvPr id="67590" name="Picture 6" descr="/upload/book of radiology/ch1/nic_k1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286000" cy="32844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685800"/>
            <a:ext cx="4919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William Conrad Roentgen</a:t>
            </a:r>
          </a:p>
          <a:p>
            <a:r>
              <a:rPr lang="en-US" sz="2400" dirty="0" smtClean="0"/>
              <a:t>Discovery of X-rays November 8, 1895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1479" y="6091397"/>
            <a:ext cx="7618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Mrs. Roentgen’s hand-an early X-ray absorption experiment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73829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Search/Match: Results Display</a:t>
            </a:r>
          </a:p>
        </p:txBody>
      </p:sp>
      <p:pic>
        <p:nvPicPr>
          <p:cNvPr id="21507" name="Picture 3" descr="C:\projects\XRD Stuff\XRD Class\screen shots\jade-sm-res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3738"/>
            <a:ext cx="8382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Search/Match: Printout of Results </a:t>
            </a:r>
            <a:r>
              <a:rPr lang="en-US" sz="2000" smtClean="0">
                <a:solidFill>
                  <a:schemeClr val="tx1"/>
                </a:solidFill>
              </a:rPr>
              <a:t>(background removed)</a:t>
            </a:r>
          </a:p>
        </p:txBody>
      </p:sp>
      <p:pic>
        <p:nvPicPr>
          <p:cNvPr id="22531" name="Picture 4" descr="C:\projects\XRD Stuff\XRD Class\screen shots\jade-match-print-bg-remov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2296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Search/Match: Printout of Results </a:t>
            </a:r>
            <a:r>
              <a:rPr lang="en-US" sz="2000" smtClean="0">
                <a:solidFill>
                  <a:schemeClr val="tx1"/>
                </a:solidFill>
              </a:rPr>
              <a:t>(background restored)</a:t>
            </a:r>
          </a:p>
        </p:txBody>
      </p:sp>
      <p:pic>
        <p:nvPicPr>
          <p:cNvPr id="23555" name="Picture 4" descr="C:\projects\XRD Stuff\XRD Class\screen shots\jade-match-print-raw-w-pe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Problems with Computerized Search/Match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</a:rPr>
              <a:t>Experimental patterns rarely match database patterns exactly (so pattern subtractions distort data for subsequent searches)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Preferred orientation effects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Crystal chemistry variation from ICDD database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Structural variations from ICDD database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Different materials with same structure can have same pattern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</a:rPr>
              <a:t>Peak shifts from systematic errors can throw automatic matches off </a:t>
            </a:r>
            <a:endParaRPr lang="en-US" sz="2400" b="1" i="1" u="sng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Axial-Divergence Error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Flat-Specimen Error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Specimen transparency (penetration) errors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Specimen displacement errors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Alignment errors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en-US" sz="1800" smtClean="0">
                <a:latin typeface="Arial" charset="0"/>
              </a:rPr>
              <a:t>Spurious peaks from tube contamination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None/>
            </a:pPr>
            <a:r>
              <a:rPr lang="en-US" sz="2400" u="sng" smtClean="0">
                <a:solidFill>
                  <a:schemeClr val="folHlink"/>
                </a:solidFill>
                <a:latin typeface="Arial" charset="0"/>
              </a:rPr>
              <a:t>Know your Sample; don’t accept unreasonable results!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None/>
            </a:pP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Uses of X-Ray Powder Diffraction</a:t>
            </a:r>
            <a:r>
              <a:rPr lang="en-US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3048000"/>
            <a:ext cx="6553200" cy="30480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Radiation safety for users of X-ray diffraction</a:t>
            </a:r>
          </a:p>
          <a:p>
            <a:pPr eaLnBrk="1" hangingPunct="1"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The generation of X- rays</a:t>
            </a:r>
          </a:p>
          <a:p>
            <a:pPr eaLnBrk="1" hangingPunct="1"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The geometry of diffraction </a:t>
            </a:r>
          </a:p>
          <a:p>
            <a:pPr eaLnBrk="1" hangingPunct="1"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Bragg’s Law</a:t>
            </a:r>
          </a:p>
          <a:p>
            <a:pPr eaLnBrk="1" hangingPunct="1"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Basics of X-ray crystallography</a:t>
            </a:r>
          </a:p>
          <a:p>
            <a:pPr eaLnBrk="1" hangingPunct="1"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Sample and specimen preparation techniques</a:t>
            </a:r>
          </a:p>
          <a:p>
            <a:pPr eaLnBrk="1" hangingPunct="1"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Basic error analysis for X-Ray diffraction </a:t>
            </a:r>
            <a:r>
              <a:rPr lang="en-US" sz="2000" dirty="0" err="1" smtClean="0">
                <a:latin typeface="Arial" charset="0"/>
              </a:rPr>
              <a:t>dataai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i="1" dirty="0" smtClean="0">
                <a:solidFill>
                  <a:srgbClr val="FFFF00"/>
                </a:solidFill>
                <a:latin typeface="Arial" charset="0"/>
              </a:rPr>
              <a:t>Quantitative analysis of XRD data (</a:t>
            </a:r>
            <a:r>
              <a:rPr lang="en-US" sz="2000" i="1" dirty="0" err="1" smtClean="0">
                <a:solidFill>
                  <a:srgbClr val="FFFF00"/>
                </a:solidFill>
                <a:latin typeface="Arial" charset="0"/>
              </a:rPr>
              <a:t>Rietveld</a:t>
            </a:r>
            <a:r>
              <a:rPr lang="en-US" sz="2000" i="1" dirty="0" smtClean="0">
                <a:solidFill>
                  <a:srgbClr val="FFFF00"/>
                </a:solidFill>
                <a:latin typeface="Arial" charset="0"/>
              </a:rPr>
              <a:t> analysis)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599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Basic material to be covered in this course: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Uses of X-Ray Powder Diffraction</a:t>
            </a:r>
            <a:r>
              <a:rPr lang="en-US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Identification of single-phase materials – minerals, chemical compounds or other engineered materials.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Identification of multiple phases in microcrystalline mixtures (i.e., rocks)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Determination of crystal structure of identified materials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Identification and structural analysis of clay minerals (an introduction by Dr. Dewey Moore)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Recognition of amorphous materials in partially crystalline </a:t>
            </a:r>
            <a:r>
              <a:rPr lang="en-US" sz="2000" dirty="0" smtClean="0">
                <a:latin typeface="Arial" charset="0"/>
              </a:rPr>
              <a:t>mixtures.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</a:rPr>
              <a:t>Quantitative analysis of XRD data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703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Analytical methods you should learn in this course: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Uses of X-Ray Powder Diffraction</a:t>
            </a:r>
            <a:r>
              <a:rPr lang="en-US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71800"/>
            <a:ext cx="7772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  <a:cs typeface="Times New Roman" charset="0"/>
              </a:rPr>
              <a:t>Crystallographic structural analysis and unit-cell calculations for crystalline materials. 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  <a:cs typeface="Times New Roman" charset="0"/>
              </a:rPr>
              <a:t>Quantitative determination of amounts of different phases in multi-phase mixtures by peak-ratio calculations.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  <a:cs typeface="Times New Roman" charset="0"/>
              </a:rPr>
              <a:t>Quantitative determination of phases by whole-pattern refinement.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  <a:cs typeface="Times New Roman" charset="0"/>
              </a:rPr>
              <a:t>Determination of crystallite size from analysis of peak broadening.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  <a:cs typeface="Times New Roman" charset="0"/>
              </a:rPr>
              <a:t>Determine of crystallite shape from study of peak symmetry.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Tx/>
              <a:buFont typeface="Symbol" pitchFamily="18" charset="2"/>
              <a:buChar char="·"/>
            </a:pPr>
            <a:r>
              <a:rPr lang="en-US" sz="2000" dirty="0" smtClean="0">
                <a:latin typeface="Arial" charset="0"/>
                <a:cs typeface="Times New Roman" charset="0"/>
              </a:rPr>
              <a:t>Study of thermal expansion in crystal structures using in-situ heating stage equipment.</a:t>
            </a:r>
            <a:r>
              <a:rPr lang="en-US" sz="2000" dirty="0" smtClean="0">
                <a:latin typeface="Arial" charset="0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7819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</a:rPr>
              <a:t>Analytical methods that will be introduced in this </a:t>
            </a:r>
            <a:r>
              <a:rPr lang="en-US" dirty="0" smtClean="0">
                <a:latin typeface="Arial" charset="0"/>
              </a:rPr>
              <a:t>course: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XRD for Dummies: </a:t>
            </a:r>
            <a:br>
              <a:rPr lang="en-US" smtClean="0">
                <a:cs typeface="Times New Roman" charset="0"/>
              </a:rPr>
            </a:br>
            <a:r>
              <a:rPr lang="en-US" smtClean="0">
                <a:cs typeface="Times New Roman" charset="0"/>
              </a:rPr>
              <a:t>From Specimen to analyzed sample with minimal math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143000" y="2819400"/>
            <a:ext cx="664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Specimen vs. Sample – An important distinction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19200" y="3505200"/>
            <a:ext cx="6813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Mathematics is unavoidable when dealing with</a:t>
            </a:r>
          </a:p>
          <a:p>
            <a:pPr eaLnBrk="1" hangingPunct="1"/>
            <a:r>
              <a:rPr lang="en-US">
                <a:latin typeface="Arial" charset="0"/>
              </a:rPr>
              <a:t>x-rays and crystallography, but modern analytical</a:t>
            </a:r>
          </a:p>
          <a:p>
            <a:pPr eaLnBrk="1" hangingPunct="1"/>
            <a:r>
              <a:rPr lang="en-US">
                <a:latin typeface="Arial" charset="0"/>
              </a:rPr>
              <a:t>methods, software and computers can eliminate </a:t>
            </a:r>
          </a:p>
          <a:p>
            <a:pPr eaLnBrk="1" hangingPunct="1"/>
            <a:r>
              <a:rPr lang="en-US">
                <a:latin typeface="Arial" charset="0"/>
              </a:rPr>
              <a:t>much of the tedium of calculations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219200" y="5410200"/>
            <a:ext cx="6626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Avoid “Black Box” errors by understanding what</a:t>
            </a:r>
          </a:p>
          <a:p>
            <a:pPr eaLnBrk="1" hangingPunct="1"/>
            <a:r>
              <a:rPr lang="en-US">
                <a:latin typeface="Arial" charset="0"/>
              </a:rPr>
              <a:t>is going on in your analyses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50" grpId="0" autoUpdateAnimBg="0"/>
      <p:bldP spid="317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The Bragg Equation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90600" y="3429000"/>
            <a:ext cx="7315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Times New Roman" charset="0"/>
              </a:rPr>
              <a:t>           where n is an integer</a:t>
            </a:r>
            <a:br>
              <a:rPr lang="en-US">
                <a:latin typeface="Arial" charset="0"/>
                <a:cs typeface="Times New Roman" charset="0"/>
              </a:rPr>
            </a:br>
            <a:r>
              <a:rPr lang="en-US">
                <a:latin typeface="Arial" charset="0"/>
                <a:cs typeface="Times New Roman" charset="0"/>
              </a:rPr>
              <a:t>           </a:t>
            </a:r>
            <a:r>
              <a:rPr lang="en-US">
                <a:cs typeface="Times New Roman" charset="0"/>
                <a:sym typeface="Symbol" pitchFamily="18" charset="2"/>
              </a:rPr>
              <a:t></a:t>
            </a:r>
            <a:r>
              <a:rPr lang="en-US">
                <a:latin typeface="Arial" charset="0"/>
                <a:cs typeface="Times New Roman" charset="0"/>
              </a:rPr>
              <a:t> is the wavelength of the x-rays</a:t>
            </a:r>
            <a:br>
              <a:rPr lang="en-US">
                <a:latin typeface="Arial" charset="0"/>
                <a:cs typeface="Times New Roman" charset="0"/>
              </a:rPr>
            </a:br>
            <a:r>
              <a:rPr lang="en-US">
                <a:latin typeface="Arial" charset="0"/>
                <a:cs typeface="Times New Roman" charset="0"/>
              </a:rPr>
              <a:t>           </a:t>
            </a:r>
            <a:r>
              <a:rPr lang="en-US" i="1">
                <a:latin typeface="Arial" charset="0"/>
                <a:cs typeface="Times New Roman" charset="0"/>
              </a:rPr>
              <a:t>d</a:t>
            </a:r>
            <a:r>
              <a:rPr lang="en-US">
                <a:latin typeface="Arial" charset="0"/>
                <a:cs typeface="Times New Roman" charset="0"/>
              </a:rPr>
              <a:t> is the interplanar spacing in the specimen</a:t>
            </a:r>
          </a:p>
          <a:p>
            <a:pPr eaLnBrk="1" hangingPunct="1"/>
            <a:r>
              <a:rPr lang="en-US">
                <a:cs typeface="Times New Roman" charset="0"/>
                <a:sym typeface="Symbol" pitchFamily="18" charset="2"/>
              </a:rPr>
              <a:t>            </a:t>
            </a:r>
            <a:r>
              <a:rPr lang="en-US">
                <a:latin typeface="Arial" charset="0"/>
                <a:cs typeface="Times New Roman" charset="0"/>
              </a:rPr>
              <a:t> is the diffraction angle (discussed later!)</a:t>
            </a:r>
            <a:endParaRPr lang="en-US">
              <a:latin typeface="Arial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38200" y="5181600"/>
            <a:ext cx="75501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The Bragg equation is the fundamental equation, valid only for monochromatic X-rays, that is used to calculate interplanar spacings used in XRD analysis.  </a:t>
            </a: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143000" y="1676400"/>
          <a:ext cx="67818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850680" imgH="177480" progId="Equation.3">
                  <p:embed/>
                </p:oleObj>
              </mc:Choice>
              <mc:Fallback>
                <p:oleObj name="Equation" r:id="rId3" imgW="85068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6781800" cy="1612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  <p:bldP spid="3584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C:\projects\XRD Stuff\XRD Class\scans\diffract-diag-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858000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  <a:effectLst/>
              </a:rPr>
              <a:t>Diffractometer Components and Geometry</a:t>
            </a:r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projects\XRD Stuff\XRD Class\Scintag Photos\scintag-diffract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77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  <a:effectLst/>
              </a:rPr>
              <a:t>Our Scintag Diffractometer (Pt. 1)</a:t>
            </a:r>
            <a:endParaRPr lang="en-US" smtClean="0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1652</TotalTime>
  <Words>855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Soaring</vt:lpstr>
      <vt:lpstr>Equation</vt:lpstr>
      <vt:lpstr> X-Ray Analytical Methods </vt:lpstr>
      <vt:lpstr>PowerPoint Presentation</vt:lpstr>
      <vt:lpstr>Uses of X-Ray Powder Diffraction </vt:lpstr>
      <vt:lpstr>Uses of X-Ray Powder Diffraction </vt:lpstr>
      <vt:lpstr>Uses of X-Ray Powder Diffraction </vt:lpstr>
      <vt:lpstr>XRD for Dummies:  From Specimen to analyzed sample with minimal math</vt:lpstr>
      <vt:lpstr>The Bragg Equation </vt:lpstr>
      <vt:lpstr>Diffractometer Components and Geometry</vt:lpstr>
      <vt:lpstr>Our Scintag Diffractometer (Pt. 1)</vt:lpstr>
      <vt:lpstr>Scintag Diffractometer Geometry</vt:lpstr>
      <vt:lpstr>Scintag Diffractometer HV Power Supply</vt:lpstr>
      <vt:lpstr>Scintag Diffractometer Detector</vt:lpstr>
      <vt:lpstr>Scintag Diffractometer Detector Power Supply</vt:lpstr>
      <vt:lpstr>An XRD Data Plot: 2 (x-axis) vs. intensity (y-axis)</vt:lpstr>
      <vt:lpstr>Determining Phases Present in a Specimen The “Legacy” Method</vt:lpstr>
      <vt:lpstr>Determining Phases Present in a Specimen The “Modern” Method of Basic Phase Identification</vt:lpstr>
      <vt:lpstr>Determining Phases Present in a Specimen Advanced Phase Identification Techniques</vt:lpstr>
      <vt:lpstr>Search/Match Dialog:  Basic</vt:lpstr>
      <vt:lpstr>Search/Match Dialog:  Advanced</vt:lpstr>
      <vt:lpstr>Search/Match: Results Display</vt:lpstr>
      <vt:lpstr>Search/Match: Printout of Results (background removed)</vt:lpstr>
      <vt:lpstr>Search/Match: Printout of Results (background restored)</vt:lpstr>
      <vt:lpstr>Problems with Computerized Search/Match</vt:lpstr>
    </vt:vector>
  </TitlesOfParts>
  <Company>Earth &amp; Planetary Sci., UNM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Analytical Methods </dc:title>
  <dc:creator>Jim Connolly</dc:creator>
  <cp:lastModifiedBy>Eric</cp:lastModifiedBy>
  <cp:revision>22</cp:revision>
  <cp:lastPrinted>1601-01-01T00:00:00Z</cp:lastPrinted>
  <dcterms:created xsi:type="dcterms:W3CDTF">2003-01-18T06:00:55Z</dcterms:created>
  <dcterms:modified xsi:type="dcterms:W3CDTF">2014-01-29T21:05:34Z</dcterms:modified>
  <cp:contentStatus/>
</cp:coreProperties>
</file>