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7" r:id="rId2"/>
    <p:sldId id="258" r:id="rId3"/>
    <p:sldId id="260" r:id="rId4"/>
    <p:sldId id="259" r:id="rId5"/>
    <p:sldId id="261" r:id="rId6"/>
    <p:sldId id="262" r:id="rId7"/>
    <p:sldId id="263" r:id="rId8"/>
    <p:sldId id="264" r:id="rId9"/>
    <p:sldId id="265" r:id="rId10"/>
    <p:sldId id="266" r:id="rId11"/>
    <p:sldId id="267" r:id="rId12"/>
    <p:sldId id="277" r:id="rId13"/>
    <p:sldId id="269" r:id="rId14"/>
    <p:sldId id="272" r:id="rId15"/>
    <p:sldId id="273" r:id="rId16"/>
    <p:sldId id="270" r:id="rId17"/>
    <p:sldId id="271" r:id="rId18"/>
    <p:sldId id="274" r:id="rId19"/>
    <p:sldId id="275" r:id="rId20"/>
    <p:sldId id="276"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737" autoAdjust="0"/>
  </p:normalViewPr>
  <p:slideViewPr>
    <p:cSldViewPr>
      <p:cViewPr>
        <p:scale>
          <a:sx n="78" d="100"/>
          <a:sy n="78" d="100"/>
        </p:scale>
        <p:origin x="-924"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en-US">
                <a:latin typeface="Times New Roman" pitchFamily="18" charset="0"/>
              </a:endParaRPr>
            </a:p>
          </p:txBody>
        </p:sp>
        <p:sp>
          <p:nvSpPr>
            <p:cNvPr id="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pPr>
                <a:defRPr/>
              </a:pPr>
              <a:endParaRPr lang="en-US">
                <a:latin typeface="Times New Roman" pitchFamily="18" charset="0"/>
              </a:endParaRPr>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en-US"/>
              <a:t>Click to edit Master title style</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en-US"/>
              <a:t>Click to edit Master subtitle style</a:t>
            </a:r>
          </a:p>
        </p:txBody>
      </p:sp>
      <p:sp>
        <p:nvSpPr>
          <p:cNvPr id="7" name="Rectangle 7"/>
          <p:cNvSpPr>
            <a:spLocks noGrp="1" noChangeArrowheads="1"/>
          </p:cNvSpPr>
          <p:nvPr>
            <p:ph type="dt" sz="quarter" idx="10"/>
          </p:nvPr>
        </p:nvSpPr>
        <p:spPr/>
        <p:txBody>
          <a:bodyPr/>
          <a:lstStyle>
            <a:lvl1pPr>
              <a:defRPr/>
            </a:lvl1pPr>
          </a:lstStyle>
          <a:p>
            <a:pPr>
              <a:defRPr/>
            </a:pPr>
            <a:endParaRPr lang="en-US"/>
          </a:p>
        </p:txBody>
      </p:sp>
      <p:sp>
        <p:nvSpPr>
          <p:cNvPr id="8" name="Rectangle 8"/>
          <p:cNvSpPr>
            <a:spLocks noGrp="1" noChangeArrowheads="1"/>
          </p:cNvSpPr>
          <p:nvPr>
            <p:ph type="ftr" sz="quarter" idx="11"/>
          </p:nvPr>
        </p:nvSpPr>
        <p:spPr/>
        <p:txBody>
          <a:bodyPr/>
          <a:lstStyle>
            <a:lvl1pPr>
              <a:defRPr/>
            </a:lvl1pPr>
          </a:lstStyle>
          <a:p>
            <a:pPr>
              <a:defRPr/>
            </a:pPr>
            <a:endParaRPr lang="en-US"/>
          </a:p>
        </p:txBody>
      </p:sp>
      <p:sp>
        <p:nvSpPr>
          <p:cNvPr id="9" name="Rectangle 9"/>
          <p:cNvSpPr>
            <a:spLocks noGrp="1" noChangeArrowheads="1"/>
          </p:cNvSpPr>
          <p:nvPr>
            <p:ph type="sldNum" sz="quarter" idx="12"/>
          </p:nvPr>
        </p:nvSpPr>
        <p:spPr/>
        <p:txBody>
          <a:bodyPr/>
          <a:lstStyle>
            <a:lvl1pPr>
              <a:defRPr/>
            </a:lvl1pPr>
          </a:lstStyle>
          <a:p>
            <a:pPr>
              <a:defRPr/>
            </a:pPr>
            <a:fld id="{56F4ECA0-9455-4532-9D68-AB062C0F1637}" type="slidenum">
              <a:rPr lang="en-US"/>
              <a:pPr>
                <a:defRPr/>
              </a:pPr>
              <a:t>‹#›</a:t>
            </a:fld>
            <a:endParaRPr lang="en-US"/>
          </a:p>
        </p:txBody>
      </p:sp>
    </p:spTree>
    <p:extLst>
      <p:ext uri="{BB962C8B-B14F-4D97-AF65-F5344CB8AC3E}">
        <p14:creationId xmlns:p14="http://schemas.microsoft.com/office/powerpoint/2010/main" val="3274954064"/>
      </p:ext>
    </p:extLst>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D37862ED-0DEB-4278-BED2-C66716A1BA90}" type="slidenum">
              <a:rPr lang="en-US"/>
              <a:pPr>
                <a:defRPr/>
              </a:pPr>
              <a:t>‹#›</a:t>
            </a:fld>
            <a:endParaRPr lang="en-US"/>
          </a:p>
        </p:txBody>
      </p:sp>
    </p:spTree>
    <p:extLst>
      <p:ext uri="{BB962C8B-B14F-4D97-AF65-F5344CB8AC3E}">
        <p14:creationId xmlns:p14="http://schemas.microsoft.com/office/powerpoint/2010/main" val="3475586337"/>
      </p:ext>
    </p:extLst>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9BC46178-AE35-4ED4-ADE2-0632DB21C631}" type="slidenum">
              <a:rPr lang="en-US"/>
              <a:pPr>
                <a:defRPr/>
              </a:pPr>
              <a:t>‹#›</a:t>
            </a:fld>
            <a:endParaRPr lang="en-US"/>
          </a:p>
        </p:txBody>
      </p:sp>
    </p:spTree>
    <p:extLst>
      <p:ext uri="{BB962C8B-B14F-4D97-AF65-F5344CB8AC3E}">
        <p14:creationId xmlns:p14="http://schemas.microsoft.com/office/powerpoint/2010/main" val="3917178693"/>
      </p:ext>
    </p:extLst>
  </p:cSld>
  <p:clrMapOvr>
    <a:masterClrMapping/>
  </p:clrMapOvr>
  <p:transition>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D5178E51-02C8-4F4D-93E7-F11818DD4F25}" type="slidenum">
              <a:rPr lang="en-US"/>
              <a:pPr>
                <a:defRPr/>
              </a:pPr>
              <a:t>‹#›</a:t>
            </a:fld>
            <a:endParaRPr lang="en-US"/>
          </a:p>
        </p:txBody>
      </p:sp>
    </p:spTree>
    <p:extLst>
      <p:ext uri="{BB962C8B-B14F-4D97-AF65-F5344CB8AC3E}">
        <p14:creationId xmlns:p14="http://schemas.microsoft.com/office/powerpoint/2010/main" val="2949948708"/>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8488CD4D-D29C-458C-9805-7A57B045A2FD}" type="slidenum">
              <a:rPr lang="en-US"/>
              <a:pPr>
                <a:defRPr/>
              </a:pPr>
              <a:t>‹#›</a:t>
            </a:fld>
            <a:endParaRPr lang="en-US"/>
          </a:p>
        </p:txBody>
      </p:sp>
    </p:spTree>
    <p:extLst>
      <p:ext uri="{BB962C8B-B14F-4D97-AF65-F5344CB8AC3E}">
        <p14:creationId xmlns:p14="http://schemas.microsoft.com/office/powerpoint/2010/main" val="3493864549"/>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0486A51A-0004-4FA7-BE06-23D858495AD0}" type="slidenum">
              <a:rPr lang="en-US"/>
              <a:pPr>
                <a:defRPr/>
              </a:pPr>
              <a:t>‹#›</a:t>
            </a:fld>
            <a:endParaRPr lang="en-US"/>
          </a:p>
        </p:txBody>
      </p:sp>
    </p:spTree>
    <p:extLst>
      <p:ext uri="{BB962C8B-B14F-4D97-AF65-F5344CB8AC3E}">
        <p14:creationId xmlns:p14="http://schemas.microsoft.com/office/powerpoint/2010/main" val="2918182960"/>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6D39694F-8D1A-4B4F-9C29-80CB1336B541}" type="slidenum">
              <a:rPr lang="en-US"/>
              <a:pPr>
                <a:defRPr/>
              </a:pPr>
              <a:t>‹#›</a:t>
            </a:fld>
            <a:endParaRPr lang="en-US"/>
          </a:p>
        </p:txBody>
      </p:sp>
    </p:spTree>
    <p:extLst>
      <p:ext uri="{BB962C8B-B14F-4D97-AF65-F5344CB8AC3E}">
        <p14:creationId xmlns:p14="http://schemas.microsoft.com/office/powerpoint/2010/main" val="4031515160"/>
      </p:ext>
    </p:extLst>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71295FA3-BC52-418F-8F40-B5CC0BDE23E2}" type="slidenum">
              <a:rPr lang="en-US"/>
              <a:pPr>
                <a:defRPr/>
              </a:pPr>
              <a:t>‹#›</a:t>
            </a:fld>
            <a:endParaRPr lang="en-US"/>
          </a:p>
        </p:txBody>
      </p:sp>
    </p:spTree>
    <p:extLst>
      <p:ext uri="{BB962C8B-B14F-4D97-AF65-F5344CB8AC3E}">
        <p14:creationId xmlns:p14="http://schemas.microsoft.com/office/powerpoint/2010/main" val="822086405"/>
      </p:ext>
    </p:extLst>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46A5D3C3-1705-4B14-8E7F-283D0D312C10}" type="slidenum">
              <a:rPr lang="en-US"/>
              <a:pPr>
                <a:defRPr/>
              </a:pPr>
              <a:t>‹#›</a:t>
            </a:fld>
            <a:endParaRPr lang="en-US"/>
          </a:p>
        </p:txBody>
      </p:sp>
    </p:spTree>
    <p:extLst>
      <p:ext uri="{BB962C8B-B14F-4D97-AF65-F5344CB8AC3E}">
        <p14:creationId xmlns:p14="http://schemas.microsoft.com/office/powerpoint/2010/main" val="1495886617"/>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pPr>
              <a:defRPr/>
            </a:pPr>
            <a:fld id="{AEA9AD4F-A2CC-4B69-BA30-59EA73B364DE}" type="slidenum">
              <a:rPr lang="en-US"/>
              <a:pPr>
                <a:defRPr/>
              </a:pPr>
              <a:t>‹#›</a:t>
            </a:fld>
            <a:endParaRPr lang="en-US"/>
          </a:p>
        </p:txBody>
      </p:sp>
    </p:spTree>
    <p:extLst>
      <p:ext uri="{BB962C8B-B14F-4D97-AF65-F5344CB8AC3E}">
        <p14:creationId xmlns:p14="http://schemas.microsoft.com/office/powerpoint/2010/main" val="3512781455"/>
      </p:ext>
    </p:extLst>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926076C0-5878-44B4-8F06-E3032FCB4009}" type="slidenum">
              <a:rPr lang="en-US"/>
              <a:pPr>
                <a:defRPr/>
              </a:pPr>
              <a:t>‹#›</a:t>
            </a:fld>
            <a:endParaRPr lang="en-US"/>
          </a:p>
        </p:txBody>
      </p:sp>
    </p:spTree>
    <p:extLst>
      <p:ext uri="{BB962C8B-B14F-4D97-AF65-F5344CB8AC3E}">
        <p14:creationId xmlns:p14="http://schemas.microsoft.com/office/powerpoint/2010/main" val="2717496737"/>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D8B15A50-1EB5-4495-BB89-8C6C818E8B57}" type="slidenum">
              <a:rPr lang="en-US"/>
              <a:pPr>
                <a:defRPr/>
              </a:pPr>
              <a:t>‹#›</a:t>
            </a:fld>
            <a:endParaRPr lang="en-US"/>
          </a:p>
        </p:txBody>
      </p:sp>
    </p:spTree>
    <p:extLst>
      <p:ext uri="{BB962C8B-B14F-4D97-AF65-F5344CB8AC3E}">
        <p14:creationId xmlns:p14="http://schemas.microsoft.com/office/powerpoint/2010/main" val="3671591985"/>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en-US">
                <a:latin typeface="Times New Roman" pitchFamily="18" charset="0"/>
              </a:endParaRPr>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pPr>
                <a:defRPr/>
              </a:pPr>
              <a:endParaRPr lang="en-US">
                <a:latin typeface="Times New Roman" pitchFamily="18" charset="0"/>
              </a:endParaRPr>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Times New Roman" pitchFamily="18" charset="0"/>
              </a:defRPr>
            </a:lvl1pPr>
          </a:lstStyle>
          <a:p>
            <a:pPr>
              <a:defRPr/>
            </a:pPr>
            <a:endParaRPr lang="en-US"/>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atin typeface="Times New Roman" pitchFamily="18" charset="0"/>
              </a:defRPr>
            </a:lvl1pPr>
          </a:lstStyle>
          <a:p>
            <a:pPr>
              <a:defRPr/>
            </a:pPr>
            <a:endParaRPr lang="en-US"/>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atin typeface="Times New Roman" pitchFamily="18" charset="0"/>
              </a:defRPr>
            </a:lvl1pPr>
          </a:lstStyle>
          <a:p>
            <a:pPr>
              <a:defRPr/>
            </a:pPr>
            <a:fld id="{24C74FFA-531C-42F3-A728-15BCD78ECB31}" type="slidenum">
              <a:rPr lang="en-US"/>
              <a:pPr>
                <a:defRPr/>
              </a:pPr>
              <a:t>‹#›</a:t>
            </a:fld>
            <a:endParaRPr lang="en-US"/>
          </a:p>
        </p:txBody>
      </p:sp>
      <p:sp>
        <p:nvSpPr>
          <p:cNvPr id="1031" name="Rectangle 1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87"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p:zoom/>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ndt-ed.org/EducationResources/CommunityCollege/RadiationSafety/cc_rad-safety_index.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defRPr/>
            </a:pPr>
            <a:r>
              <a:rPr lang="en-US" sz="4000" smtClean="0"/>
              <a:t>Radiation Safety for X-ray Diffraction</a:t>
            </a:r>
          </a:p>
        </p:txBody>
      </p:sp>
      <p:sp>
        <p:nvSpPr>
          <p:cNvPr id="54275"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z="2800" smtClean="0"/>
              <a:t>Overview of Issue:</a:t>
            </a:r>
          </a:p>
          <a:p>
            <a:pPr eaLnBrk="1" hangingPunct="1">
              <a:lnSpc>
                <a:spcPct val="80000"/>
              </a:lnSpc>
              <a:buClr>
                <a:schemeClr val="tx1"/>
              </a:buClr>
              <a:buSzTx/>
            </a:pPr>
            <a:r>
              <a:rPr lang="en-US" sz="2800" smtClean="0"/>
              <a:t>Exposure types </a:t>
            </a:r>
          </a:p>
          <a:p>
            <a:pPr lvl="1" eaLnBrk="1" hangingPunct="1">
              <a:lnSpc>
                <a:spcPct val="80000"/>
              </a:lnSpc>
              <a:buSzTx/>
            </a:pPr>
            <a:r>
              <a:rPr lang="en-US" sz="2400" smtClean="0"/>
              <a:t>Short-term high-dose</a:t>
            </a:r>
          </a:p>
          <a:p>
            <a:pPr lvl="1" eaLnBrk="1" hangingPunct="1">
              <a:lnSpc>
                <a:spcPct val="80000"/>
              </a:lnSpc>
              <a:buSzTx/>
            </a:pPr>
            <a:r>
              <a:rPr lang="en-US" sz="2400" smtClean="0"/>
              <a:t>Long-term low-dose</a:t>
            </a:r>
          </a:p>
          <a:p>
            <a:pPr eaLnBrk="1" hangingPunct="1">
              <a:lnSpc>
                <a:spcPct val="80000"/>
              </a:lnSpc>
              <a:buClr>
                <a:schemeClr val="tx1"/>
              </a:buClr>
              <a:buSzTx/>
            </a:pPr>
            <a:r>
              <a:rPr lang="en-US" sz="2800" smtClean="0"/>
              <a:t>Invisible, odorless colorless; most exposures undetectable</a:t>
            </a:r>
          </a:p>
          <a:p>
            <a:pPr eaLnBrk="1" hangingPunct="1">
              <a:lnSpc>
                <a:spcPct val="80000"/>
              </a:lnSpc>
              <a:buClr>
                <a:schemeClr val="tx1"/>
              </a:buClr>
              <a:buSzTx/>
            </a:pPr>
            <a:r>
              <a:rPr lang="en-US" sz="2800" smtClean="0"/>
              <a:t>Lab users must understand radiation safety issues and pass an exam to use lab</a:t>
            </a:r>
          </a:p>
          <a:p>
            <a:pPr eaLnBrk="1" hangingPunct="1">
              <a:lnSpc>
                <a:spcPct val="80000"/>
              </a:lnSpc>
              <a:buClr>
                <a:schemeClr val="tx1"/>
              </a:buClr>
              <a:buSzTx/>
            </a:pPr>
            <a:r>
              <a:rPr lang="en-US" sz="2800" smtClean="0"/>
              <a:t>Safeguards present in lab do not substitute for knowledge and following safe procedures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27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427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427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42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152400"/>
            <a:ext cx="7772400" cy="533400"/>
          </a:xfrm>
        </p:spPr>
        <p:txBody>
          <a:bodyPr/>
          <a:lstStyle/>
          <a:p>
            <a:pPr eaLnBrk="1" hangingPunct="1">
              <a:defRPr/>
            </a:pPr>
            <a:r>
              <a:rPr lang="en-US" sz="4000" smtClean="0"/>
              <a:t>Measurement of Radiation Dose</a:t>
            </a:r>
          </a:p>
        </p:txBody>
      </p:sp>
      <p:sp>
        <p:nvSpPr>
          <p:cNvPr id="63491" name="Rectangle 3"/>
          <p:cNvSpPr>
            <a:spLocks noGrp="1" noChangeArrowheads="1"/>
          </p:cNvSpPr>
          <p:nvPr>
            <p:ph type="body" idx="1"/>
          </p:nvPr>
        </p:nvSpPr>
        <p:spPr>
          <a:xfrm>
            <a:off x="685800" y="762000"/>
            <a:ext cx="7772400" cy="3962400"/>
          </a:xfrm>
        </p:spPr>
        <p:txBody>
          <a:bodyPr/>
          <a:lstStyle/>
          <a:p>
            <a:pPr eaLnBrk="1" hangingPunct="1">
              <a:lnSpc>
                <a:spcPct val="90000"/>
              </a:lnSpc>
              <a:buClr>
                <a:schemeClr val="tx1"/>
              </a:buClr>
            </a:pPr>
            <a:r>
              <a:rPr lang="en-US" sz="2400" b="1" smtClean="0">
                <a:solidFill>
                  <a:schemeClr val="folHlink"/>
                </a:solidFill>
              </a:rPr>
              <a:t>Roentgen (R)</a:t>
            </a:r>
            <a:r>
              <a:rPr lang="en-US" sz="2400" smtClean="0"/>
              <a:t> is a unit of radiation exposure.  It is the amount of radiation that generates 2.58 x 10</a:t>
            </a:r>
            <a:r>
              <a:rPr lang="en-US" sz="2400" baseline="30000" smtClean="0"/>
              <a:t>-4</a:t>
            </a:r>
            <a:r>
              <a:rPr lang="en-US" sz="2400" smtClean="0"/>
              <a:t> coulombs per kilogram of air (at STP).  </a:t>
            </a:r>
          </a:p>
          <a:p>
            <a:pPr eaLnBrk="1" hangingPunct="1">
              <a:lnSpc>
                <a:spcPct val="90000"/>
              </a:lnSpc>
              <a:buClr>
                <a:schemeClr val="tx1"/>
              </a:buClr>
            </a:pPr>
            <a:r>
              <a:rPr lang="en-US" sz="2400" smtClean="0"/>
              <a:t>The </a:t>
            </a:r>
            <a:r>
              <a:rPr lang="en-US" sz="2400" b="1" smtClean="0">
                <a:solidFill>
                  <a:schemeClr val="folHlink"/>
                </a:solidFill>
              </a:rPr>
              <a:t>RAD (Roentgen-Absorbed Dose)</a:t>
            </a:r>
            <a:r>
              <a:rPr lang="en-US" sz="2400" smtClean="0"/>
              <a:t> is the amount of radiation that will deposit 0.01 Joules of energy in a kg of material.  One R is about .87 RAD in air, 0.93 RAD in tissue and 0.97 RAD in bone</a:t>
            </a:r>
          </a:p>
          <a:p>
            <a:pPr eaLnBrk="1" hangingPunct="1">
              <a:lnSpc>
                <a:spcPct val="90000"/>
              </a:lnSpc>
              <a:buClr>
                <a:schemeClr val="tx1"/>
              </a:buClr>
            </a:pPr>
            <a:r>
              <a:rPr lang="en-US" sz="2400" smtClean="0"/>
              <a:t>The </a:t>
            </a:r>
            <a:r>
              <a:rPr lang="en-US" sz="2400" b="1" smtClean="0">
                <a:solidFill>
                  <a:schemeClr val="folHlink"/>
                </a:solidFill>
              </a:rPr>
              <a:t>REM (Roentgen-Equivalent Man)</a:t>
            </a:r>
            <a:r>
              <a:rPr lang="en-US" sz="2400" smtClean="0"/>
              <a:t> is the absorbed dose in RADSs multiplied by a weighting factor for the type of radiation.  For x-rays the factor is 1, thus 1RAD = 1REM.  </a:t>
            </a:r>
          </a:p>
        </p:txBody>
      </p:sp>
      <p:sp>
        <p:nvSpPr>
          <p:cNvPr id="63492" name="Text Box 4"/>
          <p:cNvSpPr txBox="1">
            <a:spLocks noChangeArrowheads="1"/>
          </p:cNvSpPr>
          <p:nvPr/>
        </p:nvSpPr>
        <p:spPr bwMode="auto">
          <a:xfrm>
            <a:off x="365125" y="4648200"/>
            <a:ext cx="83978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t>The SI unit for the RAD is the </a:t>
            </a:r>
            <a:r>
              <a:rPr lang="en-US" b="1">
                <a:solidFill>
                  <a:schemeClr val="folHlink"/>
                </a:solidFill>
              </a:rPr>
              <a:t>gray</a:t>
            </a:r>
            <a:r>
              <a:rPr lang="en-US"/>
              <a:t> equivalent to 100 RAD.</a:t>
            </a:r>
            <a:br>
              <a:rPr lang="en-US"/>
            </a:br>
            <a:r>
              <a:rPr lang="en-US"/>
              <a:t>The SI unit for the REM is the </a:t>
            </a:r>
            <a:r>
              <a:rPr lang="en-US" b="1">
                <a:solidFill>
                  <a:schemeClr val="folHlink"/>
                </a:solidFill>
              </a:rPr>
              <a:t>sievert</a:t>
            </a:r>
            <a:r>
              <a:rPr lang="en-US"/>
              <a:t>, equivalent to 100 REM.</a:t>
            </a:r>
          </a:p>
        </p:txBody>
      </p:sp>
      <p:sp>
        <p:nvSpPr>
          <p:cNvPr id="63493" name="Text Box 5"/>
          <p:cNvSpPr txBox="1">
            <a:spLocks noChangeArrowheads="1"/>
          </p:cNvSpPr>
          <p:nvPr/>
        </p:nvSpPr>
        <p:spPr bwMode="auto">
          <a:xfrm>
            <a:off x="365125" y="5603875"/>
            <a:ext cx="80930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t>Dosages are commonly expressed in R/hr or mR/hr.  Received dosages are expressed as REM or mREM over a specified period of exposure time (hr, day, year, etc.).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dissolve">
                                      <p:cBhvr>
                                        <p:cTn id="7" dur="500"/>
                                        <p:tgtEl>
                                          <p:spTgt spid="634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3491">
                                            <p:txEl>
                                              <p:pRg st="1" end="1"/>
                                            </p:txEl>
                                          </p:spTgt>
                                        </p:tgtEl>
                                        <p:attrNameLst>
                                          <p:attrName>style.visibility</p:attrName>
                                        </p:attrNameLst>
                                      </p:cBhvr>
                                      <p:to>
                                        <p:strVal val="visible"/>
                                      </p:to>
                                    </p:set>
                                    <p:animEffect transition="in" filter="dissolve">
                                      <p:cBhvr>
                                        <p:cTn id="12" dur="500"/>
                                        <p:tgtEl>
                                          <p:spTgt spid="634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3491">
                                            <p:txEl>
                                              <p:pRg st="2" end="2"/>
                                            </p:txEl>
                                          </p:spTgt>
                                        </p:tgtEl>
                                        <p:attrNameLst>
                                          <p:attrName>style.visibility</p:attrName>
                                        </p:attrNameLst>
                                      </p:cBhvr>
                                      <p:to>
                                        <p:strVal val="visible"/>
                                      </p:to>
                                    </p:set>
                                    <p:animEffect transition="in" filter="dissolve">
                                      <p:cBhvr>
                                        <p:cTn id="17" dur="500"/>
                                        <p:tgtEl>
                                          <p:spTgt spid="634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3492"/>
                                        </p:tgtEl>
                                        <p:attrNameLst>
                                          <p:attrName>style.visibility</p:attrName>
                                        </p:attrNameLst>
                                      </p:cBhvr>
                                      <p:to>
                                        <p:strVal val="visible"/>
                                      </p:to>
                                    </p:set>
                                    <p:animEffect transition="in" filter="dissolve">
                                      <p:cBhvr>
                                        <p:cTn id="22" dur="500"/>
                                        <p:tgtEl>
                                          <p:spTgt spid="634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3493"/>
                                        </p:tgtEl>
                                        <p:attrNameLst>
                                          <p:attrName>style.visibility</p:attrName>
                                        </p:attrNameLst>
                                      </p:cBhvr>
                                      <p:to>
                                        <p:strVal val="visible"/>
                                      </p:to>
                                    </p:set>
                                    <p:animEffect transition="in" filter="dissolve">
                                      <p:cBhvr>
                                        <p:cTn id="27" dur="500"/>
                                        <p:tgtEl>
                                          <p:spTgt spid="63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P spid="63492" grpId="0"/>
      <p:bldP spid="6349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09600" y="152400"/>
            <a:ext cx="7772400" cy="457200"/>
          </a:xfrm>
        </p:spPr>
        <p:txBody>
          <a:bodyPr/>
          <a:lstStyle/>
          <a:p>
            <a:pPr eaLnBrk="1" hangingPunct="1">
              <a:defRPr/>
            </a:pPr>
            <a:r>
              <a:rPr lang="en-US" sz="4000" dirty="0" smtClean="0"/>
              <a:t>Background Radiation</a:t>
            </a:r>
          </a:p>
        </p:txBody>
      </p:sp>
      <p:sp>
        <p:nvSpPr>
          <p:cNvPr id="64515" name="Rectangle 3"/>
          <p:cNvSpPr>
            <a:spLocks noGrp="1" noChangeArrowheads="1"/>
          </p:cNvSpPr>
          <p:nvPr>
            <p:ph type="body" idx="1"/>
          </p:nvPr>
        </p:nvSpPr>
        <p:spPr>
          <a:xfrm>
            <a:off x="609600" y="1371600"/>
            <a:ext cx="7772400" cy="5181600"/>
          </a:xfrm>
        </p:spPr>
        <p:txBody>
          <a:bodyPr/>
          <a:lstStyle/>
          <a:p>
            <a:pPr eaLnBrk="1" hangingPunct="1">
              <a:lnSpc>
                <a:spcPct val="80000"/>
              </a:lnSpc>
              <a:buClr>
                <a:schemeClr val="tx1"/>
              </a:buClr>
            </a:pPr>
            <a:r>
              <a:rPr lang="en-US" sz="2000" b="1" smtClean="0">
                <a:solidFill>
                  <a:schemeClr val="folHlink"/>
                </a:solidFill>
              </a:rPr>
              <a:t>Natural Sources (300 mREM):</a:t>
            </a:r>
            <a:r>
              <a:rPr lang="en-US" sz="2000" b="1" smtClean="0"/>
              <a:t> </a:t>
            </a:r>
            <a:r>
              <a:rPr lang="en-US" sz="2000" smtClean="0"/>
              <a:t>"Natural" background radiation consists of radiation from cosmic radiation, terrestrial radiation, internal radionuclides, and inhaled radon. </a:t>
            </a:r>
          </a:p>
          <a:p>
            <a:pPr eaLnBrk="1" hangingPunct="1">
              <a:lnSpc>
                <a:spcPct val="80000"/>
              </a:lnSpc>
              <a:buClr>
                <a:schemeClr val="tx1"/>
              </a:buClr>
            </a:pPr>
            <a:r>
              <a:rPr lang="en-US" sz="2000" b="1" smtClean="0">
                <a:solidFill>
                  <a:schemeClr val="folHlink"/>
                </a:solidFill>
              </a:rPr>
              <a:t>Occupational Sources (0.9 mREM):</a:t>
            </a:r>
            <a:r>
              <a:rPr lang="en-US" sz="2000" smtClean="0"/>
              <a:t> According to NCRP Report No. 93, the average dose for workers that were actually exposed to radiation in 1980 was approximately 230 mREM. </a:t>
            </a:r>
          </a:p>
          <a:p>
            <a:pPr eaLnBrk="1" hangingPunct="1">
              <a:lnSpc>
                <a:spcPct val="80000"/>
              </a:lnSpc>
              <a:buClr>
                <a:schemeClr val="tx1"/>
              </a:buClr>
            </a:pPr>
            <a:r>
              <a:rPr lang="en-US" sz="2000" b="1" smtClean="0">
                <a:solidFill>
                  <a:schemeClr val="folHlink"/>
                </a:solidFill>
              </a:rPr>
              <a:t>The Nuclear Fuel Cycle (0.05 mREM):</a:t>
            </a:r>
            <a:r>
              <a:rPr lang="en-US" sz="2000" smtClean="0"/>
              <a:t> Each step in the nuclear fuel cycle can produce radioactive effluents in the air or water. </a:t>
            </a:r>
          </a:p>
          <a:p>
            <a:pPr eaLnBrk="1" hangingPunct="1">
              <a:lnSpc>
                <a:spcPct val="80000"/>
              </a:lnSpc>
              <a:buClr>
                <a:schemeClr val="tx1"/>
              </a:buClr>
            </a:pPr>
            <a:r>
              <a:rPr lang="en-US" sz="2000" b="1" smtClean="0">
                <a:solidFill>
                  <a:schemeClr val="folHlink"/>
                </a:solidFill>
              </a:rPr>
              <a:t>Consumer Products (5-13 mREM):</a:t>
            </a:r>
            <a:r>
              <a:rPr lang="en-US" sz="2000" smtClean="0"/>
              <a:t> The estimated annual dose from some commonly-used consumer products such as cigarettes (1.5 pack/day, 8,000 mREM) and smoke detectors (1 mREM) contribute to total annual dose. </a:t>
            </a:r>
          </a:p>
          <a:p>
            <a:pPr eaLnBrk="1" hangingPunct="1">
              <a:lnSpc>
                <a:spcPct val="80000"/>
              </a:lnSpc>
              <a:buClr>
                <a:schemeClr val="tx1"/>
              </a:buClr>
            </a:pPr>
            <a:r>
              <a:rPr lang="en-US" sz="2000" b="1" smtClean="0">
                <a:solidFill>
                  <a:schemeClr val="folHlink"/>
                </a:solidFill>
              </a:rPr>
              <a:t>Miscellaneous Environmental Sources (0.6 mREM):</a:t>
            </a:r>
            <a:r>
              <a:rPr lang="en-US" sz="2000" smtClean="0"/>
              <a:t> A few environmental sources of background radiation are not included in the above categories. </a:t>
            </a:r>
          </a:p>
          <a:p>
            <a:pPr eaLnBrk="1" hangingPunct="1">
              <a:lnSpc>
                <a:spcPct val="80000"/>
              </a:lnSpc>
              <a:buClr>
                <a:schemeClr val="tx1"/>
              </a:buClr>
            </a:pPr>
            <a:r>
              <a:rPr lang="en-US" sz="2000" b="1" smtClean="0">
                <a:solidFill>
                  <a:schemeClr val="folHlink"/>
                </a:solidFill>
              </a:rPr>
              <a:t>Medical Sources (53 mREM):</a:t>
            </a:r>
            <a:r>
              <a:rPr lang="en-US" sz="2000" smtClean="0"/>
              <a:t> The two contributors to the radiation dose from medical sources are diagnostic x-rays and nuclear medicine. Of the estimated 53 mREM dose received annually, approximately 39 mREM comes from diagnostic x-rays. </a:t>
            </a:r>
          </a:p>
        </p:txBody>
      </p:sp>
      <p:sp>
        <p:nvSpPr>
          <p:cNvPr id="13316" name="Text Box 4"/>
          <p:cNvSpPr txBox="1">
            <a:spLocks noChangeArrowheads="1"/>
          </p:cNvSpPr>
          <p:nvPr/>
        </p:nvSpPr>
        <p:spPr bwMode="auto">
          <a:xfrm>
            <a:off x="593725" y="650875"/>
            <a:ext cx="7940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sz="2000"/>
              <a:t>Below are estimates of natural and man-made background radiation at sea level at middle latitudes.  The total averages 400 – 500 mREM/yr</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dissolve">
                                      <p:cBhvr>
                                        <p:cTn id="7" dur="500"/>
                                        <p:tgtEl>
                                          <p:spTgt spid="645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4515">
                                            <p:txEl>
                                              <p:pRg st="1" end="1"/>
                                            </p:txEl>
                                          </p:spTgt>
                                        </p:tgtEl>
                                        <p:attrNameLst>
                                          <p:attrName>style.visibility</p:attrName>
                                        </p:attrNameLst>
                                      </p:cBhvr>
                                      <p:to>
                                        <p:strVal val="visible"/>
                                      </p:to>
                                    </p:set>
                                    <p:animEffect transition="in" filter="dissolve">
                                      <p:cBhvr>
                                        <p:cTn id="12" dur="500"/>
                                        <p:tgtEl>
                                          <p:spTgt spid="645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4515">
                                            <p:txEl>
                                              <p:pRg st="2" end="2"/>
                                            </p:txEl>
                                          </p:spTgt>
                                        </p:tgtEl>
                                        <p:attrNameLst>
                                          <p:attrName>style.visibility</p:attrName>
                                        </p:attrNameLst>
                                      </p:cBhvr>
                                      <p:to>
                                        <p:strVal val="visible"/>
                                      </p:to>
                                    </p:set>
                                    <p:animEffect transition="in" filter="dissolve">
                                      <p:cBhvr>
                                        <p:cTn id="17" dur="500"/>
                                        <p:tgtEl>
                                          <p:spTgt spid="645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4515">
                                            <p:txEl>
                                              <p:pRg st="3" end="3"/>
                                            </p:txEl>
                                          </p:spTgt>
                                        </p:tgtEl>
                                        <p:attrNameLst>
                                          <p:attrName>style.visibility</p:attrName>
                                        </p:attrNameLst>
                                      </p:cBhvr>
                                      <p:to>
                                        <p:strVal val="visible"/>
                                      </p:to>
                                    </p:set>
                                    <p:animEffect transition="in" filter="dissolve">
                                      <p:cBhvr>
                                        <p:cTn id="22" dur="500"/>
                                        <p:tgtEl>
                                          <p:spTgt spid="645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4515">
                                            <p:txEl>
                                              <p:pRg st="4" end="4"/>
                                            </p:txEl>
                                          </p:spTgt>
                                        </p:tgtEl>
                                        <p:attrNameLst>
                                          <p:attrName>style.visibility</p:attrName>
                                        </p:attrNameLst>
                                      </p:cBhvr>
                                      <p:to>
                                        <p:strVal val="visible"/>
                                      </p:to>
                                    </p:set>
                                    <p:animEffect transition="in" filter="dissolve">
                                      <p:cBhvr>
                                        <p:cTn id="27" dur="500"/>
                                        <p:tgtEl>
                                          <p:spTgt spid="6451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4515">
                                            <p:txEl>
                                              <p:pRg st="5" end="5"/>
                                            </p:txEl>
                                          </p:spTgt>
                                        </p:tgtEl>
                                        <p:attrNameLst>
                                          <p:attrName>style.visibility</p:attrName>
                                        </p:attrNameLst>
                                      </p:cBhvr>
                                      <p:to>
                                        <p:strVal val="visible"/>
                                      </p:to>
                                    </p:set>
                                    <p:animEffect transition="in" filter="dissolve">
                                      <p:cBhvr>
                                        <p:cTn id="32" dur="500"/>
                                        <p:tgtEl>
                                          <p:spTgt spid="645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152400"/>
            <a:ext cx="7772400" cy="609600"/>
          </a:xfrm>
        </p:spPr>
        <p:txBody>
          <a:bodyPr/>
          <a:lstStyle/>
          <a:p>
            <a:pPr eaLnBrk="1" hangingPunct="1">
              <a:defRPr/>
            </a:pPr>
            <a:r>
              <a:rPr lang="en-US" sz="2800" b="1" dirty="0" smtClean="0"/>
              <a:t>Maximum Permissible Dose Equivalents for Radiation Workers (NM and UNM)</a:t>
            </a:r>
          </a:p>
        </p:txBody>
      </p:sp>
      <p:sp>
        <p:nvSpPr>
          <p:cNvPr id="14339" name="Text Box 110"/>
          <p:cNvSpPr txBox="1">
            <a:spLocks noChangeArrowheads="1"/>
          </p:cNvSpPr>
          <p:nvPr/>
        </p:nvSpPr>
        <p:spPr bwMode="auto">
          <a:xfrm>
            <a:off x="152400" y="5181600"/>
            <a:ext cx="8855075"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sz="1600"/>
              <a:t>Notes: </a:t>
            </a:r>
            <a:br>
              <a:rPr lang="en-US" sz="1600"/>
            </a:br>
            <a:r>
              <a:rPr lang="en-US" sz="1600"/>
              <a:t>TEDE=DDE + CEDE</a:t>
            </a:r>
          </a:p>
          <a:p>
            <a:pPr eaLnBrk="1" hangingPunct="1"/>
            <a:r>
              <a:rPr lang="en-US" sz="1600"/>
              <a:t>DDE: 	Deep dose equivalent, external whole body, tissue depth of 1 cm</a:t>
            </a:r>
          </a:p>
          <a:p>
            <a:pPr eaLnBrk="1" hangingPunct="1"/>
            <a:r>
              <a:rPr lang="en-US" sz="1600"/>
              <a:t>CEDE:	Committed Effective Dose Equivalent, sum of organ dose times organ weighting factor</a:t>
            </a:r>
          </a:p>
          <a:p>
            <a:pPr eaLnBrk="1" hangingPunct="1"/>
            <a:r>
              <a:rPr lang="en-US" sz="1600"/>
              <a:t>CDE:	Committed Dose Equivalent,  internal to organs from uptake of radioactive material</a:t>
            </a:r>
          </a:p>
          <a:p>
            <a:pPr eaLnBrk="1" hangingPunct="1"/>
            <a:r>
              <a:rPr lang="en-US" sz="1600"/>
              <a:t>For Minors, dose limits are 10% of adult dose, and radiation work is not permitted</a:t>
            </a:r>
          </a:p>
          <a:p>
            <a:pPr eaLnBrk="1" hangingPunct="1"/>
            <a:endParaRPr lang="en-US" sz="1400"/>
          </a:p>
        </p:txBody>
      </p:sp>
      <p:graphicFrame>
        <p:nvGraphicFramePr>
          <p:cNvPr id="6" name="Table Placeholder 5"/>
          <p:cNvGraphicFramePr>
            <a:graphicFrameLocks noGrp="1"/>
          </p:cNvGraphicFramePr>
          <p:nvPr>
            <p:ph type="tbl" idx="1"/>
          </p:nvPr>
        </p:nvGraphicFramePr>
        <p:xfrm>
          <a:off x="1066800" y="1066800"/>
          <a:ext cx="6950075" cy="3857625"/>
        </p:xfrm>
        <a:graphic>
          <a:graphicData uri="http://schemas.openxmlformats.org/drawingml/2006/table">
            <a:tbl>
              <a:tblPr/>
              <a:tblGrid>
                <a:gridCol w="2950357"/>
                <a:gridCol w="962953"/>
                <a:gridCol w="946605"/>
                <a:gridCol w="977743"/>
                <a:gridCol w="1112417"/>
              </a:tblGrid>
              <a:tr h="487773">
                <a:tc>
                  <a:txBody>
                    <a:bodyPr/>
                    <a:lstStyle/>
                    <a:p>
                      <a:pPr marL="0" marR="0" algn="ctr">
                        <a:spcBef>
                          <a:spcPts val="0"/>
                        </a:spcBef>
                        <a:spcAft>
                          <a:spcPts val="600"/>
                        </a:spcAft>
                        <a:tabLst>
                          <a:tab pos="2743200" algn="ctr"/>
                          <a:tab pos="5486400" algn="r"/>
                        </a:tabLst>
                      </a:pPr>
                      <a:endParaRPr lang="en-US" sz="1600" dirty="0">
                        <a:latin typeface="Times New Roman"/>
                        <a:ea typeface="Times New Roman"/>
                        <a:cs typeface="Times New Roman"/>
                      </a:endParaRPr>
                    </a:p>
                  </a:txBody>
                  <a:tcPr marL="68586" marR="68586"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NM State Annual Limits</a:t>
                      </a:r>
                    </a:p>
                  </a:txBody>
                  <a:tcPr marL="68586" marR="6858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UNM Action Levels</a:t>
                      </a:r>
                    </a:p>
                  </a:txBody>
                  <a:tcPr marL="68586" marR="68586" marT="0" marB="0">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r h="533502">
                <a:tc>
                  <a:txBody>
                    <a:bodyPr/>
                    <a:lstStyle/>
                    <a:p>
                      <a:pPr marL="0" marR="0">
                        <a:spcBef>
                          <a:spcPts val="0"/>
                        </a:spcBef>
                        <a:spcAft>
                          <a:spcPts val="600"/>
                        </a:spcAft>
                        <a:tabLst>
                          <a:tab pos="2743200" algn="ctr"/>
                          <a:tab pos="5486400" algn="r"/>
                        </a:tabLst>
                      </a:pPr>
                      <a:endParaRPr lang="en-US" sz="1600" dirty="0">
                        <a:latin typeface="Times New Roman"/>
                        <a:ea typeface="Times New Roman"/>
                        <a:cs typeface="Times New Roman"/>
                      </a:endParaRPr>
                    </a:p>
                  </a:txBody>
                  <a:tcPr marL="68586" marR="68586"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
                      </a:r>
                      <a:br>
                        <a:rPr lang="en-US" sz="1600" dirty="0">
                          <a:latin typeface="Times New Roman"/>
                          <a:ea typeface="Times New Roman"/>
                          <a:cs typeface="Times New Roman"/>
                        </a:rPr>
                      </a:br>
                      <a:r>
                        <a:rPr lang="en-US" sz="1600" dirty="0">
                          <a:latin typeface="Times New Roman"/>
                          <a:ea typeface="Times New Roman"/>
                          <a:cs typeface="Times New Roman"/>
                        </a:rPr>
                        <a:t>(</a:t>
                      </a:r>
                      <a:r>
                        <a:rPr lang="en-US" sz="1600" dirty="0" err="1">
                          <a:latin typeface="Times New Roman"/>
                          <a:ea typeface="Times New Roman"/>
                          <a:cs typeface="Times New Roman"/>
                        </a:rPr>
                        <a:t>rem</a:t>
                      </a:r>
                      <a:r>
                        <a:rPr lang="en-US" sz="1600" dirty="0">
                          <a:latin typeface="Times New Roman"/>
                          <a:ea typeface="Times New Roman"/>
                          <a:cs typeface="Times New Roman"/>
                        </a:rPr>
                        <a:t>)</a:t>
                      </a:r>
                    </a:p>
                  </a:txBody>
                  <a:tcPr marL="68586" marR="6858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
                      </a:r>
                      <a:br>
                        <a:rPr lang="en-US" sz="1600" dirty="0">
                          <a:latin typeface="Times New Roman"/>
                          <a:ea typeface="Times New Roman"/>
                          <a:cs typeface="Times New Roman"/>
                        </a:rPr>
                      </a:br>
                      <a:r>
                        <a:rPr lang="en-US" sz="1600" dirty="0">
                          <a:latin typeface="Times New Roman"/>
                          <a:ea typeface="Times New Roman"/>
                          <a:cs typeface="Times New Roman"/>
                        </a:rPr>
                        <a:t>(</a:t>
                      </a:r>
                      <a:r>
                        <a:rPr lang="en-US" sz="1600" dirty="0" err="1">
                          <a:latin typeface="Times New Roman"/>
                          <a:ea typeface="Times New Roman"/>
                          <a:cs typeface="Times New Roman"/>
                        </a:rPr>
                        <a:t>Sievert</a:t>
                      </a:r>
                      <a:r>
                        <a:rPr lang="en-US" sz="1600" dirty="0">
                          <a:latin typeface="Times New Roman"/>
                          <a:ea typeface="Times New Roman"/>
                          <a:cs typeface="Times New Roman"/>
                        </a:rPr>
                        <a:t>)</a:t>
                      </a:r>
                    </a:p>
                  </a:txBody>
                  <a:tcPr marL="68586" marR="6858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Quarterly </a:t>
                      </a:r>
                      <a:br>
                        <a:rPr lang="en-US" sz="1600" dirty="0">
                          <a:latin typeface="Times New Roman"/>
                          <a:ea typeface="Times New Roman"/>
                          <a:cs typeface="Times New Roman"/>
                        </a:rPr>
                      </a:br>
                      <a:r>
                        <a:rPr lang="en-US" sz="1600" dirty="0">
                          <a:latin typeface="Times New Roman"/>
                          <a:ea typeface="Times New Roman"/>
                          <a:cs typeface="Times New Roman"/>
                        </a:rPr>
                        <a:t>(</a:t>
                      </a:r>
                      <a:r>
                        <a:rPr lang="en-US" sz="1600" dirty="0" err="1">
                          <a:latin typeface="Times New Roman"/>
                          <a:ea typeface="Times New Roman"/>
                          <a:cs typeface="Times New Roman"/>
                        </a:rPr>
                        <a:t>mrem</a:t>
                      </a:r>
                      <a:r>
                        <a:rPr lang="en-US" sz="1600" dirty="0">
                          <a:latin typeface="Times New Roman"/>
                          <a:ea typeface="Times New Roman"/>
                          <a:cs typeface="Times New Roman"/>
                        </a:rPr>
                        <a:t>)</a:t>
                      </a:r>
                    </a:p>
                  </a:txBody>
                  <a:tcPr marL="68586" marR="6858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Monthly</a:t>
                      </a:r>
                      <a:br>
                        <a:rPr lang="en-US" sz="1600" dirty="0">
                          <a:latin typeface="Times New Roman"/>
                          <a:ea typeface="Times New Roman"/>
                          <a:cs typeface="Times New Roman"/>
                        </a:rPr>
                      </a:br>
                      <a:r>
                        <a:rPr lang="en-US" sz="1600" dirty="0">
                          <a:latin typeface="Times New Roman"/>
                          <a:ea typeface="Times New Roman"/>
                          <a:cs typeface="Times New Roman"/>
                        </a:rPr>
                        <a:t>(</a:t>
                      </a:r>
                      <a:r>
                        <a:rPr lang="en-US" sz="1600" dirty="0" err="1">
                          <a:latin typeface="Times New Roman"/>
                          <a:ea typeface="Times New Roman"/>
                          <a:cs typeface="Times New Roman"/>
                        </a:rPr>
                        <a:t>mrem</a:t>
                      </a:r>
                      <a:r>
                        <a:rPr lang="en-US" sz="1600" dirty="0">
                          <a:latin typeface="Times New Roman"/>
                          <a:ea typeface="Times New Roman"/>
                          <a:cs typeface="Times New Roman"/>
                        </a:rPr>
                        <a:t>)</a:t>
                      </a:r>
                    </a:p>
                  </a:txBody>
                  <a:tcPr marL="68586" marR="68586" marT="0" marB="0">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33502">
                <a:tc>
                  <a:txBody>
                    <a:bodyPr/>
                    <a:lstStyle/>
                    <a:p>
                      <a:pPr marL="0" marR="0">
                        <a:spcBef>
                          <a:spcPts val="0"/>
                        </a:spcBef>
                        <a:spcAft>
                          <a:spcPts val="600"/>
                        </a:spcAft>
                        <a:tabLst>
                          <a:tab pos="2743200" algn="ctr"/>
                          <a:tab pos="5486400" algn="r"/>
                        </a:tabLst>
                      </a:pPr>
                      <a:r>
                        <a:rPr lang="en-US" sz="1600" dirty="0">
                          <a:latin typeface="Times New Roman"/>
                          <a:ea typeface="Times New Roman"/>
                          <a:cs typeface="Times New Roman"/>
                        </a:rPr>
                        <a:t>Total Effective Dose Equivalent (TEDE)</a:t>
                      </a:r>
                    </a:p>
                  </a:txBody>
                  <a:tcPr marL="68586" marR="68586"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5</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0.05</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600</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200</a:t>
                      </a:r>
                    </a:p>
                  </a:txBody>
                  <a:tcPr marL="68586" marR="68586"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238">
                <a:tc>
                  <a:txBody>
                    <a:bodyPr/>
                    <a:lstStyle/>
                    <a:p>
                      <a:pPr marL="0" marR="0">
                        <a:spcBef>
                          <a:spcPts val="0"/>
                        </a:spcBef>
                        <a:spcAft>
                          <a:spcPts val="600"/>
                        </a:spcAft>
                        <a:tabLst>
                          <a:tab pos="2743200" algn="ctr"/>
                          <a:tab pos="5486400" algn="r"/>
                        </a:tabLst>
                      </a:pPr>
                      <a:r>
                        <a:rPr lang="en-US" sz="1600" dirty="0">
                          <a:latin typeface="Times New Roman"/>
                          <a:ea typeface="Times New Roman"/>
                          <a:cs typeface="Times New Roman"/>
                        </a:rPr>
                        <a:t>DDE + CDE (any organ)   </a:t>
                      </a:r>
                    </a:p>
                  </a:txBody>
                  <a:tcPr marL="68586" marR="68586"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50</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0.5</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6,000</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2,000</a:t>
                      </a:r>
                    </a:p>
                  </a:txBody>
                  <a:tcPr marL="68586" marR="68586"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238">
                <a:tc>
                  <a:txBody>
                    <a:bodyPr/>
                    <a:lstStyle/>
                    <a:p>
                      <a:pPr marL="0" marR="0">
                        <a:spcBef>
                          <a:spcPts val="0"/>
                        </a:spcBef>
                        <a:spcAft>
                          <a:spcPts val="600"/>
                        </a:spcAft>
                        <a:tabLst>
                          <a:tab pos="2743200" algn="ctr"/>
                          <a:tab pos="5486400" algn="r"/>
                        </a:tabLst>
                      </a:pPr>
                      <a:r>
                        <a:rPr lang="en-US" sz="1600" dirty="0">
                          <a:latin typeface="Times New Roman"/>
                          <a:ea typeface="Times New Roman"/>
                          <a:cs typeface="Times New Roman"/>
                        </a:rPr>
                        <a:t>Eye</a:t>
                      </a:r>
                    </a:p>
                  </a:txBody>
                  <a:tcPr marL="68586" marR="68586"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15</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0.15</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1,800</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600</a:t>
                      </a:r>
                    </a:p>
                  </a:txBody>
                  <a:tcPr marL="68586" marR="68586"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238">
                <a:tc>
                  <a:txBody>
                    <a:bodyPr/>
                    <a:lstStyle/>
                    <a:p>
                      <a:pPr marL="0" marR="0">
                        <a:spcBef>
                          <a:spcPts val="0"/>
                        </a:spcBef>
                        <a:spcAft>
                          <a:spcPts val="600"/>
                        </a:spcAft>
                        <a:tabLst>
                          <a:tab pos="2743200" algn="ctr"/>
                          <a:tab pos="5486400" algn="r"/>
                        </a:tabLst>
                      </a:pPr>
                      <a:r>
                        <a:rPr lang="en-US" sz="1600" dirty="0">
                          <a:latin typeface="Times New Roman"/>
                          <a:ea typeface="Times New Roman"/>
                          <a:cs typeface="Times New Roman"/>
                        </a:rPr>
                        <a:t>Skin/Extremity</a:t>
                      </a:r>
                    </a:p>
                  </a:txBody>
                  <a:tcPr marL="68586" marR="68586"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50</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0.5</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60,000</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2,000</a:t>
                      </a:r>
                    </a:p>
                  </a:txBody>
                  <a:tcPr marL="68586" marR="68586"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238">
                <a:tc>
                  <a:txBody>
                    <a:bodyPr/>
                    <a:lstStyle/>
                    <a:p>
                      <a:pPr marL="0" marR="0">
                        <a:spcBef>
                          <a:spcPts val="0"/>
                        </a:spcBef>
                        <a:spcAft>
                          <a:spcPts val="600"/>
                        </a:spcAft>
                        <a:tabLst>
                          <a:tab pos="2743200" algn="ctr"/>
                          <a:tab pos="5486400" algn="r"/>
                        </a:tabLst>
                      </a:pPr>
                      <a:r>
                        <a:rPr lang="en-US" sz="1600" dirty="0">
                          <a:latin typeface="Times New Roman"/>
                          <a:ea typeface="Times New Roman"/>
                          <a:cs typeface="Times New Roman"/>
                        </a:rPr>
                        <a:t>Minor (under 18)</a:t>
                      </a:r>
                    </a:p>
                  </a:txBody>
                  <a:tcPr marL="68586" marR="68586"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10% of above</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10% of above</a:t>
                      </a:r>
                    </a:p>
                  </a:txBody>
                  <a:tcPr marL="68586" marR="68586"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r h="314238">
                <a:tc>
                  <a:txBody>
                    <a:bodyPr/>
                    <a:lstStyle/>
                    <a:p>
                      <a:pPr marL="0" marR="0">
                        <a:spcBef>
                          <a:spcPts val="0"/>
                        </a:spcBef>
                        <a:spcAft>
                          <a:spcPts val="600"/>
                        </a:spcAft>
                        <a:tabLst>
                          <a:tab pos="2743200" algn="ctr"/>
                          <a:tab pos="5486400" algn="r"/>
                        </a:tabLst>
                      </a:pPr>
                      <a:r>
                        <a:rPr lang="en-US" sz="1600" dirty="0">
                          <a:latin typeface="Times New Roman"/>
                          <a:ea typeface="Times New Roman"/>
                          <a:cs typeface="Times New Roman"/>
                        </a:rPr>
                        <a:t>Fetus</a:t>
                      </a:r>
                    </a:p>
                  </a:txBody>
                  <a:tcPr marL="68586" marR="68586"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0.5</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0.005</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n/a</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25</a:t>
                      </a:r>
                    </a:p>
                  </a:txBody>
                  <a:tcPr marL="68586" marR="68586"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1659">
                <a:tc>
                  <a:txBody>
                    <a:bodyPr/>
                    <a:lstStyle/>
                    <a:p>
                      <a:pPr marL="0" marR="0">
                        <a:spcBef>
                          <a:spcPts val="0"/>
                        </a:spcBef>
                        <a:spcAft>
                          <a:spcPts val="600"/>
                        </a:spcAft>
                        <a:tabLst>
                          <a:tab pos="2743200" algn="ctr"/>
                          <a:tab pos="5486400" algn="r"/>
                        </a:tabLst>
                      </a:pPr>
                      <a:r>
                        <a:rPr lang="en-US" sz="1600" dirty="0">
                          <a:latin typeface="Times New Roman"/>
                          <a:ea typeface="Times New Roman"/>
                          <a:cs typeface="Times New Roman"/>
                        </a:rPr>
                        <a:t>Permitted maximum annual dosage to general public from UNM sources </a:t>
                      </a:r>
                    </a:p>
                  </a:txBody>
                  <a:tcPr marL="68586" marR="68586"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a:latin typeface="Times New Roman"/>
                          <a:ea typeface="Times New Roman"/>
                          <a:cs typeface="Times New Roman"/>
                        </a:rPr>
                        <a:t>0.1</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a:latin typeface="Times New Roman"/>
                          <a:ea typeface="Times New Roman"/>
                          <a:cs typeface="Times New Roman"/>
                        </a:rPr>
                        <a:t>0.001</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n/a</a:t>
                      </a:r>
                    </a:p>
                  </a:txBody>
                  <a:tcPr marL="68586" marR="6858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ctr">
                        <a:spcBef>
                          <a:spcPts val="0"/>
                        </a:spcBef>
                        <a:spcAft>
                          <a:spcPts val="600"/>
                        </a:spcAft>
                        <a:tabLst>
                          <a:tab pos="2743200" algn="ctr"/>
                          <a:tab pos="5486400" algn="r"/>
                        </a:tabLst>
                      </a:pPr>
                      <a:r>
                        <a:rPr lang="en-US" sz="1600" dirty="0">
                          <a:latin typeface="Times New Roman"/>
                          <a:ea typeface="Times New Roman"/>
                          <a:cs typeface="Times New Roman"/>
                        </a:rPr>
                        <a:t>n/a</a:t>
                      </a:r>
                    </a:p>
                  </a:txBody>
                  <a:tcPr marL="68586" marR="68586"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r>
            </a:tbl>
          </a:graphicData>
        </a:graphic>
      </p:graphicFrame>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5800" y="152400"/>
            <a:ext cx="7772400" cy="609600"/>
          </a:xfrm>
        </p:spPr>
        <p:txBody>
          <a:bodyPr/>
          <a:lstStyle/>
          <a:p>
            <a:pPr eaLnBrk="1" hangingPunct="1">
              <a:defRPr/>
            </a:pPr>
            <a:r>
              <a:rPr lang="en-US" sz="4000" smtClean="0"/>
              <a:t>Occupational Exposure</a:t>
            </a:r>
          </a:p>
        </p:txBody>
      </p:sp>
      <p:sp>
        <p:nvSpPr>
          <p:cNvPr id="67587" name="Rectangle 3"/>
          <p:cNvSpPr>
            <a:spLocks noGrp="1" noChangeArrowheads="1"/>
          </p:cNvSpPr>
          <p:nvPr>
            <p:ph type="body" idx="1"/>
          </p:nvPr>
        </p:nvSpPr>
        <p:spPr>
          <a:xfrm>
            <a:off x="685800" y="914400"/>
            <a:ext cx="7772400" cy="5715000"/>
          </a:xfrm>
        </p:spPr>
        <p:txBody>
          <a:bodyPr/>
          <a:lstStyle/>
          <a:p>
            <a:pPr eaLnBrk="1" hangingPunct="1">
              <a:lnSpc>
                <a:spcPct val="90000"/>
              </a:lnSpc>
              <a:buClr>
                <a:schemeClr val="tx1"/>
              </a:buClr>
              <a:buSzTx/>
            </a:pPr>
            <a:r>
              <a:rPr lang="en-US" smtClean="0"/>
              <a:t>In terms of absolute energy content, 1 RAD is not a lot (i.e., ~ 0.01 joule absorbed/kg).  </a:t>
            </a:r>
          </a:p>
          <a:p>
            <a:pPr eaLnBrk="1" hangingPunct="1">
              <a:lnSpc>
                <a:spcPct val="90000"/>
              </a:lnSpc>
              <a:buClr>
                <a:schemeClr val="tx1"/>
              </a:buClr>
              <a:buSzTx/>
            </a:pPr>
            <a:r>
              <a:rPr lang="en-US" smtClean="0"/>
              <a:t>The main risks associated exposure to analytical X-rays are</a:t>
            </a:r>
          </a:p>
          <a:p>
            <a:pPr lvl="1" eaLnBrk="1" hangingPunct="1">
              <a:lnSpc>
                <a:spcPct val="90000"/>
              </a:lnSpc>
              <a:buSzTx/>
            </a:pPr>
            <a:r>
              <a:rPr lang="en-US" b="1" smtClean="0">
                <a:solidFill>
                  <a:schemeClr val="folHlink"/>
                </a:solidFill>
              </a:rPr>
              <a:t>High Intensity Exposures: </a:t>
            </a:r>
            <a:r>
              <a:rPr lang="en-US" smtClean="0"/>
              <a:t>Skin burns and lesions and possible damage to eye tissue</a:t>
            </a:r>
          </a:p>
          <a:p>
            <a:pPr lvl="1" eaLnBrk="1" hangingPunct="1">
              <a:lnSpc>
                <a:spcPct val="90000"/>
              </a:lnSpc>
              <a:buSzTx/>
            </a:pPr>
            <a:r>
              <a:rPr lang="en-US" b="1" smtClean="0">
                <a:solidFill>
                  <a:schemeClr val="folHlink"/>
                </a:solidFill>
              </a:rPr>
              <a:t>Long-term chronic Exposures: </a:t>
            </a:r>
            <a:r>
              <a:rPr lang="en-US" smtClean="0"/>
              <a:t>Possible chromosomal damage and long term risk of skin cancer</a:t>
            </a:r>
          </a:p>
          <a:p>
            <a:pPr eaLnBrk="1" hangingPunct="1">
              <a:lnSpc>
                <a:spcPct val="90000"/>
              </a:lnSpc>
              <a:buClr>
                <a:schemeClr val="tx1"/>
              </a:buClr>
              <a:buSzTx/>
            </a:pPr>
            <a:r>
              <a:rPr lang="en-US" smtClean="0"/>
              <a:t>Goal of all Radiation Safety practice is </a:t>
            </a:r>
            <a:r>
              <a:rPr lang="en-US" b="1" smtClean="0">
                <a:solidFill>
                  <a:schemeClr val="folHlink"/>
                </a:solidFill>
              </a:rPr>
              <a:t>ALARA</a:t>
            </a:r>
            <a:r>
              <a:rPr lang="en-US" smtClean="0"/>
              <a:t> – As Low as Reasonably Achievable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dissolve">
                                      <p:cBhvr>
                                        <p:cTn id="7" dur="500"/>
                                        <p:tgtEl>
                                          <p:spTgt spid="675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7587">
                                            <p:txEl>
                                              <p:pRg st="1" end="1"/>
                                            </p:txEl>
                                          </p:spTgt>
                                        </p:tgtEl>
                                        <p:attrNameLst>
                                          <p:attrName>style.visibility</p:attrName>
                                        </p:attrNameLst>
                                      </p:cBhvr>
                                      <p:to>
                                        <p:strVal val="visible"/>
                                      </p:to>
                                    </p:set>
                                    <p:animEffect transition="in" filter="dissolve">
                                      <p:cBhvr>
                                        <p:cTn id="12" dur="500"/>
                                        <p:tgtEl>
                                          <p:spTgt spid="67587">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67587">
                                            <p:txEl>
                                              <p:pRg st="2" end="2"/>
                                            </p:txEl>
                                          </p:spTgt>
                                        </p:tgtEl>
                                        <p:attrNameLst>
                                          <p:attrName>style.visibility</p:attrName>
                                        </p:attrNameLst>
                                      </p:cBhvr>
                                      <p:to>
                                        <p:strVal val="visible"/>
                                      </p:to>
                                    </p:set>
                                    <p:animEffect transition="in" filter="dissolve">
                                      <p:cBhvr>
                                        <p:cTn id="15" dur="500"/>
                                        <p:tgtEl>
                                          <p:spTgt spid="6758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7587">
                                            <p:txEl>
                                              <p:pRg st="3" end="3"/>
                                            </p:txEl>
                                          </p:spTgt>
                                        </p:tgtEl>
                                        <p:attrNameLst>
                                          <p:attrName>style.visibility</p:attrName>
                                        </p:attrNameLst>
                                      </p:cBhvr>
                                      <p:to>
                                        <p:strVal val="visible"/>
                                      </p:to>
                                    </p:set>
                                    <p:animEffect transition="in" filter="dissolve">
                                      <p:cBhvr>
                                        <p:cTn id="20" dur="500"/>
                                        <p:tgtEl>
                                          <p:spTgt spid="67587">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7587">
                                            <p:txEl>
                                              <p:pRg st="4" end="4"/>
                                            </p:txEl>
                                          </p:spTgt>
                                        </p:tgtEl>
                                        <p:attrNameLst>
                                          <p:attrName>style.visibility</p:attrName>
                                        </p:attrNameLst>
                                      </p:cBhvr>
                                      <p:to>
                                        <p:strVal val="visible"/>
                                      </p:to>
                                    </p:set>
                                    <p:animEffect transition="in" filter="dissolve">
                                      <p:cBhvr>
                                        <p:cTn id="25" dur="500"/>
                                        <p:tgtEl>
                                          <p:spTgt spid="675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85800" y="76200"/>
            <a:ext cx="7772400" cy="457200"/>
          </a:xfrm>
        </p:spPr>
        <p:txBody>
          <a:bodyPr/>
          <a:lstStyle/>
          <a:p>
            <a:pPr eaLnBrk="1" hangingPunct="1">
              <a:defRPr/>
            </a:pPr>
            <a:r>
              <a:rPr lang="en-US" sz="2800" smtClean="0"/>
              <a:t>Long-term Effects of Radiation Exposure</a:t>
            </a:r>
          </a:p>
        </p:txBody>
      </p:sp>
      <p:sp>
        <p:nvSpPr>
          <p:cNvPr id="16387" name="Rectangle 3"/>
          <p:cNvSpPr>
            <a:spLocks noGrp="1" noChangeArrowheads="1"/>
          </p:cNvSpPr>
          <p:nvPr>
            <p:ph type="body" idx="1"/>
          </p:nvPr>
        </p:nvSpPr>
        <p:spPr>
          <a:xfrm>
            <a:off x="685800" y="533400"/>
            <a:ext cx="7772400" cy="838200"/>
          </a:xfrm>
        </p:spPr>
        <p:txBody>
          <a:bodyPr/>
          <a:lstStyle/>
          <a:p>
            <a:pPr eaLnBrk="1" hangingPunct="1">
              <a:buFont typeface="Wingdings" pitchFamily="2" charset="2"/>
              <a:buNone/>
            </a:pPr>
            <a:r>
              <a:rPr lang="en-US" sz="2000" smtClean="0"/>
              <a:t>Long-term effects are usually related to increased risk of cancer, summarized in the table below:</a:t>
            </a:r>
          </a:p>
        </p:txBody>
      </p:sp>
      <p:graphicFrame>
        <p:nvGraphicFramePr>
          <p:cNvPr id="70706" name="Group 50"/>
          <p:cNvGraphicFramePr>
            <a:graphicFrameLocks noGrp="1"/>
          </p:cNvGraphicFramePr>
          <p:nvPr/>
        </p:nvGraphicFramePr>
        <p:xfrm>
          <a:off x="914400" y="1295400"/>
          <a:ext cx="7543800" cy="1889125"/>
        </p:xfrm>
        <a:graphic>
          <a:graphicData uri="http://schemas.openxmlformats.org/drawingml/2006/table">
            <a:tbl>
              <a:tblPr/>
              <a:tblGrid>
                <a:gridCol w="3244850"/>
                <a:gridCol w="4298950"/>
              </a:tblGrid>
              <a:tr h="700804">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Disease</a:t>
                      </a:r>
                      <a:endParaRPr kumimoji="0" lang="en-US" sz="2000" b="0" i="0" u="none" strike="noStrike" cap="none" normalizeH="0" baseline="0" smtClean="0">
                        <a:ln>
                          <a:noFill/>
                        </a:ln>
                        <a:solidFill>
                          <a:schemeClr val="tx1"/>
                        </a:solidFill>
                        <a:effectLst/>
                        <a:latin typeface="Times New Roman" pitchFamily="18" charset="0"/>
                      </a:endParaRPr>
                    </a:p>
                  </a:txBody>
                  <a:tcPr marT="45705" marB="45705" horzOverflow="overflow">
                    <a:lnL cap="flat">
                      <a:noFill/>
                    </a:lnL>
                    <a:lnR w="12700" cap="flat" cmpd="sng" algn="ctr">
                      <a:solidFill>
                        <a:srgbClr val="000000"/>
                      </a:solidFill>
                      <a:prstDash val="solid"/>
                      <a:round/>
                      <a:headEnd type="none" w="med" len="med"/>
                      <a:tailEnd type="none" w="med" len="med"/>
                    </a:lnR>
                    <a:lnT cap="fla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Additional Cases per 100,000 (with one-time 10 REM dose) *</a:t>
                      </a:r>
                      <a:endParaRPr kumimoji="0" lang="en-US" sz="2000" b="0" i="0" u="none" strike="noStrike" cap="none" normalizeH="0" baseline="0" smtClean="0">
                        <a:ln>
                          <a:noFill/>
                        </a:ln>
                        <a:solidFill>
                          <a:schemeClr val="tx1"/>
                        </a:solidFill>
                        <a:effectLst/>
                        <a:latin typeface="Times New Roman" pitchFamily="18" charset="0"/>
                      </a:endParaRPr>
                    </a:p>
                  </a:txBody>
                  <a:tcPr marT="45705" marB="45705" horzOverflow="overflow">
                    <a:lnL w="12700" cap="flat" cmpd="sng" algn="ctr">
                      <a:solidFill>
                        <a:srgbClr val="000000"/>
                      </a:solidFill>
                      <a:prstDash val="solid"/>
                      <a:round/>
                      <a:headEnd type="none" w="med" len="med"/>
                      <a:tailEnd type="none" w="med" len="med"/>
                    </a:lnL>
                    <a:lnR cap="flat">
                      <a:noFill/>
                    </a:lnR>
                    <a:lnT cap="flat">
                      <a:noFill/>
                    </a:lnT>
                    <a:lnB w="25400" cap="flat" cmpd="sng" algn="ctr">
                      <a:solidFill>
                        <a:srgbClr val="000000"/>
                      </a:solidFill>
                      <a:prstDash val="solid"/>
                      <a:round/>
                      <a:headEnd type="none" w="med" len="med"/>
                      <a:tailEnd type="none" w="med" len="med"/>
                    </a:lnB>
                    <a:lnTlToBr>
                      <a:noFill/>
                    </a:lnTlToBr>
                    <a:lnBlToTr>
                      <a:noFill/>
                    </a:lnBlToTr>
                    <a:noFill/>
                  </a:tcPr>
                </a:tc>
              </a:tr>
              <a:tr h="396107">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Adult leukemia</a:t>
                      </a:r>
                      <a:endParaRPr kumimoji="0" lang="en-US" sz="2000" b="0" i="0" u="none" strike="noStrike" cap="none" normalizeH="0" baseline="0" smtClean="0">
                        <a:ln>
                          <a:noFill/>
                        </a:ln>
                        <a:solidFill>
                          <a:schemeClr val="tx1"/>
                        </a:solidFill>
                        <a:effectLst/>
                        <a:latin typeface="Times New Roman" pitchFamily="18" charset="0"/>
                      </a:endParaRPr>
                    </a:p>
                  </a:txBody>
                  <a:tcPr marT="45705" marB="45705" horzOverflow="overflow">
                    <a:lnL cap="flat">
                      <a:noFill/>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95</a:t>
                      </a:r>
                      <a:endParaRPr kumimoji="0" lang="en-US" sz="2000" b="0" i="0" u="none" strike="noStrike" cap="none" normalizeH="0" baseline="0" smtClean="0">
                        <a:ln>
                          <a:noFill/>
                        </a:ln>
                        <a:solidFill>
                          <a:schemeClr val="tx1"/>
                        </a:solidFill>
                        <a:effectLst/>
                        <a:latin typeface="Times New Roman" pitchFamily="18" charset="0"/>
                      </a:endParaRPr>
                    </a:p>
                  </a:txBody>
                  <a:tcPr marT="45705" marB="45705" horzOverflow="overflow">
                    <a:lnL w="12700" cap="flat" cmpd="sng" algn="ctr">
                      <a:solidFill>
                        <a:srgbClr val="000000"/>
                      </a:solidFill>
                      <a:prstDash val="solid"/>
                      <a:round/>
                      <a:headEnd type="none" w="med" len="med"/>
                      <a:tailEnd type="none" w="med" len="med"/>
                    </a:lnL>
                    <a:lnR cap="flat">
                      <a:noFill/>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107">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Cancer of digestive system</a:t>
                      </a:r>
                      <a:endParaRPr kumimoji="0" lang="en-US" sz="2000" b="0" i="0" u="none" strike="noStrike" cap="none" normalizeH="0" baseline="0" smtClean="0">
                        <a:ln>
                          <a:noFill/>
                        </a:ln>
                        <a:solidFill>
                          <a:schemeClr val="tx1"/>
                        </a:solidFill>
                        <a:effectLst/>
                        <a:latin typeface="Times New Roman" pitchFamily="18" charset="0"/>
                      </a:endParaRPr>
                    </a:p>
                  </a:txBody>
                  <a:tcPr marT="45705" marB="45705"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230</a:t>
                      </a:r>
                      <a:endParaRPr kumimoji="0" lang="en-US" sz="2000" b="0" i="0" u="none" strike="noStrike" cap="none" normalizeH="0" baseline="0" smtClean="0">
                        <a:ln>
                          <a:noFill/>
                        </a:ln>
                        <a:solidFill>
                          <a:schemeClr val="tx1"/>
                        </a:solidFill>
                        <a:effectLst/>
                        <a:latin typeface="Times New Roman" pitchFamily="18" charset="0"/>
                      </a:endParaRPr>
                    </a:p>
                  </a:txBody>
                  <a:tcPr marT="45705" marB="45705"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107">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Cancer of respiratory system</a:t>
                      </a:r>
                      <a:endParaRPr kumimoji="0" lang="en-US" sz="2000" b="0" i="0" u="none" strike="noStrike" cap="none" normalizeH="0" baseline="0" smtClean="0">
                        <a:ln>
                          <a:noFill/>
                        </a:ln>
                        <a:solidFill>
                          <a:schemeClr val="tx1"/>
                        </a:solidFill>
                        <a:effectLst/>
                        <a:latin typeface="Times New Roman" pitchFamily="18" charset="0"/>
                      </a:endParaRPr>
                    </a:p>
                  </a:txBody>
                  <a:tcPr marT="45705" marB="45705"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170</a:t>
                      </a:r>
                      <a:endParaRPr kumimoji="0" lang="en-US" sz="2000" b="0" i="0" u="none" strike="noStrike" cap="none" normalizeH="0" baseline="0" smtClean="0">
                        <a:ln>
                          <a:noFill/>
                        </a:ln>
                        <a:solidFill>
                          <a:schemeClr val="tx1"/>
                        </a:solidFill>
                        <a:effectLst/>
                        <a:latin typeface="Times New Roman" pitchFamily="18" charset="0"/>
                      </a:endParaRPr>
                    </a:p>
                  </a:txBody>
                  <a:tcPr marT="45705" marB="45705"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r>
            </a:tbl>
          </a:graphicData>
        </a:graphic>
      </p:graphicFrame>
      <p:sp>
        <p:nvSpPr>
          <p:cNvPr id="70703" name="Rectangle 47"/>
          <p:cNvSpPr>
            <a:spLocks noChangeArrowheads="1"/>
          </p:cNvSpPr>
          <p:nvPr/>
        </p:nvSpPr>
        <p:spPr bwMode="auto">
          <a:xfrm>
            <a:off x="914400" y="3352800"/>
            <a:ext cx="47609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tabLst>
                <a:tab pos="457200" algn="r"/>
                <a:tab pos="2743200" algn="ctr"/>
                <a:tab pos="5486400" algn="r"/>
              </a:tabLst>
            </a:pPr>
            <a:r>
              <a:rPr lang="en-US" sz="1200">
                <a:cs typeface="Times New Roman" charset="0"/>
              </a:rPr>
              <a:t>* Source: Biological Effects of Ionizing Radiation V (BEIR V) Committee</a:t>
            </a:r>
            <a:endParaRPr lang="en-US"/>
          </a:p>
        </p:txBody>
      </p:sp>
      <p:sp>
        <p:nvSpPr>
          <p:cNvPr id="70707" name="Rectangle 51"/>
          <p:cNvSpPr>
            <a:spLocks noChangeArrowheads="1"/>
          </p:cNvSpPr>
          <p:nvPr/>
        </p:nvSpPr>
        <p:spPr bwMode="auto">
          <a:xfrm>
            <a:off x="685800" y="36576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SzPct val="80000"/>
              <a:buFont typeface="Wingdings" pitchFamily="2" charset="2"/>
              <a:buChar char="l"/>
            </a:pPr>
            <a:r>
              <a:rPr lang="en-US" sz="2000"/>
              <a:t>Radiation-induced life shortening (supported by animal experiments) suggests accelerated aging may result in the loss of a few days of life as a result of each REM of exposure</a:t>
            </a:r>
          </a:p>
        </p:txBody>
      </p:sp>
      <p:sp>
        <p:nvSpPr>
          <p:cNvPr id="16403" name="Rectangle 53"/>
          <p:cNvSpPr>
            <a:spLocks noChangeArrowheads="1"/>
          </p:cNvSpPr>
          <p:nvPr/>
        </p:nvSpPr>
        <p:spPr bwMode="auto">
          <a:xfrm>
            <a:off x="990600" y="4876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accent2"/>
              </a:buClr>
              <a:buSzPct val="80000"/>
              <a:buFont typeface="Wingdings" pitchFamily="2" charset="2"/>
              <a:buChar char="l"/>
            </a:pPr>
            <a:endParaRPr lang="en-US" sz="2000"/>
          </a:p>
        </p:txBody>
      </p:sp>
      <p:sp>
        <p:nvSpPr>
          <p:cNvPr id="70711" name="Rectangle 55"/>
          <p:cNvSpPr>
            <a:spLocks noChangeArrowheads="1"/>
          </p:cNvSpPr>
          <p:nvPr/>
        </p:nvSpPr>
        <p:spPr bwMode="auto">
          <a:xfrm>
            <a:off x="685800" y="4648200"/>
            <a:ext cx="77724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1"/>
              </a:buClr>
              <a:buFont typeface="Wingdings" pitchFamily="2" charset="2"/>
              <a:buChar char="l"/>
            </a:pPr>
            <a:r>
              <a:rPr lang="en-US" sz="2000"/>
              <a:t>Genetic Effects of radiation fall into two general categories</a:t>
            </a:r>
          </a:p>
          <a:p>
            <a:pPr marL="742950" lvl="1" indent="-285750">
              <a:spcBef>
                <a:spcPct val="20000"/>
              </a:spcBef>
              <a:buClr>
                <a:schemeClr val="tx1"/>
              </a:buClr>
              <a:buFontTx/>
              <a:buChar char="–"/>
            </a:pPr>
            <a:r>
              <a:rPr lang="en-US" sz="1800" b="1"/>
              <a:t>Effect on individuals:</a:t>
            </a:r>
            <a:r>
              <a:rPr lang="en-US" sz="1800"/>
              <a:t> Can change DNA and create mutation but long term effects not well understood.  Biological repair mechanisms may reduce importance.  </a:t>
            </a:r>
          </a:p>
          <a:p>
            <a:pPr marL="742950" lvl="1" indent="-285750">
              <a:spcBef>
                <a:spcPct val="20000"/>
              </a:spcBef>
              <a:buClr>
                <a:schemeClr val="tx1"/>
              </a:buClr>
              <a:buFontTx/>
              <a:buChar char="–"/>
            </a:pPr>
            <a:r>
              <a:rPr lang="en-US" sz="1800" b="1"/>
              <a:t>Effect of offspring:</a:t>
            </a:r>
            <a:r>
              <a:rPr lang="en-US" sz="1800"/>
              <a:t> Exposure to a fetus </a:t>
            </a:r>
            <a:r>
              <a:rPr lang="en-US" sz="1800" i="1"/>
              <a:t>in utero</a:t>
            </a:r>
            <a:r>
              <a:rPr lang="en-US" sz="1800"/>
              <a:t> can have profound effects on developing organs resulting in severe birth defects.  For this reason pregnant women should avoid any non-background exposures</a:t>
            </a:r>
            <a:endParaRPr lang="en-US" sz="280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0706"/>
                                        </p:tgtEl>
                                        <p:attrNameLst>
                                          <p:attrName>style.visibility</p:attrName>
                                        </p:attrNameLst>
                                      </p:cBhvr>
                                      <p:to>
                                        <p:strVal val="visible"/>
                                      </p:to>
                                    </p:set>
                                    <p:animEffect transition="in" filter="dissolve">
                                      <p:cBhvr>
                                        <p:cTn id="7" dur="500"/>
                                        <p:tgtEl>
                                          <p:spTgt spid="7070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0703"/>
                                        </p:tgtEl>
                                        <p:attrNameLst>
                                          <p:attrName>style.visibility</p:attrName>
                                        </p:attrNameLst>
                                      </p:cBhvr>
                                      <p:to>
                                        <p:strVal val="visible"/>
                                      </p:to>
                                    </p:set>
                                    <p:animEffect transition="in" filter="dissolve">
                                      <p:cBhvr>
                                        <p:cTn id="10" dur="500"/>
                                        <p:tgtEl>
                                          <p:spTgt spid="7070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70707"/>
                                        </p:tgtEl>
                                        <p:attrNameLst>
                                          <p:attrName>style.visibility</p:attrName>
                                        </p:attrNameLst>
                                      </p:cBhvr>
                                      <p:to>
                                        <p:strVal val="visible"/>
                                      </p:to>
                                    </p:set>
                                    <p:animEffect transition="in" filter="dissolve">
                                      <p:cBhvr>
                                        <p:cTn id="15" dur="500"/>
                                        <p:tgtEl>
                                          <p:spTgt spid="7070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70711">
                                            <p:txEl>
                                              <p:pRg st="0" end="0"/>
                                            </p:txEl>
                                          </p:spTgt>
                                        </p:tgtEl>
                                        <p:attrNameLst>
                                          <p:attrName>style.visibility</p:attrName>
                                        </p:attrNameLst>
                                      </p:cBhvr>
                                      <p:to>
                                        <p:strVal val="visible"/>
                                      </p:to>
                                    </p:set>
                                    <p:animEffect transition="in" filter="dissolve">
                                      <p:cBhvr>
                                        <p:cTn id="20" dur="500"/>
                                        <p:tgtEl>
                                          <p:spTgt spid="70711">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70711">
                                            <p:txEl>
                                              <p:pRg st="1" end="1"/>
                                            </p:txEl>
                                          </p:spTgt>
                                        </p:tgtEl>
                                        <p:attrNameLst>
                                          <p:attrName>style.visibility</p:attrName>
                                        </p:attrNameLst>
                                      </p:cBhvr>
                                      <p:to>
                                        <p:strVal val="visible"/>
                                      </p:to>
                                    </p:set>
                                    <p:animEffect transition="in" filter="dissolve">
                                      <p:cBhvr>
                                        <p:cTn id="25" dur="500"/>
                                        <p:tgtEl>
                                          <p:spTgt spid="70711">
                                            <p:txEl>
                                              <p:pRg st="1" end="1"/>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70711">
                                            <p:txEl>
                                              <p:pRg st="2" end="2"/>
                                            </p:txEl>
                                          </p:spTgt>
                                        </p:tgtEl>
                                        <p:attrNameLst>
                                          <p:attrName>style.visibility</p:attrName>
                                        </p:attrNameLst>
                                      </p:cBhvr>
                                      <p:to>
                                        <p:strVal val="visible"/>
                                      </p:to>
                                    </p:set>
                                    <p:animEffect transition="in" filter="dissolve">
                                      <p:cBhvr>
                                        <p:cTn id="30" dur="500"/>
                                        <p:tgtEl>
                                          <p:spTgt spid="707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703" grpId="0"/>
      <p:bldP spid="70707" grpId="0"/>
      <p:bldP spid="70711"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85800" y="152400"/>
            <a:ext cx="7772400" cy="533400"/>
          </a:xfrm>
        </p:spPr>
        <p:txBody>
          <a:bodyPr/>
          <a:lstStyle/>
          <a:p>
            <a:pPr eaLnBrk="1" hangingPunct="1">
              <a:defRPr/>
            </a:pPr>
            <a:r>
              <a:rPr lang="en-US" sz="3600" smtClean="0"/>
              <a:t>Bioeffects on Surface tissues</a:t>
            </a:r>
          </a:p>
        </p:txBody>
      </p:sp>
      <p:sp>
        <p:nvSpPr>
          <p:cNvPr id="71683" name="Rectangle 3"/>
          <p:cNvSpPr>
            <a:spLocks noGrp="1" noChangeArrowheads="1"/>
          </p:cNvSpPr>
          <p:nvPr>
            <p:ph type="body" idx="1"/>
          </p:nvPr>
        </p:nvSpPr>
        <p:spPr>
          <a:xfrm>
            <a:off x="685800" y="990600"/>
            <a:ext cx="7772400" cy="5257800"/>
          </a:xfrm>
        </p:spPr>
        <p:txBody>
          <a:bodyPr/>
          <a:lstStyle/>
          <a:p>
            <a:pPr eaLnBrk="1" hangingPunct="1">
              <a:buClr>
                <a:schemeClr val="tx1"/>
              </a:buClr>
            </a:pPr>
            <a:r>
              <a:rPr lang="en-US" sz="2800" smtClean="0"/>
              <a:t>Because of the low energy (~8 keV for Cu) of analytical x-rays, most energy will be absorbed by skin or other exposed tissue</a:t>
            </a:r>
          </a:p>
          <a:p>
            <a:pPr eaLnBrk="1" hangingPunct="1">
              <a:buClr>
                <a:schemeClr val="tx1"/>
              </a:buClr>
            </a:pPr>
            <a:r>
              <a:rPr lang="en-US" sz="2800" smtClean="0"/>
              <a:t>The threshold of skin damage is usually around 300 R resulting in reddening of the skin (erythema)</a:t>
            </a:r>
          </a:p>
          <a:p>
            <a:pPr eaLnBrk="1" hangingPunct="1">
              <a:buClr>
                <a:schemeClr val="tx1"/>
              </a:buClr>
            </a:pPr>
            <a:r>
              <a:rPr lang="en-US" sz="2800" smtClean="0"/>
              <a:t>Longer exposures can produce more intense erythema (i.e., “sunburn”) and temporary hair loss </a:t>
            </a:r>
          </a:p>
          <a:p>
            <a:pPr eaLnBrk="1" hangingPunct="1">
              <a:buClr>
                <a:schemeClr val="tx1"/>
              </a:buClr>
            </a:pPr>
            <a:r>
              <a:rPr lang="en-US" sz="2800" smtClean="0"/>
              <a:t>Eye tissue is particularly sensitive – if working where diffracted beams could be present, eye protection should be worn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dissolve">
                                      <p:cBhvr>
                                        <p:cTn id="7" dur="500"/>
                                        <p:tgtEl>
                                          <p:spTgt spid="716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683">
                                            <p:txEl>
                                              <p:pRg st="1" end="1"/>
                                            </p:txEl>
                                          </p:spTgt>
                                        </p:tgtEl>
                                        <p:attrNameLst>
                                          <p:attrName>style.visibility</p:attrName>
                                        </p:attrNameLst>
                                      </p:cBhvr>
                                      <p:to>
                                        <p:strVal val="visible"/>
                                      </p:to>
                                    </p:set>
                                    <p:animEffect transition="in" filter="dissolve">
                                      <p:cBhvr>
                                        <p:cTn id="12" dur="500"/>
                                        <p:tgtEl>
                                          <p:spTgt spid="716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1683">
                                            <p:txEl>
                                              <p:pRg st="2" end="2"/>
                                            </p:txEl>
                                          </p:spTgt>
                                        </p:tgtEl>
                                        <p:attrNameLst>
                                          <p:attrName>style.visibility</p:attrName>
                                        </p:attrNameLst>
                                      </p:cBhvr>
                                      <p:to>
                                        <p:strVal val="visible"/>
                                      </p:to>
                                    </p:set>
                                    <p:animEffect transition="in" filter="dissolve">
                                      <p:cBhvr>
                                        <p:cTn id="17" dur="500"/>
                                        <p:tgtEl>
                                          <p:spTgt spid="716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1683">
                                            <p:txEl>
                                              <p:pRg st="3" end="3"/>
                                            </p:txEl>
                                          </p:spTgt>
                                        </p:tgtEl>
                                        <p:attrNameLst>
                                          <p:attrName>style.visibility</p:attrName>
                                        </p:attrNameLst>
                                      </p:cBhvr>
                                      <p:to>
                                        <p:strVal val="visible"/>
                                      </p:to>
                                    </p:set>
                                    <p:animEffect transition="in" filter="dissolve">
                                      <p:cBhvr>
                                        <p:cTn id="22" dur="500"/>
                                        <p:tgtEl>
                                          <p:spTgt spid="716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152400"/>
            <a:ext cx="7772400" cy="990600"/>
          </a:xfrm>
        </p:spPr>
        <p:txBody>
          <a:bodyPr/>
          <a:lstStyle/>
          <a:p>
            <a:pPr eaLnBrk="1" hangingPunct="1">
              <a:defRPr/>
            </a:pPr>
            <a:r>
              <a:rPr lang="en-US" sz="4000" smtClean="0"/>
              <a:t>Radiation Sources in X-Ray Diffraction Laboratories</a:t>
            </a:r>
          </a:p>
        </p:txBody>
      </p:sp>
      <p:sp>
        <p:nvSpPr>
          <p:cNvPr id="68611" name="Rectangle 3"/>
          <p:cNvSpPr>
            <a:spLocks noGrp="1" noChangeArrowheads="1"/>
          </p:cNvSpPr>
          <p:nvPr>
            <p:ph type="body" idx="1"/>
          </p:nvPr>
        </p:nvSpPr>
        <p:spPr>
          <a:xfrm>
            <a:off x="152400" y="1371600"/>
            <a:ext cx="8839200" cy="5486400"/>
          </a:xfrm>
        </p:spPr>
        <p:txBody>
          <a:bodyPr/>
          <a:lstStyle/>
          <a:p>
            <a:pPr eaLnBrk="1" hangingPunct="1">
              <a:lnSpc>
                <a:spcPct val="80000"/>
              </a:lnSpc>
              <a:spcAft>
                <a:spcPct val="50000"/>
              </a:spcAft>
              <a:buClr>
                <a:schemeClr val="tx1"/>
              </a:buClr>
            </a:pPr>
            <a:r>
              <a:rPr lang="en-US" sz="2400" smtClean="0"/>
              <a:t>The </a:t>
            </a:r>
            <a:r>
              <a:rPr lang="en-US" sz="2400" b="1" smtClean="0">
                <a:solidFill>
                  <a:schemeClr val="folHlink"/>
                </a:solidFill>
              </a:rPr>
              <a:t>primary beam</a:t>
            </a:r>
            <a:r>
              <a:rPr lang="en-US" sz="2400" smtClean="0"/>
              <a:t> from the X-ray tube tower can deliver as much as 400,000 R/minute</a:t>
            </a:r>
          </a:p>
          <a:p>
            <a:pPr eaLnBrk="1" hangingPunct="1">
              <a:lnSpc>
                <a:spcPct val="80000"/>
              </a:lnSpc>
              <a:spcAft>
                <a:spcPct val="50000"/>
              </a:spcAft>
              <a:buClr>
                <a:schemeClr val="tx1"/>
              </a:buClr>
            </a:pPr>
            <a:r>
              <a:rPr lang="en-US" sz="2400" smtClean="0"/>
              <a:t>After collimation and filtration about 5,000 – 50,000 R/min reaches the sample.  </a:t>
            </a:r>
          </a:p>
          <a:p>
            <a:pPr eaLnBrk="1" hangingPunct="1">
              <a:lnSpc>
                <a:spcPct val="80000"/>
              </a:lnSpc>
              <a:spcAft>
                <a:spcPct val="50000"/>
              </a:spcAft>
              <a:buClr>
                <a:schemeClr val="tx1"/>
              </a:buClr>
            </a:pPr>
            <a:r>
              <a:rPr lang="en-US" sz="2400" smtClean="0"/>
              <a:t>The </a:t>
            </a:r>
            <a:r>
              <a:rPr lang="en-US" sz="2400" b="1" smtClean="0">
                <a:solidFill>
                  <a:schemeClr val="folHlink"/>
                </a:solidFill>
              </a:rPr>
              <a:t>diffracted beam</a:t>
            </a:r>
            <a:r>
              <a:rPr lang="en-US" sz="2400" smtClean="0"/>
              <a:t>, radiating in all directions from a sample, can be as much as 80 R/hr.</a:t>
            </a:r>
          </a:p>
          <a:p>
            <a:pPr eaLnBrk="1" hangingPunct="1">
              <a:lnSpc>
                <a:spcPct val="80000"/>
              </a:lnSpc>
              <a:spcAft>
                <a:spcPct val="50000"/>
              </a:spcAft>
              <a:buClr>
                <a:schemeClr val="tx1"/>
              </a:buClr>
            </a:pPr>
            <a:r>
              <a:rPr lang="en-US" sz="2400" smtClean="0"/>
              <a:t>Exposure of any part of the body to the primary beam will deliver hundreds of times the maximum permissible yearly dose in a fraction of a second</a:t>
            </a:r>
          </a:p>
          <a:p>
            <a:pPr eaLnBrk="1" hangingPunct="1">
              <a:lnSpc>
                <a:spcPct val="80000"/>
              </a:lnSpc>
              <a:spcAft>
                <a:spcPct val="50000"/>
              </a:spcAft>
              <a:buClr>
                <a:schemeClr val="tx1"/>
              </a:buClr>
            </a:pPr>
            <a:r>
              <a:rPr lang="en-US" sz="2400" smtClean="0"/>
              <a:t>An hour of exposure to the diffracted beam can result in a year’s worth of permissible exposure. </a:t>
            </a:r>
          </a:p>
          <a:p>
            <a:pPr eaLnBrk="1" hangingPunct="1">
              <a:lnSpc>
                <a:spcPct val="80000"/>
              </a:lnSpc>
              <a:spcAft>
                <a:spcPct val="50000"/>
              </a:spcAft>
              <a:buClr>
                <a:schemeClr val="tx1"/>
              </a:buClr>
            </a:pPr>
            <a:r>
              <a:rPr lang="en-US" sz="2400" smtClean="0"/>
              <a:t>Malfunctioning HV Power supplies can be a source of radiation and it is important that these devices be well shielded from workers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dissolve">
                                      <p:cBhvr>
                                        <p:cTn id="7" dur="500"/>
                                        <p:tgtEl>
                                          <p:spTgt spid="686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dissolve">
                                      <p:cBhvr>
                                        <p:cTn id="12" dur="500"/>
                                        <p:tgtEl>
                                          <p:spTgt spid="686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8611">
                                            <p:txEl>
                                              <p:pRg st="2" end="2"/>
                                            </p:txEl>
                                          </p:spTgt>
                                        </p:tgtEl>
                                        <p:attrNameLst>
                                          <p:attrName>style.visibility</p:attrName>
                                        </p:attrNameLst>
                                      </p:cBhvr>
                                      <p:to>
                                        <p:strVal val="visible"/>
                                      </p:to>
                                    </p:set>
                                    <p:animEffect transition="in" filter="dissolve">
                                      <p:cBhvr>
                                        <p:cTn id="17" dur="500"/>
                                        <p:tgtEl>
                                          <p:spTgt spid="686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8611">
                                            <p:txEl>
                                              <p:pRg st="3" end="3"/>
                                            </p:txEl>
                                          </p:spTgt>
                                        </p:tgtEl>
                                        <p:attrNameLst>
                                          <p:attrName>style.visibility</p:attrName>
                                        </p:attrNameLst>
                                      </p:cBhvr>
                                      <p:to>
                                        <p:strVal val="visible"/>
                                      </p:to>
                                    </p:set>
                                    <p:animEffect transition="in" filter="dissolve">
                                      <p:cBhvr>
                                        <p:cTn id="22" dur="500"/>
                                        <p:tgtEl>
                                          <p:spTgt spid="686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8611">
                                            <p:txEl>
                                              <p:pRg st="4" end="4"/>
                                            </p:txEl>
                                          </p:spTgt>
                                        </p:tgtEl>
                                        <p:attrNameLst>
                                          <p:attrName>style.visibility</p:attrName>
                                        </p:attrNameLst>
                                      </p:cBhvr>
                                      <p:to>
                                        <p:strVal val="visible"/>
                                      </p:to>
                                    </p:set>
                                    <p:animEffect transition="in" filter="dissolve">
                                      <p:cBhvr>
                                        <p:cTn id="27" dur="500"/>
                                        <p:tgtEl>
                                          <p:spTgt spid="686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8611">
                                            <p:txEl>
                                              <p:pRg st="5" end="5"/>
                                            </p:txEl>
                                          </p:spTgt>
                                        </p:tgtEl>
                                        <p:attrNameLst>
                                          <p:attrName>style.visibility</p:attrName>
                                        </p:attrNameLst>
                                      </p:cBhvr>
                                      <p:to>
                                        <p:strVal val="visible"/>
                                      </p:to>
                                    </p:set>
                                    <p:animEffect transition="in" filter="dissolve">
                                      <p:cBhvr>
                                        <p:cTn id="32" dur="500"/>
                                        <p:tgtEl>
                                          <p:spTgt spid="686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533400" y="152400"/>
            <a:ext cx="7772400" cy="838200"/>
          </a:xfrm>
        </p:spPr>
        <p:txBody>
          <a:bodyPr/>
          <a:lstStyle/>
          <a:p>
            <a:pPr eaLnBrk="1" hangingPunct="1">
              <a:defRPr/>
            </a:pPr>
            <a:r>
              <a:rPr lang="en-US" sz="3600" smtClean="0"/>
              <a:t>Measures taken to Reduce Risk of Exposure in the Laboratory</a:t>
            </a:r>
          </a:p>
        </p:txBody>
      </p:sp>
      <p:sp>
        <p:nvSpPr>
          <p:cNvPr id="69635" name="Rectangle 3"/>
          <p:cNvSpPr>
            <a:spLocks noGrp="1" noChangeArrowheads="1"/>
          </p:cNvSpPr>
          <p:nvPr>
            <p:ph type="body" idx="1"/>
          </p:nvPr>
        </p:nvSpPr>
        <p:spPr>
          <a:xfrm>
            <a:off x="685800" y="1219200"/>
            <a:ext cx="7772400" cy="5486400"/>
          </a:xfrm>
        </p:spPr>
        <p:txBody>
          <a:bodyPr/>
          <a:lstStyle/>
          <a:p>
            <a:pPr eaLnBrk="1" hangingPunct="1">
              <a:lnSpc>
                <a:spcPct val="80000"/>
              </a:lnSpc>
              <a:buClr>
                <a:schemeClr val="tx1"/>
              </a:buClr>
              <a:buSzTx/>
            </a:pPr>
            <a:r>
              <a:rPr lang="en-US" sz="2000" smtClean="0"/>
              <a:t>Complete enclosure of source and diffractometer whenever possible.  </a:t>
            </a:r>
          </a:p>
          <a:p>
            <a:pPr eaLnBrk="1" hangingPunct="1">
              <a:lnSpc>
                <a:spcPct val="80000"/>
              </a:lnSpc>
              <a:buClr>
                <a:schemeClr val="tx1"/>
              </a:buClr>
              <a:buSzTx/>
            </a:pPr>
            <a:r>
              <a:rPr lang="en-US" sz="2000" smtClean="0"/>
              <a:t>Spring-loaded fail safe shutters on the X-ray primary beam.  </a:t>
            </a:r>
          </a:p>
          <a:p>
            <a:pPr eaLnBrk="1" hangingPunct="1">
              <a:lnSpc>
                <a:spcPct val="80000"/>
              </a:lnSpc>
              <a:buClr>
                <a:schemeClr val="tx1"/>
              </a:buClr>
              <a:buSzTx/>
            </a:pPr>
            <a:r>
              <a:rPr lang="en-US" sz="2000" smtClean="0"/>
              <a:t>Fail-safe interlocks installed on the housing. </a:t>
            </a:r>
          </a:p>
          <a:p>
            <a:pPr eaLnBrk="1" hangingPunct="1">
              <a:lnSpc>
                <a:spcPct val="80000"/>
              </a:lnSpc>
              <a:buClr>
                <a:schemeClr val="tx1"/>
              </a:buClr>
              <a:buSzTx/>
            </a:pPr>
            <a:r>
              <a:rPr lang="en-US" sz="2000" smtClean="0"/>
              <a:t>A fail-safe indicator light in the shutter-opening circuit. </a:t>
            </a:r>
          </a:p>
          <a:p>
            <a:pPr eaLnBrk="1" hangingPunct="1">
              <a:lnSpc>
                <a:spcPct val="80000"/>
              </a:lnSpc>
              <a:buClr>
                <a:schemeClr val="tx1"/>
              </a:buClr>
              <a:buSzTx/>
            </a:pPr>
            <a:r>
              <a:rPr lang="en-US" sz="2000" smtClean="0"/>
              <a:t>Seal all openings in the housing with lead tape.  </a:t>
            </a:r>
          </a:p>
          <a:p>
            <a:pPr eaLnBrk="1" hangingPunct="1">
              <a:lnSpc>
                <a:spcPct val="80000"/>
              </a:lnSpc>
              <a:buClr>
                <a:schemeClr val="tx1"/>
              </a:buClr>
              <a:buSzTx/>
            </a:pPr>
            <a:r>
              <a:rPr lang="en-US" sz="2000" smtClean="0"/>
              <a:t>Periodic checks of the system for leakage at normal operating conditions using properly calibrated survey equipment.  There is no required interval for this, but it must be requested if the following conditions exist:  </a:t>
            </a:r>
          </a:p>
          <a:p>
            <a:pPr lvl="1" eaLnBrk="1" hangingPunct="1">
              <a:lnSpc>
                <a:spcPct val="80000"/>
              </a:lnSpc>
              <a:buSzTx/>
            </a:pPr>
            <a:r>
              <a:rPr lang="en-US" sz="1800" smtClean="0"/>
              <a:t>Prior to the receipt of new equipment</a:t>
            </a:r>
          </a:p>
          <a:p>
            <a:pPr lvl="1" eaLnBrk="1" hangingPunct="1">
              <a:lnSpc>
                <a:spcPct val="80000"/>
              </a:lnSpc>
              <a:buSzTx/>
            </a:pPr>
            <a:r>
              <a:rPr lang="en-US" sz="1800" smtClean="0"/>
              <a:t>Prior to a change in the arrangement, number , or type of local components in the system</a:t>
            </a:r>
          </a:p>
          <a:p>
            <a:pPr lvl="1" eaLnBrk="1" hangingPunct="1">
              <a:lnSpc>
                <a:spcPct val="80000"/>
              </a:lnSpc>
              <a:buSzTx/>
            </a:pPr>
            <a:r>
              <a:rPr lang="en-US" sz="1800" smtClean="0"/>
              <a:t>Prior to any maintenance requiring the disassembly or removal of a local component in the system</a:t>
            </a:r>
          </a:p>
          <a:p>
            <a:pPr lvl="1" eaLnBrk="1" hangingPunct="1">
              <a:lnSpc>
                <a:spcPct val="80000"/>
              </a:lnSpc>
              <a:buSzTx/>
            </a:pPr>
            <a:r>
              <a:rPr lang="en-US" sz="1800" smtClean="0"/>
              <a:t>Anytime a visual inspection of the system reveals an abnormal condition.  </a:t>
            </a:r>
          </a:p>
          <a:p>
            <a:pPr eaLnBrk="1" hangingPunct="1">
              <a:lnSpc>
                <a:spcPct val="80000"/>
              </a:lnSpc>
              <a:buClr>
                <a:schemeClr val="tx1"/>
              </a:buClr>
              <a:buSzTx/>
            </a:pPr>
            <a:r>
              <a:rPr lang="en-US" sz="2000" smtClean="0"/>
              <a:t>High-voltage power supplies, if not functioning properly, can be the source of X-rays.  It is important that the HV voltage multipliers and other circuitry be properly shielded to eliminate this as a possible radiation source.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dissolve">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dissolve">
                                      <p:cBhvr>
                                        <p:cTn id="12" dur="500"/>
                                        <p:tgtEl>
                                          <p:spTgt spid="696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635">
                                            <p:txEl>
                                              <p:pRg st="2" end="2"/>
                                            </p:txEl>
                                          </p:spTgt>
                                        </p:tgtEl>
                                        <p:attrNameLst>
                                          <p:attrName>style.visibility</p:attrName>
                                        </p:attrNameLst>
                                      </p:cBhvr>
                                      <p:to>
                                        <p:strVal val="visible"/>
                                      </p:to>
                                    </p:set>
                                    <p:animEffect transition="in" filter="dissolve">
                                      <p:cBhvr>
                                        <p:cTn id="17" dur="500"/>
                                        <p:tgtEl>
                                          <p:spTgt spid="696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9635">
                                            <p:txEl>
                                              <p:pRg st="3" end="3"/>
                                            </p:txEl>
                                          </p:spTgt>
                                        </p:tgtEl>
                                        <p:attrNameLst>
                                          <p:attrName>style.visibility</p:attrName>
                                        </p:attrNameLst>
                                      </p:cBhvr>
                                      <p:to>
                                        <p:strVal val="visible"/>
                                      </p:to>
                                    </p:set>
                                    <p:animEffect transition="in" filter="dissolve">
                                      <p:cBhvr>
                                        <p:cTn id="22" dur="500"/>
                                        <p:tgtEl>
                                          <p:spTgt spid="696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635">
                                            <p:txEl>
                                              <p:pRg st="4" end="4"/>
                                            </p:txEl>
                                          </p:spTgt>
                                        </p:tgtEl>
                                        <p:attrNameLst>
                                          <p:attrName>style.visibility</p:attrName>
                                        </p:attrNameLst>
                                      </p:cBhvr>
                                      <p:to>
                                        <p:strVal val="visible"/>
                                      </p:to>
                                    </p:set>
                                    <p:animEffect transition="in" filter="dissolve">
                                      <p:cBhvr>
                                        <p:cTn id="27" dur="500"/>
                                        <p:tgtEl>
                                          <p:spTgt spid="6963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9635">
                                            <p:txEl>
                                              <p:pRg st="5" end="5"/>
                                            </p:txEl>
                                          </p:spTgt>
                                        </p:tgtEl>
                                        <p:attrNameLst>
                                          <p:attrName>style.visibility</p:attrName>
                                        </p:attrNameLst>
                                      </p:cBhvr>
                                      <p:to>
                                        <p:strVal val="visible"/>
                                      </p:to>
                                    </p:set>
                                    <p:animEffect transition="in" filter="dissolve">
                                      <p:cBhvr>
                                        <p:cTn id="32" dur="500"/>
                                        <p:tgtEl>
                                          <p:spTgt spid="69635">
                                            <p:txEl>
                                              <p:pRg st="5" end="5"/>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69635">
                                            <p:txEl>
                                              <p:pRg st="6" end="6"/>
                                            </p:txEl>
                                          </p:spTgt>
                                        </p:tgtEl>
                                        <p:attrNameLst>
                                          <p:attrName>style.visibility</p:attrName>
                                        </p:attrNameLst>
                                      </p:cBhvr>
                                      <p:to>
                                        <p:strVal val="visible"/>
                                      </p:to>
                                    </p:set>
                                    <p:animEffect transition="in" filter="dissolve">
                                      <p:cBhvr>
                                        <p:cTn id="35" dur="500"/>
                                        <p:tgtEl>
                                          <p:spTgt spid="69635">
                                            <p:txEl>
                                              <p:pRg st="6" end="6"/>
                                            </p:txEl>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69635">
                                            <p:txEl>
                                              <p:pRg st="7" end="7"/>
                                            </p:txEl>
                                          </p:spTgt>
                                        </p:tgtEl>
                                        <p:attrNameLst>
                                          <p:attrName>style.visibility</p:attrName>
                                        </p:attrNameLst>
                                      </p:cBhvr>
                                      <p:to>
                                        <p:strVal val="visible"/>
                                      </p:to>
                                    </p:set>
                                    <p:animEffect transition="in" filter="dissolve">
                                      <p:cBhvr>
                                        <p:cTn id="38" dur="500"/>
                                        <p:tgtEl>
                                          <p:spTgt spid="69635">
                                            <p:txEl>
                                              <p:pRg st="7" end="7"/>
                                            </p:txEl>
                                          </p:spTgt>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69635">
                                            <p:txEl>
                                              <p:pRg st="8" end="8"/>
                                            </p:txEl>
                                          </p:spTgt>
                                        </p:tgtEl>
                                        <p:attrNameLst>
                                          <p:attrName>style.visibility</p:attrName>
                                        </p:attrNameLst>
                                      </p:cBhvr>
                                      <p:to>
                                        <p:strVal val="visible"/>
                                      </p:to>
                                    </p:set>
                                    <p:animEffect transition="in" filter="dissolve">
                                      <p:cBhvr>
                                        <p:cTn id="41" dur="500"/>
                                        <p:tgtEl>
                                          <p:spTgt spid="69635">
                                            <p:txEl>
                                              <p:pRg st="8" end="8"/>
                                            </p:txEl>
                                          </p:spTgt>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69635">
                                            <p:txEl>
                                              <p:pRg st="9" end="9"/>
                                            </p:txEl>
                                          </p:spTgt>
                                        </p:tgtEl>
                                        <p:attrNameLst>
                                          <p:attrName>style.visibility</p:attrName>
                                        </p:attrNameLst>
                                      </p:cBhvr>
                                      <p:to>
                                        <p:strVal val="visible"/>
                                      </p:to>
                                    </p:set>
                                    <p:animEffect transition="in" filter="dissolve">
                                      <p:cBhvr>
                                        <p:cTn id="44" dur="500"/>
                                        <p:tgtEl>
                                          <p:spTgt spid="69635">
                                            <p:txEl>
                                              <p:pRg st="9" end="9"/>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69635">
                                            <p:txEl>
                                              <p:pRg st="10" end="10"/>
                                            </p:txEl>
                                          </p:spTgt>
                                        </p:tgtEl>
                                        <p:attrNameLst>
                                          <p:attrName>style.visibility</p:attrName>
                                        </p:attrNameLst>
                                      </p:cBhvr>
                                      <p:to>
                                        <p:strVal val="visible"/>
                                      </p:to>
                                    </p:set>
                                    <p:animEffect transition="in" filter="dissolve">
                                      <p:cBhvr>
                                        <p:cTn id="49" dur="500"/>
                                        <p:tgtEl>
                                          <p:spTgt spid="696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85800" y="381000"/>
            <a:ext cx="7772400" cy="1143000"/>
          </a:xfrm>
        </p:spPr>
        <p:txBody>
          <a:bodyPr/>
          <a:lstStyle/>
          <a:p>
            <a:pPr eaLnBrk="1" hangingPunct="1">
              <a:defRPr/>
            </a:pPr>
            <a:r>
              <a:rPr lang="en-US" sz="4000" smtClean="0"/>
              <a:t>The Three Principles of Radiation Protection</a:t>
            </a:r>
          </a:p>
        </p:txBody>
      </p:sp>
      <p:sp>
        <p:nvSpPr>
          <p:cNvPr id="72707" name="Rectangle 3"/>
          <p:cNvSpPr>
            <a:spLocks noGrp="1" noChangeArrowheads="1"/>
          </p:cNvSpPr>
          <p:nvPr>
            <p:ph type="body" idx="1"/>
          </p:nvPr>
        </p:nvSpPr>
        <p:spPr/>
        <p:txBody>
          <a:bodyPr/>
          <a:lstStyle/>
          <a:p>
            <a:pPr eaLnBrk="1" hangingPunct="1">
              <a:lnSpc>
                <a:spcPct val="90000"/>
              </a:lnSpc>
              <a:spcAft>
                <a:spcPct val="100000"/>
              </a:spcAft>
              <a:buClr>
                <a:schemeClr val="tx1"/>
              </a:buClr>
              <a:buFont typeface="Wingdings 3" pitchFamily="18" charset="2"/>
              <a:buChar char="ä"/>
            </a:pPr>
            <a:r>
              <a:rPr lang="en-US" smtClean="0"/>
              <a:t>Decrease </a:t>
            </a:r>
            <a:r>
              <a:rPr lang="en-US" b="1" smtClean="0">
                <a:solidFill>
                  <a:schemeClr val="folHlink"/>
                </a:solidFill>
              </a:rPr>
              <a:t>Time</a:t>
            </a:r>
            <a:r>
              <a:rPr lang="en-US" smtClean="0"/>
              <a:t> of exposure in field of radiation</a:t>
            </a:r>
          </a:p>
          <a:p>
            <a:pPr eaLnBrk="1" hangingPunct="1">
              <a:lnSpc>
                <a:spcPct val="90000"/>
              </a:lnSpc>
              <a:spcAft>
                <a:spcPct val="100000"/>
              </a:spcAft>
              <a:buClr>
                <a:schemeClr val="tx1"/>
              </a:buClr>
              <a:buFont typeface="Wingdings 3" pitchFamily="18" charset="2"/>
              <a:buChar char="ã"/>
            </a:pPr>
            <a:r>
              <a:rPr lang="en-US" smtClean="0"/>
              <a:t>Increase </a:t>
            </a:r>
            <a:r>
              <a:rPr lang="en-US" b="1" smtClean="0">
                <a:solidFill>
                  <a:schemeClr val="folHlink"/>
                </a:solidFill>
              </a:rPr>
              <a:t>Distance</a:t>
            </a:r>
            <a:r>
              <a:rPr lang="en-US" smtClean="0"/>
              <a:t> from a source of radiation.  Intensity decreases as the inverse square of the distance.</a:t>
            </a:r>
          </a:p>
          <a:p>
            <a:pPr eaLnBrk="1" hangingPunct="1">
              <a:lnSpc>
                <a:spcPct val="90000"/>
              </a:lnSpc>
              <a:spcAft>
                <a:spcPct val="100000"/>
              </a:spcAft>
              <a:buClr>
                <a:schemeClr val="tx1"/>
              </a:buClr>
              <a:buFont typeface="Wingdings 3" pitchFamily="18" charset="2"/>
              <a:buChar char="ã"/>
            </a:pPr>
            <a:r>
              <a:rPr lang="en-US" smtClean="0"/>
              <a:t>Increase </a:t>
            </a:r>
            <a:r>
              <a:rPr lang="en-US" b="1" smtClean="0">
                <a:solidFill>
                  <a:schemeClr val="folHlink"/>
                </a:solidFill>
              </a:rPr>
              <a:t>Shielding</a:t>
            </a:r>
            <a:r>
              <a:rPr lang="en-US" smtClean="0"/>
              <a:t> around radiation sources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wipe(up)">
                                      <p:cBhvr>
                                        <p:cTn id="7" dur="500"/>
                                        <p:tgtEl>
                                          <p:spTgt spid="727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wipe(up)">
                                      <p:cBhvr>
                                        <p:cTn id="12" dur="500"/>
                                        <p:tgtEl>
                                          <p:spTgt spid="727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wipe(up)">
                                      <p:cBhvr>
                                        <p:cTn id="17" dur="500"/>
                                        <p:tgtEl>
                                          <p:spTgt spid="727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457200"/>
            <a:ext cx="7772400" cy="609600"/>
          </a:xfrm>
        </p:spPr>
        <p:txBody>
          <a:bodyPr/>
          <a:lstStyle/>
          <a:p>
            <a:pPr eaLnBrk="1" hangingPunct="1">
              <a:defRPr/>
            </a:pPr>
            <a:r>
              <a:rPr lang="en-US" sz="3600" smtClean="0"/>
              <a:t>Causes of XRD Lab Accidents</a:t>
            </a:r>
          </a:p>
        </p:txBody>
      </p:sp>
      <p:sp>
        <p:nvSpPr>
          <p:cNvPr id="73731" name="Rectangle 3"/>
          <p:cNvSpPr>
            <a:spLocks noGrp="1" noChangeArrowheads="1"/>
          </p:cNvSpPr>
          <p:nvPr>
            <p:ph type="body" idx="1"/>
          </p:nvPr>
        </p:nvSpPr>
        <p:spPr>
          <a:xfrm>
            <a:off x="685800" y="1219200"/>
            <a:ext cx="7772400" cy="4267200"/>
          </a:xfrm>
        </p:spPr>
        <p:txBody>
          <a:bodyPr/>
          <a:lstStyle/>
          <a:p>
            <a:pPr marL="533400" indent="-533400" eaLnBrk="1" hangingPunct="1">
              <a:lnSpc>
                <a:spcPct val="90000"/>
              </a:lnSpc>
              <a:buClr>
                <a:schemeClr val="tx1"/>
              </a:buClr>
              <a:buFont typeface="Wingdings" pitchFamily="2" charset="2"/>
              <a:buAutoNum type="arabicPeriod"/>
            </a:pPr>
            <a:r>
              <a:rPr lang="en-US" sz="2800" smtClean="0"/>
              <a:t>Poor equipment configuration, e.g. unused beam ports not covered</a:t>
            </a:r>
          </a:p>
          <a:p>
            <a:pPr marL="533400" indent="-533400" eaLnBrk="1" hangingPunct="1">
              <a:lnSpc>
                <a:spcPct val="90000"/>
              </a:lnSpc>
              <a:buClr>
                <a:schemeClr val="tx1"/>
              </a:buClr>
              <a:buFont typeface="Wingdings" pitchFamily="2" charset="2"/>
              <a:buAutoNum type="arabicPeriod"/>
            </a:pPr>
            <a:r>
              <a:rPr lang="en-US" sz="2800" smtClean="0"/>
              <a:t>Manipulation of equipment when energized, e.g., adjustment of samples or alignment of cameras when x-ray beam is on.  </a:t>
            </a:r>
          </a:p>
          <a:p>
            <a:pPr marL="533400" indent="-533400" eaLnBrk="1" hangingPunct="1">
              <a:lnSpc>
                <a:spcPct val="90000"/>
              </a:lnSpc>
              <a:buClr>
                <a:schemeClr val="tx1"/>
              </a:buClr>
              <a:buFont typeface="Wingdings" pitchFamily="2" charset="2"/>
              <a:buAutoNum type="arabicPeriod"/>
            </a:pPr>
            <a:r>
              <a:rPr lang="en-US" sz="2800" smtClean="0"/>
              <a:t>Equipment failure, e.g., shutter failure, warning light failure</a:t>
            </a:r>
          </a:p>
          <a:p>
            <a:pPr marL="533400" indent="-533400" eaLnBrk="1" hangingPunct="1">
              <a:lnSpc>
                <a:spcPct val="90000"/>
              </a:lnSpc>
              <a:buClr>
                <a:schemeClr val="tx1"/>
              </a:buClr>
              <a:buFont typeface="Wingdings" pitchFamily="2" charset="2"/>
              <a:buAutoNum type="arabicPeriod"/>
            </a:pPr>
            <a:r>
              <a:rPr lang="en-US" sz="2800" smtClean="0"/>
              <a:t>Inadequate training or violation of procedure, e.g., incorrect use of equipment, overriding interlocks. </a:t>
            </a:r>
          </a:p>
        </p:txBody>
      </p:sp>
      <p:sp>
        <p:nvSpPr>
          <p:cNvPr id="73732" name="Text Box 4"/>
          <p:cNvSpPr txBox="1">
            <a:spLocks noChangeArrowheads="1"/>
          </p:cNvSpPr>
          <p:nvPr/>
        </p:nvSpPr>
        <p:spPr bwMode="auto">
          <a:xfrm>
            <a:off x="441325" y="5451475"/>
            <a:ext cx="8093075"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t>In our lab with the equipment we have and how it is set up, 1, 2, and 3 are very unlikely.  </a:t>
            </a:r>
          </a:p>
          <a:p>
            <a:pPr eaLnBrk="1" hangingPunct="1"/>
            <a:r>
              <a:rPr lang="en-US"/>
              <a:t>#4 is always possible and is ultimately up to </a:t>
            </a:r>
            <a:r>
              <a:rPr lang="en-US" sz="3200" b="1">
                <a:solidFill>
                  <a:schemeClr val="folHlink"/>
                </a:solidFill>
              </a:rPr>
              <a:t>you</a:t>
            </a:r>
            <a:r>
              <a:rPr lang="en-US"/>
              <a:t>.</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dissolve">
                                      <p:cBhvr>
                                        <p:cTn id="7" dur="500"/>
                                        <p:tgtEl>
                                          <p:spTgt spid="737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dissolve">
                                      <p:cBhvr>
                                        <p:cTn id="12" dur="500"/>
                                        <p:tgtEl>
                                          <p:spTgt spid="737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dissolve">
                                      <p:cBhvr>
                                        <p:cTn id="17" dur="500"/>
                                        <p:tgtEl>
                                          <p:spTgt spid="737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3731">
                                            <p:txEl>
                                              <p:pRg st="3" end="3"/>
                                            </p:txEl>
                                          </p:spTgt>
                                        </p:tgtEl>
                                        <p:attrNameLst>
                                          <p:attrName>style.visibility</p:attrName>
                                        </p:attrNameLst>
                                      </p:cBhvr>
                                      <p:to>
                                        <p:strVal val="visible"/>
                                      </p:to>
                                    </p:set>
                                    <p:animEffect transition="in" filter="dissolve">
                                      <p:cBhvr>
                                        <p:cTn id="22" dur="500"/>
                                        <p:tgtEl>
                                          <p:spTgt spid="737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3732"/>
                                        </p:tgtEl>
                                        <p:attrNameLst>
                                          <p:attrName>style.visibility</p:attrName>
                                        </p:attrNameLst>
                                      </p:cBhvr>
                                      <p:to>
                                        <p:strVal val="visible"/>
                                      </p:to>
                                    </p:set>
                                    <p:animEffect transition="in" filter="checkerboard(across)">
                                      <p:cBhvr>
                                        <p:cTn id="27" dur="500"/>
                                        <p:tgtEl>
                                          <p:spTgt spid="73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P spid="737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304800"/>
            <a:ext cx="7772400" cy="609600"/>
          </a:xfrm>
        </p:spPr>
        <p:txBody>
          <a:bodyPr/>
          <a:lstStyle/>
          <a:p>
            <a:pPr eaLnBrk="1" hangingPunct="1">
              <a:defRPr/>
            </a:pPr>
            <a:r>
              <a:rPr lang="en-US" sz="4000" smtClean="0"/>
              <a:t>Safety Requirements for Lab Use</a:t>
            </a:r>
          </a:p>
        </p:txBody>
      </p:sp>
      <p:sp>
        <p:nvSpPr>
          <p:cNvPr id="55299" name="Rectangle 3"/>
          <p:cNvSpPr>
            <a:spLocks noGrp="1" noChangeArrowheads="1"/>
          </p:cNvSpPr>
          <p:nvPr>
            <p:ph type="body" idx="1"/>
          </p:nvPr>
        </p:nvSpPr>
        <p:spPr>
          <a:xfrm>
            <a:off x="685800" y="2667000"/>
            <a:ext cx="7772400" cy="3352800"/>
          </a:xfrm>
        </p:spPr>
        <p:txBody>
          <a:bodyPr/>
          <a:lstStyle/>
          <a:p>
            <a:pPr eaLnBrk="1" hangingPunct="1">
              <a:lnSpc>
                <a:spcPct val="80000"/>
              </a:lnSpc>
              <a:buFont typeface="Wingdings" pitchFamily="2" charset="2"/>
              <a:buNone/>
            </a:pPr>
            <a:r>
              <a:rPr lang="en-US" sz="2800" smtClean="0"/>
              <a:t>The exam covers:</a:t>
            </a:r>
          </a:p>
          <a:p>
            <a:pPr eaLnBrk="1" hangingPunct="1">
              <a:lnSpc>
                <a:spcPct val="80000"/>
              </a:lnSpc>
              <a:buClr>
                <a:schemeClr val="tx1"/>
              </a:buClr>
            </a:pPr>
            <a:r>
              <a:rPr lang="en-US" sz="2800" smtClean="0"/>
              <a:t>Radiation hazards in the XRD Lab</a:t>
            </a:r>
          </a:p>
          <a:p>
            <a:pPr eaLnBrk="1" hangingPunct="1">
              <a:lnSpc>
                <a:spcPct val="80000"/>
              </a:lnSpc>
              <a:buClr>
                <a:schemeClr val="tx1"/>
              </a:buClr>
            </a:pPr>
            <a:r>
              <a:rPr lang="en-US" sz="2800" smtClean="0"/>
              <a:t>Biological effects of X-ray exposures including localized exposures and long-term risks</a:t>
            </a:r>
          </a:p>
          <a:p>
            <a:pPr eaLnBrk="1" hangingPunct="1">
              <a:lnSpc>
                <a:spcPct val="80000"/>
              </a:lnSpc>
              <a:buClr>
                <a:schemeClr val="tx1"/>
              </a:buClr>
            </a:pPr>
            <a:r>
              <a:rPr lang="en-US" sz="2800" smtClean="0"/>
              <a:t>Quantities and units of exposure, dose and dose equivalent (roentgen, rad, rem)</a:t>
            </a:r>
          </a:p>
          <a:p>
            <a:pPr eaLnBrk="1" hangingPunct="1">
              <a:lnSpc>
                <a:spcPct val="80000"/>
              </a:lnSpc>
              <a:buClr>
                <a:schemeClr val="tx1"/>
              </a:buClr>
            </a:pPr>
            <a:r>
              <a:rPr lang="en-US" sz="2800" smtClean="0"/>
              <a:t>Regulations concerning use and control of equipment.</a:t>
            </a:r>
          </a:p>
        </p:txBody>
      </p:sp>
      <p:sp>
        <p:nvSpPr>
          <p:cNvPr id="55300" name="Text Box 4"/>
          <p:cNvSpPr txBox="1">
            <a:spLocks noChangeArrowheads="1"/>
          </p:cNvSpPr>
          <p:nvPr/>
        </p:nvSpPr>
        <p:spPr bwMode="auto">
          <a:xfrm>
            <a:off x="685800" y="990600"/>
            <a:ext cx="76200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t>All students must pass a radiation safety exam for X-ray Diffraction users by week six of the course.  This exam is administered by UNM’s Safety Health and Environmental Affairs (SHEA) office.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wipe(up)">
                                      <p:cBhvr>
                                        <p:cTn id="7" dur="500"/>
                                        <p:tgtEl>
                                          <p:spTgt spid="55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5299">
                                            <p:txEl>
                                              <p:pRg st="0" end="0"/>
                                            </p:txEl>
                                          </p:spTgt>
                                        </p:tgtEl>
                                        <p:attrNameLst>
                                          <p:attrName>style.visibility</p:attrName>
                                        </p:attrNameLst>
                                      </p:cBhvr>
                                      <p:to>
                                        <p:strVal val="visible"/>
                                      </p:to>
                                    </p:set>
                                    <p:animEffect transition="in" filter="dissolve">
                                      <p:cBhvr>
                                        <p:cTn id="12" dur="500"/>
                                        <p:tgtEl>
                                          <p:spTgt spid="552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5299">
                                            <p:txEl>
                                              <p:pRg st="1" end="1"/>
                                            </p:txEl>
                                          </p:spTgt>
                                        </p:tgtEl>
                                        <p:attrNameLst>
                                          <p:attrName>style.visibility</p:attrName>
                                        </p:attrNameLst>
                                      </p:cBhvr>
                                      <p:to>
                                        <p:strVal val="visible"/>
                                      </p:to>
                                    </p:set>
                                    <p:animEffect transition="in" filter="dissolve">
                                      <p:cBhvr>
                                        <p:cTn id="17" dur="500"/>
                                        <p:tgtEl>
                                          <p:spTgt spid="552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5299">
                                            <p:txEl>
                                              <p:pRg st="2" end="2"/>
                                            </p:txEl>
                                          </p:spTgt>
                                        </p:tgtEl>
                                        <p:attrNameLst>
                                          <p:attrName>style.visibility</p:attrName>
                                        </p:attrNameLst>
                                      </p:cBhvr>
                                      <p:to>
                                        <p:strVal val="visible"/>
                                      </p:to>
                                    </p:set>
                                    <p:animEffect transition="in" filter="dissolve">
                                      <p:cBhvr>
                                        <p:cTn id="22" dur="500"/>
                                        <p:tgtEl>
                                          <p:spTgt spid="5529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5299">
                                            <p:txEl>
                                              <p:pRg st="3" end="3"/>
                                            </p:txEl>
                                          </p:spTgt>
                                        </p:tgtEl>
                                        <p:attrNameLst>
                                          <p:attrName>style.visibility</p:attrName>
                                        </p:attrNameLst>
                                      </p:cBhvr>
                                      <p:to>
                                        <p:strVal val="visible"/>
                                      </p:to>
                                    </p:set>
                                    <p:animEffect transition="in" filter="dissolve">
                                      <p:cBhvr>
                                        <p:cTn id="27" dur="500"/>
                                        <p:tgtEl>
                                          <p:spTgt spid="5529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5299">
                                            <p:txEl>
                                              <p:pRg st="4" end="4"/>
                                            </p:txEl>
                                          </p:spTgt>
                                        </p:tgtEl>
                                        <p:attrNameLst>
                                          <p:attrName>style.visibility</p:attrName>
                                        </p:attrNameLst>
                                      </p:cBhvr>
                                      <p:to>
                                        <p:strVal val="visible"/>
                                      </p:to>
                                    </p:set>
                                    <p:animEffect transition="in" filter="dissolve">
                                      <p:cBhvr>
                                        <p:cTn id="32" dur="500"/>
                                        <p:tgtEl>
                                          <p:spTgt spid="552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P spid="5530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85800" y="533400"/>
            <a:ext cx="7772400" cy="533400"/>
          </a:xfrm>
        </p:spPr>
        <p:txBody>
          <a:bodyPr/>
          <a:lstStyle/>
          <a:p>
            <a:pPr eaLnBrk="1" hangingPunct="1">
              <a:defRPr/>
            </a:pPr>
            <a:r>
              <a:rPr lang="en-US" sz="3600" smtClean="0"/>
              <a:t>UNM Requirements for Analytical </a:t>
            </a:r>
            <a:br>
              <a:rPr lang="en-US" sz="3600" smtClean="0"/>
            </a:br>
            <a:r>
              <a:rPr lang="en-US" sz="3600" smtClean="0"/>
              <a:t>X-ray Laboratories</a:t>
            </a:r>
          </a:p>
        </p:txBody>
      </p:sp>
      <p:sp>
        <p:nvSpPr>
          <p:cNvPr id="74755" name="Rectangle 3"/>
          <p:cNvSpPr>
            <a:spLocks noGrp="1" noChangeArrowheads="1"/>
          </p:cNvSpPr>
          <p:nvPr>
            <p:ph type="body" idx="1"/>
          </p:nvPr>
        </p:nvSpPr>
        <p:spPr>
          <a:xfrm>
            <a:off x="609600" y="1447800"/>
            <a:ext cx="7772400" cy="5029200"/>
          </a:xfrm>
        </p:spPr>
        <p:txBody>
          <a:bodyPr/>
          <a:lstStyle/>
          <a:p>
            <a:pPr eaLnBrk="1" hangingPunct="1">
              <a:lnSpc>
                <a:spcPct val="90000"/>
              </a:lnSpc>
              <a:buClr>
                <a:schemeClr val="tx1"/>
              </a:buClr>
            </a:pPr>
            <a:r>
              <a:rPr lang="en-US" sz="2400" smtClean="0"/>
              <a:t>No persons will be allowed to use analytical X-ray equipment until authorized in writing by the Radiation Safety Office</a:t>
            </a:r>
          </a:p>
          <a:p>
            <a:pPr eaLnBrk="1" hangingPunct="1">
              <a:lnSpc>
                <a:spcPct val="90000"/>
              </a:lnSpc>
              <a:buClr>
                <a:schemeClr val="tx1"/>
              </a:buClr>
            </a:pPr>
            <a:r>
              <a:rPr lang="en-US" sz="2400" smtClean="0"/>
              <a:t>No individuals under 18 years of age may use or assist in the use of analytical X-ray equipment</a:t>
            </a:r>
          </a:p>
          <a:p>
            <a:pPr eaLnBrk="1" hangingPunct="1">
              <a:lnSpc>
                <a:spcPct val="90000"/>
              </a:lnSpc>
              <a:buClr>
                <a:schemeClr val="tx1"/>
              </a:buClr>
            </a:pPr>
            <a:r>
              <a:rPr lang="en-US" sz="2400" smtClean="0"/>
              <a:t>Operating procedures shall be written and available to users and inspectors of analytical X-ray equipment</a:t>
            </a:r>
          </a:p>
          <a:p>
            <a:pPr eaLnBrk="1" hangingPunct="1">
              <a:lnSpc>
                <a:spcPct val="90000"/>
              </a:lnSpc>
              <a:buClr>
                <a:schemeClr val="tx1"/>
              </a:buClr>
            </a:pPr>
            <a:r>
              <a:rPr lang="en-US" sz="2400" smtClean="0"/>
              <a:t>No person shall bypass a safety device without written authorization from the Radiation Safety Office.  </a:t>
            </a:r>
          </a:p>
          <a:p>
            <a:pPr eaLnBrk="1" hangingPunct="1">
              <a:lnSpc>
                <a:spcPct val="90000"/>
              </a:lnSpc>
              <a:buClr>
                <a:schemeClr val="tx1"/>
              </a:buClr>
            </a:pPr>
            <a:r>
              <a:rPr lang="en-US" sz="2400" smtClean="0"/>
              <a:t>Extremity and whole-body dosimeters must be worn while operating analytical X-ray equipment.  </a:t>
            </a:r>
          </a:p>
          <a:p>
            <a:pPr eaLnBrk="1" hangingPunct="1">
              <a:lnSpc>
                <a:spcPct val="90000"/>
              </a:lnSpc>
              <a:buClr>
                <a:schemeClr val="tx1"/>
              </a:buClr>
            </a:pPr>
            <a:r>
              <a:rPr lang="en-US" sz="2400" smtClean="0"/>
              <a:t>The Radiation Safety Office must be promptly notified whenever exposure is suspected.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dissolve">
                                      <p:cBhvr>
                                        <p:cTn id="7" dur="500"/>
                                        <p:tgtEl>
                                          <p:spTgt spid="747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4755">
                                            <p:txEl>
                                              <p:pRg st="1" end="1"/>
                                            </p:txEl>
                                          </p:spTgt>
                                        </p:tgtEl>
                                        <p:attrNameLst>
                                          <p:attrName>style.visibility</p:attrName>
                                        </p:attrNameLst>
                                      </p:cBhvr>
                                      <p:to>
                                        <p:strVal val="visible"/>
                                      </p:to>
                                    </p:set>
                                    <p:animEffect transition="in" filter="dissolve">
                                      <p:cBhvr>
                                        <p:cTn id="12" dur="500"/>
                                        <p:tgtEl>
                                          <p:spTgt spid="747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4755">
                                            <p:txEl>
                                              <p:pRg st="2" end="2"/>
                                            </p:txEl>
                                          </p:spTgt>
                                        </p:tgtEl>
                                        <p:attrNameLst>
                                          <p:attrName>style.visibility</p:attrName>
                                        </p:attrNameLst>
                                      </p:cBhvr>
                                      <p:to>
                                        <p:strVal val="visible"/>
                                      </p:to>
                                    </p:set>
                                    <p:animEffect transition="in" filter="dissolve">
                                      <p:cBhvr>
                                        <p:cTn id="17" dur="500"/>
                                        <p:tgtEl>
                                          <p:spTgt spid="747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4755">
                                            <p:txEl>
                                              <p:pRg st="3" end="3"/>
                                            </p:txEl>
                                          </p:spTgt>
                                        </p:tgtEl>
                                        <p:attrNameLst>
                                          <p:attrName>style.visibility</p:attrName>
                                        </p:attrNameLst>
                                      </p:cBhvr>
                                      <p:to>
                                        <p:strVal val="visible"/>
                                      </p:to>
                                    </p:set>
                                    <p:animEffect transition="in" filter="dissolve">
                                      <p:cBhvr>
                                        <p:cTn id="22" dur="500"/>
                                        <p:tgtEl>
                                          <p:spTgt spid="747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4755">
                                            <p:txEl>
                                              <p:pRg st="4" end="4"/>
                                            </p:txEl>
                                          </p:spTgt>
                                        </p:tgtEl>
                                        <p:attrNameLst>
                                          <p:attrName>style.visibility</p:attrName>
                                        </p:attrNameLst>
                                      </p:cBhvr>
                                      <p:to>
                                        <p:strVal val="visible"/>
                                      </p:to>
                                    </p:set>
                                    <p:animEffect transition="in" filter="dissolve">
                                      <p:cBhvr>
                                        <p:cTn id="27" dur="500"/>
                                        <p:tgtEl>
                                          <p:spTgt spid="747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4755">
                                            <p:txEl>
                                              <p:pRg st="5" end="5"/>
                                            </p:txEl>
                                          </p:spTgt>
                                        </p:tgtEl>
                                        <p:attrNameLst>
                                          <p:attrName>style.visibility</p:attrName>
                                        </p:attrNameLst>
                                      </p:cBhvr>
                                      <p:to>
                                        <p:strVal val="visible"/>
                                      </p:to>
                                    </p:set>
                                    <p:animEffect transition="in" filter="dissolve">
                                      <p:cBhvr>
                                        <p:cTn id="32" dur="500"/>
                                        <p:tgtEl>
                                          <p:spTgt spid="747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304800"/>
            <a:ext cx="7772400" cy="1143000"/>
          </a:xfrm>
        </p:spPr>
        <p:txBody>
          <a:bodyPr/>
          <a:lstStyle/>
          <a:p>
            <a:pPr eaLnBrk="1" hangingPunct="1">
              <a:defRPr/>
            </a:pPr>
            <a:r>
              <a:rPr lang="en-US" sz="4000" smtClean="0"/>
              <a:t>Radiation Safety Tutorial Resources</a:t>
            </a:r>
          </a:p>
        </p:txBody>
      </p:sp>
      <p:sp>
        <p:nvSpPr>
          <p:cNvPr id="57347" name="Rectangle 3"/>
          <p:cNvSpPr>
            <a:spLocks noGrp="1" noChangeArrowheads="1"/>
          </p:cNvSpPr>
          <p:nvPr>
            <p:ph type="body" idx="1"/>
          </p:nvPr>
        </p:nvSpPr>
        <p:spPr>
          <a:xfrm>
            <a:off x="609600" y="1905000"/>
            <a:ext cx="7772400" cy="4114800"/>
          </a:xfrm>
        </p:spPr>
        <p:txBody>
          <a:bodyPr/>
          <a:lstStyle/>
          <a:p>
            <a:pPr eaLnBrk="1" hangingPunct="1">
              <a:lnSpc>
                <a:spcPct val="80000"/>
              </a:lnSpc>
              <a:buClr>
                <a:schemeClr val="tx1"/>
              </a:buClr>
            </a:pPr>
            <a:r>
              <a:rPr lang="en-US" sz="2400" smtClean="0"/>
              <a:t>NDT (Nondestructive Testing Resource Center) Radiation Safety Tutorial (Comprehensive and Excellent)</a:t>
            </a:r>
            <a:br>
              <a:rPr lang="en-US" sz="2400" smtClean="0"/>
            </a:br>
            <a:r>
              <a:rPr lang="en-US" sz="1200" smtClean="0"/>
              <a:t>( </a:t>
            </a:r>
            <a:r>
              <a:rPr lang="en-US" sz="1200" smtClean="0">
                <a:hlinkClick r:id="rId2"/>
              </a:rPr>
              <a:t>http://www.ndt-ed.org/EducationResources/CommunityCollege/RadiationSafety/cc_rad-safety_index.htm</a:t>
            </a:r>
            <a:r>
              <a:rPr lang="en-US" sz="1200" smtClean="0"/>
              <a:t> )</a:t>
            </a:r>
          </a:p>
          <a:p>
            <a:pPr eaLnBrk="1" hangingPunct="1">
              <a:lnSpc>
                <a:spcPct val="80000"/>
              </a:lnSpc>
              <a:buClr>
                <a:schemeClr val="tx1"/>
              </a:buClr>
            </a:pPr>
            <a:r>
              <a:rPr lang="en-US" sz="2400" smtClean="0"/>
              <a:t>Summary article by Jenkins and Haas (1973) available on “Resources” page on our lab web site</a:t>
            </a:r>
          </a:p>
          <a:p>
            <a:pPr eaLnBrk="1" hangingPunct="1">
              <a:lnSpc>
                <a:spcPct val="80000"/>
              </a:lnSpc>
              <a:buClr>
                <a:schemeClr val="tx1"/>
              </a:buClr>
            </a:pPr>
            <a:r>
              <a:rPr lang="en-US" sz="2400" smtClean="0"/>
              <a:t>Indiana University Analytical X-Ray Safety guide (available on our “Resources” page)</a:t>
            </a:r>
          </a:p>
          <a:p>
            <a:pPr eaLnBrk="1" hangingPunct="1">
              <a:lnSpc>
                <a:spcPct val="80000"/>
              </a:lnSpc>
              <a:buClr>
                <a:schemeClr val="tx1"/>
              </a:buClr>
            </a:pPr>
            <a:r>
              <a:rPr lang="en-US" sz="2400" smtClean="0"/>
              <a:t>NBS Handbook 111 (1977) guide is dated but still accurate and useful (available on our “Resources” page)</a:t>
            </a:r>
          </a:p>
          <a:p>
            <a:pPr eaLnBrk="1" hangingPunct="1">
              <a:lnSpc>
                <a:spcPct val="80000"/>
              </a:lnSpc>
              <a:buClr>
                <a:schemeClr val="tx1"/>
              </a:buClr>
            </a:pPr>
            <a:r>
              <a:rPr lang="en-US" sz="2400" smtClean="0"/>
              <a:t>Class materials on Radiation Safety</a:t>
            </a:r>
          </a:p>
          <a:p>
            <a:pPr eaLnBrk="1" hangingPunct="1">
              <a:lnSpc>
                <a:spcPct val="80000"/>
              </a:lnSpc>
              <a:buClr>
                <a:schemeClr val="tx1"/>
              </a:buClr>
            </a:pPr>
            <a:r>
              <a:rPr lang="en-US" sz="2400" smtClean="0"/>
              <a:t>Tutorial materials (may be) available through UNM’s radiation safety office (have been rare lately)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dissolve">
                                      <p:cBhvr>
                                        <p:cTn id="7" dur="500"/>
                                        <p:tgtEl>
                                          <p:spTgt spid="57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dissolve">
                                      <p:cBhvr>
                                        <p:cTn id="12" dur="500"/>
                                        <p:tgtEl>
                                          <p:spTgt spid="57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dissolve">
                                      <p:cBhvr>
                                        <p:cTn id="17" dur="500"/>
                                        <p:tgtEl>
                                          <p:spTgt spid="573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dissolve">
                                      <p:cBhvr>
                                        <p:cTn id="22" dur="500"/>
                                        <p:tgtEl>
                                          <p:spTgt spid="573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7347">
                                            <p:txEl>
                                              <p:pRg st="4" end="4"/>
                                            </p:txEl>
                                          </p:spTgt>
                                        </p:tgtEl>
                                        <p:attrNameLst>
                                          <p:attrName>style.visibility</p:attrName>
                                        </p:attrNameLst>
                                      </p:cBhvr>
                                      <p:to>
                                        <p:strVal val="visible"/>
                                      </p:to>
                                    </p:set>
                                    <p:animEffect transition="in" filter="dissolve">
                                      <p:cBhvr>
                                        <p:cTn id="27" dur="500"/>
                                        <p:tgtEl>
                                          <p:spTgt spid="573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7347">
                                            <p:txEl>
                                              <p:pRg st="5" end="5"/>
                                            </p:txEl>
                                          </p:spTgt>
                                        </p:tgtEl>
                                        <p:attrNameLst>
                                          <p:attrName>style.visibility</p:attrName>
                                        </p:attrNameLst>
                                      </p:cBhvr>
                                      <p:to>
                                        <p:strVal val="visible"/>
                                      </p:to>
                                    </p:set>
                                    <p:animEffect transition="in" filter="dissolve">
                                      <p:cBhvr>
                                        <p:cTn id="32" dur="500"/>
                                        <p:tgtEl>
                                          <p:spTgt spid="57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228600"/>
            <a:ext cx="7772400" cy="609600"/>
          </a:xfrm>
        </p:spPr>
        <p:txBody>
          <a:bodyPr/>
          <a:lstStyle/>
          <a:p>
            <a:pPr eaLnBrk="1" hangingPunct="1">
              <a:defRPr/>
            </a:pPr>
            <a:r>
              <a:rPr lang="en-US" sz="4000" smtClean="0"/>
              <a:t>Interaction of X-rays with Matter</a:t>
            </a:r>
          </a:p>
        </p:txBody>
      </p:sp>
      <p:sp>
        <p:nvSpPr>
          <p:cNvPr id="56323" name="Rectangle 3"/>
          <p:cNvSpPr>
            <a:spLocks noGrp="1" noChangeArrowheads="1"/>
          </p:cNvSpPr>
          <p:nvPr>
            <p:ph type="body" idx="1"/>
          </p:nvPr>
        </p:nvSpPr>
        <p:spPr>
          <a:xfrm>
            <a:off x="685800" y="1066800"/>
            <a:ext cx="7772400" cy="2209800"/>
          </a:xfrm>
        </p:spPr>
        <p:txBody>
          <a:bodyPr/>
          <a:lstStyle/>
          <a:p>
            <a:pPr eaLnBrk="1" hangingPunct="1">
              <a:lnSpc>
                <a:spcPct val="90000"/>
              </a:lnSpc>
              <a:buFont typeface="Wingdings" pitchFamily="2" charset="2"/>
              <a:buNone/>
            </a:pPr>
            <a:r>
              <a:rPr lang="en-US" sz="2400" smtClean="0"/>
              <a:t>Radiation interacts with matter by transfer of energy. Main processes are:</a:t>
            </a:r>
          </a:p>
          <a:p>
            <a:pPr lvl="1" eaLnBrk="1" hangingPunct="1">
              <a:lnSpc>
                <a:spcPct val="90000"/>
              </a:lnSpc>
            </a:pPr>
            <a:r>
              <a:rPr lang="en-US" sz="2000" smtClean="0"/>
              <a:t>Absorption (energy transferred)</a:t>
            </a:r>
          </a:p>
          <a:p>
            <a:pPr lvl="1" eaLnBrk="1" hangingPunct="1">
              <a:lnSpc>
                <a:spcPct val="90000"/>
              </a:lnSpc>
            </a:pPr>
            <a:r>
              <a:rPr lang="en-US" sz="2000" smtClean="0"/>
              <a:t>Scattering (energy redirected)</a:t>
            </a:r>
          </a:p>
          <a:p>
            <a:pPr eaLnBrk="1" hangingPunct="1">
              <a:lnSpc>
                <a:spcPct val="90000"/>
              </a:lnSpc>
              <a:buFont typeface="Wingdings" pitchFamily="2" charset="2"/>
              <a:buNone/>
            </a:pPr>
            <a:r>
              <a:rPr lang="en-US" sz="2400" smtClean="0"/>
              <a:t>Absorption is of most concern in x-ray interaction with tissues</a:t>
            </a:r>
          </a:p>
        </p:txBody>
      </p:sp>
      <p:sp>
        <p:nvSpPr>
          <p:cNvPr id="56326" name="Rectangle 6"/>
          <p:cNvSpPr>
            <a:spLocks noChangeArrowheads="1"/>
          </p:cNvSpPr>
          <p:nvPr/>
        </p:nvSpPr>
        <p:spPr bwMode="auto">
          <a:xfrm>
            <a:off x="533400" y="3429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Clr>
                <a:schemeClr val="accent2"/>
              </a:buClr>
              <a:buSzPct val="80000"/>
              <a:buFont typeface="Wingdings" pitchFamily="2" charset="2"/>
              <a:buNone/>
            </a:pPr>
            <a:r>
              <a:rPr lang="en-US"/>
              <a:t>Types of Energy Transfer:</a:t>
            </a:r>
          </a:p>
          <a:p>
            <a:pPr marL="742950" lvl="1" indent="-285750">
              <a:lnSpc>
                <a:spcPct val="90000"/>
              </a:lnSpc>
              <a:spcBef>
                <a:spcPct val="20000"/>
              </a:spcBef>
              <a:buClr>
                <a:schemeClr val="tx1"/>
              </a:buClr>
              <a:buSzPct val="90000"/>
              <a:buFontTx/>
              <a:buChar char="–"/>
            </a:pPr>
            <a:r>
              <a:rPr lang="en-US" sz="2000" b="1">
                <a:solidFill>
                  <a:schemeClr val="folHlink"/>
                </a:solidFill>
              </a:rPr>
              <a:t>Ionization</a:t>
            </a:r>
          </a:p>
          <a:p>
            <a:pPr marL="1143000" lvl="2" indent="-228600">
              <a:lnSpc>
                <a:spcPct val="90000"/>
              </a:lnSpc>
              <a:spcBef>
                <a:spcPct val="20000"/>
              </a:spcBef>
              <a:buClr>
                <a:schemeClr val="accent1"/>
              </a:buClr>
              <a:buSzPct val="60000"/>
              <a:buFont typeface="Wingdings" pitchFamily="2" charset="2"/>
              <a:buChar char="l"/>
            </a:pPr>
            <a:r>
              <a:rPr lang="en-US" sz="1800"/>
              <a:t>Involves reaction with orbital shell electrons</a:t>
            </a:r>
          </a:p>
          <a:p>
            <a:pPr marL="1143000" lvl="2" indent="-228600">
              <a:lnSpc>
                <a:spcPct val="90000"/>
              </a:lnSpc>
              <a:spcBef>
                <a:spcPct val="20000"/>
              </a:spcBef>
              <a:buClr>
                <a:schemeClr val="accent1"/>
              </a:buClr>
              <a:buSzPct val="60000"/>
              <a:buFont typeface="Wingdings" pitchFamily="2" charset="2"/>
              <a:buChar char="l"/>
            </a:pPr>
            <a:r>
              <a:rPr lang="en-US" sz="1800"/>
              <a:t>Involves multiple reactions until all energy is spent</a:t>
            </a:r>
          </a:p>
          <a:p>
            <a:pPr marL="1143000" lvl="2" indent="-228600">
              <a:lnSpc>
                <a:spcPct val="90000"/>
              </a:lnSpc>
              <a:spcBef>
                <a:spcPct val="20000"/>
              </a:spcBef>
              <a:buClr>
                <a:schemeClr val="accent1"/>
              </a:buClr>
              <a:buSzPct val="60000"/>
              <a:buFont typeface="Wingdings" pitchFamily="2" charset="2"/>
              <a:buChar char="l"/>
            </a:pPr>
            <a:r>
              <a:rPr lang="en-US" sz="1800"/>
              <a:t>Highest potential for damage to target. </a:t>
            </a:r>
          </a:p>
          <a:p>
            <a:pPr marL="742950" lvl="1" indent="-285750">
              <a:lnSpc>
                <a:spcPct val="90000"/>
              </a:lnSpc>
              <a:spcBef>
                <a:spcPct val="20000"/>
              </a:spcBef>
              <a:buClr>
                <a:schemeClr val="tx1"/>
              </a:buClr>
              <a:buSzPct val="90000"/>
              <a:buFontTx/>
              <a:buChar char="–"/>
            </a:pPr>
            <a:r>
              <a:rPr lang="en-US" sz="2000" b="1">
                <a:solidFill>
                  <a:schemeClr val="folHlink"/>
                </a:solidFill>
              </a:rPr>
              <a:t>Excitation</a:t>
            </a:r>
          </a:p>
          <a:p>
            <a:pPr marL="1143000" lvl="2" indent="-228600">
              <a:lnSpc>
                <a:spcPct val="90000"/>
              </a:lnSpc>
              <a:spcBef>
                <a:spcPct val="20000"/>
              </a:spcBef>
              <a:buClr>
                <a:schemeClr val="accent1"/>
              </a:buClr>
              <a:buSzPct val="60000"/>
              <a:buFont typeface="Wingdings" pitchFamily="2" charset="2"/>
              <a:buChar char="l"/>
            </a:pPr>
            <a:r>
              <a:rPr lang="en-US" sz="1800"/>
              <a:t>Some of incoming x-ray energy is transferred to target</a:t>
            </a:r>
          </a:p>
          <a:p>
            <a:pPr marL="1143000" lvl="2" indent="-228600">
              <a:lnSpc>
                <a:spcPct val="90000"/>
              </a:lnSpc>
              <a:spcBef>
                <a:spcPct val="20000"/>
              </a:spcBef>
              <a:buClr>
                <a:schemeClr val="accent1"/>
              </a:buClr>
              <a:buSzPct val="60000"/>
              <a:buFont typeface="Wingdings" pitchFamily="2" charset="2"/>
              <a:buChar char="l"/>
            </a:pPr>
            <a:r>
              <a:rPr lang="en-US" sz="1800"/>
              <a:t>Typical result is release of heat and a rise in temperature</a:t>
            </a:r>
          </a:p>
          <a:p>
            <a:pPr marL="342900" indent="-342900">
              <a:lnSpc>
                <a:spcPct val="90000"/>
              </a:lnSpc>
              <a:spcBef>
                <a:spcPct val="20000"/>
              </a:spcBef>
              <a:buClr>
                <a:schemeClr val="accent2"/>
              </a:buClr>
              <a:buSzPct val="80000"/>
              <a:buFont typeface="Wingdings" pitchFamily="2" charset="2"/>
              <a:buNone/>
            </a:pPr>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dissolve">
                                      <p:cBhvr>
                                        <p:cTn id="7" dur="500"/>
                                        <p:tgtEl>
                                          <p:spTgt spid="563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6323">
                                            <p:txEl>
                                              <p:pRg st="1" end="1"/>
                                            </p:txEl>
                                          </p:spTgt>
                                        </p:tgtEl>
                                        <p:attrNameLst>
                                          <p:attrName>style.visibility</p:attrName>
                                        </p:attrNameLst>
                                      </p:cBhvr>
                                      <p:to>
                                        <p:strVal val="visible"/>
                                      </p:to>
                                    </p:set>
                                    <p:animEffect transition="in" filter="dissolve">
                                      <p:cBhvr>
                                        <p:cTn id="12" dur="500"/>
                                        <p:tgtEl>
                                          <p:spTgt spid="563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6323">
                                            <p:txEl>
                                              <p:pRg st="2" end="2"/>
                                            </p:txEl>
                                          </p:spTgt>
                                        </p:tgtEl>
                                        <p:attrNameLst>
                                          <p:attrName>style.visibility</p:attrName>
                                        </p:attrNameLst>
                                      </p:cBhvr>
                                      <p:to>
                                        <p:strVal val="visible"/>
                                      </p:to>
                                    </p:set>
                                    <p:animEffect transition="in" filter="dissolve">
                                      <p:cBhvr>
                                        <p:cTn id="17" dur="500"/>
                                        <p:tgtEl>
                                          <p:spTgt spid="563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6323">
                                            <p:txEl>
                                              <p:pRg st="3" end="3"/>
                                            </p:txEl>
                                          </p:spTgt>
                                        </p:tgtEl>
                                        <p:attrNameLst>
                                          <p:attrName>style.visibility</p:attrName>
                                        </p:attrNameLst>
                                      </p:cBhvr>
                                      <p:to>
                                        <p:strVal val="visible"/>
                                      </p:to>
                                    </p:set>
                                    <p:animEffect transition="in" filter="dissolve">
                                      <p:cBhvr>
                                        <p:cTn id="22" dur="500"/>
                                        <p:tgtEl>
                                          <p:spTgt spid="563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6326">
                                            <p:txEl>
                                              <p:pRg st="0" end="0"/>
                                            </p:txEl>
                                          </p:spTgt>
                                        </p:tgtEl>
                                        <p:attrNameLst>
                                          <p:attrName>style.visibility</p:attrName>
                                        </p:attrNameLst>
                                      </p:cBhvr>
                                      <p:to>
                                        <p:strVal val="visible"/>
                                      </p:to>
                                    </p:set>
                                    <p:animEffect transition="in" filter="dissolve">
                                      <p:cBhvr>
                                        <p:cTn id="27" dur="500"/>
                                        <p:tgtEl>
                                          <p:spTgt spid="56326">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6326">
                                            <p:txEl>
                                              <p:pRg st="1" end="1"/>
                                            </p:txEl>
                                          </p:spTgt>
                                        </p:tgtEl>
                                        <p:attrNameLst>
                                          <p:attrName>style.visibility</p:attrName>
                                        </p:attrNameLst>
                                      </p:cBhvr>
                                      <p:to>
                                        <p:strVal val="visible"/>
                                      </p:to>
                                    </p:set>
                                    <p:animEffect transition="in" filter="dissolve">
                                      <p:cBhvr>
                                        <p:cTn id="32" dur="500"/>
                                        <p:tgtEl>
                                          <p:spTgt spid="56326">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6326">
                                            <p:txEl>
                                              <p:pRg st="2" end="2"/>
                                            </p:txEl>
                                          </p:spTgt>
                                        </p:tgtEl>
                                        <p:attrNameLst>
                                          <p:attrName>style.visibility</p:attrName>
                                        </p:attrNameLst>
                                      </p:cBhvr>
                                      <p:to>
                                        <p:strVal val="visible"/>
                                      </p:to>
                                    </p:set>
                                    <p:animEffect transition="in" filter="dissolve">
                                      <p:cBhvr>
                                        <p:cTn id="37" dur="500"/>
                                        <p:tgtEl>
                                          <p:spTgt spid="56326">
                                            <p:txEl>
                                              <p:pRg st="2" end="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6326">
                                            <p:txEl>
                                              <p:pRg st="3" end="3"/>
                                            </p:txEl>
                                          </p:spTgt>
                                        </p:tgtEl>
                                        <p:attrNameLst>
                                          <p:attrName>style.visibility</p:attrName>
                                        </p:attrNameLst>
                                      </p:cBhvr>
                                      <p:to>
                                        <p:strVal val="visible"/>
                                      </p:to>
                                    </p:set>
                                    <p:animEffect transition="in" filter="dissolve">
                                      <p:cBhvr>
                                        <p:cTn id="42" dur="500"/>
                                        <p:tgtEl>
                                          <p:spTgt spid="56326">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6326">
                                            <p:txEl>
                                              <p:pRg st="4" end="4"/>
                                            </p:txEl>
                                          </p:spTgt>
                                        </p:tgtEl>
                                        <p:attrNameLst>
                                          <p:attrName>style.visibility</p:attrName>
                                        </p:attrNameLst>
                                      </p:cBhvr>
                                      <p:to>
                                        <p:strVal val="visible"/>
                                      </p:to>
                                    </p:set>
                                    <p:animEffect transition="in" filter="dissolve">
                                      <p:cBhvr>
                                        <p:cTn id="47" dur="500"/>
                                        <p:tgtEl>
                                          <p:spTgt spid="56326">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6326">
                                            <p:txEl>
                                              <p:pRg st="5" end="5"/>
                                            </p:txEl>
                                          </p:spTgt>
                                        </p:tgtEl>
                                        <p:attrNameLst>
                                          <p:attrName>style.visibility</p:attrName>
                                        </p:attrNameLst>
                                      </p:cBhvr>
                                      <p:to>
                                        <p:strVal val="visible"/>
                                      </p:to>
                                    </p:set>
                                    <p:animEffect transition="in" filter="dissolve">
                                      <p:cBhvr>
                                        <p:cTn id="52" dur="500"/>
                                        <p:tgtEl>
                                          <p:spTgt spid="56326">
                                            <p:txEl>
                                              <p:pRg st="5" end="5"/>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6326">
                                            <p:txEl>
                                              <p:pRg st="6" end="6"/>
                                            </p:txEl>
                                          </p:spTgt>
                                        </p:tgtEl>
                                        <p:attrNameLst>
                                          <p:attrName>style.visibility</p:attrName>
                                        </p:attrNameLst>
                                      </p:cBhvr>
                                      <p:to>
                                        <p:strVal val="visible"/>
                                      </p:to>
                                    </p:set>
                                    <p:animEffect transition="in" filter="dissolve">
                                      <p:cBhvr>
                                        <p:cTn id="57" dur="500"/>
                                        <p:tgtEl>
                                          <p:spTgt spid="56326">
                                            <p:txEl>
                                              <p:pRg st="6" end="6"/>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6326">
                                            <p:txEl>
                                              <p:pRg st="7" end="7"/>
                                            </p:txEl>
                                          </p:spTgt>
                                        </p:tgtEl>
                                        <p:attrNameLst>
                                          <p:attrName>style.visibility</p:attrName>
                                        </p:attrNameLst>
                                      </p:cBhvr>
                                      <p:to>
                                        <p:strVal val="visible"/>
                                      </p:to>
                                    </p:set>
                                    <p:animEffect transition="in" filter="dissolve">
                                      <p:cBhvr>
                                        <p:cTn id="62" dur="500"/>
                                        <p:tgtEl>
                                          <p:spTgt spid="5632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P spid="5632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Text Box 4"/>
          <p:cNvSpPr txBox="1">
            <a:spLocks noChangeArrowheads="1"/>
          </p:cNvSpPr>
          <p:nvPr/>
        </p:nvSpPr>
        <p:spPr bwMode="auto">
          <a:xfrm>
            <a:off x="158750" y="0"/>
            <a:ext cx="88328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t>Three processes are dominant in the production of ionizing radiation: Photoelectric effect, Compton scattering, and Pair production.  Which effect dominates is related to the atomic weight of the target material and the energy of the “producing” radiation. </a:t>
            </a:r>
          </a:p>
        </p:txBody>
      </p:sp>
      <p:pic>
        <p:nvPicPr>
          <p:cNvPr id="58373" name="Picture 5" descr="x-ray interac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585913"/>
            <a:ext cx="6934200" cy="451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4" name="Text Box 6"/>
          <p:cNvSpPr txBox="1">
            <a:spLocks noChangeArrowheads="1"/>
          </p:cNvSpPr>
          <p:nvPr/>
        </p:nvSpPr>
        <p:spPr bwMode="auto">
          <a:xfrm>
            <a:off x="288925" y="6289675"/>
            <a:ext cx="8550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sz="2000"/>
              <a:t>At XRD energies (~10 keV or ~0.01 MeV),  the photoelectric effect is dominant</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72"/>
                                        </p:tgtEl>
                                        <p:attrNameLst>
                                          <p:attrName>style.visibility</p:attrName>
                                        </p:attrNameLst>
                                      </p:cBhvr>
                                      <p:to>
                                        <p:strVal val="visible"/>
                                      </p:to>
                                    </p:set>
                                    <p:animEffect transition="in" filter="dissolve">
                                      <p:cBhvr>
                                        <p:cTn id="7" dur="500"/>
                                        <p:tgtEl>
                                          <p:spTgt spid="583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58373"/>
                                        </p:tgtEl>
                                        <p:attrNameLst>
                                          <p:attrName>style.visibility</p:attrName>
                                        </p:attrNameLst>
                                      </p:cBhvr>
                                      <p:to>
                                        <p:strVal val="visible"/>
                                      </p:to>
                                    </p:set>
                                    <p:animEffect transition="in" filter="checkerboard(across)">
                                      <p:cBhvr>
                                        <p:cTn id="12" dur="500"/>
                                        <p:tgtEl>
                                          <p:spTgt spid="583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8374"/>
                                        </p:tgtEl>
                                        <p:attrNameLst>
                                          <p:attrName>style.visibility</p:attrName>
                                        </p:attrNameLst>
                                      </p:cBhvr>
                                      <p:to>
                                        <p:strVal val="visible"/>
                                      </p:to>
                                    </p:set>
                                    <p:animEffect transition="in" filter="dissolve">
                                      <p:cBhvr>
                                        <p:cTn id="17" dur="500"/>
                                        <p:tgtEl>
                                          <p:spTgt spid="58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p:bldP spid="583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6"/>
          <p:cNvSpPr txBox="1">
            <a:spLocks noChangeArrowheads="1"/>
          </p:cNvSpPr>
          <p:nvPr/>
        </p:nvSpPr>
        <p:spPr bwMode="auto">
          <a:xfrm>
            <a:off x="228600" y="304800"/>
            <a:ext cx="8610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t>Photoelectric (PE) absorption of x-rays occurs when the x-ray photon is absorbed resulting in the ejection of electrons from the atom. </a:t>
            </a:r>
          </a:p>
        </p:txBody>
      </p:sp>
      <p:pic>
        <p:nvPicPr>
          <p:cNvPr id="59400" name="Picture 8" descr="fig1-1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524000"/>
            <a:ext cx="4521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401" name="Text Box 9"/>
          <p:cNvSpPr txBox="1">
            <a:spLocks noChangeArrowheads="1"/>
          </p:cNvSpPr>
          <p:nvPr/>
        </p:nvSpPr>
        <p:spPr bwMode="auto">
          <a:xfrm>
            <a:off x="4953000" y="1190625"/>
            <a:ext cx="41910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t>An incident x-ray photon interacts with an inner-shell orbital electron, dislodging it and producing a photoelectron.  </a:t>
            </a:r>
          </a:p>
        </p:txBody>
      </p:sp>
      <p:sp>
        <p:nvSpPr>
          <p:cNvPr id="59402" name="Text Box 10"/>
          <p:cNvSpPr txBox="1">
            <a:spLocks noChangeArrowheads="1"/>
          </p:cNvSpPr>
          <p:nvPr/>
        </p:nvSpPr>
        <p:spPr bwMode="auto">
          <a:xfrm>
            <a:off x="5089525" y="2851150"/>
            <a:ext cx="39020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t>An outer shell electron moves to fill the vacancy, producing a characteristic x-ray.</a:t>
            </a:r>
          </a:p>
        </p:txBody>
      </p:sp>
      <p:sp>
        <p:nvSpPr>
          <p:cNvPr id="59403" name="Text Box 11"/>
          <p:cNvSpPr txBox="1">
            <a:spLocks noChangeArrowheads="1"/>
          </p:cNvSpPr>
          <p:nvPr/>
        </p:nvSpPr>
        <p:spPr bwMode="auto">
          <a:xfrm>
            <a:off x="4953000" y="4114800"/>
            <a:ext cx="397827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t>The photoelectron may escape the atom or interact with an outer shell electron producing lower energy Auger electron</a:t>
            </a:r>
          </a:p>
        </p:txBody>
      </p:sp>
      <p:sp>
        <p:nvSpPr>
          <p:cNvPr id="59404" name="Text Box 12"/>
          <p:cNvSpPr txBox="1">
            <a:spLocks noChangeArrowheads="1"/>
          </p:cNvSpPr>
          <p:nvPr/>
        </p:nvSpPr>
        <p:spPr bwMode="auto">
          <a:xfrm>
            <a:off x="4860925" y="5680075"/>
            <a:ext cx="4130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t>Interactions continue until all energy is dissipated</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9400"/>
                                        </p:tgtEl>
                                        <p:attrNameLst>
                                          <p:attrName>style.visibility</p:attrName>
                                        </p:attrNameLst>
                                      </p:cBhvr>
                                      <p:to>
                                        <p:strVal val="visible"/>
                                      </p:to>
                                    </p:set>
                                    <p:animEffect transition="in" filter="dissolve">
                                      <p:cBhvr>
                                        <p:cTn id="7" dur="500"/>
                                        <p:tgtEl>
                                          <p:spTgt spid="594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9401"/>
                                        </p:tgtEl>
                                        <p:attrNameLst>
                                          <p:attrName>style.visibility</p:attrName>
                                        </p:attrNameLst>
                                      </p:cBhvr>
                                      <p:to>
                                        <p:strVal val="visible"/>
                                      </p:to>
                                    </p:set>
                                    <p:animEffect transition="in" filter="dissolve">
                                      <p:cBhvr>
                                        <p:cTn id="12" dur="500"/>
                                        <p:tgtEl>
                                          <p:spTgt spid="594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9402"/>
                                        </p:tgtEl>
                                        <p:attrNameLst>
                                          <p:attrName>style.visibility</p:attrName>
                                        </p:attrNameLst>
                                      </p:cBhvr>
                                      <p:to>
                                        <p:strVal val="visible"/>
                                      </p:to>
                                    </p:set>
                                    <p:animEffect transition="in" filter="dissolve">
                                      <p:cBhvr>
                                        <p:cTn id="17" dur="500"/>
                                        <p:tgtEl>
                                          <p:spTgt spid="594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9403"/>
                                        </p:tgtEl>
                                        <p:attrNameLst>
                                          <p:attrName>style.visibility</p:attrName>
                                        </p:attrNameLst>
                                      </p:cBhvr>
                                      <p:to>
                                        <p:strVal val="visible"/>
                                      </p:to>
                                    </p:set>
                                    <p:animEffect transition="in" filter="dissolve">
                                      <p:cBhvr>
                                        <p:cTn id="22" dur="500"/>
                                        <p:tgtEl>
                                          <p:spTgt spid="5940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9404"/>
                                        </p:tgtEl>
                                        <p:attrNameLst>
                                          <p:attrName>style.visibility</p:attrName>
                                        </p:attrNameLst>
                                      </p:cBhvr>
                                      <p:to>
                                        <p:strVal val="visible"/>
                                      </p:to>
                                    </p:set>
                                    <p:animEffect transition="in" filter="dissolve">
                                      <p:cBhvr>
                                        <p:cTn id="27" dur="500"/>
                                        <p:tgtEl>
                                          <p:spTgt spid="59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1" grpId="0"/>
      <p:bldP spid="59402" grpId="0"/>
      <p:bldP spid="59403" grpId="0"/>
      <p:bldP spid="5940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Text Box 4"/>
          <p:cNvSpPr txBox="1">
            <a:spLocks noChangeArrowheads="1"/>
          </p:cNvSpPr>
          <p:nvPr/>
        </p:nvSpPr>
        <p:spPr bwMode="auto">
          <a:xfrm>
            <a:off x="609600" y="762000"/>
            <a:ext cx="7788275" cy="526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t>Photoelectron interaction with the target atom is described by the following equation:</a:t>
            </a:r>
          </a:p>
          <a:p>
            <a:pPr eaLnBrk="1" hangingPunct="1"/>
            <a:endParaRPr lang="en-US"/>
          </a:p>
          <a:p>
            <a:pPr algn="ctr" eaLnBrk="1" hangingPunct="1"/>
            <a:r>
              <a:rPr lang="en-US" sz="2800" b="1">
                <a:solidFill>
                  <a:schemeClr val="folHlink"/>
                </a:solidFill>
              </a:rPr>
              <a:t>KE = E</a:t>
            </a:r>
            <a:r>
              <a:rPr lang="en-US" sz="2800" b="1" baseline="-25000">
                <a:solidFill>
                  <a:schemeClr val="folHlink"/>
                </a:solidFill>
              </a:rPr>
              <a:t>x</a:t>
            </a:r>
            <a:r>
              <a:rPr lang="en-US" sz="2800" b="1">
                <a:solidFill>
                  <a:schemeClr val="folHlink"/>
                </a:solidFill>
              </a:rPr>
              <a:t> - P</a:t>
            </a:r>
          </a:p>
          <a:p>
            <a:pPr eaLnBrk="1" hangingPunct="1"/>
            <a:endParaRPr lang="en-US"/>
          </a:p>
          <a:p>
            <a:pPr eaLnBrk="1" hangingPunct="1"/>
            <a:r>
              <a:rPr lang="en-US"/>
              <a:t>Where 	</a:t>
            </a:r>
          </a:p>
          <a:p>
            <a:pPr lvl="1" eaLnBrk="1" hangingPunct="1">
              <a:buFontTx/>
              <a:buChar char="•"/>
            </a:pPr>
            <a:r>
              <a:rPr lang="en-US"/>
              <a:t> KE is the kinetic energy of the photoelectron</a:t>
            </a:r>
          </a:p>
          <a:p>
            <a:pPr lvl="1" eaLnBrk="1" hangingPunct="1">
              <a:buFontTx/>
              <a:buChar char="•"/>
            </a:pPr>
            <a:r>
              <a:rPr lang="en-US"/>
              <a:t> E</a:t>
            </a:r>
            <a:r>
              <a:rPr lang="en-US" baseline="-25000"/>
              <a:t>x</a:t>
            </a:r>
            <a:r>
              <a:rPr lang="en-US"/>
              <a:t> is the energy of the incident X-ray photon</a:t>
            </a:r>
          </a:p>
          <a:p>
            <a:pPr lvl="1" eaLnBrk="1" hangingPunct="1">
              <a:buFontTx/>
              <a:buChar char="•"/>
            </a:pPr>
            <a:r>
              <a:rPr lang="en-US"/>
              <a:t> P is the energy required to remove the electron or its binding energy in the atom</a:t>
            </a:r>
          </a:p>
          <a:p>
            <a:pPr eaLnBrk="1" hangingPunct="1">
              <a:buFontTx/>
              <a:buChar char="•"/>
            </a:pPr>
            <a:endParaRPr lang="en-US"/>
          </a:p>
          <a:p>
            <a:pPr eaLnBrk="1" hangingPunct="1"/>
            <a:r>
              <a:rPr lang="en-US"/>
              <a:t>As regards interaction with matter (particularly living tissue), all of these interactions can result in atomic and molecular damage and heat.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0420"/>
                                        </p:tgtEl>
                                        <p:attrNameLst>
                                          <p:attrName>style.visibility</p:attrName>
                                        </p:attrNameLst>
                                      </p:cBhvr>
                                      <p:to>
                                        <p:strVal val="visible"/>
                                      </p:to>
                                    </p:set>
                                    <p:animEffect transition="in" filter="dissolve">
                                      <p:cBhvr>
                                        <p:cTn id="7" dur="500"/>
                                        <p:tgtEl>
                                          <p:spTgt spid="60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609600" y="304800"/>
            <a:ext cx="7772400" cy="6248400"/>
          </a:xfrm>
        </p:spPr>
        <p:txBody>
          <a:bodyPr/>
          <a:lstStyle/>
          <a:p>
            <a:pPr eaLnBrk="1" hangingPunct="1">
              <a:buClr>
                <a:schemeClr val="tx1"/>
              </a:buClr>
              <a:buSzTx/>
            </a:pPr>
            <a:r>
              <a:rPr lang="en-US" b="1" smtClean="0">
                <a:solidFill>
                  <a:schemeClr val="folHlink"/>
                </a:solidFill>
              </a:rPr>
              <a:t>Compton Effect</a:t>
            </a:r>
          </a:p>
          <a:p>
            <a:pPr lvl="1" eaLnBrk="1" hangingPunct="1">
              <a:buSzTx/>
            </a:pPr>
            <a:r>
              <a:rPr lang="en-US" smtClean="0"/>
              <a:t>Also called “incoherent scattering”</a:t>
            </a:r>
          </a:p>
          <a:p>
            <a:pPr lvl="1" eaLnBrk="1" hangingPunct="1">
              <a:buSzTx/>
            </a:pPr>
            <a:r>
              <a:rPr lang="en-US" smtClean="0"/>
              <a:t>Occurs when an X-ray photon ejects an electron and scatters a lower energy X-ray photon from the atom</a:t>
            </a:r>
          </a:p>
          <a:p>
            <a:pPr lvl="1" eaLnBrk="1" hangingPunct="1">
              <a:buSzTx/>
            </a:pPr>
            <a:r>
              <a:rPr lang="en-US" smtClean="0"/>
              <a:t>Occurs between 100 keV and 10 Mev; not significant at energies involved in XRD </a:t>
            </a:r>
          </a:p>
          <a:p>
            <a:pPr eaLnBrk="1" hangingPunct="1">
              <a:buClr>
                <a:schemeClr val="tx1"/>
              </a:buClr>
              <a:buSzTx/>
            </a:pPr>
            <a:r>
              <a:rPr lang="en-US" b="1" smtClean="0">
                <a:solidFill>
                  <a:schemeClr val="folHlink"/>
                </a:solidFill>
              </a:rPr>
              <a:t>Pair Production</a:t>
            </a:r>
          </a:p>
          <a:p>
            <a:pPr lvl="1" eaLnBrk="1" hangingPunct="1">
              <a:buSzTx/>
            </a:pPr>
            <a:r>
              <a:rPr lang="en-US" smtClean="0"/>
              <a:t>Produces an electron and positron with annihilation of the X-ray photon</a:t>
            </a:r>
          </a:p>
          <a:p>
            <a:pPr lvl="1" eaLnBrk="1" hangingPunct="1">
              <a:buSzTx/>
            </a:pPr>
            <a:r>
              <a:rPr lang="en-US" smtClean="0"/>
              <a:t>Occurs with X-ray photons exceeding 2 MeV</a:t>
            </a:r>
          </a:p>
          <a:p>
            <a:pPr lvl="1" eaLnBrk="1" hangingPunct="1">
              <a:buSzTx/>
            </a:pPr>
            <a:r>
              <a:rPr lang="en-US" smtClean="0"/>
              <a:t>Does not occur at energies involved in XRD</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dissolve">
                                      <p:cBhvr>
                                        <p:cTn id="7" dur="500"/>
                                        <p:tgtEl>
                                          <p:spTgt spid="61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dissolve">
                                      <p:cBhvr>
                                        <p:cTn id="12" dur="500"/>
                                        <p:tgtEl>
                                          <p:spTgt spid="614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dissolve">
                                      <p:cBhvr>
                                        <p:cTn id="17" dur="500"/>
                                        <p:tgtEl>
                                          <p:spTgt spid="614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443">
                                            <p:txEl>
                                              <p:pRg st="3" end="3"/>
                                            </p:txEl>
                                          </p:spTgt>
                                        </p:tgtEl>
                                        <p:attrNameLst>
                                          <p:attrName>style.visibility</p:attrName>
                                        </p:attrNameLst>
                                      </p:cBhvr>
                                      <p:to>
                                        <p:strVal val="visible"/>
                                      </p:to>
                                    </p:set>
                                    <p:animEffect transition="in" filter="dissolve">
                                      <p:cBhvr>
                                        <p:cTn id="22" dur="500"/>
                                        <p:tgtEl>
                                          <p:spTgt spid="614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1443">
                                            <p:txEl>
                                              <p:pRg st="4" end="4"/>
                                            </p:txEl>
                                          </p:spTgt>
                                        </p:tgtEl>
                                        <p:attrNameLst>
                                          <p:attrName>style.visibility</p:attrName>
                                        </p:attrNameLst>
                                      </p:cBhvr>
                                      <p:to>
                                        <p:strVal val="visible"/>
                                      </p:to>
                                    </p:set>
                                    <p:animEffect transition="in" filter="dissolve">
                                      <p:cBhvr>
                                        <p:cTn id="27" dur="500"/>
                                        <p:tgtEl>
                                          <p:spTgt spid="6144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1443">
                                            <p:txEl>
                                              <p:pRg st="5" end="5"/>
                                            </p:txEl>
                                          </p:spTgt>
                                        </p:tgtEl>
                                        <p:attrNameLst>
                                          <p:attrName>style.visibility</p:attrName>
                                        </p:attrNameLst>
                                      </p:cBhvr>
                                      <p:to>
                                        <p:strVal val="visible"/>
                                      </p:to>
                                    </p:set>
                                    <p:animEffect transition="in" filter="dissolve">
                                      <p:cBhvr>
                                        <p:cTn id="32" dur="500"/>
                                        <p:tgtEl>
                                          <p:spTgt spid="6144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1443">
                                            <p:txEl>
                                              <p:pRg st="6" end="6"/>
                                            </p:txEl>
                                          </p:spTgt>
                                        </p:tgtEl>
                                        <p:attrNameLst>
                                          <p:attrName>style.visibility</p:attrName>
                                        </p:attrNameLst>
                                      </p:cBhvr>
                                      <p:to>
                                        <p:strVal val="visible"/>
                                      </p:to>
                                    </p:set>
                                    <p:animEffect transition="in" filter="dissolve">
                                      <p:cBhvr>
                                        <p:cTn id="37" dur="500"/>
                                        <p:tgtEl>
                                          <p:spTgt spid="6144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1443">
                                            <p:txEl>
                                              <p:pRg st="7" end="7"/>
                                            </p:txEl>
                                          </p:spTgt>
                                        </p:tgtEl>
                                        <p:attrNameLst>
                                          <p:attrName>style.visibility</p:attrName>
                                        </p:attrNameLst>
                                      </p:cBhvr>
                                      <p:to>
                                        <p:strVal val="visible"/>
                                      </p:to>
                                    </p:set>
                                    <p:animEffect transition="in" filter="dissolve">
                                      <p:cBhvr>
                                        <p:cTn id="42" dur="500"/>
                                        <p:tgtEl>
                                          <p:spTgt spid="614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685800" y="685800"/>
            <a:ext cx="7772400" cy="5715000"/>
          </a:xfrm>
        </p:spPr>
        <p:txBody>
          <a:bodyPr/>
          <a:lstStyle/>
          <a:p>
            <a:pPr algn="ctr" eaLnBrk="1" hangingPunct="1">
              <a:buFont typeface="Wingdings" pitchFamily="2" charset="2"/>
              <a:buNone/>
            </a:pPr>
            <a:r>
              <a:rPr lang="en-US" b="1" smtClean="0">
                <a:solidFill>
                  <a:schemeClr val="folHlink"/>
                </a:solidFill>
              </a:rPr>
              <a:t>Other Radiation Effects</a:t>
            </a:r>
          </a:p>
          <a:p>
            <a:pPr eaLnBrk="1" hangingPunct="1">
              <a:buFont typeface="Wingdings" pitchFamily="2" charset="2"/>
              <a:buNone/>
            </a:pPr>
            <a:r>
              <a:rPr lang="en-US" sz="2000" smtClean="0"/>
              <a:t/>
            </a:r>
            <a:br>
              <a:rPr lang="en-US" sz="2000" smtClean="0"/>
            </a:br>
            <a:r>
              <a:rPr lang="en-US" sz="2000" smtClean="0"/>
              <a:t>While other effects are minor as regards radiation damage effects and safety, they can be significant in other aspects of radiation science.</a:t>
            </a:r>
          </a:p>
          <a:p>
            <a:pPr eaLnBrk="1" hangingPunct="1">
              <a:buClr>
                <a:schemeClr val="tx1"/>
              </a:buClr>
            </a:pPr>
            <a:r>
              <a:rPr lang="en-US" b="1" smtClean="0">
                <a:solidFill>
                  <a:schemeClr val="folHlink"/>
                </a:solidFill>
              </a:rPr>
              <a:t>Thomson Scattering</a:t>
            </a:r>
            <a:r>
              <a:rPr lang="en-US" smtClean="0"/>
              <a:t> (a.k.a Rayleigh, coherent or classical scattering) is what makes X-ray diffraction possible</a:t>
            </a:r>
          </a:p>
          <a:p>
            <a:pPr eaLnBrk="1" hangingPunct="1">
              <a:buClr>
                <a:schemeClr val="tx1"/>
              </a:buClr>
            </a:pPr>
            <a:r>
              <a:rPr lang="en-US" b="1" smtClean="0">
                <a:solidFill>
                  <a:schemeClr val="folHlink"/>
                </a:solidFill>
              </a:rPr>
              <a:t>Photodisintegration</a:t>
            </a:r>
            <a:r>
              <a:rPr lang="en-US" smtClean="0"/>
              <a:t> occurs when the X-ray photon is captured by the nucleus with the ejection of a particle at high energy from the nucleus.  This high-energy process is intrinsic to nuclear fission reactions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dissolve">
                                      <p:cBhvr>
                                        <p:cTn id="7" dur="500"/>
                                        <p:tgtEl>
                                          <p:spTgt spid="6246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2467">
                                            <p:txEl>
                                              <p:pRg st="1" end="1"/>
                                            </p:txEl>
                                          </p:spTgt>
                                        </p:tgtEl>
                                        <p:attrNameLst>
                                          <p:attrName>style.visibility</p:attrName>
                                        </p:attrNameLst>
                                      </p:cBhvr>
                                      <p:to>
                                        <p:strVal val="visible"/>
                                      </p:to>
                                    </p:set>
                                    <p:animEffect transition="in" filter="dissolve">
                                      <p:cBhvr>
                                        <p:cTn id="10" dur="500"/>
                                        <p:tgtEl>
                                          <p:spTgt spid="6246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62467">
                                            <p:txEl>
                                              <p:pRg st="2" end="2"/>
                                            </p:txEl>
                                          </p:spTgt>
                                        </p:tgtEl>
                                        <p:attrNameLst>
                                          <p:attrName>style.visibility</p:attrName>
                                        </p:attrNameLst>
                                      </p:cBhvr>
                                      <p:to>
                                        <p:strVal val="visible"/>
                                      </p:to>
                                    </p:set>
                                    <p:animEffect transition="in" filter="dissolve">
                                      <p:cBhvr>
                                        <p:cTn id="15" dur="500"/>
                                        <p:tgtEl>
                                          <p:spTgt spid="6246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2467">
                                            <p:txEl>
                                              <p:pRg st="3" end="3"/>
                                            </p:txEl>
                                          </p:spTgt>
                                        </p:tgtEl>
                                        <p:attrNameLst>
                                          <p:attrName>style.visibility</p:attrName>
                                        </p:attrNameLst>
                                      </p:cBhvr>
                                      <p:to>
                                        <p:strVal val="visible"/>
                                      </p:to>
                                    </p:set>
                                    <p:animEffect transition="in" filter="dissolve">
                                      <p:cBhvr>
                                        <p:cTn id="20" dur="500"/>
                                        <p:tgtEl>
                                          <p:spTgt spid="624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theme/theme1.xml><?xml version="1.0" encoding="utf-8"?>
<a:theme xmlns:a="http://schemas.openxmlformats.org/drawingml/2006/main" name="XRD Class">
  <a:themeElements>
    <a:clrScheme name="XRD Class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XRD Class">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XRD Class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XRD Class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XRD Class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XRD Class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XRD Class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XRD Class</Template>
  <TotalTime>1057</TotalTime>
  <Words>1792</Words>
  <Application>Microsoft Office PowerPoint</Application>
  <PresentationFormat>On-screen Show (4:3)</PresentationFormat>
  <Paragraphs>186</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Times New Roman</vt:lpstr>
      <vt:lpstr>Arial</vt:lpstr>
      <vt:lpstr>Wingdings</vt:lpstr>
      <vt:lpstr>Calibri</vt:lpstr>
      <vt:lpstr>Wingdings 3</vt:lpstr>
      <vt:lpstr>XRD Class</vt:lpstr>
      <vt:lpstr>Radiation Safety for X-ray Diffraction</vt:lpstr>
      <vt:lpstr>Safety Requirements for Lab Use</vt:lpstr>
      <vt:lpstr>Radiation Safety Tutorial Resources</vt:lpstr>
      <vt:lpstr>Interaction of X-rays with Matter</vt:lpstr>
      <vt:lpstr>PowerPoint Presentation</vt:lpstr>
      <vt:lpstr>PowerPoint Presentation</vt:lpstr>
      <vt:lpstr>PowerPoint Presentation</vt:lpstr>
      <vt:lpstr>PowerPoint Presentation</vt:lpstr>
      <vt:lpstr>PowerPoint Presentation</vt:lpstr>
      <vt:lpstr>Measurement of Radiation Dose</vt:lpstr>
      <vt:lpstr>Background Radiation</vt:lpstr>
      <vt:lpstr>Maximum Permissible Dose Equivalents for Radiation Workers (NM and UNM)</vt:lpstr>
      <vt:lpstr>Occupational Exposure</vt:lpstr>
      <vt:lpstr>Long-term Effects of Radiation Exposure</vt:lpstr>
      <vt:lpstr>Bioeffects on Surface tissues</vt:lpstr>
      <vt:lpstr>Radiation Sources in X-Ray Diffraction Laboratories</vt:lpstr>
      <vt:lpstr>Measures taken to Reduce Risk of Exposure in the Laboratory</vt:lpstr>
      <vt:lpstr>The Three Principles of Radiation Protection</vt:lpstr>
      <vt:lpstr>Causes of XRD Lab Accidents</vt:lpstr>
      <vt:lpstr>UNM Requirements for Analytical  X-ray Laboratories</vt:lpstr>
    </vt:vector>
  </TitlesOfParts>
  <Company>Earth and Planetary Sciences, UNM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Radiation Safety for X-ray Diffraction</dc:title>
  <dc:creator>James R. Connolly</dc:creator>
  <cp:lastModifiedBy>Eric</cp:lastModifiedBy>
  <cp:revision>34</cp:revision>
  <cp:lastPrinted>1601-01-01T00:00:00Z</cp:lastPrinted>
  <dcterms:created xsi:type="dcterms:W3CDTF">2005-01-23T17:06:27Z</dcterms:created>
  <dcterms:modified xsi:type="dcterms:W3CDTF">2014-01-22T21:05:32Z</dcterms:modified>
</cp:coreProperties>
</file>