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8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85DC7-17BD-452D-8040-1E097F876E8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920D-9617-444A-9798-4CBFBFAC2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C01E2886-4663-40FE-9880-D491A254331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146DCD33-3182-4988-BBEC-C8B101497EB9}" type="slidenum">
              <a:rPr lang="en-US"/>
              <a:pPr/>
              <a:t>10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F9186D78-9A94-4302-9B24-5A69B04C4D1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78249119-E0E0-4EB7-8A20-46E6D5B9FD8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860535A3-C650-49DD-BA50-3B4F6FA3BFE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557DE902-FE79-41DB-B5A1-B41DFB345739}" type="slidenum">
              <a:rPr lang="en-US"/>
              <a:pPr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37EA94FA-DDE4-4FBD-9BBB-7AD74D9C633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5C364570-C47A-444B-8EC1-B1DF9FE46F5B}" type="slidenum">
              <a:rPr lang="en-US"/>
              <a:pPr/>
              <a:t>17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9363CB7F-4BC3-4B6C-AD5D-2DACDC1B5E0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870E7758-878F-4C43-B1D4-E5401515536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CD13CCE7-A6A0-4843-8F00-EBECAD30288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9EAFC7D5-58D4-4317-ACF3-1F538B3DE1E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DDD41566-4669-448D-AE2F-455857661A8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59B20B7D-7CB7-49A0-B7E2-84B7B5DCD65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B40A5413-81E6-493B-8791-2B3DA009865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9788F7CB-765C-44D4-AAD2-690669E441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F26EFC9E-3B57-4D21-B0F3-78314A2B32A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73C4E303-6075-471C-95DC-832112BA415E}" type="slidenum">
              <a:rPr lang="en-US"/>
              <a:pPr/>
              <a:t>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AAA238DB-B0BC-467C-A2D4-55B6FC490262}" type="slidenum">
              <a:rPr lang="en-US"/>
              <a:pPr/>
              <a:t>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98E9BA64-3EF4-4D28-B562-AFA467AB38C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4BD99B0F-009F-48A4-8075-1C3C72FD8BFF}" type="slidenum">
              <a:rPr lang="en-US"/>
              <a:pPr/>
              <a:t>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B137852D-27C2-4F13-A3CB-AE0E8A3E98E5}" type="slidenum">
              <a:rPr lang="en-US"/>
              <a:pPr/>
              <a:t>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13.</a:t>
            </a:r>
            <a:fld id="{39501396-79AE-467F-8A88-BDBB66CDD386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Notes Placeholder 7"/>
          <p:cNvSpPr>
            <a:spLocks noGrp="1"/>
          </p:cNvSpPr>
          <p:nvPr/>
        </p:nvSpPr>
        <p:spPr bwMode="auto">
          <a:xfrm>
            <a:off x="914400" y="4343320"/>
            <a:ext cx="5029200" cy="4114641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30000"/>
              </a:spcBef>
            </a:pPr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A6BA-6464-4233-9B08-B4A2FB68A4B6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ADF4-8E7B-4633-9B5C-5A99060FD56D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A1B8-13A7-4A3D-A9E8-421F14A717E3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307975"/>
            <a:ext cx="83915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5975" y="1600200"/>
            <a:ext cx="802005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6803-8568-43F3-8D04-89F5FB772E10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4D4-0D5F-43F7-B825-9CBDB1811513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174-0A6D-486D-846B-90153310A7EC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C302-A222-4350-A6CA-97CF99BB485D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861F-D938-4DD2-84AF-2D31355EBC05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65C8-D5F2-4577-BEF4-28B6E8276B62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262B-1E8B-4BD7-B47B-2352AC09C60A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3F0A-A256-44AE-923C-F7CECA0AE99F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6A9D-AADE-445F-B96F-40F522F986C2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098C-BEA6-4F83-91BF-84FDF03F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324850" cy="5826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Capital Structure</a:t>
            </a:r>
          </a:p>
          <a:p>
            <a:r>
              <a:rPr lang="en-US" sz="2400" dirty="0" smtClean="0"/>
              <a:t>Refers to the mix of debt and equity that a company uses to finance its business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Capital Restructuring</a:t>
            </a:r>
          </a:p>
          <a:p>
            <a:pPr eaLnBrk="1" hangingPunct="1"/>
            <a:r>
              <a:rPr lang="en-US" sz="2400" dirty="0" smtClean="0"/>
              <a:t>Capital restructuring involves changing the amount of leverage a firm has without changing the firm’s assets</a:t>
            </a:r>
          </a:p>
          <a:p>
            <a:pPr eaLnBrk="1" hangingPunct="1"/>
            <a:r>
              <a:rPr lang="en-US" sz="2400" dirty="0" smtClean="0"/>
              <a:t>The firm can increase leverage by issuing debt and repurchasing outstanding shares</a:t>
            </a:r>
          </a:p>
          <a:p>
            <a:pPr eaLnBrk="1" hangingPunct="1"/>
            <a:r>
              <a:rPr lang="en-US" sz="2400" dirty="0" smtClean="0"/>
              <a:t>The firm can decrease leverage by issuing new shares and retiring outstanding debt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Case II – Value of the firm (Proposition I)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97825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value of the firm increases by the present value of the annual interest tax shield</a:t>
            </a:r>
          </a:p>
          <a:p>
            <a:pPr lvl="1" eaLnBrk="1" hangingPunct="1"/>
            <a:r>
              <a:rPr lang="en-US" dirty="0" smtClean="0"/>
              <a:t>Value of a levered firm = value of an unlevered firm + PV of interest tax shield</a:t>
            </a:r>
          </a:p>
          <a:p>
            <a:pPr lvl="1" eaLnBrk="1" hangingPunct="1"/>
            <a:r>
              <a:rPr lang="en-US" dirty="0" smtClean="0"/>
              <a:t>Value of equity = Value of the firm – Value of debt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Assuming perpetual cash flows</a:t>
            </a:r>
          </a:p>
          <a:p>
            <a:pPr lvl="1" eaLnBrk="1" hangingPunct="1"/>
            <a:r>
              <a:rPr lang="en-US" dirty="0" smtClean="0"/>
              <a:t>V</a:t>
            </a:r>
            <a:r>
              <a:rPr lang="en-US" baseline="-25000" dirty="0" smtClean="0"/>
              <a:t>U</a:t>
            </a:r>
            <a:r>
              <a:rPr lang="en-US" dirty="0" smtClean="0"/>
              <a:t> = EBIT(1-T) / R</a:t>
            </a:r>
            <a:r>
              <a:rPr lang="en-US" baseline="-25000" dirty="0" smtClean="0"/>
              <a:t>U</a:t>
            </a:r>
            <a:endParaRPr lang="en-US" dirty="0" smtClean="0"/>
          </a:p>
          <a:p>
            <a:pPr lvl="1" eaLnBrk="1" hangingPunct="1"/>
            <a:r>
              <a:rPr lang="en-US" dirty="0" smtClean="0"/>
              <a:t>V</a:t>
            </a:r>
            <a:r>
              <a:rPr lang="en-US" baseline="-25000" dirty="0" smtClean="0"/>
              <a:t>L</a:t>
            </a:r>
            <a:r>
              <a:rPr lang="en-US" dirty="0" smtClean="0"/>
              <a:t> = V</a:t>
            </a:r>
            <a:r>
              <a:rPr lang="en-US" baseline="-25000" dirty="0" smtClean="0"/>
              <a:t>U</a:t>
            </a:r>
            <a:r>
              <a:rPr lang="en-US" dirty="0" smtClean="0"/>
              <a:t> + DT</a:t>
            </a:r>
            <a:r>
              <a:rPr lang="en-US" baseline="-25000" dirty="0" smtClean="0"/>
              <a:t>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Example: Case II – Value of the firm (Proposition I)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Data</a:t>
            </a:r>
          </a:p>
          <a:p>
            <a:pPr lvl="1" eaLnBrk="1" hangingPunct="1"/>
            <a:r>
              <a:rPr lang="en-US" sz="2400" dirty="0" smtClean="0"/>
              <a:t>EBIT = 25 million; Tax rate = 35%; Debt = $75 million; Cost of debt = 9%; Unlevered cost of capital = 12%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U</a:t>
            </a:r>
            <a:r>
              <a:rPr lang="en-US" dirty="0" smtClean="0"/>
              <a:t> = 25(1-.35) / .12 = $135.42 million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L</a:t>
            </a:r>
            <a:r>
              <a:rPr lang="en-US" dirty="0" smtClean="0"/>
              <a:t> = 135.42 + 75(.35) = $161.67 million</a:t>
            </a:r>
          </a:p>
          <a:p>
            <a:pPr lvl="1"/>
            <a:r>
              <a:rPr lang="en-US" dirty="0" smtClean="0"/>
              <a:t>E = 161.67 – 75 = $86.67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2743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Note also that you can calculate the value of the firm as the sum of the present values of the cash flows to debt and equity</a:t>
            </a:r>
          </a:p>
          <a:p>
            <a:pPr lvl="1"/>
            <a:r>
              <a:rPr lang="en-US" sz="2000" dirty="0" smtClean="0"/>
              <a:t>V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= D + E</a:t>
            </a:r>
          </a:p>
          <a:p>
            <a:pPr lvl="1">
              <a:buNone/>
            </a:pPr>
            <a:r>
              <a:rPr lang="en-US" dirty="0" smtClean="0"/>
              <a:t>   		  = R</a:t>
            </a:r>
            <a:r>
              <a:rPr lang="en-US" baseline="-25000" dirty="0" smtClean="0"/>
              <a:t>D</a:t>
            </a:r>
            <a:r>
              <a:rPr lang="en-US" dirty="0" smtClean="0"/>
              <a:t>D/R</a:t>
            </a:r>
            <a:r>
              <a:rPr lang="en-US" baseline="-25000" dirty="0" smtClean="0"/>
              <a:t>D</a:t>
            </a:r>
            <a:r>
              <a:rPr lang="en-US" dirty="0" smtClean="0"/>
              <a:t> + {(EBIT – R</a:t>
            </a:r>
            <a:r>
              <a:rPr lang="en-US" baseline="-25000" dirty="0" smtClean="0"/>
              <a:t>D</a:t>
            </a:r>
            <a:r>
              <a:rPr lang="en-US" dirty="0" smtClean="0"/>
              <a:t>D)(1-t)}/R</a:t>
            </a:r>
            <a:r>
              <a:rPr lang="en-US" baseline="-25000" dirty="0" smtClean="0"/>
              <a:t>E</a:t>
            </a:r>
          </a:p>
          <a:p>
            <a:pPr lvl="1">
              <a:buNone/>
            </a:pPr>
            <a:r>
              <a:rPr lang="en-US" dirty="0" smtClean="0"/>
              <a:t>        =  75 + {(25-6.75)(.65)}/0.1369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581400"/>
            <a:ext cx="1337546" cy="369332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EBIT – R</a:t>
            </a:r>
            <a:r>
              <a:rPr lang="en-US" baseline="-25000" dirty="0" smtClean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581400"/>
            <a:ext cx="421910" cy="369332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1-t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581400"/>
            <a:ext cx="3904082" cy="369332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E </a:t>
            </a:r>
            <a:r>
              <a:rPr lang="en-US" dirty="0" smtClean="0">
                <a:solidFill>
                  <a:schemeClr val="tx2"/>
                </a:solidFill>
              </a:rPr>
              <a:t>- see calculation on slide #15 below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43200" y="31242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4800" y="3124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181600" y="3124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4495800"/>
            <a:ext cx="115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86.65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ros91585_1704"/>
          <p:cNvPicPr>
            <a:picLocks noChangeAspect="1" noChangeArrowheads="1"/>
          </p:cNvPicPr>
          <p:nvPr/>
        </p:nvPicPr>
        <p:blipFill>
          <a:blip r:embed="rId3" cstate="print"/>
          <a:srcRect r="29146"/>
          <a:stretch>
            <a:fillRect/>
          </a:stretch>
        </p:blipFill>
        <p:spPr bwMode="auto">
          <a:xfrm>
            <a:off x="990600" y="1295400"/>
            <a:ext cx="7772400" cy="47529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Case II – WACC (Proposition II)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WACC decreases as D/E </a:t>
            </a:r>
            <a:r>
              <a:rPr lang="en-US" dirty="0" smtClean="0"/>
              <a:t>increases</a:t>
            </a:r>
          </a:p>
          <a:p>
            <a:pPr lvl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= (E/V)R</a:t>
            </a:r>
            <a:r>
              <a:rPr lang="en-US" baseline="-25000" dirty="0" smtClean="0"/>
              <a:t>E</a:t>
            </a:r>
            <a:r>
              <a:rPr lang="en-US" dirty="0" smtClean="0"/>
              <a:t> + (D/V)(R</a:t>
            </a:r>
            <a:r>
              <a:rPr lang="en-US" baseline="-25000" dirty="0" smtClean="0"/>
              <a:t>D</a:t>
            </a:r>
            <a:r>
              <a:rPr lang="en-US" dirty="0" smtClean="0"/>
              <a:t>)(1-T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R</a:t>
            </a:r>
            <a:r>
              <a:rPr lang="en-US" baseline="-25000" dirty="0" smtClean="0"/>
              <a:t>E</a:t>
            </a:r>
            <a:r>
              <a:rPr lang="en-US" dirty="0" smtClean="0"/>
              <a:t> = R</a:t>
            </a:r>
            <a:r>
              <a:rPr lang="en-US" baseline="-25000" dirty="0" smtClean="0"/>
              <a:t>U</a:t>
            </a:r>
            <a:r>
              <a:rPr lang="en-US" dirty="0" smtClean="0"/>
              <a:t> + (R</a:t>
            </a:r>
            <a:r>
              <a:rPr lang="en-US" baseline="-25000" dirty="0" smtClean="0"/>
              <a:t>U</a:t>
            </a:r>
            <a:r>
              <a:rPr lang="en-US" dirty="0" smtClean="0"/>
              <a:t> – R</a:t>
            </a:r>
            <a:r>
              <a:rPr lang="en-US" baseline="-25000" dirty="0" smtClean="0"/>
              <a:t>D</a:t>
            </a:r>
            <a:r>
              <a:rPr lang="en-US" dirty="0" smtClean="0"/>
              <a:t>)(D/E)(1-T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lvl="1"/>
            <a:r>
              <a:rPr lang="en-US" dirty="0" smtClean="0"/>
              <a:t>The after-tax cost of debt is lower</a:t>
            </a:r>
          </a:p>
          <a:p>
            <a:pPr lvl="1"/>
            <a:r>
              <a:rPr lang="en-US" dirty="0" smtClean="0"/>
              <a:t>The cost of equity does not rise as fast as it does when T</a:t>
            </a:r>
            <a:r>
              <a:rPr lang="en-US" baseline="-25000" dirty="0" smtClean="0"/>
              <a:t>C</a:t>
            </a:r>
            <a:r>
              <a:rPr lang="en-US" dirty="0" smtClean="0"/>
              <a:t> = 0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Example: Case II – WACC (Proposition II)</a:t>
            </a:r>
          </a:p>
          <a:p>
            <a:pPr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R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= 12 + (12-9)(75/86.67)(1-.35) = 13.69%</a:t>
            </a:r>
          </a:p>
          <a:p>
            <a:pPr lvl="1"/>
            <a:r>
              <a:rPr lang="en-US" sz="2000" dirty="0" smtClean="0"/>
              <a:t>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(86.67/161.67)(13.69) + (75/161.67)(9)(1-.35)</a:t>
            </a:r>
            <a:br>
              <a:rPr lang="en-US" sz="2000" dirty="0" smtClean="0"/>
            </a:br>
            <a:r>
              <a:rPr lang="en-US" sz="2000" dirty="0" smtClean="0"/>
              <a:t>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10.05% 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Suppose that the firm changes its capital structure so that the debt-to-equity ratio becomes 1.</a:t>
            </a:r>
          </a:p>
          <a:p>
            <a:pPr eaLnBrk="1" hangingPunct="1"/>
            <a:r>
              <a:rPr lang="en-US" sz="2400" dirty="0" smtClean="0"/>
              <a:t>What will happen to the cost of equity under the new capital structure?</a:t>
            </a:r>
          </a:p>
          <a:p>
            <a:pPr lvl="1" eaLnBrk="1" hangingPunct="1"/>
            <a:r>
              <a:rPr lang="en-US" sz="2000" dirty="0" smtClean="0"/>
              <a:t>R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= 12 + (12 - 9)(1)(1-.35) = 13.95%</a:t>
            </a:r>
          </a:p>
          <a:p>
            <a:pPr eaLnBrk="1" hangingPunct="1"/>
            <a:r>
              <a:rPr lang="en-US" sz="2400" dirty="0" smtClean="0"/>
              <a:t>What will happen to the weighted average cost of capital?</a:t>
            </a:r>
          </a:p>
          <a:p>
            <a:pPr lvl="1" eaLnBrk="1" hangingPunct="1"/>
            <a:r>
              <a:rPr lang="en-US" sz="2000" dirty="0" smtClean="0"/>
              <a:t>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.5(13.95) + .5(9)(1-.35) = 9.9%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7" name="Picture 19" descr="ros91585_1705"/>
          <p:cNvPicPr>
            <a:picLocks noChangeAspect="1" noChangeArrowheads="1"/>
          </p:cNvPicPr>
          <p:nvPr/>
        </p:nvPicPr>
        <p:blipFill>
          <a:blip r:embed="rId3" cstate="print"/>
          <a:srcRect l="27800"/>
          <a:stretch>
            <a:fillRect/>
          </a:stretch>
        </p:blipFill>
        <p:spPr bwMode="auto">
          <a:xfrm>
            <a:off x="1374775" y="1219200"/>
            <a:ext cx="6626225" cy="52641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Case III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97825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Now we add bankruptcy costs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 the D/E ratio increases, the probability of bankruptcy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increased probability will increase the expected bankruptcy costs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At some point, the additional value of the interest tax shield will be offset by the increase in expected bankruptcy cost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At this point, the value of the firm will start to decrease and the WACC will start to increase as more debt is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Bankruptcy Costs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97825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Direct costs</a:t>
            </a:r>
          </a:p>
          <a:p>
            <a:pPr lvl="1" eaLnBrk="1" hangingPunct="1"/>
            <a:r>
              <a:rPr lang="en-US" dirty="0" smtClean="0"/>
              <a:t>Legal and administrative costs</a:t>
            </a:r>
          </a:p>
          <a:p>
            <a:pPr lvl="1" eaLnBrk="1" hangingPunct="1"/>
            <a:r>
              <a:rPr lang="en-US" dirty="0" smtClean="0"/>
              <a:t>Ultimately cause bondholders to incur additional losses</a:t>
            </a:r>
          </a:p>
          <a:p>
            <a:pPr lvl="1" eaLnBrk="1" hangingPunct="1"/>
            <a:r>
              <a:rPr lang="en-US" dirty="0" smtClean="0"/>
              <a:t>Disincentive to debt financing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Financial distress</a:t>
            </a:r>
          </a:p>
          <a:p>
            <a:pPr lvl="1" eaLnBrk="1" hangingPunct="1"/>
            <a:r>
              <a:rPr lang="en-US" dirty="0" smtClean="0"/>
              <a:t>Significant problems in meeting debt obligations</a:t>
            </a:r>
          </a:p>
          <a:p>
            <a:pPr lvl="1" eaLnBrk="1" hangingPunct="1"/>
            <a:r>
              <a:rPr lang="en-US" dirty="0" smtClean="0"/>
              <a:t>Most firms that experience financial distress do not ultimately file for bankruptcy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924800" cy="5105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Indirect bankruptcy costs</a:t>
            </a:r>
          </a:p>
          <a:p>
            <a:pPr lvl="1" eaLnBrk="1" hangingPunct="1"/>
            <a:r>
              <a:rPr lang="en-US" dirty="0" smtClean="0"/>
              <a:t>Larger than direct costs, but more difficult to measure and estimate</a:t>
            </a:r>
          </a:p>
          <a:p>
            <a:pPr lvl="1" eaLnBrk="1" hangingPunct="1"/>
            <a:r>
              <a:rPr lang="en-US" dirty="0" smtClean="0"/>
              <a:t>Stockholders want to avoid a formal bankruptcy filing</a:t>
            </a:r>
          </a:p>
          <a:p>
            <a:pPr lvl="1" eaLnBrk="1" hangingPunct="1"/>
            <a:r>
              <a:rPr lang="en-US" dirty="0" smtClean="0"/>
              <a:t>Bondholders want to keep existing assets intact so they can at least receive that money</a:t>
            </a:r>
          </a:p>
          <a:p>
            <a:pPr lvl="1" eaLnBrk="1" hangingPunct="1"/>
            <a:r>
              <a:rPr lang="en-US" dirty="0" smtClean="0"/>
              <a:t>Assets lose value as management spends time worrying about avoiding bankruptcy instead of running the business</a:t>
            </a:r>
          </a:p>
          <a:p>
            <a:pPr lvl="1" eaLnBrk="1" hangingPunct="1"/>
            <a:r>
              <a:rPr lang="en-US" dirty="0" smtClean="0"/>
              <a:t>The firm may also lose sales, experience interrupted operations and lose valuable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Capital Structure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9563" cy="4391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Modigliani and Miller Theory of Capital Structure</a:t>
            </a:r>
          </a:p>
          <a:p>
            <a:pPr lvl="1" eaLnBrk="1" hangingPunct="1"/>
            <a:r>
              <a:rPr lang="en-US" sz="2000" dirty="0" smtClean="0">
                <a:solidFill>
                  <a:schemeClr val="tx2"/>
                </a:solidFill>
              </a:rPr>
              <a:t>Proposition I – firm value</a:t>
            </a:r>
          </a:p>
          <a:p>
            <a:pPr lvl="1" eaLnBrk="1" hangingPunct="1"/>
            <a:r>
              <a:rPr lang="en-US" sz="2000" dirty="0" smtClean="0">
                <a:solidFill>
                  <a:schemeClr val="tx2"/>
                </a:solidFill>
              </a:rPr>
              <a:t>Proposition II – WACC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The value of the firm is determined by the cash flows to the firm and the risk of the assets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To change firm value</a:t>
            </a:r>
          </a:p>
          <a:p>
            <a:pPr lvl="1" eaLnBrk="1" hangingPunct="1"/>
            <a:r>
              <a:rPr lang="en-US" sz="2000" dirty="0" smtClean="0">
                <a:solidFill>
                  <a:schemeClr val="tx2"/>
                </a:solidFill>
              </a:rPr>
              <a:t>Change the risk of the cash flows</a:t>
            </a:r>
          </a:p>
          <a:p>
            <a:pPr lvl="1" eaLnBrk="1" hangingPunct="1"/>
            <a:r>
              <a:rPr lang="en-US" sz="2000" dirty="0" smtClean="0">
                <a:solidFill>
                  <a:schemeClr val="tx2"/>
                </a:solidFill>
              </a:rPr>
              <a:t>Change the cash 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4" name="Picture 6" descr="ros91585_1706"/>
          <p:cNvPicPr>
            <a:picLocks noChangeAspect="1" noChangeArrowheads="1"/>
          </p:cNvPicPr>
          <p:nvPr/>
        </p:nvPicPr>
        <p:blipFill>
          <a:blip r:embed="rId3" cstate="print"/>
          <a:srcRect r="29208"/>
          <a:stretch>
            <a:fillRect/>
          </a:stretch>
        </p:blipFill>
        <p:spPr bwMode="auto">
          <a:xfrm>
            <a:off x="990600" y="1143000"/>
            <a:ext cx="7772400" cy="53371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2" name="Picture 8" descr="ros91585_1707"/>
          <p:cNvPicPr>
            <a:picLocks noChangeAspect="1" noChangeArrowheads="1"/>
          </p:cNvPicPr>
          <p:nvPr/>
        </p:nvPicPr>
        <p:blipFill>
          <a:blip r:embed="rId3" cstate="print"/>
          <a:srcRect l="30000"/>
          <a:stretch>
            <a:fillRect/>
          </a:stretch>
        </p:blipFill>
        <p:spPr bwMode="auto">
          <a:xfrm>
            <a:off x="922338" y="1143000"/>
            <a:ext cx="7688262" cy="50196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Conclusions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86750" cy="5181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Case I – no taxes or bankruptcy costs</a:t>
            </a:r>
          </a:p>
          <a:p>
            <a:pPr lvl="1" eaLnBrk="1" hangingPunct="1"/>
            <a:r>
              <a:rPr lang="en-US" dirty="0" smtClean="0"/>
              <a:t>No optimal capital structure</a:t>
            </a:r>
          </a:p>
          <a:p>
            <a:pPr eaLnBrk="1" hangingPunct="1"/>
            <a:r>
              <a:rPr lang="en-US" dirty="0" smtClean="0"/>
              <a:t>Case II – corporate taxes but no bankruptcy costs</a:t>
            </a:r>
          </a:p>
          <a:p>
            <a:pPr lvl="1" eaLnBrk="1" hangingPunct="1"/>
            <a:r>
              <a:rPr lang="en-US" dirty="0" smtClean="0"/>
              <a:t>Optimal capital structure is almost 100% debt</a:t>
            </a:r>
          </a:p>
          <a:p>
            <a:pPr lvl="1" eaLnBrk="1" hangingPunct="1"/>
            <a:r>
              <a:rPr lang="en-US" dirty="0" smtClean="0"/>
              <a:t>Each additional dollar of debt increases the cash flow of the firm</a:t>
            </a:r>
          </a:p>
          <a:p>
            <a:pPr eaLnBrk="1" hangingPunct="1"/>
            <a:r>
              <a:rPr lang="en-US" dirty="0" smtClean="0"/>
              <a:t>Case III – corporate taxes and bankruptcy costs</a:t>
            </a:r>
          </a:p>
          <a:p>
            <a:pPr lvl="1" eaLnBrk="1" hangingPunct="1"/>
            <a:r>
              <a:rPr lang="en-US" dirty="0" smtClean="0"/>
              <a:t>Optimal capital structure is part debt and part equity</a:t>
            </a:r>
          </a:p>
          <a:p>
            <a:pPr lvl="1" eaLnBrk="1" hangingPunct="1"/>
            <a:r>
              <a:rPr lang="en-US" dirty="0" smtClean="0"/>
              <a:t>Occurs where the benefit from an additional dollar of debt is just offset by the increase in expected bankruptcy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 descr="ros91585_1708"/>
          <p:cNvPicPr>
            <a:picLocks noChangeAspect="1" noChangeArrowheads="1"/>
          </p:cNvPicPr>
          <p:nvPr/>
        </p:nvPicPr>
        <p:blipFill>
          <a:blip r:embed="rId3" cstate="print"/>
          <a:srcRect r="29132" b="21100"/>
          <a:stretch>
            <a:fillRect/>
          </a:stretch>
        </p:blipFill>
        <p:spPr bwMode="auto">
          <a:xfrm>
            <a:off x="2667000" y="152400"/>
            <a:ext cx="5316538" cy="65532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Managerial Recommendations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tax benefit is only important if the firm has a large tax liability</a:t>
            </a:r>
          </a:p>
          <a:p>
            <a:pPr eaLnBrk="1" hangingPunct="1"/>
            <a:r>
              <a:rPr lang="en-US" dirty="0" smtClean="0"/>
              <a:t>Risk of financial distress</a:t>
            </a:r>
          </a:p>
          <a:p>
            <a:pPr lvl="1" eaLnBrk="1" hangingPunct="1"/>
            <a:r>
              <a:rPr lang="en-US" dirty="0" smtClean="0"/>
              <a:t>The greater the risk of financial distress, the less debt will be optimal for the firm</a:t>
            </a:r>
          </a:p>
          <a:p>
            <a:pPr lvl="1" eaLnBrk="1" hangingPunct="1"/>
            <a:r>
              <a:rPr lang="en-US" dirty="0" smtClean="0"/>
              <a:t>The cost of financial distress varies across firms and industries and as a manager you need to understand the cost for your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Capital Structure Theory Under Three Special Cases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2005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Case I – Assumptions</a:t>
            </a:r>
          </a:p>
          <a:p>
            <a:pPr lvl="1" eaLnBrk="1" hangingPunct="1"/>
            <a:r>
              <a:rPr lang="en-US" dirty="0" smtClean="0"/>
              <a:t>No corporate or personal taxes</a:t>
            </a:r>
          </a:p>
          <a:p>
            <a:pPr lvl="1" eaLnBrk="1" hangingPunct="1"/>
            <a:r>
              <a:rPr lang="en-US" dirty="0" smtClean="0"/>
              <a:t>No bankruptcy costs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Case II – Assumptions</a:t>
            </a:r>
          </a:p>
          <a:p>
            <a:pPr lvl="1" eaLnBrk="1" hangingPunct="1"/>
            <a:r>
              <a:rPr lang="en-US" dirty="0" smtClean="0"/>
              <a:t>Corporate taxes, but no personal taxes</a:t>
            </a:r>
          </a:p>
          <a:p>
            <a:pPr lvl="1" eaLnBrk="1" hangingPunct="1"/>
            <a:r>
              <a:rPr lang="en-US" dirty="0" smtClean="0"/>
              <a:t>No bankruptcy costs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Case III – Assumptions</a:t>
            </a:r>
          </a:p>
          <a:p>
            <a:pPr lvl="1" eaLnBrk="1" hangingPunct="1"/>
            <a:r>
              <a:rPr lang="en-US" dirty="0" smtClean="0"/>
              <a:t>Corporate taxes, but no personal taxes</a:t>
            </a:r>
          </a:p>
          <a:p>
            <a:pPr lvl="1" eaLnBrk="1" hangingPunct="1"/>
            <a:r>
              <a:rPr lang="en-US" dirty="0" smtClean="0"/>
              <a:t>Bankruptcy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Case I – Propositions I and 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2005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Value of the firm (Proposition I)</a:t>
            </a:r>
          </a:p>
          <a:p>
            <a:pPr lvl="1" eaLnBrk="1" hangingPunct="1"/>
            <a:r>
              <a:rPr lang="en-US" dirty="0" smtClean="0"/>
              <a:t>The value of the firm is NOT affected by changes in the capital structure</a:t>
            </a:r>
          </a:p>
          <a:p>
            <a:pPr lvl="1" eaLnBrk="1" hangingPunct="1"/>
            <a:r>
              <a:rPr lang="en-US" dirty="0" smtClean="0"/>
              <a:t>The cash flows of the firm do not change; therefore, value doesn’t change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WACC (Proposition II)</a:t>
            </a:r>
          </a:p>
          <a:p>
            <a:pPr lvl="1" eaLnBrk="1" hangingPunct="1"/>
            <a:r>
              <a:rPr lang="en-US" dirty="0" smtClean="0"/>
              <a:t>The WACC of the firm is NOT affected by capital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Case I - Equations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2005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WACC = 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(E/V)R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+ (D/V)R</a:t>
            </a:r>
            <a:r>
              <a:rPr lang="en-US" sz="2400" baseline="-25000" dirty="0" smtClean="0"/>
              <a:t>D</a:t>
            </a:r>
            <a:br>
              <a:rPr lang="en-US" sz="2400" baseline="-250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R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= 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+ (R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– R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)(D/E)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/>
            <a:r>
              <a:rPr lang="en-US" sz="2000" dirty="0" smtClean="0"/>
              <a:t>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is the “cost” of the firm’s business risk, i.e., the risk of the firm’s assets</a:t>
            </a:r>
          </a:p>
          <a:p>
            <a:pPr lvl="1" eaLnBrk="1" hangingPunct="1"/>
            <a:r>
              <a:rPr lang="en-US" sz="2000" dirty="0" smtClean="0"/>
              <a:t>(R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– R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)(D/E) is the “cost” of the firm’s financial risk, i.e., the additional return required by stockholders to compensate for the risk of leverage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2" name="Picture 8" descr="ros91585_1703"/>
          <p:cNvPicPr>
            <a:picLocks noChangeAspect="1" noChangeArrowheads="1"/>
          </p:cNvPicPr>
          <p:nvPr/>
        </p:nvPicPr>
        <p:blipFill>
          <a:blip r:embed="rId3" cstate="print"/>
          <a:srcRect r="46466"/>
          <a:stretch>
            <a:fillRect/>
          </a:stretch>
        </p:blipFill>
        <p:spPr bwMode="auto">
          <a:xfrm>
            <a:off x="1676401" y="1643116"/>
            <a:ext cx="6096000" cy="468148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Case II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Interest is tax deductible</a:t>
            </a:r>
          </a:p>
          <a:p>
            <a:pPr eaLnBrk="1" hangingPunct="1"/>
            <a:r>
              <a:rPr lang="en-US" sz="2400" dirty="0" smtClean="0"/>
              <a:t>Therefore, when a firm adds debt, it reduces taxes, all else equal</a:t>
            </a:r>
          </a:p>
          <a:p>
            <a:pPr eaLnBrk="1" hangingPunct="1"/>
            <a:r>
              <a:rPr lang="en-US" sz="2400" dirty="0" smtClean="0"/>
              <a:t>The reduction in taxes increases the cash flow of the firm</a:t>
            </a:r>
          </a:p>
          <a:p>
            <a:pPr eaLnBrk="1" hangingPunct="1"/>
            <a:r>
              <a:rPr lang="en-US" sz="2400" dirty="0" smtClean="0"/>
              <a:t>How should an increase in cash flows affect the value of the firm?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91525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Case II - Example</a:t>
            </a:r>
          </a:p>
        </p:txBody>
      </p:sp>
      <p:graphicFrame>
        <p:nvGraphicFramePr>
          <p:cNvPr id="36965" name="Group 101"/>
          <p:cNvGraphicFramePr>
            <a:graphicFrameLocks noGrp="1"/>
          </p:cNvGraphicFramePr>
          <p:nvPr>
            <p:ph type="tbl" idx="1"/>
          </p:nvPr>
        </p:nvGraphicFramePr>
        <p:xfrm>
          <a:off x="815975" y="1600200"/>
          <a:ext cx="8020050" cy="4189414"/>
        </p:xfrm>
        <a:graphic>
          <a:graphicData uri="http://schemas.openxmlformats.org/drawingml/2006/table">
            <a:tbl>
              <a:tblPr/>
              <a:tblGrid>
                <a:gridCol w="2501900"/>
                <a:gridCol w="2844800"/>
                <a:gridCol w="267335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Unlevered Firm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Levered Firm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Taxable Income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Taxes (34%)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1,530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Income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2,970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CFFA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BC26B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3,470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Interest Tax Shield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12138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Annual interest tax shield</a:t>
            </a:r>
          </a:p>
          <a:p>
            <a:pPr lvl="1" eaLnBrk="1" hangingPunct="1"/>
            <a:r>
              <a:rPr lang="en-US" dirty="0" smtClean="0"/>
              <a:t>Tax rate times interest payment</a:t>
            </a:r>
          </a:p>
          <a:p>
            <a:pPr lvl="1" eaLnBrk="1" hangingPunct="1"/>
            <a:r>
              <a:rPr lang="en-US" dirty="0" smtClean="0"/>
              <a:t>6,250 in 8% debt = 500 in interest expense</a:t>
            </a:r>
          </a:p>
          <a:p>
            <a:pPr lvl="1" eaLnBrk="1" hangingPunct="1"/>
            <a:r>
              <a:rPr lang="en-US" dirty="0" smtClean="0"/>
              <a:t>Annual tax shield = .34(500) = 170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Present value of annual interest tax shield</a:t>
            </a:r>
          </a:p>
          <a:p>
            <a:pPr lvl="1" eaLnBrk="1" hangingPunct="1"/>
            <a:r>
              <a:rPr lang="en-US" dirty="0" smtClean="0"/>
              <a:t>Assume perpetual debt for simplicity</a:t>
            </a:r>
          </a:p>
          <a:p>
            <a:pPr lvl="1" eaLnBrk="1" hangingPunct="1"/>
            <a:r>
              <a:rPr lang="en-US" dirty="0" smtClean="0"/>
              <a:t>PV = 170 / .08 = 2,125</a:t>
            </a:r>
          </a:p>
          <a:p>
            <a:pPr lvl="1" eaLnBrk="1" hangingPunct="1"/>
            <a:r>
              <a:rPr lang="en-US" dirty="0" smtClean="0"/>
              <a:t>PV = D(R</a:t>
            </a:r>
            <a:r>
              <a:rPr lang="en-US" baseline="-25000" dirty="0" smtClean="0"/>
              <a:t>D</a:t>
            </a:r>
            <a:r>
              <a:rPr lang="en-US" dirty="0" smtClean="0"/>
              <a:t>)(T</a:t>
            </a:r>
            <a:r>
              <a:rPr lang="en-US" baseline="-25000" dirty="0" smtClean="0"/>
              <a:t>C</a:t>
            </a:r>
            <a:r>
              <a:rPr lang="en-US" dirty="0" smtClean="0"/>
              <a:t>) / R</a:t>
            </a:r>
            <a:r>
              <a:rPr lang="en-US" baseline="-25000" dirty="0" smtClean="0"/>
              <a:t>D</a:t>
            </a:r>
            <a:r>
              <a:rPr lang="en-US" dirty="0" smtClean="0"/>
              <a:t> = DT</a:t>
            </a:r>
            <a:r>
              <a:rPr lang="en-US" baseline="-25000" dirty="0" smtClean="0"/>
              <a:t>C</a:t>
            </a:r>
            <a:r>
              <a:rPr lang="en-US" dirty="0" smtClean="0"/>
              <a:t> = 6,250(.34) = 2,125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098C-BEA6-4F83-91BF-84FDF03FD5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1045</Words>
  <Application>Microsoft Office PowerPoint</Application>
  <PresentationFormat>On-screen Show (4:3)</PresentationFormat>
  <Paragraphs>195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Capital Structure Theory</vt:lpstr>
      <vt:lpstr>Capital Structure Theory Under Three Special Cases</vt:lpstr>
      <vt:lpstr>Case I – Propositions I and II</vt:lpstr>
      <vt:lpstr>Case I - Equations</vt:lpstr>
      <vt:lpstr>Slide 6</vt:lpstr>
      <vt:lpstr>Case II </vt:lpstr>
      <vt:lpstr>Case II - Example</vt:lpstr>
      <vt:lpstr>Interest Tax Shield</vt:lpstr>
      <vt:lpstr>Case II – Value of the firm (Proposition I)</vt:lpstr>
      <vt:lpstr>Example: Case II – Value of the firm (Proposition I)</vt:lpstr>
      <vt:lpstr>Slide 12</vt:lpstr>
      <vt:lpstr>Slide 13</vt:lpstr>
      <vt:lpstr>Case II – WACC (Proposition II)</vt:lpstr>
      <vt:lpstr>Slide 15</vt:lpstr>
      <vt:lpstr>Slide 16</vt:lpstr>
      <vt:lpstr>Case III</vt:lpstr>
      <vt:lpstr>Bankruptcy Costs</vt:lpstr>
      <vt:lpstr>Slide 19</vt:lpstr>
      <vt:lpstr>Slide 20</vt:lpstr>
      <vt:lpstr>Slide 21</vt:lpstr>
      <vt:lpstr>Conclusions</vt:lpstr>
      <vt:lpstr>Slide 23</vt:lpstr>
      <vt:lpstr>Managerial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Restructuring</dc:title>
  <dc:creator>MAJ</dc:creator>
  <cp:lastModifiedBy>MAJ</cp:lastModifiedBy>
  <cp:revision>20</cp:revision>
  <dcterms:created xsi:type="dcterms:W3CDTF">2013-03-18T07:46:20Z</dcterms:created>
  <dcterms:modified xsi:type="dcterms:W3CDTF">2013-03-19T18:37:38Z</dcterms:modified>
</cp:coreProperties>
</file>