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2"/>
  </p:handoutMasterIdLst>
  <p:sldIdLst>
    <p:sldId id="256" r:id="rId2"/>
    <p:sldId id="257" r:id="rId3"/>
    <p:sldId id="282" r:id="rId4"/>
    <p:sldId id="259" r:id="rId5"/>
    <p:sldId id="261" r:id="rId6"/>
    <p:sldId id="262" r:id="rId7"/>
    <p:sldId id="263" r:id="rId8"/>
    <p:sldId id="264" r:id="rId9"/>
    <p:sldId id="269" r:id="rId10"/>
    <p:sldId id="270" r:id="rId11"/>
    <p:sldId id="272" r:id="rId12"/>
    <p:sldId id="271" r:id="rId13"/>
    <p:sldId id="273" r:id="rId14"/>
    <p:sldId id="274" r:id="rId15"/>
    <p:sldId id="275" r:id="rId16"/>
    <p:sldId id="277" r:id="rId17"/>
    <p:sldId id="276" r:id="rId18"/>
    <p:sldId id="278" r:id="rId19"/>
    <p:sldId id="279" r:id="rId20"/>
    <p:sldId id="281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B1F1F"/>
    <a:srgbClr val="053F85"/>
    <a:srgbClr val="0B5B7F"/>
    <a:srgbClr val="992727"/>
    <a:srgbClr val="9ED1EA"/>
    <a:srgbClr val="073D55"/>
    <a:srgbClr val="7C0D0A"/>
    <a:srgbClr val="BD13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599" autoAdjust="0"/>
  </p:normalViewPr>
  <p:slideViewPr>
    <p:cSldViewPr>
      <p:cViewPr>
        <p:scale>
          <a:sx n="110" d="100"/>
          <a:sy n="110" d="100"/>
        </p:scale>
        <p:origin x="-17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C57EC5-2B7C-42AA-B6CA-6B2DD2C129FD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F6CAD6-C3D9-4132-89F0-84CB70130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EACC4">
            <a:alpha val="3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 userDrawn="1"/>
        </p:nvSpPr>
        <p:spPr>
          <a:xfrm>
            <a:off x="6324600" y="2362200"/>
            <a:ext cx="2590800" cy="2590800"/>
          </a:xfrm>
          <a:prstGeom prst="ellipse">
            <a:avLst/>
          </a:prstGeom>
          <a:solidFill>
            <a:srgbClr val="8EA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8"/>
          <p:cNvSpPr/>
          <p:nvPr userDrawn="1"/>
        </p:nvSpPr>
        <p:spPr>
          <a:xfrm>
            <a:off x="457200" y="1122363"/>
            <a:ext cx="7543800" cy="2154237"/>
          </a:xfrm>
          <a:prstGeom prst="roundRect">
            <a:avLst/>
          </a:prstGeom>
          <a:solidFill>
            <a:srgbClr val="BD130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7"/>
          <p:cNvCxnSpPr/>
          <p:nvPr/>
        </p:nvCxnSpPr>
        <p:spPr>
          <a:xfrm>
            <a:off x="457200" y="3398838"/>
            <a:ext cx="5638800" cy="0"/>
          </a:xfrm>
          <a:prstGeom prst="line">
            <a:avLst/>
          </a:prstGeom>
          <a:ln w="19050">
            <a:solidFill>
              <a:srgbClr val="0B5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8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Copyright © 2013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218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5486400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200" i="0" kern="1200" dirty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927975" y="6518275"/>
            <a:ext cx="1066800" cy="328613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b="1">
                <a:solidFill>
                  <a:srgbClr val="FFFFFF"/>
                </a:solidFill>
                <a:latin typeface="Times New Roman" pitchFamily="18" charset="0"/>
                <a:ea typeface="Microsoft YaHei"/>
                <a:cs typeface="Microsoft YaHei"/>
              </a:rPr>
              <a:t>10-</a:t>
            </a:r>
            <a:fld id="{81C8C368-7C7B-4C5D-9873-788C3E97B5E7}" type="slidenum">
              <a:rPr lang="en-US" sz="1000" b="1">
                <a:solidFill>
                  <a:srgbClr val="FFFFFF"/>
                </a:solidFill>
                <a:latin typeface="Times New Roman" pitchFamily="18" charset="0"/>
                <a:ea typeface="Microsoft YaHei"/>
                <a:cs typeface="Microsoft YaHei"/>
              </a:rPr>
              <a:pPr algn="r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lang="en-US" sz="1000" b="1">
              <a:solidFill>
                <a:srgbClr val="FFFFFF"/>
              </a:solidFill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7" y="1143000"/>
            <a:ext cx="8229600" cy="4876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/>
            </a:lvl1pPr>
            <a:lvl2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800"/>
            </a:lvl2pPr>
            <a:lvl3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400"/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3631407"/>
            <a:ext cx="4708525" cy="1588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3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3175" y="6507163"/>
            <a:ext cx="4114800" cy="3302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50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The McGraw-Hill Companies, © 2013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900988" y="6518275"/>
            <a:ext cx="1066800" cy="3286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147E68-491F-4734-B93E-4716724946B3}" type="slidenum">
              <a:rPr lang="en-US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6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B5B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513513"/>
            <a:ext cx="2895600" cy="3286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9E568FF-F763-4184-A9AF-4CE99D070F0C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02400"/>
            <a:ext cx="4114800" cy="330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91400" y="6513513"/>
            <a:ext cx="1066800" cy="3286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83F274-8296-485A-BE2A-03F70D72A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25" y="152400"/>
            <a:ext cx="8566150" cy="836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0B5B7F"/>
          </a:solidFill>
          <a:latin typeface="+mj-lt"/>
          <a:ea typeface="Aharoni"/>
          <a:cs typeface="Aharoni" pitchFamily="2" charset="-79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563" y="1600200"/>
            <a:ext cx="69723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rgbClr val="0B5B7F"/>
                </a:solidFill>
                <a:latin typeface="+mj-lt"/>
              </a:rPr>
              <a:t>Bond Prices and Yields</a:t>
            </a:r>
          </a:p>
        </p:txBody>
      </p:sp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6934200" y="3048000"/>
            <a:ext cx="1905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solidFill>
                  <a:srgbClr val="0B5B7F"/>
                </a:solidFill>
              </a:rPr>
              <a:t>10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46100" y="3592513"/>
            <a:ext cx="5181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B5B7F"/>
                </a:solidFill>
              </a:rPr>
              <a:t>Bodie, Kane, and Marcus</a:t>
            </a:r>
          </a:p>
          <a:p>
            <a:r>
              <a:rPr lang="en-US" sz="3200" i="1">
                <a:solidFill>
                  <a:srgbClr val="0B5B7F"/>
                </a:solidFill>
              </a:rPr>
              <a:t>Essentials of Investments, </a:t>
            </a:r>
            <a:r>
              <a:rPr lang="en-US" sz="3200">
                <a:solidFill>
                  <a:srgbClr val="0B5B7F"/>
                </a:solidFill>
              </a:rPr>
              <a:t>9</a:t>
            </a:r>
            <a:r>
              <a:rPr lang="en-US" sz="3200" baseline="30000">
                <a:solidFill>
                  <a:srgbClr val="0B5B7F"/>
                </a:solidFill>
              </a:rPr>
              <a:t>th</a:t>
            </a:r>
            <a:r>
              <a:rPr lang="en-US" sz="3200">
                <a:solidFill>
                  <a:srgbClr val="0B5B7F"/>
                </a:solidFill>
              </a:rPr>
              <a:t> Edition</a:t>
            </a:r>
            <a:endParaRPr lang="en-US" sz="3200" i="1">
              <a:solidFill>
                <a:srgbClr val="0B5B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10.2 Bond Pricing</a:t>
            </a:r>
            <a:endParaRPr lang="en-US" dirty="0">
              <a:ea typeface="+mj-ea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Prices fall as market interest rate rises</a:t>
            </a:r>
          </a:p>
          <a:p>
            <a:r>
              <a:rPr lang="en-US" smtClean="0"/>
              <a:t>Interest rate fluctuations are primary source of bond market risk</a:t>
            </a:r>
          </a:p>
          <a:p>
            <a:r>
              <a:rPr lang="en-US" smtClean="0"/>
              <a:t>Bonds with longer maturities more sensitive to fluctuations in interest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2900" smtClean="0">
                <a:cs typeface="Aharoni"/>
              </a:rPr>
              <a:t>Table 10.2 Bond Prices at Different Interest Rates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971675"/>
            <a:ext cx="7991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ea typeface="+mj-ea"/>
              </a:rPr>
              <a:t>Figure 10.3 Inverse Relationship between Bond Prices and Yields</a:t>
            </a:r>
            <a:endParaRPr lang="en-US" sz="2600" dirty="0">
              <a:ea typeface="+mj-ea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88" y="1092200"/>
            <a:ext cx="7720012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10.2 Bond Pricing</a:t>
            </a:r>
            <a:endParaRPr lang="en-US" dirty="0">
              <a:ea typeface="+mj-ea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Bond Pricing between Coupon Dates</a:t>
            </a:r>
          </a:p>
          <a:p>
            <a:pPr lvl="1"/>
            <a:r>
              <a:rPr lang="en-US" smtClean="0"/>
              <a:t>Invoice price = Flat price + Accrued interest</a:t>
            </a:r>
          </a:p>
          <a:p>
            <a:r>
              <a:rPr lang="en-US" smtClean="0"/>
              <a:t>Bond Pricing in Excel</a:t>
            </a:r>
          </a:p>
          <a:p>
            <a:pPr lvl="1"/>
            <a:r>
              <a:rPr lang="en-US" smtClean="0"/>
              <a:t>=PRICE (settlement date, maturity date, annual coupon rate, yield to maturity, redemption value as percent of par value, number of coupon payments per year)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Spreadsheet 10.1 Valuing Bonds</a:t>
            </a:r>
            <a:endParaRPr lang="en-US" dirty="0">
              <a:ea typeface="+mj-e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19200"/>
          <a:ext cx="8686800" cy="484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1424"/>
                <a:gridCol w="1189463"/>
                <a:gridCol w="2304586"/>
                <a:gridCol w="1126274"/>
                <a:gridCol w="691375"/>
                <a:gridCol w="713678"/>
              </a:tblGrid>
              <a:tr h="57760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6.25% coupon bond,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4.375% 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coupon bond,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8% coupon bond,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  <a:tr h="38900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sng" strike="noStrike" dirty="0">
                          <a:effectLst/>
                          <a:latin typeface="+mn-lt"/>
                        </a:rPr>
                        <a:t>maturing August 15, 2023</a:t>
                      </a:r>
                      <a:endParaRPr lang="en-US" sz="1200" b="1" i="0" u="sng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  <a:latin typeface="+mn-lt"/>
                        </a:rPr>
                        <a:t>Formula in column B</a:t>
                      </a:r>
                      <a:endParaRPr lang="en-US" sz="1200" b="1" i="0" u="sng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u="sng" strike="noStrike" dirty="0">
                          <a:effectLst/>
                          <a:latin typeface="+mn-lt"/>
                        </a:rPr>
                        <a:t>maturing </a:t>
                      </a:r>
                      <a:r>
                        <a:rPr lang="en-US" sz="1200" b="1" u="sng" strike="noStrike" dirty="0" smtClean="0">
                          <a:effectLst/>
                          <a:latin typeface="+mn-lt"/>
                        </a:rPr>
                        <a:t>Nov</a:t>
                      </a:r>
                      <a:r>
                        <a:rPr lang="en-US" sz="1200" b="1" u="sng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u="sng" strike="noStrike" dirty="0" smtClean="0">
                          <a:effectLst/>
                          <a:latin typeface="+mn-lt"/>
                        </a:rPr>
                        <a:t>15</a:t>
                      </a:r>
                      <a:r>
                        <a:rPr lang="en-US" sz="1200" b="1" u="sng" strike="noStrike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u="sng" strike="noStrike" dirty="0" smtClean="0">
                          <a:effectLst/>
                          <a:latin typeface="+mn-lt"/>
                        </a:rPr>
                        <a:t>2039</a:t>
                      </a:r>
                      <a:endParaRPr lang="en-US" sz="1200" b="1" i="0" u="sng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sng" strike="noStrike" dirty="0">
                          <a:effectLst/>
                          <a:latin typeface="+mn-lt"/>
                        </a:rPr>
                        <a:t>30-year maturity</a:t>
                      </a:r>
                      <a:endParaRPr lang="en-US" sz="1200" b="1" i="0" u="sng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Settlement 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8/15/2011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=DATE(2011,8,15)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8/15/2011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1/1/2000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Maturity 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8/15/2023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=DATE(2023,8,15)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11/15/2039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1/1/2030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Annual coupon rate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0.0625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0.04375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0.08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Yield to maturity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0.02598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0.03697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0.1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Redemption value (% of face value)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Coupon payments per year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Flat price (% of par)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137.444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=PRICE(B4,B5,B6,B7,B8,B9)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111.819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81.071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Days since last coupon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=COUPDAYBS(B4,B5,2,1)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92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Days in coupon period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=COUPDAYS(B4,B5,2,1)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184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182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Accrued interest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=(B13/B14)*B6*100/2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1.094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  <a:latin typeface="+mn-lt"/>
                        </a:rPr>
                        <a:t>Invoice price</a:t>
                      </a:r>
                      <a:endParaRPr lang="en-US" sz="1200" b="1" i="0" u="none" strike="noStrike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137.444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=B12+B15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112.913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81.071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10.3 Bond Yields</a:t>
            </a:r>
            <a:endParaRPr lang="en-US" dirty="0">
              <a:ea typeface="+mj-ea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066800"/>
            <a:ext cx="8302625" cy="495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Yield to Maturity</a:t>
            </a:r>
          </a:p>
          <a:p>
            <a:pPr lvl="1"/>
            <a:r>
              <a:rPr lang="en-US" smtClean="0"/>
              <a:t>Discount rate that makes present value of bond’s payments equal to price.</a:t>
            </a:r>
          </a:p>
          <a:p>
            <a:r>
              <a:rPr lang="en-US" smtClean="0"/>
              <a:t>Current Yield</a:t>
            </a:r>
          </a:p>
          <a:p>
            <a:pPr lvl="1"/>
            <a:r>
              <a:rPr lang="en-US" smtClean="0"/>
              <a:t>Annual coupon divided by bond price</a:t>
            </a:r>
          </a:p>
          <a:p>
            <a:r>
              <a:rPr lang="en-US" smtClean="0"/>
              <a:t>Premium Bonds</a:t>
            </a:r>
          </a:p>
          <a:p>
            <a:pPr lvl="1"/>
            <a:r>
              <a:rPr lang="en-US" smtClean="0"/>
              <a:t>Bonds selling above par value</a:t>
            </a:r>
          </a:p>
          <a:p>
            <a:r>
              <a:rPr lang="en-US" smtClean="0"/>
              <a:t>Discount Bonds</a:t>
            </a:r>
          </a:p>
          <a:p>
            <a:pPr lvl="1"/>
            <a:r>
              <a:rPr lang="en-US" smtClean="0"/>
              <a:t>Bonds selling below par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Spreadsheet 10.2 Finding Yield to Maturity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5450" y="1828800"/>
          <a:ext cx="7727950" cy="3334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8999"/>
                <a:gridCol w="1860551"/>
                <a:gridCol w="914400"/>
                <a:gridCol w="1524000"/>
              </a:tblGrid>
              <a:tr h="45261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Semiannual coupons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Annual coupons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Settlement date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1/1/2000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1/2/2000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Maturity date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1/1/2030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1/2/2030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Annual coupon 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Bond price (flat)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127.676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127.676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Redemption value (% of face value)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Coupon payments per 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Yield to maturity (decimal) </a:t>
                      </a:r>
                      <a:endParaRPr lang="en-US" sz="1600" b="0" i="0" u="none" strike="noStrike" dirty="0">
                        <a:effectLst/>
                        <a:latin typeface="Genev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0.0600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0.0599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3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8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The formula entered here is </a:t>
                      </a:r>
                      <a:r>
                        <a:rPr lang="en-US" sz="1600" u="none" strike="noStrike" dirty="0" smtClean="0">
                          <a:effectLst/>
                        </a:rPr>
                        <a:t>=YIELD(B3,B4,B5,B6,B7,B8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  <p:sp>
        <p:nvSpPr>
          <p:cNvPr id="26690" name="Line 1"/>
          <p:cNvSpPr>
            <a:spLocks noChangeShapeType="1"/>
          </p:cNvSpPr>
          <p:nvPr/>
        </p:nvSpPr>
        <p:spPr bwMode="auto">
          <a:xfrm flipH="1">
            <a:off x="4530725" y="4629150"/>
            <a:ext cx="51435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10.3 Bond Yields</a:t>
            </a:r>
            <a:endParaRPr lang="en-US" dirty="0">
              <a:ea typeface="+mj-ea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302625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Yield to Call</a:t>
            </a:r>
          </a:p>
          <a:p>
            <a:pPr lvl="1"/>
            <a:r>
              <a:rPr lang="en-US" smtClean="0"/>
              <a:t>Calculated like yield to maturity</a:t>
            </a:r>
          </a:p>
          <a:p>
            <a:pPr lvl="1"/>
            <a:r>
              <a:rPr lang="en-US" smtClean="0"/>
              <a:t>Time until call replaces time until maturity; call price replaces par value</a:t>
            </a:r>
          </a:p>
          <a:p>
            <a:pPr lvl="1"/>
            <a:r>
              <a:rPr lang="en-US" smtClean="0"/>
              <a:t>Premium bonds more likely to be called than discount bonds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3000" smtClean="0">
                <a:cs typeface="Aharoni"/>
              </a:rPr>
              <a:t>Figure 10.4 Bond Prices: Callable and Straight Debt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1075" y="1171575"/>
            <a:ext cx="718185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10.3 Bond Yields</a:t>
            </a:r>
            <a:endParaRPr lang="en-US" dirty="0">
              <a:ea typeface="+mj-ea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302625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0"/>
              </a:spcAft>
            </a:pPr>
            <a:r>
              <a:rPr lang="en-US" sz="2800" smtClean="0"/>
              <a:t>Realized Compound Returns versus Yield to Maturity</a:t>
            </a:r>
          </a:p>
          <a:p>
            <a:pPr lvl="1">
              <a:spcAft>
                <a:spcPct val="0"/>
              </a:spcAft>
            </a:pPr>
            <a:r>
              <a:rPr lang="en-US" sz="2400" smtClean="0"/>
              <a:t>Realized compound return</a:t>
            </a:r>
          </a:p>
          <a:p>
            <a:pPr lvl="2">
              <a:spcAft>
                <a:spcPct val="0"/>
              </a:spcAft>
            </a:pPr>
            <a:r>
              <a:rPr lang="en-US" smtClean="0"/>
              <a:t>Compound rate of return on bond with all coupons reinvested until maturity</a:t>
            </a:r>
          </a:p>
          <a:p>
            <a:pPr lvl="1">
              <a:spcAft>
                <a:spcPct val="0"/>
              </a:spcAft>
            </a:pPr>
            <a:r>
              <a:rPr lang="en-US" sz="2400" smtClean="0"/>
              <a:t>Horizon analysis</a:t>
            </a:r>
          </a:p>
          <a:p>
            <a:pPr lvl="2">
              <a:spcAft>
                <a:spcPct val="0"/>
              </a:spcAft>
            </a:pPr>
            <a:r>
              <a:rPr lang="en-US" smtClean="0"/>
              <a:t>Analysis of bond returns over multiyear horizon, based on forecasts of bond’s yield to maturity and investment options</a:t>
            </a:r>
          </a:p>
          <a:p>
            <a:pPr lvl="1">
              <a:spcAft>
                <a:spcPct val="0"/>
              </a:spcAft>
            </a:pPr>
            <a:r>
              <a:rPr lang="en-US" sz="2400" smtClean="0"/>
              <a:t>Reinvestment rate risk</a:t>
            </a:r>
          </a:p>
          <a:p>
            <a:pPr lvl="2">
              <a:spcAft>
                <a:spcPct val="0"/>
              </a:spcAft>
            </a:pPr>
            <a:r>
              <a:rPr lang="en-US" smtClean="0"/>
              <a:t>Uncertainty surrounding cumulative future value of reinvested coupon payments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410200"/>
          </a:xfrm>
        </p:spPr>
        <p:txBody>
          <a:bodyPr>
            <a:normAutofit fontScale="85000" lnSpcReduction="20000"/>
          </a:bodyPr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 sz="3800" dirty="0" smtClean="0"/>
              <a:t>Bond</a:t>
            </a:r>
          </a:p>
          <a:p>
            <a:pPr lvl="1" indent="-182880" fontAlgn="auto">
              <a:buFont typeface="Arial" pitchFamily="34" charset="0"/>
              <a:buChar char="•"/>
              <a:defRPr/>
            </a:pPr>
            <a:r>
              <a:rPr lang="en-US" sz="3300" dirty="0" smtClean="0"/>
              <a:t>Security that obligates issuer to make payments to holder over time</a:t>
            </a:r>
          </a:p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 sz="3800" dirty="0" smtClean="0"/>
              <a:t>Face Value, Par Value</a:t>
            </a:r>
          </a:p>
          <a:p>
            <a:pPr lvl="1" indent="-182880" fontAlgn="auto">
              <a:buFont typeface="Arial" pitchFamily="34" charset="0"/>
              <a:buChar char="•"/>
              <a:defRPr/>
            </a:pPr>
            <a:r>
              <a:rPr lang="en-US" sz="3300" dirty="0" smtClean="0"/>
              <a:t>Payment to bondholder at maturity of bond</a:t>
            </a:r>
          </a:p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 sz="3800" dirty="0" smtClean="0"/>
              <a:t>Coupon Rate</a:t>
            </a:r>
          </a:p>
          <a:p>
            <a:pPr lvl="1" indent="-182880" fontAlgn="auto">
              <a:buFont typeface="Arial" pitchFamily="34" charset="0"/>
              <a:buChar char="•"/>
              <a:defRPr/>
            </a:pPr>
            <a:r>
              <a:rPr lang="en-US" sz="3300" dirty="0" smtClean="0"/>
              <a:t>Bond’s annual interest payment per dollar of par value</a:t>
            </a:r>
          </a:p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 sz="3800" dirty="0" smtClean="0"/>
              <a:t>Zero-Coupon Bond</a:t>
            </a:r>
          </a:p>
          <a:p>
            <a:pPr lvl="1" indent="-182880" fontAlgn="auto">
              <a:buFont typeface="Arial" pitchFamily="34" charset="0"/>
              <a:buChar char="•"/>
              <a:defRPr/>
            </a:pPr>
            <a:r>
              <a:rPr lang="en-US" sz="3300" dirty="0" smtClean="0"/>
              <a:t>Pays no coupons, sells at discount, provides only payment of par value at maturity</a:t>
            </a:r>
            <a:endParaRPr 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cs typeface="Aharoni"/>
              </a:rPr>
              <a:t>Figure 10.5 Growth of Invested Funds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0"/>
            <a:ext cx="4341813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3000" smtClean="0">
                <a:cs typeface="Aharoni"/>
              </a:rPr>
              <a:t>Figure 10.1 Prices/Yields of U.S. Treasury Bonds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2286000"/>
          <a:ext cx="7086600" cy="407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5370"/>
                <a:gridCol w="1090246"/>
                <a:gridCol w="1090246"/>
                <a:gridCol w="1090246"/>
                <a:gridCol w="1090246"/>
                <a:gridCol w="1090246"/>
              </a:tblGrid>
              <a:tr h="624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Maturity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Coupon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Bid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Asked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Change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Asked Yield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8/15/2012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1.750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101.570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101.594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-0.016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0.151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8/15/2014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111.547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111.594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-0.094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12/31/2015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2.125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105.789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105.820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-0.164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0.769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8/15/2017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4.750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120.219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120.266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-0.234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1.234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2/15/2020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8.500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152.063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152.094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-0.344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1.847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8/15/2023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137.406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137.438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-0.688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2.598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2/15/2027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6.625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145.547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145.594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-0.719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2.941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2/15/2031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5.375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130.266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130.297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-0.953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3.263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11/15/2039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4.375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111.766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111.813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-0.813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3.697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1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5/15/2041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4.375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111.719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111.750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-0.938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3.718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280" name="TextBox 2"/>
          <p:cNvSpPr txBox="1">
            <a:spLocks noChangeArrowheads="1"/>
          </p:cNvSpPr>
          <p:nvPr/>
        </p:nvSpPr>
        <p:spPr bwMode="auto">
          <a:xfrm>
            <a:off x="228600" y="1143000"/>
            <a:ext cx="8915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U.S. Treasury Quotes: </a:t>
            </a:r>
            <a:r>
              <a:rPr lang="en-US" sz="2000"/>
              <a:t>Treasury note and bond data are representative over-the-counter quotations as of 3pm Eastern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28600" y="1371600"/>
            <a:ext cx="8915401" cy="4876800"/>
          </a:xfrm>
          <a:blipFill rotWithShape="1">
            <a:blip r:embed="rId2" cstate="print"/>
            <a:stretch>
              <a:fillRect l="-1231" t="-1625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Corporate Bonds</a:t>
            </a:r>
          </a:p>
          <a:p>
            <a:pPr lvl="1"/>
            <a:r>
              <a:rPr lang="en-US" smtClean="0"/>
              <a:t>Call provisions on corporate bonds</a:t>
            </a:r>
          </a:p>
          <a:p>
            <a:pPr lvl="2"/>
            <a:r>
              <a:rPr lang="en-US" sz="2800" smtClean="0"/>
              <a:t>Callable bonds: May be repurchased by issuer at specified call price during call period</a:t>
            </a:r>
          </a:p>
          <a:p>
            <a:pPr lvl="1"/>
            <a:r>
              <a:rPr lang="en-US" smtClean="0"/>
              <a:t>Convertible bonds</a:t>
            </a:r>
          </a:p>
          <a:p>
            <a:pPr lvl="2"/>
            <a:r>
              <a:rPr lang="en-US" sz="2800" smtClean="0"/>
              <a:t>Allow bondholder to exchange bond for specified number of common stock shares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Corporate Bonds</a:t>
            </a:r>
          </a:p>
          <a:p>
            <a:pPr lvl="1"/>
            <a:r>
              <a:rPr lang="en-US" smtClean="0"/>
              <a:t>Puttable bonds</a:t>
            </a:r>
          </a:p>
          <a:p>
            <a:pPr lvl="2"/>
            <a:r>
              <a:rPr lang="en-US" sz="2800" smtClean="0"/>
              <a:t>Holder may choose to exchange for par value or to extend for given number of years</a:t>
            </a:r>
          </a:p>
          <a:p>
            <a:pPr lvl="1"/>
            <a:r>
              <a:rPr lang="en-US" smtClean="0"/>
              <a:t>Floating-rate bonds</a:t>
            </a:r>
          </a:p>
          <a:p>
            <a:pPr lvl="2"/>
            <a:r>
              <a:rPr lang="en-US" sz="2800" smtClean="0"/>
              <a:t>Coupon rates periodically reset according to specified market 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229600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Preferred Stock</a:t>
            </a:r>
          </a:p>
          <a:p>
            <a:pPr lvl="1"/>
            <a:r>
              <a:rPr lang="en-US" smtClean="0"/>
              <a:t>Commonly pays fixed dividend</a:t>
            </a:r>
          </a:p>
          <a:p>
            <a:pPr lvl="2"/>
            <a:r>
              <a:rPr lang="en-US" sz="2800" smtClean="0"/>
              <a:t>Floating-rate preferred stock becoming more popular</a:t>
            </a:r>
          </a:p>
          <a:p>
            <a:pPr lvl="1"/>
            <a:r>
              <a:rPr lang="en-US" smtClean="0"/>
              <a:t>Dividends not normally tax-deductible</a:t>
            </a:r>
          </a:p>
          <a:p>
            <a:pPr lvl="2"/>
            <a:r>
              <a:rPr lang="en-US" sz="2800" smtClean="0"/>
              <a:t>Corporations that purchase other corporations’ preferred stock are taxed on only 30% of dividends received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10.1 Bond Characteristics</a:t>
            </a:r>
            <a:endParaRPr lang="en-US" dirty="0">
              <a:ea typeface="+mj-ea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Other Domestic Issuers</a:t>
            </a:r>
          </a:p>
          <a:p>
            <a:pPr lvl="1"/>
            <a:r>
              <a:rPr lang="en-US" smtClean="0"/>
              <a:t>State, local governments (municipal bonds)</a:t>
            </a:r>
          </a:p>
          <a:p>
            <a:pPr lvl="1"/>
            <a:r>
              <a:rPr lang="en-US" smtClean="0"/>
              <a:t>Federal Home Loan Bank Board</a:t>
            </a:r>
          </a:p>
          <a:p>
            <a:pPr lvl="1"/>
            <a:r>
              <a:rPr lang="en-US" smtClean="0"/>
              <a:t>Farm Credit agencies</a:t>
            </a:r>
          </a:p>
          <a:p>
            <a:pPr lvl="1"/>
            <a:r>
              <a:rPr lang="en-US" smtClean="0"/>
              <a:t>Ginnie Mae, Fannie Mae, Freddie Mac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10.2 Bond Pricing</a:t>
            </a:r>
            <a:endParaRPr lang="en-US" dirty="0">
              <a:ea typeface="+mj-ea"/>
            </a:endParaRP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1000" y="1295400"/>
            <a:ext cx="8534400" cy="4282198"/>
          </a:xfrm>
          <a:prstGeom prst="rect">
            <a:avLst/>
          </a:prstGeom>
          <a:blipFill rotWithShape="1">
            <a:blip r:embed="rId2" cstate="print"/>
            <a:stretch>
              <a:fillRect l="-1000" t="-1425" b="-284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10.1 Bond Characteristics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Figure 10.1 Prices/Yields of U.S. Treasury Bond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10.1 Bond Characteristics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Figure 10.2 Listing of Corporate Bond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10.1 Bond Characteristics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10.1 Bond Characteristics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10.1 Bond Characteristics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10.1 Bond Characteristics&amp;quot;&quot;/&gt;&lt;property id=&quot;20307&quot; value=&quot;264&quot;/&gt;&lt;/object&gt;&lt;object type=&quot;3&quot; unique_id=&quot;10013&quot;&gt;&lt;property id=&quot;20148&quot; value=&quot;5&quot;/&gt;&lt;property id=&quot;20300&quot; value=&quot;Slide 10 - &amp;quot;10.1 Bond Characteristics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10.1 Bond Characteristics&amp;quot;&quot;/&gt;&lt;property id=&quot;20307&quot; value=&quot;266&quot;/&gt;&lt;/object&gt;&lt;object type=&quot;3&quot; unique_id=&quot;10015&quot;&gt;&lt;property id=&quot;20148&quot; value=&quot;5&quot;/&gt;&lt;property id=&quot;20300&quot; value=&quot;Slide 12 - &amp;quot;10.1 Bond Characteristics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Table 10.1 Principal and Interest Payments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10.2 Bond Pricing&amp;quot;&quot;/&gt;&lt;property id=&quot;20307&quot; value=&quot;269&quot;/&gt;&lt;/object&gt;&lt;object type=&quot;3&quot; unique_id=&quot;10018&quot;&gt;&lt;property id=&quot;20148&quot; value=&quot;5&quot;/&gt;&lt;property id=&quot;20300&quot; value=&quot;Slide 15 - &amp;quot;10.2 Bond Pricing&amp;quot;&quot;/&gt;&lt;property id=&quot;20307&quot; value=&quot;270&quot;/&gt;&lt;/object&gt;&lt;object type=&quot;3&quot; unique_id=&quot;10019&quot;&gt;&lt;property id=&quot;20148&quot; value=&quot;5&quot;/&gt;&lt;property id=&quot;20300&quot; value=&quot;Slide 16 - &amp;quot;Figure 10.3 Inverse Relationship between Bond Prices and Yields&amp;quot;&quot;/&gt;&lt;property id=&quot;20307&quot; value=&quot;271&quot;/&gt;&lt;/object&gt;&lt;object type=&quot;3&quot; unique_id=&quot;10020&quot;&gt;&lt;property id=&quot;20148&quot; value=&quot;5&quot;/&gt;&lt;property id=&quot;20300&quot; value=&quot;Slide 17 - &amp;quot;Table 10.2 Bond Prices at Different Interest Rates&amp;quot;&quot;/&gt;&lt;property id=&quot;20307&quot; value=&quot;272&quot;/&gt;&lt;/object&gt;&lt;object type=&quot;3&quot; unique_id=&quot;10021&quot;&gt;&lt;property id=&quot;20148&quot; value=&quot;5&quot;/&gt;&lt;property id=&quot;20300&quot; value=&quot;Slide 18 - &amp;quot;10.2 Bond Pricing&amp;quot;&quot;/&gt;&lt;property id=&quot;20307&quot; value=&quot;273&quot;/&gt;&lt;/object&gt;&lt;object type=&quot;3&quot; unique_id=&quot;10022&quot;&gt;&lt;property id=&quot;20148&quot; value=&quot;5&quot;/&gt;&lt;property id=&quot;20300&quot; value=&quot;Slide 19 - &amp;quot;Spreadsheet 10.1 Valuing Bonds&amp;quot;&quot;/&gt;&lt;property id=&quot;20307&quot; value=&quot;274&quot;/&gt;&lt;/object&gt;&lt;object type=&quot;3&quot; unique_id=&quot;10023&quot;&gt;&lt;property id=&quot;20148&quot; value=&quot;5&quot;/&gt;&lt;property id=&quot;20300&quot; value=&quot;Slide 20 - &amp;quot;10.3 Bond Yields&amp;quot;&quot;/&gt;&lt;property id=&quot;20307&quot; value=&quot;275&quot;/&gt;&lt;/object&gt;&lt;object type=&quot;3&quot; unique_id=&quot;10024&quot;&gt;&lt;property id=&quot;20148&quot; value=&quot;5&quot;/&gt;&lt;property id=&quot;20300&quot; value=&quot;Slide 21 - &amp;quot;Spreadsheet 10.2 Finding Yield to Maturity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10.3 Bond Yields&amp;quot;&quot;/&gt;&lt;property id=&quot;20307&quot; value=&quot;276&quot;/&gt;&lt;/object&gt;&lt;object type=&quot;3&quot; unique_id=&quot;10026&quot;&gt;&lt;property id=&quot;20148&quot; value=&quot;5&quot;/&gt;&lt;property id=&quot;20300&quot; value=&quot;Slide 23 - &amp;quot;Figure 10.4 Bond Prices: Callable and Straight Debt&amp;quot;&quot;/&gt;&lt;property id=&quot;20307&quot; value=&quot;278&quot;/&gt;&lt;/object&gt;&lt;object type=&quot;3&quot; unique_id=&quot;10027&quot;&gt;&lt;property id=&quot;20148&quot; value=&quot;5&quot;/&gt;&lt;property id=&quot;20300&quot; value=&quot;Slide 24 - &amp;quot;10.3 Bond Yields&amp;quot;&quot;/&gt;&lt;property id=&quot;20307&quot; value=&quot;279&quot;/&gt;&lt;/object&gt;&lt;object type=&quot;3&quot; unique_id=&quot;10028&quot;&gt;&lt;property id=&quot;20148&quot; value=&quot;5&quot;/&gt;&lt;property id=&quot;20300&quot; value=&quot;Slide 25 - &amp;quot;Figure 10.5 Growth of Invested Funds&amp;quot;&quot;/&gt;&lt;property id=&quot;20307&quot; value=&quot;281&quot;/&gt;&lt;/object&gt;&lt;object type=&quot;3&quot; unique_id=&quot;10029&quot;&gt;&lt;property id=&quot;20148&quot; value=&quot;5&quot;/&gt;&lt;property id=&quot;20300&quot; value=&quot;Slide 26 - &amp;quot;10.4 Bond Prices Over Time&amp;quot;&quot;/&gt;&lt;property id=&quot;20307&quot; value=&quot;280&quot;/&gt;&lt;/object&gt;&lt;object type=&quot;3&quot; unique_id=&quot;10030&quot;&gt;&lt;property id=&quot;20148&quot; value=&quot;5&quot;/&gt;&lt;property id=&quot;20300&quot; value=&quot;Slide 27 - &amp;quot;Figure 10.6 Price Paths of Coupon Bonds in Case of Constant Market Interest Rates&amp;quot;&quot;/&gt;&lt;property id=&quot;20307&quot; value=&quot;282&quot;/&gt;&lt;/object&gt;&lt;object type=&quot;3&quot; unique_id=&quot;10031&quot;&gt;&lt;property id=&quot;20148&quot; value=&quot;5&quot;/&gt;&lt;property id=&quot;20300&quot; value=&quot;Slide 28 - &amp;quot;10.4 Bond Prices Over Time&amp;quot;&quot;/&gt;&lt;property id=&quot;20307&quot; value=&quot;283&quot;/&gt;&lt;/object&gt;&lt;object type=&quot;3&quot; unique_id=&quot;10032&quot;&gt;&lt;property id=&quot;20148&quot; value=&quot;5&quot;/&gt;&lt;property id=&quot;20300&quot; value=&quot;Slide 29 - &amp;quot;Figure 10.7 Price of 30-Year Zero-Coupon Bond over Time at Yield to Maturity of 10%&amp;quot;&quot;/&gt;&lt;property id=&quot;20307&quot; value=&quot;286&quot;/&gt;&lt;/object&gt;&lt;object type=&quot;3&quot; unique_id=&quot;10033&quot;&gt;&lt;property id=&quot;20148&quot; value=&quot;5&quot;/&gt;&lt;property id=&quot;20300&quot; value=&quot;Slide 30 - &amp;quot;10.4 Bond Prices Over Time&amp;quot;&quot;/&gt;&lt;property id=&quot;20307&quot; value=&quot;284&quot;/&gt;&lt;/object&gt;&lt;object type=&quot;3&quot; unique_id=&quot;10034&quot;&gt;&lt;property id=&quot;20148&quot; value=&quot;5&quot;/&gt;&lt;property id=&quot;20300&quot; value=&quot;Slide 31 - &amp;quot;10.5 Default Risk and Bond Pricing&amp;quot;&quot;/&gt;&lt;property id=&quot;20307&quot; value=&quot;285&quot;/&gt;&lt;/object&gt;&lt;object type=&quot;3&quot; unique_id=&quot;10035&quot;&gt;&lt;property id=&quot;20148&quot; value=&quot;5&quot;/&gt;&lt;property id=&quot;20300&quot; value=&quot;Slide 32 - &amp;quot;Figure 10.8 Bond Rating Classes&amp;quot;&quot;/&gt;&lt;property id=&quot;20307&quot; value=&quot;287&quot;/&gt;&lt;/object&gt;&lt;object type=&quot;3&quot; unique_id=&quot;10036&quot;&gt;&lt;property id=&quot;20148&quot; value=&quot;5&quot;/&gt;&lt;property id=&quot;20300&quot; value=&quot;Slide 33 - &amp;quot;10.5 Default Risk and Bond Pricing&amp;quot;&quot;/&gt;&lt;property id=&quot;20307&quot; value=&quot;288&quot;/&gt;&lt;/object&gt;&lt;object type=&quot;3&quot; unique_id=&quot;10037&quot;&gt;&lt;property id=&quot;20148&quot; value=&quot;5&quot;/&gt;&lt;property id=&quot;20300&quot; value=&quot;Slide 34 - &amp;quot;Table 10.3 Financial Ratios and Default Risk&amp;quot;&quot;/&gt;&lt;property id=&quot;20307&quot; value=&quot;289&quot;/&gt;&lt;/object&gt;&lt;object type=&quot;3&quot; unique_id=&quot;10038&quot;&gt;&lt;property id=&quot;20148&quot; value=&quot;5&quot;/&gt;&lt;property id=&quot;20300&quot; value=&quot;Slide 35 - &amp;quot;10.5 Default Risk and Bond Pricing&amp;quot;&quot;/&gt;&lt;property id=&quot;20307&quot; value=&quot;290&quot;/&gt;&lt;/object&gt;&lt;object type=&quot;3&quot; unique_id=&quot;10039&quot;&gt;&lt;property id=&quot;20148&quot; value=&quot;5&quot;/&gt;&lt;property id=&quot;20300&quot; value=&quot;Slide 36 - &amp;quot;10.5 Default Risk and Bond Pricing&amp;quot;&quot;/&gt;&lt;property id=&quot;20307&quot; value=&quot;291&quot;/&gt;&lt;/object&gt;&lt;object type=&quot;3&quot; unique_id=&quot;10040&quot;&gt;&lt;property id=&quot;20148&quot; value=&quot;5&quot;/&gt;&lt;property id=&quot;20300&quot; value=&quot;Slide 37 - &amp;quot;10.5 Default Risk and Bond Pricing&amp;quot;&quot;/&gt;&lt;property id=&quot;20307&quot; value=&quot;292&quot;/&gt;&lt;/object&gt;&lt;object type=&quot;3&quot; unique_id=&quot;10041&quot;&gt;&lt;property id=&quot;20148&quot; value=&quot;5&quot;/&gt;&lt;property id=&quot;20300&quot; value=&quot;Slide 38 - &amp;quot;Figure 10.10 Yield Spreads between Corporate and     10-Year Treasury Bonds&amp;quot;&quot;/&gt;&lt;property id=&quot;20307&quot; value=&quot;293&quot;/&gt;&lt;/object&gt;&lt;object type=&quot;3&quot; unique_id=&quot;10042&quot;&gt;&lt;property id=&quot;20148&quot; value=&quot;5&quot;/&gt;&lt;property id=&quot;20300&quot; value=&quot;Slide 39 - &amp;quot;10.5 Default Risk and Bond Pricing&amp;quot;&quot;/&gt;&lt;property id=&quot;20307&quot; value=&quot;294&quot;/&gt;&lt;/object&gt;&lt;object type=&quot;3&quot; unique_id=&quot;10043&quot;&gt;&lt;property id=&quot;20148&quot; value=&quot;5&quot;/&gt;&lt;property id=&quot;20300&quot; value=&quot;Slide 40 - &amp;quot;Figure 10.11A  Prices of CDSs, U.S. Banks&amp;quot;&quot;/&gt;&lt;property id=&quot;20307&quot; value=&quot;295&quot;/&gt;&lt;/object&gt;&lt;object type=&quot;3&quot; unique_id=&quot;10044&quot;&gt;&lt;property id=&quot;20148&quot; value=&quot;5&quot;/&gt;&lt;property id=&quot;20300&quot; value=&quot;Slide 41 - &amp;quot;Figure 10.11B Prices of CDSs, German Sovereign Debt&amp;quot;&quot;/&gt;&lt;property id=&quot;20307&quot; value=&quot;296&quot;/&gt;&lt;/object&gt;&lt;object type=&quot;3&quot; unique_id=&quot;10045&quot;&gt;&lt;property id=&quot;20148&quot; value=&quot;5&quot;/&gt;&lt;property id=&quot;20300&quot; value=&quot;Slide 42 - &amp;quot;10.6 The Yield Curve&amp;quot;&quot;/&gt;&lt;property id=&quot;20307&quot; value=&quot;297&quot;/&gt;&lt;/object&gt;&lt;object type=&quot;3&quot; unique_id=&quot;10046&quot;&gt;&lt;property id=&quot;20148&quot; value=&quot;5&quot;/&gt;&lt;property id=&quot;20300&quot; value=&quot;Slide 43 - &amp;quot;Figure 10.13 Returns to Two 2-Year Investment Strategies&amp;quot;&quot;/&gt;&lt;property id=&quot;20307&quot; value=&quot;298&quot;/&gt;&lt;/object&gt;&lt;object type=&quot;3&quot; unique_id=&quot;10047&quot;&gt;&lt;property id=&quot;20148&quot; value=&quot;5&quot;/&gt;&lt;property id=&quot;20300&quot; value=&quot;Slide 44 - &amp;quot;10.6 The Yield Curve&amp;quot;&quot;/&gt;&lt;property id=&quot;20307&quot; value=&quot;299&quot;/&gt;&lt;/object&gt;&lt;object type=&quot;3&quot; unique_id=&quot;10048&quot;&gt;&lt;property id=&quot;20148&quot; value=&quot;5&quot;/&gt;&lt;property id=&quot;20300&quot; value=&quot;Slide 45 - &amp;quot;10.6 The Yield Curve&amp;quot;&quot;/&gt;&lt;property id=&quot;20307&quot; value=&quot;300&quot;/&gt;&lt;/object&gt;&lt;object type=&quot;3&quot; unique_id=&quot;10049&quot;&gt;&lt;property id=&quot;20148&quot; value=&quot;5&quot;/&gt;&lt;property id=&quot;20300&quot; value=&quot;Slide 46 - &amp;quot;Figure 10.14 Illustrative Yield Curves&amp;quot;&quot;/&gt;&lt;property id=&quot;20307&quot; value=&quot;301&quot;/&gt;&lt;/object&gt;&lt;object type=&quot;3&quot; unique_id=&quot;10050&quot;&gt;&lt;property id=&quot;20148&quot; value=&quot;5&quot;/&gt;&lt;property id=&quot;20300&quot; value=&quot;Slide 47 - &amp;quot;Figure 10.15 Term Spread: Yields on 10-Year versus     90-day Treasury Securities&amp;quot;&quot;/&gt;&lt;property id=&quot;20307&quot; value=&quot;30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e PPT design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9e PPT design template</Template>
  <TotalTime>4939</TotalTime>
  <Words>760</Words>
  <Application>Microsoft Office PowerPoint</Application>
  <PresentationFormat>On-screen Show (4:3)</PresentationFormat>
  <Paragraphs>228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9e PPT design template</vt:lpstr>
      <vt:lpstr>Slide 1</vt:lpstr>
      <vt:lpstr>10.1 Bond Characteristics</vt:lpstr>
      <vt:lpstr>Figure 10.1 Prices/Yields of U.S. Treasury Bonds</vt:lpstr>
      <vt:lpstr>10.1 Bond Characteristics</vt:lpstr>
      <vt:lpstr>10.1 Bond Characteristics</vt:lpstr>
      <vt:lpstr>10.1 Bond Characteristics</vt:lpstr>
      <vt:lpstr>10.1 Bond Characteristics</vt:lpstr>
      <vt:lpstr>10.1 Bond Characteristics</vt:lpstr>
      <vt:lpstr>10.2 Bond Pricing</vt:lpstr>
      <vt:lpstr>10.2 Bond Pricing</vt:lpstr>
      <vt:lpstr>Table 10.2 Bond Prices at Different Interest Rates</vt:lpstr>
      <vt:lpstr>Figure 10.3 Inverse Relationship between Bond Prices and Yields</vt:lpstr>
      <vt:lpstr>10.2 Bond Pricing</vt:lpstr>
      <vt:lpstr>Spreadsheet 10.1 Valuing Bonds</vt:lpstr>
      <vt:lpstr>10.3 Bond Yields</vt:lpstr>
      <vt:lpstr>Spreadsheet 10.2 Finding Yield to Maturity</vt:lpstr>
      <vt:lpstr>10.3 Bond Yields</vt:lpstr>
      <vt:lpstr>Figure 10.4 Bond Prices: Callable and Straight Debt</vt:lpstr>
      <vt:lpstr>10.3 Bond Yields</vt:lpstr>
      <vt:lpstr>Figure 10.5 Growth of Invested Funds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Bathurst, Noelle</dc:creator>
  <cp:lastModifiedBy>MAJ</cp:lastModifiedBy>
  <cp:revision>150</cp:revision>
  <dcterms:created xsi:type="dcterms:W3CDTF">2012-04-04T15:39:55Z</dcterms:created>
  <dcterms:modified xsi:type="dcterms:W3CDTF">2014-11-05T20:50:56Z</dcterms:modified>
</cp:coreProperties>
</file>