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4" r:id="rId2"/>
  </p:sldMasterIdLst>
  <p:notesMasterIdLst>
    <p:notesMasterId r:id="rId37"/>
  </p:notesMasterIdLst>
  <p:sldIdLst>
    <p:sldId id="290" r:id="rId3"/>
    <p:sldId id="291" r:id="rId4"/>
    <p:sldId id="270" r:id="rId5"/>
    <p:sldId id="293" r:id="rId6"/>
    <p:sldId id="294" r:id="rId7"/>
    <p:sldId id="308" r:id="rId8"/>
    <p:sldId id="295" r:id="rId9"/>
    <p:sldId id="309" r:id="rId10"/>
    <p:sldId id="296" r:id="rId11"/>
    <p:sldId id="304" r:id="rId12"/>
    <p:sldId id="305" r:id="rId13"/>
    <p:sldId id="297" r:id="rId14"/>
    <p:sldId id="313" r:id="rId15"/>
    <p:sldId id="300" r:id="rId16"/>
    <p:sldId id="314" r:id="rId17"/>
    <p:sldId id="315" r:id="rId18"/>
    <p:sldId id="310" r:id="rId19"/>
    <p:sldId id="311" r:id="rId20"/>
    <p:sldId id="312" r:id="rId21"/>
    <p:sldId id="256" r:id="rId22"/>
    <p:sldId id="306" r:id="rId23"/>
    <p:sldId id="301" r:id="rId24"/>
    <p:sldId id="302" r:id="rId25"/>
    <p:sldId id="303" r:id="rId26"/>
    <p:sldId id="274" r:id="rId27"/>
    <p:sldId id="279" r:id="rId28"/>
    <p:sldId id="280" r:id="rId29"/>
    <p:sldId id="289" r:id="rId30"/>
    <p:sldId id="281" r:id="rId31"/>
    <p:sldId id="282" r:id="rId32"/>
    <p:sldId id="283" r:id="rId33"/>
    <p:sldId id="284" r:id="rId34"/>
    <p:sldId id="285" r:id="rId35"/>
    <p:sldId id="286" r:id="rId36"/>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73" autoAdjust="0"/>
  </p:normalViewPr>
  <p:slideViewPr>
    <p:cSldViewPr>
      <p:cViewPr varScale="1">
        <p:scale>
          <a:sx n="126" d="100"/>
          <a:sy n="126" d="100"/>
        </p:scale>
        <p:origin x="-119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5FA7A704-9F1C-4FD3-85D1-57AF2D7FD0E8}" type="datetimeFigureOut">
              <a:rPr lang="en-US" smtClean="0"/>
              <a:pPr/>
              <a:t>2/11/2016</a:t>
            </a:fld>
            <a:endParaRPr lang="en-US" dirty="0"/>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dirty="0"/>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F7EBFB8C-BBFF-4397-A51C-1E92596422A9}" type="slidenum">
              <a:rPr lang="en-US" smtClean="0"/>
              <a:pPr/>
              <a:t>‹#›</a:t>
            </a:fld>
            <a:endParaRPr lang="en-US" dirty="0"/>
          </a:p>
        </p:txBody>
      </p:sp>
    </p:spTree>
    <p:extLst>
      <p:ext uri="{BB962C8B-B14F-4D97-AF65-F5344CB8AC3E}">
        <p14:creationId xmlns:p14="http://schemas.microsoft.com/office/powerpoint/2010/main" val="1713944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34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4974">
              <a:defRPr/>
            </a:pPr>
            <a:r>
              <a:rPr lang="en-US" dirty="0" smtClean="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EBFB8C-BBFF-4397-A51C-1E92596422A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5608" y="435936"/>
            <a:ext cx="7406640" cy="1472184"/>
          </a:xfrm>
        </p:spPr>
        <p:txBody>
          <a:bodyPr anchor="b"/>
          <a:lstStyle>
            <a:lvl1pPr algn="l">
              <a:defRPr/>
            </a:lvl1pPr>
            <a:extLst/>
          </a:lstStyle>
          <a:p>
            <a:r>
              <a:rPr lang="en-US" noProof="1"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a:lstStyle>
            <a:lvl1pPr marL="7315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noProof="1" smtClean="0"/>
              <a:t>Click to edit Master subtitle style</a:t>
            </a:r>
            <a:endParaRPr lang="en-US" dirty="0"/>
          </a:p>
        </p:txBody>
      </p:sp>
      <p:sp>
        <p:nvSpPr>
          <p:cNvPr id="7" name="Date Placeholder 6"/>
          <p:cNvSpPr>
            <a:spLocks noGrp="1"/>
          </p:cNvSpPr>
          <p:nvPr>
            <p:ph type="dt" sz="half" idx="10"/>
          </p:nvPr>
        </p:nvSpPr>
        <p:spPr/>
        <p:txBody>
          <a:bodyPr/>
          <a:lstStyle>
            <a:extLst/>
          </a:lstStyle>
          <a:p>
            <a:fld id="{A308C5ED-A10F-485E-A4DB-3BDCE5C2402D}" type="datetime1">
              <a:rPr lang="en-US" smtClean="0"/>
              <a:t>2/11/2016</a:t>
            </a:fld>
            <a:endParaRPr lang="en-US"/>
          </a:p>
        </p:txBody>
      </p:sp>
      <p:sp>
        <p:nvSpPr>
          <p:cNvPr id="20" name="Footer Placeholder 19"/>
          <p:cNvSpPr>
            <a:spLocks noGrp="1"/>
          </p:cNvSpPr>
          <p:nvPr>
            <p:ph type="ftr" sz="quarter" idx="11"/>
          </p:nvPr>
        </p:nvSpPr>
        <p:spPr/>
        <p:txBody>
          <a:bodyPr/>
          <a:lstStyle>
            <a:extLst/>
          </a:lstStyle>
          <a:p>
            <a:r>
              <a:rPr lang="en-US" smtClean="0"/>
              <a:t>Alexander Motola, 2013</a:t>
            </a:r>
            <a:endParaRPr lang="en-US"/>
          </a:p>
        </p:txBody>
      </p:sp>
      <p:sp>
        <p:nvSpPr>
          <p:cNvPr id="10" name="Slide Number Placeholder 9"/>
          <p:cNvSpPr>
            <a:spLocks noGrp="1"/>
          </p:cNvSpPr>
          <p:nvPr>
            <p:ph type="sldNum" sz="quarter" idx="12"/>
          </p:nvPr>
        </p:nvSpPr>
        <p:spPr/>
        <p:txBody>
          <a:bodyPr/>
          <a:lstStyle>
            <a:extLst/>
          </a:lstStyle>
          <a:p>
            <a:fld id="{990B41CA-569D-40E7-8E58-026C0338B2C8}"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extLst/>
          </a:lstStyle>
          <a:p>
            <a:fld id="{8269C7C0-034E-44EE-919A-89100A8EB8FE}" type="datetime1">
              <a:rPr lang="en-US" smtClean="0"/>
              <a:t>2/11/2016</a:t>
            </a:fld>
            <a:endParaRPr lang="en-US"/>
          </a:p>
        </p:txBody>
      </p:sp>
      <p:sp>
        <p:nvSpPr>
          <p:cNvPr id="5" name="Footer Placeholder 4"/>
          <p:cNvSpPr>
            <a:spLocks noGrp="1"/>
          </p:cNvSpPr>
          <p:nvPr>
            <p:ph type="ftr" sz="quarter" idx="11"/>
          </p:nvPr>
        </p:nvSpPr>
        <p:spPr/>
        <p:txBody>
          <a:bodyPr/>
          <a:lstStyle>
            <a:extLst/>
          </a:lstStyle>
          <a:p>
            <a:r>
              <a:rPr lang="en-US" smtClean="0"/>
              <a:t>Alexander Motola, 2013</a:t>
            </a:r>
            <a:endParaRPr lang="en-US"/>
          </a:p>
        </p:txBody>
      </p:sp>
      <p:sp>
        <p:nvSpPr>
          <p:cNvPr id="6" name="Slide Number Placeholder 5"/>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extLst/>
          </a:lstStyle>
          <a:p>
            <a:fld id="{3CCD51AD-145C-4B80-946A-6CD82FBB96D0}" type="datetime1">
              <a:rPr lang="en-US" smtClean="0"/>
              <a:t>2/11/2016</a:t>
            </a:fld>
            <a:endParaRPr lang="en-US"/>
          </a:p>
        </p:txBody>
      </p:sp>
      <p:sp>
        <p:nvSpPr>
          <p:cNvPr id="5" name="Footer Placeholder 4"/>
          <p:cNvSpPr>
            <a:spLocks noGrp="1"/>
          </p:cNvSpPr>
          <p:nvPr>
            <p:ph type="ftr" sz="quarter" idx="11"/>
          </p:nvPr>
        </p:nvSpPr>
        <p:spPr/>
        <p:txBody>
          <a:bodyPr/>
          <a:lstStyle>
            <a:extLst/>
          </a:lstStyle>
          <a:p>
            <a:r>
              <a:rPr lang="en-US" smtClean="0"/>
              <a:t>Alexander Motola, 2013</a:t>
            </a:r>
            <a:endParaRPr lang="en-US"/>
          </a:p>
        </p:txBody>
      </p:sp>
      <p:sp>
        <p:nvSpPr>
          <p:cNvPr id="6" name="Slide Number Placeholder 5"/>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extLst/>
          </a:lstStyle>
          <a:p>
            <a:fld id="{3D7FCA6A-AE13-45BB-9679-053E75C2220F}" type="datetime1">
              <a:rPr lang="en-US" smtClean="0"/>
              <a:t>2/11/2016</a:t>
            </a:fld>
            <a:endParaRPr lang="en-US"/>
          </a:p>
        </p:txBody>
      </p:sp>
      <p:sp>
        <p:nvSpPr>
          <p:cNvPr id="5" name="Footer Placeholder 4"/>
          <p:cNvSpPr>
            <a:spLocks noGrp="1"/>
          </p:cNvSpPr>
          <p:nvPr>
            <p:ph type="ftr" sz="quarter" idx="11"/>
          </p:nvPr>
        </p:nvSpPr>
        <p:spPr/>
        <p:txBody>
          <a:bodyPr/>
          <a:lstStyle>
            <a:extLst/>
          </a:lstStyle>
          <a:p>
            <a:r>
              <a:rPr lang="en-US" smtClean="0"/>
              <a:t>Alexander Motola, 2013</a:t>
            </a:r>
            <a:endParaRPr lang="en-US"/>
          </a:p>
        </p:txBody>
      </p:sp>
      <p:sp>
        <p:nvSpPr>
          <p:cNvPr id="6" name="Slide Number Placeholder 5"/>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dirty="0"/>
          </a:p>
        </p:txBody>
      </p:sp>
      <p:sp>
        <p:nvSpPr>
          <p:cNvPr id="3" name="Text Placeholder 2"/>
          <p:cNvSpPr>
            <a:spLocks noGrp="1"/>
          </p:cNvSpPr>
          <p:nvPr>
            <p:ph type="body" idx="1"/>
          </p:nvPr>
        </p:nvSpPr>
        <p:spPr>
          <a:xfrm>
            <a:off x="2578392" y="1100138"/>
            <a:ext cx="6400800" cy="1509712"/>
          </a:xfrm>
        </p:spPr>
        <p:txBody>
          <a:bodyPr anchor="b"/>
          <a:lstStyle>
            <a:lvl1pPr marL="27432"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p:txBody>
          <a:bodyPr/>
          <a:lstStyle>
            <a:extLst/>
          </a:lstStyle>
          <a:p>
            <a:fld id="{0D5A288A-79F9-4327-9725-789853862BD5}" type="datetime1">
              <a:rPr lang="en-US" smtClean="0"/>
              <a:t>2/11/2016</a:t>
            </a:fld>
            <a:endParaRPr lang="en-US"/>
          </a:p>
        </p:txBody>
      </p:sp>
      <p:sp>
        <p:nvSpPr>
          <p:cNvPr id="5" name="Footer Placeholder 4"/>
          <p:cNvSpPr>
            <a:spLocks noGrp="1"/>
          </p:cNvSpPr>
          <p:nvPr>
            <p:ph type="ftr" sz="quarter" idx="11"/>
          </p:nvPr>
        </p:nvSpPr>
        <p:spPr/>
        <p:txBody>
          <a:bodyPr/>
          <a:lstStyle>
            <a:extLst/>
          </a:lstStyle>
          <a:p>
            <a:r>
              <a:rPr lang="en-US" smtClean="0"/>
              <a:t>Alexander Motola, 2013</a:t>
            </a:r>
            <a:endParaRPr lang="en-US"/>
          </a:p>
        </p:txBody>
      </p:sp>
      <p:sp>
        <p:nvSpPr>
          <p:cNvPr id="6" name="Slide Number Placeholder 5"/>
          <p:cNvSpPr>
            <a:spLocks noGrp="1"/>
          </p:cNvSpPr>
          <p:nvPr>
            <p:ph type="sldNum" sz="quarter" idx="12"/>
          </p:nvPr>
        </p:nvSpPr>
        <p:spPr/>
        <p:txBody>
          <a:bodyPr/>
          <a:lstStyle>
            <a:extLst/>
          </a:lstStyle>
          <a:p>
            <a:fld id="{990B41CA-569D-40E7-8E58-026C0338B2C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Pie 8"/>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0" name="Oval 9"/>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2" name="Rectangle 11"/>
          <p:cNvSpPr/>
          <p:nvPr/>
        </p:nvSpPr>
        <p:spPr>
          <a:xfrm>
            <a:off x="1033974" y="-54"/>
            <a:ext cx="8131127"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extLst/>
          </a:lstStyle>
          <a:p>
            <a:fld id="{368B5567-8143-4EE6-A614-2E5DD5180225}" type="datetime1">
              <a:rPr lang="en-US" smtClean="0"/>
              <a:t>2/11/2016</a:t>
            </a:fld>
            <a:endParaRPr lang="en-US"/>
          </a:p>
        </p:txBody>
      </p:sp>
      <p:sp>
        <p:nvSpPr>
          <p:cNvPr id="6" name="Footer Placeholder 5"/>
          <p:cNvSpPr>
            <a:spLocks noGrp="1"/>
          </p:cNvSpPr>
          <p:nvPr>
            <p:ph type="ftr" sz="quarter" idx="11"/>
          </p:nvPr>
        </p:nvSpPr>
        <p:spPr/>
        <p:txBody>
          <a:bodyPr/>
          <a:lstStyle>
            <a:extLst/>
          </a:lstStyle>
          <a:p>
            <a:r>
              <a:rPr lang="en-US" smtClean="0"/>
              <a:t>Alexander Motola, 2013</a:t>
            </a:r>
            <a:endParaRPr lang="en-US"/>
          </a:p>
        </p:txBody>
      </p:sp>
      <p:sp>
        <p:nvSpPr>
          <p:cNvPr id="7" name="Slide Number Placeholder 6"/>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lang="en-US" smtClean="0"/>
              <a:t>Click to edit Master title style</a:t>
            </a:r>
            <a:endParaRPr lang="en-US" dirty="0"/>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extLst/>
          </a:lstStyle>
          <a:p>
            <a:fld id="{F6D48D85-92AC-4AE2-BD24-B63881692C9F}" type="datetime1">
              <a:rPr lang="en-US" smtClean="0"/>
              <a:t>2/11/2016</a:t>
            </a:fld>
            <a:endParaRPr lang="en-US"/>
          </a:p>
        </p:txBody>
      </p:sp>
      <p:sp>
        <p:nvSpPr>
          <p:cNvPr id="8" name="Footer Placeholder 7"/>
          <p:cNvSpPr>
            <a:spLocks noGrp="1"/>
          </p:cNvSpPr>
          <p:nvPr>
            <p:ph type="ftr" sz="quarter" idx="11"/>
          </p:nvPr>
        </p:nvSpPr>
        <p:spPr/>
        <p:txBody>
          <a:bodyPr/>
          <a:lstStyle>
            <a:extLst/>
          </a:lstStyle>
          <a:p>
            <a:r>
              <a:rPr lang="en-US" smtClean="0"/>
              <a:t>Alexander Motola, 2013</a:t>
            </a:r>
            <a:endParaRPr lang="en-US"/>
          </a:p>
        </p:txBody>
      </p:sp>
      <p:sp>
        <p:nvSpPr>
          <p:cNvPr id="9" name="Slide Number Placeholder 8"/>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extLst/>
          </a:lstStyle>
          <a:p>
            <a:fld id="{F15CCEC5-CCAB-4762-854C-CEB3022D0E0F}" type="datetime1">
              <a:rPr lang="en-US" smtClean="0"/>
              <a:t>2/11/2016</a:t>
            </a:fld>
            <a:endParaRPr lang="en-US"/>
          </a:p>
        </p:txBody>
      </p:sp>
      <p:sp>
        <p:nvSpPr>
          <p:cNvPr id="4" name="Footer Placeholder 3"/>
          <p:cNvSpPr>
            <a:spLocks noGrp="1"/>
          </p:cNvSpPr>
          <p:nvPr>
            <p:ph type="ftr" sz="quarter" idx="11"/>
          </p:nvPr>
        </p:nvSpPr>
        <p:spPr/>
        <p:txBody>
          <a:bodyPr/>
          <a:lstStyle>
            <a:extLst/>
          </a:lstStyle>
          <a:p>
            <a:r>
              <a:rPr lang="en-US" smtClean="0"/>
              <a:t>Alexander Motola, 2013</a:t>
            </a:r>
            <a:endParaRPr lang="en-US"/>
          </a:p>
        </p:txBody>
      </p:sp>
      <p:sp>
        <p:nvSpPr>
          <p:cNvPr id="5" name="Slide Number Placeholder 4"/>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Date Placeholder 1"/>
          <p:cNvSpPr>
            <a:spLocks noGrp="1"/>
          </p:cNvSpPr>
          <p:nvPr>
            <p:ph type="dt" sz="half" idx="10"/>
          </p:nvPr>
        </p:nvSpPr>
        <p:spPr/>
        <p:txBody>
          <a:bodyPr/>
          <a:lstStyle>
            <a:extLst/>
          </a:lstStyle>
          <a:p>
            <a:fld id="{FF09B372-3348-4367-B2DA-BA1D45929204}" type="datetime1">
              <a:rPr lang="en-US" smtClean="0"/>
              <a:t>2/11/2016</a:t>
            </a:fld>
            <a:endParaRPr lang="en-US"/>
          </a:p>
        </p:txBody>
      </p:sp>
      <p:sp>
        <p:nvSpPr>
          <p:cNvPr id="3" name="Footer Placeholder 2"/>
          <p:cNvSpPr>
            <a:spLocks noGrp="1"/>
          </p:cNvSpPr>
          <p:nvPr>
            <p:ph type="ftr" sz="quarter" idx="11"/>
          </p:nvPr>
        </p:nvSpPr>
        <p:spPr/>
        <p:txBody>
          <a:bodyPr/>
          <a:lstStyle>
            <a:extLst/>
          </a:lstStyle>
          <a:p>
            <a:r>
              <a:rPr lang="en-US" smtClean="0"/>
              <a:t>Alexander Motola, 2013</a:t>
            </a:r>
            <a:endParaRPr lang="en-US"/>
          </a:p>
        </p:txBody>
      </p:sp>
      <p:sp>
        <p:nvSpPr>
          <p:cNvPr id="4" name="Slide Number Placeholder 3"/>
          <p:cNvSpPr>
            <a:spLocks noGrp="1"/>
          </p:cNvSpPr>
          <p:nvPr>
            <p:ph type="sldNum" sz="quarter" idx="12"/>
          </p:nvPr>
        </p:nvSpPr>
        <p:spPr/>
        <p:txBody>
          <a:bodyPr/>
          <a:lstStyle>
            <a:extLst/>
          </a:lstStyle>
          <a:p>
            <a:fld id="{990B41CA-569D-40E7-8E58-026C0338B2C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dirty="0"/>
          </a:p>
        </p:txBody>
      </p:sp>
      <p:sp>
        <p:nvSpPr>
          <p:cNvPr id="3" name="Text Placeholder 2"/>
          <p:cNvSpPr>
            <a:spLocks noGrp="1"/>
          </p:cNvSpPr>
          <p:nvPr>
            <p:ph type="body" idx="2"/>
          </p:nvPr>
        </p:nvSpPr>
        <p:spPr>
          <a:xfrm>
            <a:off x="457200" y="1435100"/>
            <a:ext cx="3810000" cy="698500"/>
          </a:xfrm>
        </p:spPr>
        <p:txBody>
          <a:bodyPr/>
          <a:lstStyle>
            <a:lvl1pPr marL="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extLst/>
          </a:lstStyle>
          <a:p>
            <a:fld id="{4DB572ED-4FCE-4E72-8DD3-D37F2441927D}" type="datetime1">
              <a:rPr lang="en-US" smtClean="0"/>
              <a:t>2/11/2016</a:t>
            </a:fld>
            <a:endParaRPr lang="en-US"/>
          </a:p>
        </p:txBody>
      </p:sp>
      <p:sp>
        <p:nvSpPr>
          <p:cNvPr id="6" name="Footer Placeholder 5"/>
          <p:cNvSpPr>
            <a:spLocks noGrp="1"/>
          </p:cNvSpPr>
          <p:nvPr>
            <p:ph type="ftr" sz="quarter" idx="11"/>
          </p:nvPr>
        </p:nvSpPr>
        <p:spPr/>
        <p:txBody>
          <a:bodyPr/>
          <a:lstStyle>
            <a:extLst/>
          </a:lstStyle>
          <a:p>
            <a:r>
              <a:rPr lang="en-US" smtClean="0"/>
              <a:t>Alexander Motola, 2013</a:t>
            </a:r>
            <a:endParaRPr lang="en-US"/>
          </a:p>
        </p:txBody>
      </p:sp>
      <p:sp>
        <p:nvSpPr>
          <p:cNvPr id="7" name="Slide Number Placeholder 6"/>
          <p:cNvSpPr>
            <a:spLocks noGrp="1"/>
          </p:cNvSpPr>
          <p:nvPr>
            <p:ph type="sldNum" sz="quarter" idx="12"/>
          </p:nvPr>
        </p:nvSpPr>
        <p:spPr/>
        <p:txBody>
          <a:bodyPr/>
          <a:lstStyle>
            <a:extLst/>
          </a:lstStyle>
          <a:p>
            <a:fld id="{990B41CA-569D-40E7-8E58-026C0338B2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extLst/>
          </a:lstStyle>
          <a:p>
            <a:fld id="{647EA749-3E93-4730-AFD8-E369AB6973C7}" type="datetime1">
              <a:rPr lang="en-US" smtClean="0"/>
              <a:t>2/11/2016</a:t>
            </a:fld>
            <a:endParaRPr lang="en-US"/>
          </a:p>
        </p:txBody>
      </p:sp>
      <p:sp>
        <p:nvSpPr>
          <p:cNvPr id="6" name="Footer Placeholder 5"/>
          <p:cNvSpPr>
            <a:spLocks noGrp="1"/>
          </p:cNvSpPr>
          <p:nvPr>
            <p:ph type="ftr" sz="quarter" idx="11"/>
          </p:nvPr>
        </p:nvSpPr>
        <p:spPr/>
        <p:txBody>
          <a:bodyPr/>
          <a:lstStyle>
            <a:extLst/>
          </a:lstStyle>
          <a:p>
            <a:r>
              <a:rPr lang="en-US" smtClean="0"/>
              <a:t>Alexander Motola, 2013</a:t>
            </a:r>
            <a:endParaRPr lang="en-US"/>
          </a:p>
        </p:txBody>
      </p:sp>
      <p:sp>
        <p:nvSpPr>
          <p:cNvPr id="7" name="Slide Number Placeholder 6"/>
          <p:cNvSpPr>
            <a:spLocks noGrp="1"/>
          </p:cNvSpPr>
          <p:nvPr>
            <p:ph type="sldNum" sz="quarter" idx="12"/>
          </p:nvPr>
        </p:nvSpPr>
        <p:spPr/>
        <p:txBody>
          <a:bodyPr/>
          <a:lstStyle>
            <a:extLst/>
          </a:lstStyle>
          <a:p>
            <a:fld id="{990B41CA-569D-40E7-8E58-026C0338B2C8}"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0">
            <a:bevelT w="25400" h="19050"/>
            <a:contourClr>
              <a:srgbClr val="969696"/>
            </a:contourClr>
          </a:sp3d>
        </p:spPr>
        <p:txBody>
          <a:bodyPr lIns="91440" tIns="274320" rtlCol="0" anchor="t">
            <a:normAutofit/>
          </a:bodyPr>
          <a:lstStyle>
            <a:extLst/>
          </a:lstStyle>
          <a:p>
            <a:pPr marL="0" indent="-283464" algn="l" rtl="0" latinLnBrk="0">
              <a:lnSpc>
                <a:spcPts val="3000"/>
              </a:lnSpc>
              <a:spcBef>
                <a:spcPts val="600"/>
              </a:spcBef>
              <a:buClr>
                <a:schemeClr val="accent1"/>
              </a:buClr>
              <a:buSzPct val="80000"/>
              <a:buFont typeface="Wingdings 2"/>
              <a:buNone/>
            </a:pPr>
            <a:endParaRPr lang="en-US" sz="3200" kern="1200">
              <a:solidFill>
                <a:schemeClr val="tx1"/>
              </a:solidFill>
              <a:latin typeface="+mn-lt"/>
              <a:ea typeface="+mn-ea"/>
              <a:cs typeface="+mn-cs"/>
            </a:endParaRPr>
          </a:p>
        </p:txBody>
      </p:sp>
      <p:sp>
        <p:nvSpPr>
          <p:cNvPr id="3" name="Shap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a:r>
              <a:rPr lang="en-US" smtClean="0"/>
              <a:t>Click icon to add picture</a:t>
            </a:r>
            <a:endParaRPr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 name="Text Placeholder 3"/>
          <p:cNvSpPr>
            <a:spLocks noGrp="1"/>
          </p:cNvSpPr>
          <p:nvPr>
            <p:ph type="body" sz="half" idx="2"/>
          </p:nvPr>
        </p:nvSpPr>
        <p:spPr>
          <a:xfrm>
            <a:off x="838200" y="4800600"/>
            <a:ext cx="4419600" cy="762000"/>
          </a:xfrm>
        </p:spPr>
        <p:txBody>
          <a:bodyP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lang="en-US" noProof="1" smtClean="0"/>
              <a:t>Click to edit Master title style</a:t>
            </a:r>
            <a:endParaRPr lang="en-US" dirty="0"/>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a:defRPr sz="1200">
                <a:solidFill>
                  <a:schemeClr val="bg2">
                    <a:shade val="50000"/>
                    <a:satMod val="200000"/>
                  </a:schemeClr>
                </a:solidFill>
              </a:defRPr>
            </a:lvl1pPr>
            <a:extLst/>
          </a:lstStyle>
          <a:p>
            <a:pPr algn="r"/>
            <a:fld id="{942DF106-511B-4CDE-84AA-D36DC70B0267}" type="datetime1">
              <a:rPr lang="en-US" smtClean="0"/>
              <a:t>2/11/2016</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a:defRPr sz="1200">
                <a:solidFill>
                  <a:schemeClr val="bg2">
                    <a:shade val="50000"/>
                    <a:satMod val="200000"/>
                  </a:schemeClr>
                </a:solidFill>
                <a:effectLst/>
              </a:defRPr>
            </a:lvl1pPr>
            <a:extLst/>
          </a:lstStyle>
          <a:p>
            <a:r>
              <a:rPr lang="en-US" sz="1200" smtClean="0">
                <a:solidFill>
                  <a:schemeClr val="bg2">
                    <a:shade val="50000"/>
                  </a:schemeClr>
                </a:solidFill>
                <a:effectLst/>
              </a:rPr>
              <a:t>Alexander Motola, 2013</a:t>
            </a:r>
            <a:endParaRPr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a:defRPr sz="1200">
                <a:solidFill>
                  <a:schemeClr val="bg2">
                    <a:shade val="50000"/>
                    <a:satMod val="200000"/>
                  </a:schemeClr>
                </a:solidFill>
                <a:effectLst/>
              </a:defRPr>
            </a:lvl1pPr>
            <a:extLst/>
          </a:lstStyle>
          <a:p>
            <a:pPr algn="ctr"/>
            <a:fld id="{990B41CA-569D-40E7-8E58-026C0338B2C8}" type="slidenum">
              <a:rPr lang="en-US" smtClean="0"/>
              <a:pPr algn="ctr"/>
              <a:t>‹#›</a:t>
            </a:fld>
            <a:endParaRPr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dt="0"/>
  <p:txStyles>
    <p:titleStyle>
      <a:lvl1pPr algn="l" rtl="0" eaLnBrk="1" latinLnBrk="0" hangingPunct="1">
        <a:spcBef>
          <a:spcPct val="0"/>
        </a:spcBef>
        <a:buNone/>
        <a:defRPr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ts val="3000"/>
        </a:lnSpc>
        <a:spcBef>
          <a:spcPts val="600"/>
        </a:spcBef>
        <a:buClr>
          <a:schemeClr val="accent1"/>
        </a:buClr>
        <a:buSzPct val="80000"/>
        <a:buFont typeface="Wingdings 2"/>
        <a:buChar char=""/>
        <a:defRPr sz="3200" kern="1200">
          <a:solidFill>
            <a:schemeClr val="tx1"/>
          </a:solidFill>
          <a:latin typeface="+mn-lt"/>
          <a:ea typeface="+mn-ea"/>
          <a:cs typeface="+mn-cs"/>
        </a:defRPr>
      </a:lvl1pPr>
      <a:lvl2pPr marL="640080" indent="-237744" algn="l" rtl="0" eaLnBrk="1" latinLnBrk="0" hangingPunct="1">
        <a:lnSpc>
          <a:spcPts val="3000"/>
        </a:lnSpc>
        <a:spcBef>
          <a:spcPts val="550"/>
        </a:spcBef>
        <a:buClr>
          <a:schemeClr val="accent1"/>
        </a:buClr>
        <a:buFont typeface="Verdana"/>
        <a:buChar char="◦"/>
        <a:defRPr sz="2800" kern="1200">
          <a:solidFill>
            <a:schemeClr val="tx1"/>
          </a:solidFill>
          <a:latin typeface="+mn-lt"/>
          <a:ea typeface="+mn-ea"/>
          <a:cs typeface="+mn-cs"/>
        </a:defRPr>
      </a:lvl2pPr>
      <a:lvl3pPr marL="886968" indent="-228600" algn="l" rtl="0" eaLnBrk="1" latinLnBrk="0" hangingPunct="1">
        <a:lnSpc>
          <a:spcPts val="2800"/>
        </a:lnSpc>
        <a:spcBef>
          <a:spcPct val="20000"/>
        </a:spcBef>
        <a:buClr>
          <a:schemeClr val="accent2"/>
        </a:buClr>
        <a:buFont typeface="Wingdings 2"/>
        <a:buChar char=""/>
        <a:defRPr sz="2400" kern="1200">
          <a:solidFill>
            <a:schemeClr val="tx1"/>
          </a:solidFill>
          <a:latin typeface="+mn-lt"/>
          <a:ea typeface="+mn-ea"/>
          <a:cs typeface="+mn-cs"/>
        </a:defRPr>
      </a:lvl3pPr>
      <a:lvl4pPr marL="1097280" indent="-173736" algn="l" rtl="0" eaLnBrk="1" latinLnBrk="0" hangingPunct="1">
        <a:spcBef>
          <a:spcPct val="20000"/>
        </a:spcBef>
        <a:buClr>
          <a:schemeClr val="accent3"/>
        </a:buClr>
        <a:buFont typeface="Wingdings 2"/>
        <a:buChar char=""/>
        <a:defRPr sz="2000" kern="1200">
          <a:solidFill>
            <a:schemeClr val="tx1"/>
          </a:solidFill>
          <a:latin typeface="+mn-lt"/>
          <a:ea typeface="+mn-ea"/>
          <a:cs typeface="+mn-cs"/>
        </a:defRPr>
      </a:lvl4pPr>
      <a:lvl5pPr marL="1298448" indent="-182880" algn="l" rtl="0" eaLnBrk="1" latinLnBrk="0" hangingPunct="1">
        <a:spcBef>
          <a:spcPct val="20000"/>
        </a:spcBef>
        <a:buClr>
          <a:schemeClr val="accent4"/>
        </a:buClr>
        <a:buFont typeface="Wingdings 2"/>
        <a:buChar char=""/>
        <a:defRPr sz="2000" kern="1200">
          <a:solidFill>
            <a:schemeClr val="tx1"/>
          </a:solidFill>
          <a:latin typeface="+mn-lt"/>
          <a:ea typeface="+mn-ea"/>
          <a:cs typeface="+mn-cs"/>
        </a:defRPr>
      </a:lvl5pPr>
      <a:lvl6pPr marL="1508760" indent="-18288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6pPr>
      <a:lvl7pPr marL="171907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7pPr>
      <a:lvl8pPr marL="1920240"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8pPr>
      <a:lvl9pPr marL="213055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685800"/>
            <a:ext cx="7406640" cy="1472184"/>
          </a:xfrm>
        </p:spPr>
        <p:txBody>
          <a:bodyPr>
            <a:normAutofit/>
          </a:bodyPr>
          <a:lstStyle/>
          <a:p>
            <a:r>
              <a:rPr lang="en-US" sz="4000" dirty="0" smtClean="0"/>
              <a:t>Mergers &amp; Acquisitions</a:t>
            </a:r>
            <a:endParaRPr lang="en-US" sz="4000" dirty="0"/>
          </a:p>
        </p:txBody>
      </p:sp>
      <p:sp>
        <p:nvSpPr>
          <p:cNvPr id="3" name="Subtitle 2"/>
          <p:cNvSpPr>
            <a:spLocks noGrp="1"/>
          </p:cNvSpPr>
          <p:nvPr>
            <p:ph type="subTitle" idx="1"/>
          </p:nvPr>
        </p:nvSpPr>
        <p:spPr>
          <a:xfrm>
            <a:off x="1447800" y="2362200"/>
            <a:ext cx="7406640" cy="1752600"/>
          </a:xfrm>
        </p:spPr>
        <p:txBody>
          <a:bodyPr/>
          <a:lstStyle/>
          <a:p>
            <a:r>
              <a:rPr lang="en-US" dirty="0" smtClean="0"/>
              <a:t>Alexander Motola, CFA</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a:t>
            </a:fld>
            <a:endParaRPr lang="en-US"/>
          </a:p>
        </p:txBody>
      </p:sp>
    </p:spTree>
    <p:extLst>
      <p:ext uri="{BB962C8B-B14F-4D97-AF65-F5344CB8AC3E}">
        <p14:creationId xmlns:p14="http://schemas.microsoft.com/office/powerpoint/2010/main" val="3672714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914400"/>
          </a:xfrm>
        </p:spPr>
        <p:txBody>
          <a:bodyPr>
            <a:normAutofit/>
          </a:bodyPr>
          <a:lstStyle/>
          <a:p>
            <a:r>
              <a:rPr lang="en-US" dirty="0" smtClean="0"/>
              <a:t>10-K: Part II – </a:t>
            </a:r>
            <a:r>
              <a:rPr lang="en-US" dirty="0" smtClean="0"/>
              <a:t>MD&amp;A (CTL)</a:t>
            </a:r>
            <a:endParaRPr lang="en-US" dirty="0"/>
          </a:p>
        </p:txBody>
      </p:sp>
      <p:sp>
        <p:nvSpPr>
          <p:cNvPr id="3" name="Content Placeholder 2"/>
          <p:cNvSpPr>
            <a:spLocks noGrp="1"/>
          </p:cNvSpPr>
          <p:nvPr>
            <p:ph idx="1"/>
          </p:nvPr>
        </p:nvSpPr>
        <p:spPr>
          <a:xfrm>
            <a:off x="1435608" y="1219200"/>
            <a:ext cx="7498080" cy="5257800"/>
          </a:xfrm>
        </p:spPr>
        <p:txBody>
          <a:bodyPr>
            <a:normAutofit/>
          </a:bodyPr>
          <a:lstStyle/>
          <a:p>
            <a:r>
              <a:rPr lang="en-US" dirty="0" smtClean="0"/>
              <a:t>We get some idea of the acquisitions and their impact. Notice the dates the acquisitions closed.</a:t>
            </a:r>
          </a:p>
          <a:p>
            <a:pPr marL="82296" indent="0">
              <a:buNone/>
            </a:pPr>
            <a:endParaRPr lang="en-US" dirty="0" smtClean="0"/>
          </a:p>
          <a:p>
            <a:pPr marL="82296" indent="0">
              <a:buNone/>
            </a:pPr>
            <a:endParaRPr lang="en-US" dirty="0"/>
          </a:p>
          <a:p>
            <a:pPr marL="82296" indent="0">
              <a:buNone/>
            </a:pPr>
            <a:endParaRPr lang="en-US" dirty="0" smtClean="0"/>
          </a:p>
          <a:p>
            <a:pPr marL="402336" lvl="1" indent="0">
              <a:buNone/>
            </a:pPr>
            <a:endParaRPr lang="en-US" dirty="0" smtClean="0"/>
          </a:p>
          <a:p>
            <a:pPr marL="402336" lvl="1" indent="0">
              <a:buNone/>
            </a:pPr>
            <a:endParaRPr lang="en-US" dirty="0"/>
          </a:p>
          <a:p>
            <a:r>
              <a:rPr lang="en-US" dirty="0" smtClean="0"/>
              <a:t>Revenue growth looks pretty good?</a:t>
            </a:r>
          </a:p>
          <a:p>
            <a:pPr lvl="1"/>
            <a:r>
              <a:rPr lang="en-US" dirty="0" smtClean="0"/>
              <a:t>Qwest was 100% in 2012 revenues, and about 75% of 2011…</a:t>
            </a:r>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10</a:t>
            </a:fld>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438400"/>
            <a:ext cx="6172200" cy="2218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89693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914400"/>
          </a:xfrm>
        </p:spPr>
        <p:txBody>
          <a:bodyPr>
            <a:normAutofit/>
          </a:bodyPr>
          <a:lstStyle/>
          <a:p>
            <a:r>
              <a:rPr lang="en-US" dirty="0" smtClean="0"/>
              <a:t>10-K: Part II – MD&amp;A</a:t>
            </a:r>
            <a:endParaRPr lang="en-US" dirty="0"/>
          </a:p>
        </p:txBody>
      </p:sp>
      <p:sp>
        <p:nvSpPr>
          <p:cNvPr id="3" name="Content Placeholder 2"/>
          <p:cNvSpPr>
            <a:spLocks noGrp="1"/>
          </p:cNvSpPr>
          <p:nvPr>
            <p:ph idx="1"/>
          </p:nvPr>
        </p:nvSpPr>
        <p:spPr>
          <a:xfrm>
            <a:off x="1435608" y="1219200"/>
            <a:ext cx="7498080" cy="5257800"/>
          </a:xfrm>
        </p:spPr>
        <p:txBody>
          <a:bodyPr>
            <a:normAutofit/>
          </a:bodyPr>
          <a:lstStyle/>
          <a:p>
            <a:r>
              <a:rPr lang="en-US" dirty="0" smtClean="0"/>
              <a:t>Did they really grow in 2011 (internally or organically)? We are going to try to figure that out…</a:t>
            </a:r>
          </a:p>
          <a:p>
            <a:pPr marL="82296" indent="0">
              <a:buNone/>
            </a:pPr>
            <a:endParaRPr lang="en-US" dirty="0"/>
          </a:p>
          <a:p>
            <a:pPr marL="82296" indent="0">
              <a:buNone/>
            </a:pPr>
            <a:endParaRPr lang="en-US" dirty="0" smtClean="0"/>
          </a:p>
          <a:p>
            <a:pPr marL="82296" indent="0">
              <a:buNone/>
            </a:pPr>
            <a:endParaRPr lang="en-US" dirty="0"/>
          </a:p>
          <a:p>
            <a:pPr marL="82296" indent="0">
              <a:buNone/>
            </a:pPr>
            <a:endParaRPr lang="en-US" dirty="0" smtClean="0"/>
          </a:p>
          <a:p>
            <a:pPr marL="82296" indent="0">
              <a:buNone/>
            </a:pPr>
            <a:endParaRPr lang="en-US" dirty="0"/>
          </a:p>
          <a:p>
            <a:pPr marL="82296" indent="0">
              <a:buNone/>
            </a:pPr>
            <a:r>
              <a:rPr lang="en-US" dirty="0" smtClean="0"/>
              <a:t>- Clearly access lines are declining, and it’s hard to gauge the rate of growth in broadband subs without more data…</a:t>
            </a:r>
          </a:p>
          <a:p>
            <a:pPr marL="82296" indent="0">
              <a:buNone/>
            </a:pPr>
            <a:endParaRPr lang="en-US" dirty="0" smtClean="0"/>
          </a:p>
          <a:p>
            <a:pPr marL="402336" lvl="1" indent="0">
              <a:buNone/>
            </a:pPr>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11</a:t>
            </a:fld>
            <a:endParaRPr lang="en-US"/>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457922"/>
            <a:ext cx="7294563" cy="198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7183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914400"/>
          </a:xfrm>
        </p:spPr>
        <p:txBody>
          <a:bodyPr>
            <a:normAutofit/>
          </a:bodyPr>
          <a:lstStyle/>
          <a:p>
            <a:r>
              <a:rPr lang="en-US" dirty="0" smtClean="0"/>
              <a:t>10-K: Part II – Acquisitions</a:t>
            </a:r>
            <a:endParaRPr lang="en-US" dirty="0"/>
          </a:p>
        </p:txBody>
      </p:sp>
      <p:sp>
        <p:nvSpPr>
          <p:cNvPr id="3" name="Content Placeholder 2"/>
          <p:cNvSpPr>
            <a:spLocks noGrp="1"/>
          </p:cNvSpPr>
          <p:nvPr>
            <p:ph idx="1"/>
          </p:nvPr>
        </p:nvSpPr>
        <p:spPr>
          <a:xfrm>
            <a:off x="1435608" y="1219200"/>
            <a:ext cx="7498080" cy="5257800"/>
          </a:xfrm>
        </p:spPr>
        <p:txBody>
          <a:bodyPr>
            <a:normAutofit/>
          </a:bodyPr>
          <a:lstStyle/>
          <a:p>
            <a:r>
              <a:rPr lang="en-US" dirty="0" smtClean="0"/>
              <a:t>Lots to examine here</a:t>
            </a:r>
          </a:p>
          <a:p>
            <a:pPr lvl="1"/>
            <a:r>
              <a:rPr lang="en-US" dirty="0" smtClean="0"/>
              <a:t>This is what they reported…</a:t>
            </a:r>
          </a:p>
          <a:p>
            <a:pPr marL="82296" indent="0">
              <a:buNone/>
            </a:pPr>
            <a:endParaRPr lang="en-US" dirty="0"/>
          </a:p>
          <a:p>
            <a:pPr marL="82296" indent="0">
              <a:buNone/>
            </a:pPr>
            <a:endParaRPr lang="en-US" dirty="0" smtClean="0"/>
          </a:p>
          <a:p>
            <a:pPr lvl="1"/>
            <a:r>
              <a:rPr lang="en-US" dirty="0" smtClean="0"/>
              <a:t>This is what it would look like if they owned the new companies all along…</a:t>
            </a:r>
          </a:p>
          <a:p>
            <a:pPr lvl="1"/>
            <a:endParaRPr lang="en-US" dirty="0"/>
          </a:p>
          <a:p>
            <a:pPr lvl="1"/>
            <a:endParaRPr lang="en-US" dirty="0" smtClean="0"/>
          </a:p>
          <a:p>
            <a:pPr lvl="1"/>
            <a:endParaRPr lang="en-US" dirty="0"/>
          </a:p>
          <a:p>
            <a:pPr lvl="1"/>
            <a:endParaRPr lang="en-US" dirty="0" smtClean="0"/>
          </a:p>
          <a:p>
            <a:pPr lvl="1"/>
            <a:r>
              <a:rPr lang="en-US" dirty="0" smtClean="0"/>
              <a:t>Is CTL REALLY growing?</a:t>
            </a:r>
          </a:p>
          <a:p>
            <a:pPr lvl="1"/>
            <a:endParaRPr lang="en-US" dirty="0"/>
          </a:p>
          <a:p>
            <a:pPr lvl="1"/>
            <a:endParaRPr lang="en-US" dirty="0" smtClean="0"/>
          </a:p>
          <a:p>
            <a:pPr lvl="1"/>
            <a:endParaRPr lang="en-US" dirty="0"/>
          </a:p>
          <a:p>
            <a:pPr lvl="1"/>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12</a:t>
            </a:fld>
            <a:endParaRPr lang="en-US"/>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886200"/>
            <a:ext cx="7285037"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209800"/>
            <a:ext cx="5553075" cy="742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Down Arrow 5"/>
          <p:cNvSpPr/>
          <p:nvPr/>
        </p:nvSpPr>
        <p:spPr>
          <a:xfrm>
            <a:off x="5029200" y="3048000"/>
            <a:ext cx="228600" cy="2057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1219200" y="381000"/>
            <a:ext cx="381000" cy="3810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3360423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Growth: MFE (INTC)</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13</a:t>
            </a:fld>
            <a:endParaRPr lang="en-US"/>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49807" y="1447800"/>
            <a:ext cx="6869935"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2309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Growth: MFE (INTC)</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A lot of investors owned MFE because </a:t>
            </a:r>
            <a:r>
              <a:rPr lang="en-US" dirty="0" err="1" smtClean="0"/>
              <a:t>mgmt</a:t>
            </a:r>
            <a:r>
              <a:rPr lang="en-US" dirty="0" smtClean="0"/>
              <a:t> claimed the organic growth was fairly high; I didn’t agree at high prices because I thought the organic (non-acquisition) growth was much lower. In fact, my best guess is it was 0%</a:t>
            </a:r>
          </a:p>
          <a:p>
            <a:r>
              <a:rPr lang="en-US" dirty="0" smtClean="0"/>
              <a:t>Revenue Model (R166- 357)</a:t>
            </a:r>
          </a:p>
          <a:p>
            <a:r>
              <a:rPr lang="en-US" dirty="0" smtClean="0"/>
              <a:t>R193-243 focuses on acquisition analysis; it shows revenue contribution from various acquired companies or combinations of acquired companies</a:t>
            </a:r>
          </a:p>
          <a:p>
            <a:r>
              <a:rPr lang="en-US" dirty="0" smtClean="0"/>
              <a:t>For example, MFE bought </a:t>
            </a:r>
            <a:r>
              <a:rPr lang="en-US" dirty="0" err="1" smtClean="0"/>
              <a:t>SCUR+Reconnex+Solidcore</a:t>
            </a:r>
            <a:r>
              <a:rPr lang="en-US" dirty="0" smtClean="0"/>
              <a:t> (R208-209); look at 3Q09, if they had those companies in 2Q09, revenue growth would have been 3.6% </a:t>
            </a:r>
            <a:r>
              <a:rPr lang="en-US" dirty="0" err="1" smtClean="0"/>
              <a:t>yoy</a:t>
            </a:r>
            <a:r>
              <a:rPr lang="en-US" dirty="0" smtClean="0"/>
              <a:t>, instead of the reported +18% (R325)</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14</a:t>
            </a:fld>
            <a:endParaRPr lang="en-US"/>
          </a:p>
        </p:txBody>
      </p:sp>
    </p:spTree>
    <p:extLst>
      <p:ext uri="{BB962C8B-B14F-4D97-AF65-F5344CB8AC3E}">
        <p14:creationId xmlns:p14="http://schemas.microsoft.com/office/powerpoint/2010/main" val="796692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Growth: MFE (INTC)</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15</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371602"/>
            <a:ext cx="5105398" cy="19054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0639" y="3277085"/>
            <a:ext cx="5107959" cy="25766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0582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Growth: MFE (INTC)</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16</a:t>
            </a:fld>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371600"/>
            <a:ext cx="7162800" cy="22883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676400" y="3962400"/>
            <a:ext cx="6629400" cy="14773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Lots of acquisitions, with suspicious timing, and a lot of touting of how well the business was doing. In 2Q09, </a:t>
            </a:r>
            <a:r>
              <a:rPr lang="en-US" dirty="0" err="1" smtClean="0"/>
              <a:t>mgmt</a:t>
            </a:r>
            <a:r>
              <a:rPr lang="en-US" dirty="0" smtClean="0"/>
              <a:t> was claiming organic growth of 10%, but a close analysis revealed this wasn’t the case at all</a:t>
            </a:r>
          </a:p>
          <a:p>
            <a:pPr marL="285750" indent="-285750">
              <a:buFont typeface="Arial" panose="020B0604020202020204" pitchFamily="34" charset="0"/>
              <a:buChar char="•"/>
            </a:pPr>
            <a:r>
              <a:rPr lang="en-US" dirty="0" smtClean="0"/>
              <a:t>INTC eventually bought MFE; it hasn’t been a big success</a:t>
            </a:r>
            <a:endParaRPr lang="en-US" dirty="0"/>
          </a:p>
        </p:txBody>
      </p:sp>
    </p:spTree>
    <p:extLst>
      <p:ext uri="{BB962C8B-B14F-4D97-AF65-F5344CB8AC3E}">
        <p14:creationId xmlns:p14="http://schemas.microsoft.com/office/powerpoint/2010/main" val="3141872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Proxy Statement</a:t>
            </a:r>
            <a:endParaRPr lang="en-US" sz="3600" dirty="0"/>
          </a:p>
        </p:txBody>
      </p:sp>
      <p:sp>
        <p:nvSpPr>
          <p:cNvPr id="3" name="Content Placeholder 2"/>
          <p:cNvSpPr>
            <a:spLocks noGrp="1"/>
          </p:cNvSpPr>
          <p:nvPr>
            <p:ph idx="1"/>
          </p:nvPr>
        </p:nvSpPr>
        <p:spPr/>
        <p:txBody>
          <a:bodyPr>
            <a:normAutofit/>
          </a:bodyPr>
          <a:lstStyle/>
          <a:p>
            <a:r>
              <a:rPr lang="en-US" dirty="0"/>
              <a:t>Form DEF </a:t>
            </a:r>
            <a:r>
              <a:rPr lang="en-US" dirty="0" smtClean="0"/>
              <a:t>14A</a:t>
            </a:r>
          </a:p>
          <a:p>
            <a:r>
              <a:rPr lang="en-US" dirty="0" smtClean="0"/>
              <a:t>Voting procedure</a:t>
            </a:r>
          </a:p>
          <a:p>
            <a:r>
              <a:rPr lang="en-US" dirty="0" smtClean="0"/>
              <a:t>Conflicts of interest, board member CV</a:t>
            </a:r>
          </a:p>
          <a:p>
            <a:r>
              <a:rPr lang="en-US" dirty="0" smtClean="0"/>
              <a:t>Board and executive compensation</a:t>
            </a:r>
          </a:p>
          <a:p>
            <a:r>
              <a:rPr lang="en-US" dirty="0" smtClean="0"/>
              <a:t>Audit fees, information, and who is on the audit and comp committees</a:t>
            </a:r>
          </a:p>
          <a:p>
            <a:endParaRPr lang="en-US" dirty="0" smtClean="0"/>
          </a:p>
          <a:p>
            <a:endParaRPr lang="en-US" dirty="0" smtClean="0"/>
          </a:p>
          <a:p>
            <a:pPr marL="82296" indent="0">
              <a:buNone/>
            </a:pPr>
            <a:endParaRPr lang="en-US" dirty="0" smtClean="0"/>
          </a:p>
          <a:p>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17</a:t>
            </a:fld>
            <a:endParaRPr lang="en-US"/>
          </a:p>
        </p:txBody>
      </p:sp>
    </p:spTree>
    <p:extLst>
      <p:ext uri="{BB962C8B-B14F-4D97-AF65-F5344CB8AC3E}">
        <p14:creationId xmlns:p14="http://schemas.microsoft.com/office/powerpoint/2010/main" val="3672156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Does the CEO get paid</a:t>
            </a:r>
            <a:r>
              <a:rPr lang="en-US" sz="3600" dirty="0" smtClean="0"/>
              <a:t>? (</a:t>
            </a:r>
            <a:r>
              <a:rPr lang="en-US" sz="3600" dirty="0" err="1" smtClean="0"/>
              <a:t>Autoliv</a:t>
            </a:r>
            <a:r>
              <a:rPr lang="en-US" sz="3600" dirty="0" smtClean="0"/>
              <a:t>)</a:t>
            </a:r>
            <a:endParaRPr lang="en-US" sz="3600" dirty="0"/>
          </a:p>
        </p:txBody>
      </p:sp>
      <p:sp>
        <p:nvSpPr>
          <p:cNvPr id="3" name="Content Placeholder 2"/>
          <p:cNvSpPr>
            <a:spLocks noGrp="1"/>
          </p:cNvSpPr>
          <p:nvPr>
            <p:ph idx="1"/>
          </p:nvPr>
        </p:nvSpPr>
        <p:spPr/>
        <p:txBody>
          <a:bodyPr>
            <a:normAutofit fontScale="40000" lnSpcReduction="20000"/>
          </a:bodyPr>
          <a:lstStyle/>
          <a:p>
            <a:r>
              <a:rPr lang="en-US" dirty="0" smtClean="0"/>
              <a:t>Proxy Analysis – do bonuses depend on sales growth, </a:t>
            </a:r>
            <a:r>
              <a:rPr lang="en-US" dirty="0" err="1" smtClean="0"/>
              <a:t>ebitda</a:t>
            </a:r>
            <a:r>
              <a:rPr lang="en-US" dirty="0" smtClean="0"/>
              <a:t> growth, stock price growth, market share?</a:t>
            </a:r>
          </a:p>
          <a:p>
            <a:r>
              <a:rPr lang="en-US" dirty="0" smtClean="0"/>
              <a:t>“</a:t>
            </a:r>
            <a:r>
              <a:rPr lang="en-US" dirty="0"/>
              <a:t>Reflective of our compensation philosophy, the compensation of our named executive officers is significantly affected by our financial results. As in previous years, the </a:t>
            </a:r>
            <a:r>
              <a:rPr lang="en-US" b="1" dirty="0"/>
              <a:t>annual non-equity incentive financial performance metric </a:t>
            </a:r>
            <a:r>
              <a:rPr lang="en-US" dirty="0"/>
              <a:t>for our named executive officers in 2011 was </a:t>
            </a:r>
            <a:r>
              <a:rPr lang="en-US" b="1" dirty="0"/>
              <a:t>operating income</a:t>
            </a:r>
            <a:r>
              <a:rPr lang="en-US" dirty="0"/>
              <a:t>. Based on the Company’s 2011 operating income of $889 million, which represents a 2.3% increase over operating income in 2010, each of our named executive </a:t>
            </a:r>
            <a:r>
              <a:rPr lang="en-US" dirty="0" smtClean="0"/>
              <a:t>officers </a:t>
            </a:r>
            <a:r>
              <a:rPr lang="en-US" b="1" dirty="0"/>
              <a:t>earned slightly above the target payout for annual non-equity incentive awards in 2011</a:t>
            </a:r>
            <a:r>
              <a:rPr lang="en-US" dirty="0"/>
              <a:t>. However, in 2011, the long-term equity incentive element of our named executive officers’ compensation was negatively affected by the performance of the Company’s stock price during 2011</a:t>
            </a:r>
            <a:r>
              <a:rPr lang="en-US" dirty="0" smtClean="0"/>
              <a:t>.” (ALV, 2011 Schedule 14A “Proxy” filing, pgs. 30-31)</a:t>
            </a:r>
          </a:p>
          <a:p>
            <a:endParaRPr lang="en-US" dirty="0" smtClean="0"/>
          </a:p>
          <a:p>
            <a:pPr marL="82296" indent="0">
              <a:buNone/>
            </a:pPr>
            <a:endParaRPr lang="en-US" dirty="0" smtClean="0"/>
          </a:p>
          <a:p>
            <a:endParaRPr lang="en-US" dirty="0" smtClean="0"/>
          </a:p>
        </p:txBody>
      </p:sp>
      <p:sp>
        <p:nvSpPr>
          <p:cNvPr id="8" name="Footer Placeholder 7"/>
          <p:cNvSpPr>
            <a:spLocks noGrp="1"/>
          </p:cNvSpPr>
          <p:nvPr>
            <p:ph type="ftr" sz="quarter" idx="11"/>
          </p:nvPr>
        </p:nvSpPr>
        <p:spPr/>
        <p:txBody>
          <a:bodyPr/>
          <a:lstStyle/>
          <a:p>
            <a:r>
              <a:rPr lang="en-US" smtClean="0"/>
              <a:t>Alexander Motola, 2013</a:t>
            </a:r>
            <a:endParaRPr lang="en-US"/>
          </a:p>
        </p:txBody>
      </p:sp>
      <p:sp>
        <p:nvSpPr>
          <p:cNvPr id="9" name="Slide Number Placeholder 8"/>
          <p:cNvSpPr>
            <a:spLocks noGrp="1"/>
          </p:cNvSpPr>
          <p:nvPr>
            <p:ph type="sldNum" sz="quarter" idx="12"/>
          </p:nvPr>
        </p:nvSpPr>
        <p:spPr/>
        <p:txBody>
          <a:bodyPr/>
          <a:lstStyle/>
          <a:p>
            <a:fld id="{990B41CA-569D-40E7-8E58-026C0338B2C8}" type="slidenum">
              <a:rPr lang="en-US" smtClean="0"/>
              <a:pPr/>
              <a:t>18</a:t>
            </a:fld>
            <a:endParaRPr lang="en-US"/>
          </a:p>
        </p:txBody>
      </p:sp>
    </p:spTree>
    <p:extLst>
      <p:ext uri="{BB962C8B-B14F-4D97-AF65-F5344CB8AC3E}">
        <p14:creationId xmlns:p14="http://schemas.microsoft.com/office/powerpoint/2010/main" val="4164613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How Does the CEO get paid?</a:t>
            </a:r>
            <a:endParaRPr lang="en-US" sz="3600" dirty="0"/>
          </a:p>
        </p:txBody>
      </p:sp>
      <p:sp>
        <p:nvSpPr>
          <p:cNvPr id="3" name="Content Placeholder 2"/>
          <p:cNvSpPr>
            <a:spLocks noGrp="1"/>
          </p:cNvSpPr>
          <p:nvPr>
            <p:ph idx="1"/>
          </p:nvPr>
        </p:nvSpPr>
        <p:spPr/>
        <p:txBody>
          <a:bodyPr>
            <a:normAutofit fontScale="55000" lnSpcReduction="20000"/>
          </a:bodyPr>
          <a:lstStyle/>
          <a:p>
            <a:r>
              <a:rPr lang="en-US" dirty="0" smtClean="0"/>
              <a:t>What does this mean? ALV goes on to explain the formula:</a:t>
            </a:r>
          </a:p>
          <a:p>
            <a:pPr lvl="1"/>
            <a:r>
              <a:rPr lang="en-US" dirty="0"/>
              <a:t>—      Threshold: If the Operating Income is 70% or less of the previous year’s Operating Income, the Company does not pay any annual incentive</a:t>
            </a:r>
            <a:r>
              <a:rPr lang="en-US" dirty="0" smtClean="0"/>
              <a:t>.</a:t>
            </a:r>
            <a:r>
              <a:rPr lang="en-US" dirty="0"/>
              <a:t> </a:t>
            </a:r>
          </a:p>
          <a:p>
            <a:pPr lvl="1"/>
            <a:r>
              <a:rPr lang="en-US" dirty="0"/>
              <a:t>—      Maximum: If the Operating Income is 130% or more of the previous year’s Operating Income, the payment equals two times the target amount, the maximum payout under the program.</a:t>
            </a:r>
          </a:p>
          <a:p>
            <a:pPr lvl="1"/>
            <a:r>
              <a:rPr lang="en-US" dirty="0" smtClean="0"/>
              <a:t>—</a:t>
            </a:r>
            <a:r>
              <a:rPr lang="en-US" dirty="0"/>
              <a:t>      Target: Where the relevant Operating Income is between 70% and 130% of the previous year’s Operating Income, the incentive is calculated through linear interpolation (“along a straight line”) between said levels</a:t>
            </a:r>
            <a:r>
              <a:rPr lang="en-US" dirty="0" smtClean="0"/>
              <a:t>.</a:t>
            </a:r>
          </a:p>
          <a:p>
            <a:r>
              <a:rPr lang="en-US" dirty="0" smtClean="0"/>
              <a:t>Incentives matter, so understand what your management is paid to do</a:t>
            </a:r>
            <a:endParaRPr lang="en-US" dirty="0"/>
          </a:p>
          <a:p>
            <a:pPr marL="82296" indent="0">
              <a:buNone/>
            </a:pPr>
            <a:endParaRPr lang="en-US" dirty="0" smtClean="0"/>
          </a:p>
          <a:p>
            <a:endParaRPr lang="en-US" dirty="0" smtClean="0"/>
          </a:p>
          <a:p>
            <a:pPr marL="82296" indent="0">
              <a:buNone/>
            </a:pPr>
            <a:endParaRPr lang="en-US" dirty="0" smtClean="0"/>
          </a:p>
          <a:p>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19</a:t>
            </a:fld>
            <a:endParaRPr lang="en-US"/>
          </a:p>
        </p:txBody>
      </p:sp>
    </p:spTree>
    <p:extLst>
      <p:ext uri="{BB962C8B-B14F-4D97-AF65-F5344CB8AC3E}">
        <p14:creationId xmlns:p14="http://schemas.microsoft.com/office/powerpoint/2010/main" val="54377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Motivations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Bigger is Better (“Ego”)</a:t>
            </a:r>
          </a:p>
          <a:p>
            <a:r>
              <a:rPr lang="en-US" dirty="0" smtClean="0"/>
              <a:t>Compensation</a:t>
            </a:r>
          </a:p>
          <a:p>
            <a:r>
              <a:rPr lang="en-US" dirty="0" smtClean="0"/>
              <a:t>Desperation</a:t>
            </a:r>
          </a:p>
          <a:p>
            <a:pPr lvl="1"/>
            <a:r>
              <a:rPr lang="en-US" dirty="0" smtClean="0"/>
              <a:t>MSFT for YHOO; TW for AOL</a:t>
            </a:r>
            <a:endParaRPr lang="en-US" dirty="0" smtClean="0"/>
          </a:p>
          <a:p>
            <a:r>
              <a:rPr lang="en-US" dirty="0" smtClean="0"/>
              <a:t>Strategic</a:t>
            </a:r>
          </a:p>
          <a:p>
            <a:pPr lvl="1"/>
            <a:r>
              <a:rPr lang="en-US" dirty="0" smtClean="0"/>
              <a:t>GILD for Triangle</a:t>
            </a:r>
          </a:p>
          <a:p>
            <a:r>
              <a:rPr lang="en-US" dirty="0" smtClean="0"/>
              <a:t>Consolidation</a:t>
            </a:r>
          </a:p>
          <a:p>
            <a:pPr lvl="1"/>
            <a:r>
              <a:rPr lang="en-US" dirty="0" smtClean="0"/>
              <a:t>XMSR and SIRI (2008)</a:t>
            </a:r>
            <a:endParaRPr lang="en-US" dirty="0" smtClean="0"/>
          </a:p>
          <a:p>
            <a:r>
              <a:rPr lang="en-US" dirty="0" smtClean="0"/>
              <a:t>Roll Up (search for “US Office Products” “</a:t>
            </a:r>
            <a:r>
              <a:rPr lang="en-US" dirty="0" err="1" smtClean="0"/>
              <a:t>Ledecky</a:t>
            </a:r>
            <a:r>
              <a:rPr lang="en-US" dirty="0" smtClean="0"/>
              <a:t>” &amp; “Harvard Crimson”)</a:t>
            </a:r>
          </a:p>
          <a:p>
            <a:r>
              <a:rPr lang="en-US" dirty="0" smtClean="0"/>
              <a:t>Can be cheaper/faster to BUY than BUILD (retail, for example)</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a:t>
            </a:fld>
            <a:endParaRPr lang="en-US"/>
          </a:p>
        </p:txBody>
      </p:sp>
    </p:spTree>
    <p:extLst>
      <p:ext uri="{BB962C8B-B14F-4D97-AF65-F5344CB8AC3E}">
        <p14:creationId xmlns:p14="http://schemas.microsoft.com/office/powerpoint/2010/main" val="2630383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685800"/>
            <a:ext cx="7406640" cy="1472184"/>
          </a:xfrm>
        </p:spPr>
        <p:txBody>
          <a:bodyPr>
            <a:normAutofit/>
          </a:bodyPr>
          <a:lstStyle/>
          <a:p>
            <a:pPr algn="ctr"/>
            <a:r>
              <a:rPr lang="en-US" sz="4000" dirty="0" smtClean="0"/>
              <a:t>Income Statement Analysis - PROFITS</a:t>
            </a:r>
            <a:endParaRPr lang="en-US" sz="4000" dirty="0"/>
          </a:p>
        </p:txBody>
      </p:sp>
      <p:sp>
        <p:nvSpPr>
          <p:cNvPr id="3" name="Subtitle 2"/>
          <p:cNvSpPr>
            <a:spLocks noGrp="1"/>
          </p:cNvSpPr>
          <p:nvPr>
            <p:ph type="subTitle" idx="1"/>
          </p:nvPr>
        </p:nvSpPr>
        <p:spPr>
          <a:xfrm>
            <a:off x="1447800" y="2362200"/>
            <a:ext cx="7406640" cy="1752600"/>
          </a:xfrm>
        </p:spPr>
        <p:txBody>
          <a:bodyPr/>
          <a:lstStyle/>
          <a:p>
            <a:pPr algn="ctr"/>
            <a:endParaRPr lang="en-US" dirty="0" smtClean="0"/>
          </a:p>
          <a:p>
            <a:pPr algn="ctr"/>
            <a:r>
              <a:rPr lang="en-US" dirty="0" smtClean="0"/>
              <a:t>Alexander </a:t>
            </a:r>
            <a:r>
              <a:rPr lang="en-US" dirty="0" smtClean="0"/>
              <a:t>Motola, CFA</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914400"/>
          </a:xfrm>
        </p:spPr>
        <p:txBody>
          <a:bodyPr>
            <a:normAutofit fontScale="90000"/>
          </a:bodyPr>
          <a:lstStyle/>
          <a:p>
            <a:r>
              <a:rPr lang="en-US" dirty="0" smtClean="0"/>
              <a:t>10-K: Part II – Financials, etc.</a:t>
            </a:r>
            <a:endParaRPr lang="en-US" dirty="0"/>
          </a:p>
        </p:txBody>
      </p:sp>
      <p:sp>
        <p:nvSpPr>
          <p:cNvPr id="3" name="Content Placeholder 2"/>
          <p:cNvSpPr>
            <a:spLocks noGrp="1"/>
          </p:cNvSpPr>
          <p:nvPr>
            <p:ph idx="1"/>
          </p:nvPr>
        </p:nvSpPr>
        <p:spPr>
          <a:xfrm>
            <a:off x="1435608" y="1219200"/>
            <a:ext cx="7498080" cy="5257800"/>
          </a:xfrm>
        </p:spPr>
        <p:txBody>
          <a:bodyPr>
            <a:normAutofit fontScale="77500" lnSpcReduction="20000"/>
          </a:bodyPr>
          <a:lstStyle/>
          <a:p>
            <a:r>
              <a:rPr lang="en-US" dirty="0" smtClean="0"/>
              <a:t>Basic Financials, plus comprehensive income, Statement of Shareholder’s Equity, etc.</a:t>
            </a:r>
          </a:p>
          <a:p>
            <a:r>
              <a:rPr lang="en-US" dirty="0" smtClean="0"/>
              <a:t>Footnotes</a:t>
            </a:r>
          </a:p>
          <a:p>
            <a:pPr lvl="1"/>
            <a:r>
              <a:rPr lang="en-US" dirty="0" smtClean="0"/>
              <a:t>Revenue Recognition – this is extremely IMPORTANT. It tells what can be recognized as revenue, and when</a:t>
            </a:r>
          </a:p>
          <a:p>
            <a:pPr marL="82296" indent="0">
              <a:buNone/>
            </a:pPr>
            <a:r>
              <a:rPr lang="en-US" dirty="0" smtClean="0"/>
              <a:t>“</a:t>
            </a:r>
            <a:r>
              <a:rPr lang="en-US" sz="2000" dirty="0" smtClean="0"/>
              <a:t>We </a:t>
            </a:r>
            <a:r>
              <a:rPr lang="en-US" sz="2000" dirty="0"/>
              <a:t>recognize revenue for services when the related services are provided. Recognition of certain payments received in advance of </a:t>
            </a:r>
            <a:r>
              <a:rPr lang="en-US" sz="2000" dirty="0" smtClean="0"/>
              <a:t>services being </a:t>
            </a:r>
            <a:r>
              <a:rPr lang="en-US" sz="2000" dirty="0"/>
              <a:t>provided is deferred until the service is provided. These advance payments include activation and installation charges, which </a:t>
            </a:r>
            <a:r>
              <a:rPr lang="en-US" sz="2000" dirty="0">
                <a:solidFill>
                  <a:srgbClr val="FF0000"/>
                </a:solidFill>
              </a:rPr>
              <a:t>we recognize </a:t>
            </a:r>
            <a:r>
              <a:rPr lang="en-US" sz="2000" dirty="0" smtClean="0">
                <a:solidFill>
                  <a:srgbClr val="FF0000"/>
                </a:solidFill>
              </a:rPr>
              <a:t>as revenue </a:t>
            </a:r>
            <a:r>
              <a:rPr lang="en-US" sz="2000" dirty="0">
                <a:solidFill>
                  <a:srgbClr val="FF0000"/>
                </a:solidFill>
              </a:rPr>
              <a:t>over the expected customer relationship period</a:t>
            </a:r>
            <a:r>
              <a:rPr lang="en-US" sz="2000" dirty="0"/>
              <a:t>, which ranges from eighteen months to over ten years depending on the service</a:t>
            </a:r>
            <a:r>
              <a:rPr lang="en-US" sz="2000" dirty="0" smtClean="0"/>
              <a:t>.”</a:t>
            </a:r>
          </a:p>
          <a:p>
            <a:pPr marL="82296" indent="0">
              <a:buNone/>
            </a:pPr>
            <a:endParaRPr lang="en-US" dirty="0" smtClean="0"/>
          </a:p>
          <a:p>
            <a:pPr marL="402336" lvl="1" indent="0">
              <a:buNone/>
            </a:pPr>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21</a:t>
            </a:fld>
            <a:endParaRPr lang="en-US"/>
          </a:p>
        </p:txBody>
      </p:sp>
      <p:sp>
        <p:nvSpPr>
          <p:cNvPr id="6" name="5-Point Star 5"/>
          <p:cNvSpPr/>
          <p:nvPr/>
        </p:nvSpPr>
        <p:spPr>
          <a:xfrm>
            <a:off x="1207235" y="2438400"/>
            <a:ext cx="381000" cy="3810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18494640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10-K: Why Read It?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 are looking for things that are material, that as investors we want more clarity on, that might give us an advantage versus other investors</a:t>
            </a:r>
          </a:p>
          <a:p>
            <a:r>
              <a:rPr lang="en-US" dirty="0" smtClean="0"/>
              <a:t>It is not fraud free nor hyperbole free, but it is the “cleanest” source of primary information we will get</a:t>
            </a:r>
          </a:p>
          <a:p>
            <a:r>
              <a:rPr lang="en-US" dirty="0" smtClean="0"/>
              <a:t>“K” has much more detail than the “Q” or the press releases</a:t>
            </a:r>
          </a:p>
          <a:p>
            <a:r>
              <a:rPr lang="en-US" dirty="0" smtClean="0"/>
              <a:t>There is an art and a science to this; experience helps, and being alert helps – you are basically a detective or an investigative reporter</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22</a:t>
            </a:fld>
            <a:endParaRPr lang="en-US"/>
          </a:p>
        </p:txBody>
      </p:sp>
    </p:spTree>
    <p:extLst>
      <p:ext uri="{BB962C8B-B14F-4D97-AF65-F5344CB8AC3E}">
        <p14:creationId xmlns:p14="http://schemas.microsoft.com/office/powerpoint/2010/main" val="2268478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10-K: What is it? </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SEC filing, delivered to SEC within a specific time from the FYE (for your companies it is 75 days for the K, 40 for the Q)</a:t>
            </a:r>
          </a:p>
          <a:p>
            <a:pPr lvl="1"/>
            <a:r>
              <a:rPr lang="en-US" dirty="0" smtClean="0"/>
              <a:t>It is NOT reviewed in most cases by the SEC; just made available to the investing public</a:t>
            </a:r>
          </a:p>
          <a:p>
            <a:pPr lvl="1"/>
            <a:r>
              <a:rPr lang="en-US" dirty="0" smtClean="0"/>
              <a:t>Required of US based (Domicile) companies; some companies are TRADED in the US, but not headquartered here – those companies file an abbreviated document called a 6-K</a:t>
            </a:r>
          </a:p>
          <a:p>
            <a:r>
              <a:rPr lang="en-US" dirty="0" smtClean="0"/>
              <a:t>It covers specifically the just completed fiscal year (Annual Report), but has comparable data in it from prior years</a:t>
            </a:r>
          </a:p>
          <a:p>
            <a:pPr lvl="1"/>
            <a:r>
              <a:rPr lang="en-US" dirty="0" smtClean="0"/>
              <a:t>There is actually a different document which is referred to as the “Annual Report” (technically the “Annual Report to Shareholders”)</a:t>
            </a:r>
          </a:p>
          <a:p>
            <a:r>
              <a:rPr lang="en-US" dirty="0" smtClean="0"/>
              <a:t>SEC filing are available in many places, but always on EDGAR (sec.gov)</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23</a:t>
            </a:fld>
            <a:endParaRPr lang="en-US"/>
          </a:p>
        </p:txBody>
      </p:sp>
      <p:sp>
        <p:nvSpPr>
          <p:cNvPr id="6" name="5-Point Star 5"/>
          <p:cNvSpPr/>
          <p:nvPr/>
        </p:nvSpPr>
        <p:spPr>
          <a:xfrm>
            <a:off x="1219200" y="381000"/>
            <a:ext cx="381000" cy="3810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3036524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726680" cy="914400"/>
          </a:xfrm>
        </p:spPr>
        <p:txBody>
          <a:bodyPr>
            <a:normAutofit fontScale="90000"/>
          </a:bodyPr>
          <a:lstStyle/>
          <a:p>
            <a:r>
              <a:rPr lang="en-US" dirty="0" smtClean="0"/>
              <a:t>10-K: Part I – Legal Proceedings</a:t>
            </a:r>
            <a:endParaRPr lang="en-US" dirty="0"/>
          </a:p>
        </p:txBody>
      </p:sp>
      <p:sp>
        <p:nvSpPr>
          <p:cNvPr id="3" name="Content Placeholder 2"/>
          <p:cNvSpPr>
            <a:spLocks noGrp="1"/>
          </p:cNvSpPr>
          <p:nvPr>
            <p:ph idx="1"/>
          </p:nvPr>
        </p:nvSpPr>
        <p:spPr>
          <a:xfrm>
            <a:off x="1435608" y="1219200"/>
            <a:ext cx="7498080" cy="5257800"/>
          </a:xfrm>
        </p:spPr>
        <p:txBody>
          <a:bodyPr>
            <a:normAutofit/>
          </a:bodyPr>
          <a:lstStyle/>
          <a:p>
            <a:r>
              <a:rPr lang="en-US" dirty="0" smtClean="0"/>
              <a:t>Extremely important</a:t>
            </a:r>
          </a:p>
          <a:p>
            <a:pPr lvl="1"/>
            <a:r>
              <a:rPr lang="en-US" dirty="0" smtClean="0"/>
              <a:t>Mgmt. tends to be dismissive of litigation, either they will win or they are insured, reserved, etc.</a:t>
            </a:r>
          </a:p>
          <a:p>
            <a:pPr lvl="1"/>
            <a:r>
              <a:rPr lang="en-US" dirty="0" smtClean="0"/>
              <a:t>Legal cases can be quite serious</a:t>
            </a:r>
          </a:p>
          <a:p>
            <a:pPr lvl="1"/>
            <a:r>
              <a:rPr lang="en-US" dirty="0" smtClean="0"/>
              <a:t>You will want to understand what is serious and what is not, you will be asked (IAC)</a:t>
            </a:r>
          </a:p>
          <a:p>
            <a:pPr lvl="1"/>
            <a:endParaRPr lang="en-US" dirty="0"/>
          </a:p>
          <a:p>
            <a:pPr marL="82296" indent="0">
              <a:buNone/>
            </a:pPr>
            <a:endParaRPr lang="en-US" dirty="0" smtClean="0"/>
          </a:p>
          <a:p>
            <a:pPr marL="402336" lvl="1" indent="0">
              <a:buNone/>
            </a:pPr>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24</a:t>
            </a:fld>
            <a:endParaRPr lang="en-US"/>
          </a:p>
        </p:txBody>
      </p:sp>
    </p:spTree>
    <p:extLst>
      <p:ext uri="{BB962C8B-B14F-4D97-AF65-F5344CB8AC3E}">
        <p14:creationId xmlns:p14="http://schemas.microsoft.com/office/powerpoint/2010/main" val="3735519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Quality of Earnings, Ch. 4</a:t>
            </a:r>
            <a:br>
              <a:rPr lang="en-US" dirty="0" smtClean="0"/>
            </a:br>
            <a:r>
              <a:rPr lang="en-US" dirty="0" smtClean="0"/>
              <a:t>“Differential Disclosure”</a:t>
            </a:r>
            <a:endParaRPr lang="en-US" dirty="0"/>
          </a:p>
        </p:txBody>
      </p:sp>
      <p:sp>
        <p:nvSpPr>
          <p:cNvPr id="3" name="Content Placeholder 2"/>
          <p:cNvSpPr>
            <a:spLocks noGrp="1"/>
          </p:cNvSpPr>
          <p:nvPr>
            <p:ph idx="1"/>
          </p:nvPr>
        </p:nvSpPr>
        <p:spPr/>
        <p:txBody>
          <a:bodyPr>
            <a:normAutofit/>
          </a:bodyPr>
          <a:lstStyle/>
          <a:p>
            <a:pPr lvl="2"/>
            <a:r>
              <a:rPr lang="en-US" dirty="0" smtClean="0"/>
              <a:t>When revenues grow rapidly, you normally expect margins to expand – why?</a:t>
            </a:r>
          </a:p>
          <a:p>
            <a:pPr lvl="3"/>
            <a:r>
              <a:rPr lang="en-US" dirty="0" smtClean="0"/>
              <a:t>Hiring usually lags growth (lower </a:t>
            </a:r>
            <a:r>
              <a:rPr lang="en-US" dirty="0" err="1" smtClean="0"/>
              <a:t>opex</a:t>
            </a:r>
            <a:r>
              <a:rPr lang="en-US" dirty="0" smtClean="0"/>
              <a:t>/cogs)</a:t>
            </a:r>
          </a:p>
          <a:p>
            <a:pPr lvl="3"/>
            <a:r>
              <a:rPr lang="en-US" dirty="0" smtClean="0"/>
              <a:t>Advertising leverage</a:t>
            </a:r>
          </a:p>
          <a:p>
            <a:pPr lvl="3"/>
            <a:r>
              <a:rPr lang="en-US" dirty="0" smtClean="0"/>
              <a:t>Manufacturing efficiencies, procurement efficiencies</a:t>
            </a:r>
          </a:p>
          <a:p>
            <a:pPr lvl="2"/>
            <a:r>
              <a:rPr lang="en-US" dirty="0" smtClean="0"/>
              <a:t>Sometimes this doesn’t happen</a:t>
            </a:r>
          </a:p>
          <a:p>
            <a:pPr lvl="3"/>
            <a:r>
              <a:rPr lang="en-US" dirty="0" smtClean="0"/>
              <a:t>Extreme discounting</a:t>
            </a:r>
          </a:p>
          <a:p>
            <a:pPr lvl="3"/>
            <a:r>
              <a:rPr lang="en-US" dirty="0" smtClean="0"/>
              <a:t>Like with the </a:t>
            </a:r>
            <a:r>
              <a:rPr lang="en-US" dirty="0" err="1" smtClean="0"/>
              <a:t>iDevices</a:t>
            </a:r>
            <a:r>
              <a:rPr lang="en-US" dirty="0" smtClean="0"/>
              <a:t>, airfreight to meet demand ate up a lot of margin</a:t>
            </a:r>
          </a:p>
          <a:p>
            <a:pPr lvl="3"/>
            <a:r>
              <a:rPr lang="en-US" dirty="0" smtClean="0"/>
              <a:t>Large customer discounts or other low margin distribution changes (getting into Wal-Mart</a:t>
            </a:r>
            <a:r>
              <a:rPr lang="en-US" dirty="0" smtClean="0"/>
              <a:t>)</a:t>
            </a:r>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25</a:t>
            </a:fld>
            <a:endParaRPr lang="en-US"/>
          </a:p>
        </p:txBody>
      </p:sp>
    </p:spTree>
    <p:extLst>
      <p:ext uri="{BB962C8B-B14F-4D97-AF65-F5344CB8AC3E}">
        <p14:creationId xmlns:p14="http://schemas.microsoft.com/office/powerpoint/2010/main" val="1812979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More on Margins</a:t>
            </a:r>
          </a:p>
        </p:txBody>
      </p:sp>
      <p:sp>
        <p:nvSpPr>
          <p:cNvPr id="3" name="Content Placeholder 2"/>
          <p:cNvSpPr>
            <a:spLocks noGrp="1"/>
          </p:cNvSpPr>
          <p:nvPr>
            <p:ph idx="1"/>
          </p:nvPr>
        </p:nvSpPr>
        <p:spPr/>
        <p:txBody>
          <a:bodyPr>
            <a:normAutofit/>
          </a:bodyPr>
          <a:lstStyle/>
          <a:p>
            <a:r>
              <a:rPr lang="en-US" dirty="0" smtClean="0"/>
              <a:t>Margins are a % of revenue (common sized income statement)</a:t>
            </a:r>
          </a:p>
          <a:p>
            <a:r>
              <a:rPr lang="en-US" dirty="0" smtClean="0"/>
              <a:t>The most important margins (we covered this earlier) are: Gross Margin, Operating Margin, and Net Margin.</a:t>
            </a:r>
          </a:p>
          <a:p>
            <a:r>
              <a:rPr lang="en-US" dirty="0" smtClean="0"/>
              <a:t>GM and OM can be used to compare within and across industries</a:t>
            </a:r>
          </a:p>
          <a:p>
            <a:r>
              <a:rPr lang="en-US" dirty="0" smtClean="0"/>
              <a:t>These 3 margins are what is being referred to when the “profitability” of a company is being discussed</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26</a:t>
            </a:fld>
            <a:endParaRPr lang="en-US"/>
          </a:p>
        </p:txBody>
      </p:sp>
    </p:spTree>
    <p:extLst>
      <p:ext uri="{BB962C8B-B14F-4D97-AF65-F5344CB8AC3E}">
        <p14:creationId xmlns:p14="http://schemas.microsoft.com/office/powerpoint/2010/main" val="23823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on Margins</a:t>
            </a:r>
            <a:endParaRPr lang="en-US" dirty="0"/>
          </a:p>
        </p:txBody>
      </p:sp>
      <p:sp>
        <p:nvSpPr>
          <p:cNvPr id="3" name="Content Placeholder 2"/>
          <p:cNvSpPr>
            <a:spLocks noGrp="1"/>
          </p:cNvSpPr>
          <p:nvPr>
            <p:ph idx="1"/>
          </p:nvPr>
        </p:nvSpPr>
        <p:spPr/>
        <p:txBody>
          <a:bodyPr>
            <a:normAutofit/>
          </a:bodyPr>
          <a:lstStyle/>
          <a:p>
            <a:r>
              <a:rPr lang="en-US" dirty="0" smtClean="0"/>
              <a:t>Negative GM is rare, but it means that a company is selling goods in total for less than it costs to make or buy them; this is unsustainable</a:t>
            </a:r>
          </a:p>
          <a:p>
            <a:r>
              <a:rPr lang="en-US" dirty="0" smtClean="0"/>
              <a:t>Companies with high fixed costs generally have volatile GM and companies with variable GM usually have more stable GM</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27</a:t>
            </a:fld>
            <a:endParaRPr lang="en-US"/>
          </a:p>
        </p:txBody>
      </p:sp>
    </p:spTree>
    <p:extLst>
      <p:ext uri="{BB962C8B-B14F-4D97-AF65-F5344CB8AC3E}">
        <p14:creationId xmlns:p14="http://schemas.microsoft.com/office/powerpoint/2010/main" val="824314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on Margins</a:t>
            </a:r>
            <a:endParaRPr lang="en-US" dirty="0"/>
          </a:p>
        </p:txBody>
      </p:sp>
      <p:sp>
        <p:nvSpPr>
          <p:cNvPr id="3" name="Content Placeholder 2"/>
          <p:cNvSpPr>
            <a:spLocks noGrp="1"/>
          </p:cNvSpPr>
          <p:nvPr>
            <p:ph idx="1"/>
          </p:nvPr>
        </p:nvSpPr>
        <p:spPr/>
        <p:txBody>
          <a:bodyPr>
            <a:normAutofit/>
          </a:bodyPr>
          <a:lstStyle/>
          <a:p>
            <a:r>
              <a:rPr lang="en-US" dirty="0" smtClean="0"/>
              <a:t>If GM improves, then – all else being equal – OM improves, and NM improves</a:t>
            </a:r>
          </a:p>
          <a:p>
            <a:pPr lvl="1"/>
            <a:r>
              <a:rPr lang="en-US" dirty="0" smtClean="0"/>
              <a:t>Be sure to understand where the improvement or deterioration is coming from</a:t>
            </a:r>
          </a:p>
          <a:p>
            <a:pPr lvl="1"/>
            <a:r>
              <a:rPr lang="en-US" dirty="0" smtClean="0"/>
              <a:t>If you calculate growth rates (</a:t>
            </a:r>
            <a:r>
              <a:rPr lang="en-US" dirty="0" err="1" smtClean="0"/>
              <a:t>YoY</a:t>
            </a:r>
            <a:r>
              <a:rPr lang="en-US" dirty="0" smtClean="0"/>
              <a:t>, or even </a:t>
            </a:r>
            <a:r>
              <a:rPr lang="en-US" dirty="0" err="1" smtClean="0"/>
              <a:t>QoQ</a:t>
            </a:r>
            <a:r>
              <a:rPr lang="en-US" dirty="0" smtClean="0"/>
              <a:t>) for all line items (revenue and each expense), then these will literally “jump off the page” at you, and the margin % can help understand the magnitude</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28</a:t>
            </a:fld>
            <a:endParaRPr lang="en-US"/>
          </a:p>
        </p:txBody>
      </p:sp>
    </p:spTree>
    <p:extLst>
      <p:ext uri="{BB962C8B-B14F-4D97-AF65-F5344CB8AC3E}">
        <p14:creationId xmlns:p14="http://schemas.microsoft.com/office/powerpoint/2010/main" val="25562577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on Margins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For investors, rising margins are great (assuming they are rising for the right reasons)</a:t>
            </a:r>
          </a:p>
          <a:p>
            <a:pPr lvl="1"/>
            <a:r>
              <a:rPr lang="en-US" dirty="0" smtClean="0"/>
              <a:t>Company grows (+</a:t>
            </a:r>
            <a:r>
              <a:rPr lang="en-US" dirty="0" err="1" smtClean="0"/>
              <a:t>ve</a:t>
            </a:r>
            <a:r>
              <a:rPr lang="en-US" dirty="0" smtClean="0"/>
              <a:t>) (business is good and/or well managed)</a:t>
            </a:r>
          </a:p>
          <a:p>
            <a:pPr lvl="1"/>
            <a:r>
              <a:rPr lang="en-US" dirty="0" smtClean="0"/>
              <a:t>Margins expand (+</a:t>
            </a:r>
            <a:r>
              <a:rPr lang="en-US" dirty="0" err="1" smtClean="0"/>
              <a:t>ve</a:t>
            </a:r>
            <a:r>
              <a:rPr lang="en-US" dirty="0" smtClean="0"/>
              <a:t>) (growth and </a:t>
            </a:r>
            <a:r>
              <a:rPr lang="en-US" dirty="0" err="1" smtClean="0"/>
              <a:t>mgmt</a:t>
            </a:r>
            <a:r>
              <a:rPr lang="en-US" dirty="0" smtClean="0"/>
              <a:t> leverage and control expenses)</a:t>
            </a:r>
          </a:p>
          <a:p>
            <a:pPr lvl="1"/>
            <a:r>
              <a:rPr lang="en-US" dirty="0" smtClean="0"/>
              <a:t>Earnings grow faster than revenue (+</a:t>
            </a:r>
            <a:r>
              <a:rPr lang="en-US" dirty="0" err="1" smtClean="0"/>
              <a:t>ve</a:t>
            </a:r>
            <a:r>
              <a:rPr lang="en-US" dirty="0" smtClean="0"/>
              <a:t>) (direct result of margin expansion)</a:t>
            </a:r>
          </a:p>
          <a:p>
            <a:pPr lvl="1"/>
            <a:r>
              <a:rPr lang="en-US" dirty="0" smtClean="0"/>
              <a:t>Often equals earnings surprises (+</a:t>
            </a:r>
            <a:r>
              <a:rPr lang="en-US" dirty="0" err="1" smtClean="0"/>
              <a:t>ve</a:t>
            </a:r>
            <a:r>
              <a:rPr lang="en-US" dirty="0" smtClean="0"/>
              <a:t>) (analysts underestimate margin </a:t>
            </a:r>
            <a:r>
              <a:rPr lang="en-US" dirty="0" err="1" smtClean="0"/>
              <a:t>exp</a:t>
            </a:r>
            <a:r>
              <a:rPr lang="en-US" dirty="0" smtClean="0"/>
              <a:t>)</a:t>
            </a:r>
          </a:p>
          <a:p>
            <a:pPr lvl="1"/>
            <a:r>
              <a:rPr lang="en-US" dirty="0" smtClean="0"/>
              <a:t>Earnings estimates get revised higher (+</a:t>
            </a:r>
            <a:r>
              <a:rPr lang="en-US" dirty="0" err="1" smtClean="0"/>
              <a:t>ve</a:t>
            </a:r>
            <a:r>
              <a:rPr lang="en-US" dirty="0" smtClean="0"/>
              <a:t>) (analysts try to correct)</a:t>
            </a:r>
          </a:p>
          <a:p>
            <a:pPr lvl="1"/>
            <a:r>
              <a:rPr lang="en-US" dirty="0" smtClean="0"/>
              <a:t>P/E multiples (discussed later) expand (+</a:t>
            </a:r>
            <a:r>
              <a:rPr lang="en-US" dirty="0" err="1" smtClean="0"/>
              <a:t>ve</a:t>
            </a:r>
            <a:r>
              <a:rPr lang="en-US" dirty="0" smtClean="0"/>
              <a:t>) (investors value the stock more)</a:t>
            </a:r>
          </a:p>
          <a:p>
            <a:r>
              <a:rPr lang="en-US" dirty="0" smtClean="0"/>
              <a:t>This creates a situation where the stock price grows much faster than revenues/earnings, and translates into huge investor profits</a:t>
            </a:r>
          </a:p>
          <a:p>
            <a:pPr lvl="1"/>
            <a:endParaRPr lang="en-US" dirty="0" smtClean="0"/>
          </a:p>
          <a:p>
            <a:pPr lvl="1"/>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29</a:t>
            </a:fld>
            <a:endParaRPr lang="en-US"/>
          </a:p>
        </p:txBody>
      </p:sp>
    </p:spTree>
    <p:extLst>
      <p:ext uri="{BB962C8B-B14F-4D97-AF65-F5344CB8AC3E}">
        <p14:creationId xmlns:p14="http://schemas.microsoft.com/office/powerpoint/2010/main" val="392586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Dilution &amp; Accretion</a:t>
            </a:r>
            <a:endParaRPr lang="en-US" dirty="0"/>
          </a:p>
        </p:txBody>
      </p:sp>
      <p:sp>
        <p:nvSpPr>
          <p:cNvPr id="3" name="Content Placeholder 2"/>
          <p:cNvSpPr>
            <a:spLocks noGrp="1"/>
          </p:cNvSpPr>
          <p:nvPr>
            <p:ph idx="1"/>
          </p:nvPr>
        </p:nvSpPr>
        <p:spPr/>
        <p:txBody>
          <a:bodyPr>
            <a:normAutofit fontScale="62500" lnSpcReduction="20000"/>
          </a:bodyPr>
          <a:lstStyle/>
          <a:p>
            <a:pPr marL="82296" indent="0">
              <a:buNone/>
            </a:pPr>
            <a:r>
              <a:rPr lang="en-US" dirty="0" smtClean="0"/>
              <a:t>2 Types of Deal</a:t>
            </a:r>
          </a:p>
          <a:p>
            <a:r>
              <a:rPr lang="en-US" dirty="0" smtClean="0"/>
              <a:t>Stock Deal</a:t>
            </a:r>
          </a:p>
          <a:p>
            <a:pPr lvl="1"/>
            <a:r>
              <a:rPr lang="en-US" dirty="0" smtClean="0"/>
              <a:t>Share count (not “free”) increase</a:t>
            </a:r>
            <a:endParaRPr lang="en-US" dirty="0" smtClean="0"/>
          </a:p>
          <a:p>
            <a:r>
              <a:rPr lang="en-US" dirty="0" smtClean="0"/>
              <a:t>Cash Deal</a:t>
            </a:r>
          </a:p>
          <a:p>
            <a:pPr lvl="1"/>
            <a:r>
              <a:rPr lang="en-US" dirty="0" smtClean="0"/>
              <a:t>Foregone interest income</a:t>
            </a:r>
          </a:p>
          <a:p>
            <a:pPr lvl="1"/>
            <a:r>
              <a:rPr lang="en-US" dirty="0" smtClean="0"/>
              <a:t>Opportunity cost</a:t>
            </a:r>
          </a:p>
          <a:p>
            <a:pPr lvl="1"/>
            <a:r>
              <a:rPr lang="en-US" dirty="0" smtClean="0"/>
              <a:t>As a shareholder, would you rather they just gave you the cash?</a:t>
            </a:r>
          </a:p>
          <a:p>
            <a:pPr marL="82296" indent="0">
              <a:buNone/>
            </a:pPr>
            <a:r>
              <a:rPr lang="en-US" dirty="0" err="1" smtClean="0"/>
              <a:t>Mgmts</a:t>
            </a:r>
            <a:r>
              <a:rPr lang="en-US" dirty="0" smtClean="0"/>
              <a:t> love to announce “accretive” deals but that’s a very short term perspective; it’s easy to “do” accretive deals, it’s hard to integrate companies</a:t>
            </a:r>
          </a:p>
          <a:p>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a:t>
            </a:fld>
            <a:endParaRPr lang="en-US"/>
          </a:p>
        </p:txBody>
      </p:sp>
    </p:spTree>
    <p:extLst>
      <p:ext uri="{BB962C8B-B14F-4D97-AF65-F5344CB8AC3E}">
        <p14:creationId xmlns:p14="http://schemas.microsoft.com/office/powerpoint/2010/main" val="2085678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Shares Outstanding</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Shares Outstanding = how many pieces the ownership pie is divided into</a:t>
            </a:r>
          </a:p>
          <a:p>
            <a:pPr lvl="1"/>
            <a:r>
              <a:rPr lang="en-US" dirty="0" smtClean="0"/>
              <a:t>Fully Diluted – includes options, warrants, converts, etc. Used to calculate EPS if Net Income is &gt;= 0</a:t>
            </a:r>
          </a:p>
          <a:p>
            <a:pPr lvl="1"/>
            <a:r>
              <a:rPr lang="en-US" dirty="0" smtClean="0"/>
              <a:t>Basic – only issued shares, used to calculate EPS is Net Income is &lt; 0</a:t>
            </a:r>
          </a:p>
          <a:p>
            <a:pPr lvl="1"/>
            <a:r>
              <a:rPr lang="en-US" dirty="0" smtClean="0"/>
              <a:t>Most companies grow SO by 1.5%-2% due to options issuance to employees</a:t>
            </a:r>
          </a:p>
          <a:p>
            <a:pPr lvl="1"/>
            <a:r>
              <a:rPr lang="en-US" dirty="0" smtClean="0"/>
              <a:t>Equity offerings trade more shares outstanding for cash, which can be used to growth the company</a:t>
            </a:r>
          </a:p>
          <a:p>
            <a:pPr lvl="1"/>
            <a:r>
              <a:rPr lang="en-US" dirty="0" smtClean="0"/>
              <a:t>If SO shrinks, then each share is worth more</a:t>
            </a:r>
          </a:p>
          <a:p>
            <a:pPr lvl="1"/>
            <a:endParaRPr lang="en-US" dirty="0" smtClean="0"/>
          </a:p>
          <a:p>
            <a:pPr lvl="1"/>
            <a:endParaRPr lang="en-US" dirty="0" smtClean="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30</a:t>
            </a:fld>
            <a:endParaRPr lang="en-US"/>
          </a:p>
        </p:txBody>
      </p:sp>
    </p:spTree>
    <p:extLst>
      <p:ext uri="{BB962C8B-B14F-4D97-AF65-F5344CB8AC3E}">
        <p14:creationId xmlns:p14="http://schemas.microsoft.com/office/powerpoint/2010/main" val="358116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Quality of Earnings, Ch. 5</a:t>
            </a:r>
            <a:br>
              <a:rPr lang="en-US" sz="3200" dirty="0" smtClean="0"/>
            </a:br>
            <a:r>
              <a:rPr lang="en-US" sz="3200" dirty="0" smtClean="0"/>
              <a:t>Non-Operating/Non-Recurring Income</a:t>
            </a:r>
            <a:endParaRPr lang="en-US" sz="3200" dirty="0"/>
          </a:p>
        </p:txBody>
      </p:sp>
      <p:sp>
        <p:nvSpPr>
          <p:cNvPr id="3" name="Content Placeholder 2"/>
          <p:cNvSpPr>
            <a:spLocks noGrp="1"/>
          </p:cNvSpPr>
          <p:nvPr>
            <p:ph idx="1"/>
          </p:nvPr>
        </p:nvSpPr>
        <p:spPr/>
        <p:txBody>
          <a:bodyPr>
            <a:normAutofit/>
          </a:bodyPr>
          <a:lstStyle/>
          <a:p>
            <a:r>
              <a:rPr lang="en-US" dirty="0" smtClean="0"/>
              <a:t>It’s pretty easy to do a basic model (income statement) of a company – you just copy the income statement into Excel, and divide net income by shares outstanding, get EPS</a:t>
            </a:r>
          </a:p>
          <a:p>
            <a:r>
              <a:rPr lang="en-US" dirty="0" smtClean="0"/>
              <a:t>Where does the model add value?</a:t>
            </a:r>
          </a:p>
          <a:p>
            <a:pPr lvl="1"/>
            <a:r>
              <a:rPr lang="en-US" dirty="0" smtClean="0"/>
              <a:t>Incremental information</a:t>
            </a:r>
          </a:p>
          <a:p>
            <a:pPr lvl="1"/>
            <a:r>
              <a:rPr lang="en-US" dirty="0" smtClean="0"/>
              <a:t>Analyzing routine information in a different way</a:t>
            </a:r>
          </a:p>
          <a:p>
            <a:pPr lvl="1"/>
            <a:r>
              <a:rPr lang="en-US" dirty="0" smtClean="0"/>
              <a:t>Marrying the qualitative to the quantitative for additional insight</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31</a:t>
            </a:fld>
            <a:endParaRPr lang="en-US"/>
          </a:p>
        </p:txBody>
      </p:sp>
    </p:spTree>
    <p:extLst>
      <p:ext uri="{BB962C8B-B14F-4D97-AF65-F5344CB8AC3E}">
        <p14:creationId xmlns:p14="http://schemas.microsoft.com/office/powerpoint/2010/main" val="10346547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Quality of Earnings, Ch. 5</a:t>
            </a:r>
            <a:br>
              <a:rPr lang="en-US" sz="3200" dirty="0" smtClean="0"/>
            </a:br>
            <a:r>
              <a:rPr lang="en-US" sz="3200" dirty="0" smtClean="0"/>
              <a:t>Non-Operating/Non-Recurring Income</a:t>
            </a:r>
            <a:endParaRPr lang="en-US" sz="3200" dirty="0"/>
          </a:p>
        </p:txBody>
      </p:sp>
      <p:sp>
        <p:nvSpPr>
          <p:cNvPr id="3" name="Content Placeholder 2"/>
          <p:cNvSpPr>
            <a:spLocks noGrp="1"/>
          </p:cNvSpPr>
          <p:nvPr>
            <p:ph idx="1"/>
          </p:nvPr>
        </p:nvSpPr>
        <p:spPr/>
        <p:txBody>
          <a:bodyPr>
            <a:normAutofit fontScale="92500"/>
          </a:bodyPr>
          <a:lstStyle/>
          <a:p>
            <a:r>
              <a:rPr lang="en-US" dirty="0" smtClean="0"/>
              <a:t>Incremental information</a:t>
            </a:r>
          </a:p>
          <a:p>
            <a:pPr marL="82296" indent="0">
              <a:buNone/>
            </a:pPr>
            <a:r>
              <a:rPr lang="en-US" sz="1800" dirty="0" smtClean="0"/>
              <a:t>“If you believe </a:t>
            </a:r>
            <a:r>
              <a:rPr lang="en-US" sz="1800" i="1" dirty="0" smtClean="0"/>
              <a:t>Standard &amp; Poor’s Stocks Reports</a:t>
            </a:r>
            <a:r>
              <a:rPr lang="en-US" sz="1800" dirty="0" smtClean="0"/>
              <a:t> and </a:t>
            </a:r>
            <a:r>
              <a:rPr lang="en-US" sz="1800" i="1" dirty="0" smtClean="0"/>
              <a:t>Moody’s Handbook of Common Stocks</a:t>
            </a:r>
            <a:r>
              <a:rPr lang="en-US" sz="1800" dirty="0" smtClean="0"/>
              <a:t>, those two reference bellwethers, in 1982 </a:t>
            </a:r>
            <a:r>
              <a:rPr lang="en-US" sz="1800" dirty="0" err="1" smtClean="0"/>
              <a:t>Pepsico</a:t>
            </a:r>
            <a:r>
              <a:rPr lang="en-US" sz="1800" dirty="0" smtClean="0"/>
              <a:t> (PEP) reported $2.40 per share which rose to $3.01 the following year, for an increase of 25 percent. But subscribers to </a:t>
            </a:r>
            <a:r>
              <a:rPr lang="en-US" sz="1800" i="1" dirty="0" smtClean="0"/>
              <a:t>The Value Line Investment Survey</a:t>
            </a:r>
            <a:r>
              <a:rPr lang="en-US" sz="1800" dirty="0" smtClean="0"/>
              <a:t>, an equally reputable publication, were informed that the 1982 earnings did not come to $2.40, but rather to $3.24 and 1983’s to $3.01, for a decline of 7% percent” (</a:t>
            </a:r>
            <a:r>
              <a:rPr lang="en-US" sz="1800" dirty="0" err="1" smtClean="0"/>
              <a:t>QoE</a:t>
            </a:r>
            <a:r>
              <a:rPr lang="en-US" sz="1800" dirty="0" smtClean="0"/>
              <a:t>, pg. 55)</a:t>
            </a:r>
          </a:p>
          <a:p>
            <a:r>
              <a:rPr lang="en-US" sz="1800" dirty="0" smtClean="0"/>
              <a:t>Analysts make choices; this difference was driven by choices in how to handle “charges” – unusual and supposedly non-recurring expenses related to write downs, mergers, and other “one time events”</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32</a:t>
            </a:fld>
            <a:endParaRPr lang="en-US"/>
          </a:p>
        </p:txBody>
      </p:sp>
    </p:spTree>
    <p:extLst>
      <p:ext uri="{BB962C8B-B14F-4D97-AF65-F5344CB8AC3E}">
        <p14:creationId xmlns:p14="http://schemas.microsoft.com/office/powerpoint/2010/main" val="27867991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Quality of Earnings, Ch. 5</a:t>
            </a:r>
            <a:br>
              <a:rPr lang="en-US" sz="3200" dirty="0" smtClean="0"/>
            </a:br>
            <a:r>
              <a:rPr lang="en-US" sz="3200" dirty="0" smtClean="0"/>
              <a:t>Non-Operating/Non-Recurring Income</a:t>
            </a:r>
            <a:endParaRPr lang="en-US" sz="3200" dirty="0"/>
          </a:p>
        </p:txBody>
      </p:sp>
      <p:sp>
        <p:nvSpPr>
          <p:cNvPr id="3" name="Content Placeholder 2"/>
          <p:cNvSpPr>
            <a:spLocks noGrp="1"/>
          </p:cNvSpPr>
          <p:nvPr>
            <p:ph idx="1"/>
          </p:nvPr>
        </p:nvSpPr>
        <p:spPr/>
        <p:txBody>
          <a:bodyPr>
            <a:normAutofit/>
          </a:bodyPr>
          <a:lstStyle/>
          <a:p>
            <a:r>
              <a:rPr lang="en-US" sz="1800" dirty="0" smtClean="0"/>
              <a:t>There is no “right or wrong” answer to handling this, it’s the analyst’s judgment based on their research</a:t>
            </a:r>
          </a:p>
          <a:p>
            <a:r>
              <a:rPr lang="en-US" sz="1800" dirty="0" smtClean="0"/>
              <a:t>It is important to be consistent in how you handle modeling items or comparability gets disrupt and the value of your model becomes less</a:t>
            </a:r>
          </a:p>
          <a:p>
            <a:r>
              <a:rPr lang="en-US" sz="1800" dirty="0" smtClean="0"/>
              <a:t>PEP did grow EPS 25% and decline 7% in the same year, in accounting terms; the key is to understand why</a:t>
            </a:r>
          </a:p>
          <a:p>
            <a:r>
              <a:rPr lang="en-US" sz="1800" dirty="0" smtClean="0"/>
              <a:t>Even if the “Street” choses one method, you might not agree – which is fine, just be prepared to provide your rationale. </a:t>
            </a:r>
          </a:p>
          <a:p>
            <a:r>
              <a:rPr lang="en-US" sz="1800" dirty="0" smtClean="0"/>
              <a:t>Some companies have a long history (UIS – Unisys, mentioned in the earlier chapter) of taking “non-recurring charges” every single or nearly every quarter – is that truly “non-recurring”?</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33</a:t>
            </a:fld>
            <a:endParaRPr lang="en-US"/>
          </a:p>
        </p:txBody>
      </p:sp>
    </p:spTree>
    <p:extLst>
      <p:ext uri="{BB962C8B-B14F-4D97-AF65-F5344CB8AC3E}">
        <p14:creationId xmlns:p14="http://schemas.microsoft.com/office/powerpoint/2010/main" val="29854022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Quality of Earnings, Ch. 5</a:t>
            </a:r>
            <a:br>
              <a:rPr lang="en-US" sz="3200" dirty="0" smtClean="0"/>
            </a:br>
            <a:r>
              <a:rPr lang="en-US" sz="3200" dirty="0" smtClean="0"/>
              <a:t>Non-Operating/Non-Recurring Income</a:t>
            </a:r>
            <a:endParaRPr lang="en-US" sz="3200" dirty="0"/>
          </a:p>
        </p:txBody>
      </p:sp>
      <p:sp>
        <p:nvSpPr>
          <p:cNvPr id="3" name="Content Placeholder 2"/>
          <p:cNvSpPr>
            <a:spLocks noGrp="1"/>
          </p:cNvSpPr>
          <p:nvPr>
            <p:ph idx="1"/>
          </p:nvPr>
        </p:nvSpPr>
        <p:spPr/>
        <p:txBody>
          <a:bodyPr>
            <a:normAutofit/>
          </a:bodyPr>
          <a:lstStyle/>
          <a:p>
            <a:r>
              <a:rPr lang="en-US" sz="2800" dirty="0" smtClean="0"/>
              <a:t>What’s the attraction of “charging off” expenses?</a:t>
            </a:r>
          </a:p>
          <a:p>
            <a:pPr lvl="1"/>
            <a:r>
              <a:rPr lang="en-US" sz="2000" dirty="0" smtClean="0"/>
              <a:t>Wall Street usually ignores the charges, resulting in a higher pro forma EPS, which would normally – over time – translate into a higher stock price</a:t>
            </a:r>
          </a:p>
          <a:p>
            <a:pPr lvl="1"/>
            <a:r>
              <a:rPr lang="en-US" sz="2000" dirty="0" smtClean="0"/>
              <a:t>Being overly aggressive with charges (“The Big Bath”) creates a “cookie jar” where expenses charged off can be reversed in future period to increase earnings (confused – ask the question)</a:t>
            </a:r>
          </a:p>
          <a:p>
            <a:pPr lvl="1"/>
            <a:r>
              <a:rPr lang="en-US" sz="2000" dirty="0" smtClean="0"/>
              <a:t>Tiny amounts can matter</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34</a:t>
            </a:fld>
            <a:endParaRPr lang="en-US"/>
          </a:p>
        </p:txBody>
      </p:sp>
    </p:spTree>
    <p:extLst>
      <p:ext uri="{BB962C8B-B14F-4D97-AF65-F5344CB8AC3E}">
        <p14:creationId xmlns:p14="http://schemas.microsoft.com/office/powerpoint/2010/main" val="2069399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Deals Gone Wrong</a:t>
            </a:r>
            <a:endParaRPr lang="en-US" dirty="0"/>
          </a:p>
        </p:txBody>
      </p:sp>
      <p:sp>
        <p:nvSpPr>
          <p:cNvPr id="3" name="Content Placeholder 2"/>
          <p:cNvSpPr>
            <a:spLocks noGrp="1"/>
          </p:cNvSpPr>
          <p:nvPr>
            <p:ph idx="1"/>
          </p:nvPr>
        </p:nvSpPr>
        <p:spPr/>
        <p:txBody>
          <a:bodyPr>
            <a:normAutofit fontScale="92500"/>
          </a:bodyPr>
          <a:lstStyle/>
          <a:p>
            <a:r>
              <a:rPr lang="en-US" dirty="0" smtClean="0"/>
              <a:t>MSFT &amp; YHOO – what if MSFT had paid $45B for YHOO (2008)?</a:t>
            </a:r>
          </a:p>
          <a:p>
            <a:r>
              <a:rPr lang="en-US" dirty="0" smtClean="0"/>
              <a:t>Quaker buys Snapple (1994): paid $1.7B, didn’t integrate, three years later sells Quaker to </a:t>
            </a:r>
            <a:r>
              <a:rPr lang="en-US" dirty="0" err="1" smtClean="0"/>
              <a:t>Triarc</a:t>
            </a:r>
            <a:r>
              <a:rPr lang="en-US" dirty="0" smtClean="0"/>
              <a:t> for $300mm</a:t>
            </a:r>
          </a:p>
          <a:p>
            <a:r>
              <a:rPr lang="en-US" dirty="0" smtClean="0"/>
              <a:t>Daimler-Benz buys Chrysler (1998) for $40B; lost billions (net income), sold 9 years to P/E firm for $6B</a:t>
            </a:r>
          </a:p>
          <a:p>
            <a:r>
              <a:rPr lang="en-US" dirty="0" smtClean="0"/>
              <a:t>YHOO buys Broadcast.com for $5.7B (1999); service was soon shuttered, but Mark Cuban laughed last</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4</a:t>
            </a:fld>
            <a:endParaRPr lang="en-US"/>
          </a:p>
        </p:txBody>
      </p:sp>
    </p:spTree>
    <p:extLst>
      <p:ext uri="{BB962C8B-B14F-4D97-AF65-F5344CB8AC3E}">
        <p14:creationId xmlns:p14="http://schemas.microsoft.com/office/powerpoint/2010/main" val="268642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Deals Gone Right</a:t>
            </a:r>
            <a:endParaRPr lang="en-US" dirty="0"/>
          </a:p>
        </p:txBody>
      </p:sp>
      <p:sp>
        <p:nvSpPr>
          <p:cNvPr id="3" name="Content Placeholder 2"/>
          <p:cNvSpPr>
            <a:spLocks noGrp="1"/>
          </p:cNvSpPr>
          <p:nvPr>
            <p:ph idx="1"/>
          </p:nvPr>
        </p:nvSpPr>
        <p:spPr/>
        <p:txBody>
          <a:bodyPr>
            <a:normAutofit fontScale="92500"/>
          </a:bodyPr>
          <a:lstStyle/>
          <a:p>
            <a:r>
              <a:rPr lang="en-US" dirty="0" smtClean="0"/>
              <a:t>Gilead’s acquisition of Triangle (12/4/02)</a:t>
            </a:r>
          </a:p>
          <a:p>
            <a:pPr lvl="1"/>
            <a:r>
              <a:rPr lang="en-US" dirty="0" smtClean="0"/>
              <a:t>Strategic – rationale was to acquire strategic drug (</a:t>
            </a:r>
            <a:r>
              <a:rPr lang="en-US" dirty="0" err="1" smtClean="0"/>
              <a:t>Coviricil</a:t>
            </a:r>
            <a:r>
              <a:rPr lang="en-US" dirty="0" smtClean="0"/>
              <a:t>) with similar dosing traits as their blockbuster (</a:t>
            </a:r>
            <a:r>
              <a:rPr lang="en-US" dirty="0" err="1" smtClean="0"/>
              <a:t>Viread</a:t>
            </a:r>
            <a:r>
              <a:rPr lang="en-US" dirty="0" smtClean="0"/>
              <a:t>)</a:t>
            </a:r>
          </a:p>
          <a:p>
            <a:pPr lvl="1"/>
            <a:r>
              <a:rPr lang="en-US" dirty="0" smtClean="0"/>
              <a:t>Cost - $464mm in cash; deal was dilutive for 2003, neutral 2004, and accretive post 2005</a:t>
            </a:r>
          </a:p>
          <a:p>
            <a:pPr lvl="1"/>
            <a:r>
              <a:rPr lang="en-US" dirty="0" smtClean="0"/>
              <a:t>This deal was a massive success, driving returns for over a decade as </a:t>
            </a:r>
            <a:r>
              <a:rPr lang="en-US" dirty="0" err="1" smtClean="0"/>
              <a:t>Viread</a:t>
            </a:r>
            <a:r>
              <a:rPr lang="en-US" dirty="0" smtClean="0"/>
              <a:t> &amp; </a:t>
            </a:r>
            <a:r>
              <a:rPr lang="en-US" dirty="0" err="1" smtClean="0"/>
              <a:t>Coviricil</a:t>
            </a:r>
            <a:r>
              <a:rPr lang="en-US" dirty="0" smtClean="0"/>
              <a:t> were co-formulated and formed the standard of care for 2/3rds of the HIV cocktail.</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5</a:t>
            </a:fld>
            <a:endParaRPr lang="en-US"/>
          </a:p>
        </p:txBody>
      </p:sp>
    </p:spTree>
    <p:extLst>
      <p:ext uri="{BB962C8B-B14F-4D97-AF65-F5344CB8AC3E}">
        <p14:creationId xmlns:p14="http://schemas.microsoft.com/office/powerpoint/2010/main" val="3605042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Dissecting the Announcement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INTC buys ALTR ($16.7B, Cash); June 1, 2015</a:t>
            </a:r>
          </a:p>
          <a:p>
            <a:r>
              <a:rPr lang="en-US" dirty="0"/>
              <a:t>"Intel's growth strategy is </a:t>
            </a:r>
            <a:r>
              <a:rPr lang="en-US" dirty="0">
                <a:solidFill>
                  <a:srgbClr val="FF0000"/>
                </a:solidFill>
              </a:rPr>
              <a:t>to expand our core assets</a:t>
            </a:r>
            <a:r>
              <a:rPr lang="en-US" dirty="0"/>
              <a:t> into profitable, complementary market segments," said Brian </a:t>
            </a:r>
            <a:r>
              <a:rPr lang="en-US" dirty="0" err="1"/>
              <a:t>Krzanich</a:t>
            </a:r>
            <a:r>
              <a:rPr lang="en-US" dirty="0"/>
              <a:t>, CEO of Intel. "With this acquisition, </a:t>
            </a:r>
            <a:r>
              <a:rPr lang="en-US" dirty="0">
                <a:solidFill>
                  <a:srgbClr val="FF0000"/>
                </a:solidFill>
              </a:rPr>
              <a:t>we will harness the power of Moore's Law</a:t>
            </a:r>
            <a:r>
              <a:rPr lang="en-US" dirty="0"/>
              <a:t> to make the next generation of solutions not just better, but able to do more. Whether to enable new growth in the network, large cloud data centers or </a:t>
            </a:r>
            <a:r>
              <a:rPr lang="en-US" dirty="0" err="1"/>
              <a:t>IoT</a:t>
            </a:r>
            <a:r>
              <a:rPr lang="en-US" dirty="0"/>
              <a:t> segments, our customers expect better performance at lower costs. This is the promise of Moore's Law and it's the innovation enabled by Intel and Altera joining forces. We look forward to working with the talented team at Altera to deliver this value to our customers and stockholders</a:t>
            </a:r>
            <a:r>
              <a:rPr lang="en-US" dirty="0" smtClean="0"/>
              <a:t>.“</a:t>
            </a:r>
          </a:p>
          <a:p>
            <a:r>
              <a:rPr lang="en-US" dirty="0" smtClean="0"/>
              <a:t>What does all of this even mean?</a:t>
            </a:r>
            <a:endParaRPr lang="en-US" dirty="0"/>
          </a:p>
          <a:p>
            <a:pPr marL="82296" indent="0">
              <a:buNone/>
            </a:pP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6</a:t>
            </a:fld>
            <a:endParaRPr lang="en-US"/>
          </a:p>
        </p:txBody>
      </p:sp>
    </p:spTree>
    <p:extLst>
      <p:ext uri="{BB962C8B-B14F-4D97-AF65-F5344CB8AC3E}">
        <p14:creationId xmlns:p14="http://schemas.microsoft.com/office/powerpoint/2010/main" val="3995296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Dissecting the Announcement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a:t>
            </a:r>
            <a:r>
              <a:rPr lang="en-US" dirty="0"/>
              <a:t>Given our close partnership, we've seen firsthand the many benefits of our relationship with Intel—the world's largest semiconductor company and a proven technology leader, and look forward to the many opportunities we will have together," said John </a:t>
            </a:r>
            <a:r>
              <a:rPr lang="en-US" dirty="0" err="1"/>
              <a:t>Daane</a:t>
            </a:r>
            <a:r>
              <a:rPr lang="en-US" dirty="0"/>
              <a:t>, President, CEO and Chairman of Altera. "We believe that as part of Intel we will be able to develop innovative FPGAs and system-on-chips for our customers in all market segments. Together, we expect to drive meaningful value for our customers, partners and employees around the world. This is an exciting transaction that provides immediate and significant value to our stockholders. We look forward to working closely with the Intel team to ensure a smooth transition and complete the transaction as quickly as possible."</a:t>
            </a:r>
          </a:p>
          <a:p>
            <a:r>
              <a:rPr lang="en-US" dirty="0" smtClean="0"/>
              <a:t>Again, pretty much boilerplate. INTC has a long history of not-very good acquisitions. Why would this be different?</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7</a:t>
            </a:fld>
            <a:endParaRPr lang="en-US"/>
          </a:p>
        </p:txBody>
      </p:sp>
    </p:spTree>
    <p:extLst>
      <p:ext uri="{BB962C8B-B14F-4D97-AF65-F5344CB8AC3E}">
        <p14:creationId xmlns:p14="http://schemas.microsoft.com/office/powerpoint/2010/main" val="4237102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Dissecting the Announcement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a:t>
            </a:r>
            <a:r>
              <a:rPr lang="en-US" dirty="0"/>
              <a:t>Altera will become an Intel business unit to facilitate continuity of existing and new customer sales and support. Intel plans to continue support and development for Altera's ARM-based and power management product lines</a:t>
            </a:r>
            <a:r>
              <a:rPr lang="en-US" dirty="0" smtClean="0"/>
              <a:t>.”</a:t>
            </a:r>
          </a:p>
          <a:p>
            <a:pPr lvl="1"/>
            <a:r>
              <a:rPr lang="en-US" dirty="0" smtClean="0"/>
              <a:t>Fairly necessary given INTC’s lack of traction in mobile</a:t>
            </a:r>
            <a:endParaRPr lang="en-US" dirty="0"/>
          </a:p>
          <a:p>
            <a:r>
              <a:rPr lang="en-US" dirty="0" smtClean="0"/>
              <a:t>“The </a:t>
            </a:r>
            <a:r>
              <a:rPr lang="en-US" dirty="0"/>
              <a:t>transaction is expected to be accretive to Intel's non-GAAP EPS and free cash flow in the first year after close. Intel intends to fund the acquisition, which is expected to close within six to nine months, with a combination of cash from the balance sheet and debt</a:t>
            </a:r>
            <a:r>
              <a:rPr lang="en-US" dirty="0" smtClean="0"/>
              <a:t>.”</a:t>
            </a:r>
          </a:p>
          <a:p>
            <a:pPr lvl="1"/>
            <a:r>
              <a:rPr lang="en-US" dirty="0" smtClean="0"/>
              <a:t>If ALTR makes any money at all, it would be difficult for this not to be accretive; accretion alone does not make this a good deal</a:t>
            </a:r>
          </a:p>
          <a:p>
            <a:pPr lvl="1"/>
            <a:r>
              <a:rPr lang="en-US" dirty="0" smtClean="0"/>
              <a:t>INTC’s business declined from 2014 to 2015</a:t>
            </a:r>
            <a:endParaRPr lang="en-US" dirty="0"/>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8</a:t>
            </a:fld>
            <a:endParaRPr lang="en-US"/>
          </a:p>
        </p:txBody>
      </p:sp>
    </p:spTree>
    <p:extLst>
      <p:ext uri="{BB962C8B-B14F-4D97-AF65-F5344CB8AC3E}">
        <p14:creationId xmlns:p14="http://schemas.microsoft.com/office/powerpoint/2010/main" val="2010523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Revenue – Observations (M&amp;A)</a:t>
            </a:r>
            <a:endParaRPr lang="en-US" sz="3600" dirty="0"/>
          </a:p>
        </p:txBody>
      </p:sp>
      <p:sp>
        <p:nvSpPr>
          <p:cNvPr id="3" name="Content Placeholder 2"/>
          <p:cNvSpPr>
            <a:spLocks noGrp="1"/>
          </p:cNvSpPr>
          <p:nvPr>
            <p:ph idx="1"/>
          </p:nvPr>
        </p:nvSpPr>
        <p:spPr/>
        <p:txBody>
          <a:bodyPr>
            <a:normAutofit fontScale="70000" lnSpcReduction="20000"/>
          </a:bodyPr>
          <a:lstStyle/>
          <a:p>
            <a:r>
              <a:rPr lang="en-US" sz="2300" dirty="0" smtClean="0"/>
              <a:t>“</a:t>
            </a:r>
            <a:r>
              <a:rPr lang="en-US" sz="2300" dirty="0" smtClean="0"/>
              <a:t>Earnings drive stock prices”, how much your company grows has a lot to do with how valuable (multiple) it is/will be</a:t>
            </a:r>
          </a:p>
          <a:p>
            <a:r>
              <a:rPr lang="en-US" sz="2300" dirty="0"/>
              <a:t>The amount a company exceeds or misses expectations will directly and dramatically effect stock prices</a:t>
            </a:r>
          </a:p>
          <a:p>
            <a:r>
              <a:rPr lang="en-US" b="1" u="sng" dirty="0" smtClean="0"/>
              <a:t>Investors pay a lot for “Internal Growth” </a:t>
            </a:r>
            <a:r>
              <a:rPr lang="en-US" b="1" dirty="0" smtClean="0"/>
              <a:t>(high multiple) but very little for “External Growth” or “Manufactured Earnings” (low </a:t>
            </a:r>
            <a:r>
              <a:rPr lang="en-US" b="1" dirty="0" smtClean="0"/>
              <a:t>multiple)</a:t>
            </a:r>
            <a:endParaRPr lang="en-US" b="1" dirty="0" smtClean="0"/>
          </a:p>
          <a:p>
            <a:r>
              <a:rPr lang="en-US" b="1" u="sng" dirty="0" smtClean="0"/>
              <a:t>Huge incentive for MGMT to mislead or blur the line about what’s internal and what’s external</a:t>
            </a:r>
            <a:r>
              <a:rPr lang="en-US" b="1" dirty="0" smtClean="0"/>
              <a:t>; in a few cases, it’s an impossible mystery, but many times a good analyst can determine the truth</a:t>
            </a:r>
          </a:p>
        </p:txBody>
      </p:sp>
      <p:sp>
        <p:nvSpPr>
          <p:cNvPr id="4" name="Footer Placeholder 3"/>
          <p:cNvSpPr>
            <a:spLocks noGrp="1"/>
          </p:cNvSpPr>
          <p:nvPr>
            <p:ph type="ftr" sz="quarter" idx="11"/>
          </p:nvPr>
        </p:nvSpPr>
        <p:spPr/>
        <p:txBody>
          <a:bodyPr/>
          <a:lstStyle/>
          <a:p>
            <a:r>
              <a:rPr lang="en-US" smtClean="0"/>
              <a:t>Alexander Motola, 2013</a:t>
            </a:r>
            <a:endParaRPr lang="en-US"/>
          </a:p>
        </p:txBody>
      </p:sp>
      <p:sp>
        <p:nvSpPr>
          <p:cNvPr id="5" name="Slide Number Placeholder 4"/>
          <p:cNvSpPr>
            <a:spLocks noGrp="1"/>
          </p:cNvSpPr>
          <p:nvPr>
            <p:ph type="sldNum" sz="quarter" idx="12"/>
          </p:nvPr>
        </p:nvSpPr>
        <p:spPr/>
        <p:txBody>
          <a:bodyPr/>
          <a:lstStyle/>
          <a:p>
            <a:fld id="{990B41CA-569D-40E7-8E58-026C0338B2C8}" type="slidenum">
              <a:rPr lang="en-US" smtClean="0"/>
              <a:pPr/>
              <a:t>9</a:t>
            </a:fld>
            <a:endParaRPr lang="en-US"/>
          </a:p>
        </p:txBody>
      </p:sp>
    </p:spTree>
    <p:extLst>
      <p:ext uri="{BB962C8B-B14F-4D97-AF65-F5344CB8AC3E}">
        <p14:creationId xmlns:p14="http://schemas.microsoft.com/office/powerpoint/2010/main" val="11445723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Presentatio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100000" t="100000" r="100000" b="10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100000" t="100000" r="100000" b="10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51000" t="-20000" r="2000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7C07D1E-A757-4FA5-A73C-0C1FF1AF03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TrainingPresentation</Template>
  <TotalTime>0</TotalTime>
  <Words>2849</Words>
  <Application>Microsoft Office PowerPoint</Application>
  <PresentationFormat>On-screen Show (4:3)</PresentationFormat>
  <Paragraphs>324</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TrainingPresentation</vt:lpstr>
      <vt:lpstr>Mergers &amp; Acquisitions</vt:lpstr>
      <vt:lpstr>Motivations</vt:lpstr>
      <vt:lpstr>Dilution &amp; Accretion</vt:lpstr>
      <vt:lpstr>Deals Gone Wrong</vt:lpstr>
      <vt:lpstr>Deals Gone Right</vt:lpstr>
      <vt:lpstr>Dissecting the Announcement</vt:lpstr>
      <vt:lpstr>Dissecting the Announcement</vt:lpstr>
      <vt:lpstr>Dissecting the Announcement</vt:lpstr>
      <vt:lpstr>Revenue – Observations (M&amp;A)</vt:lpstr>
      <vt:lpstr>10-K: Part II – MD&amp;A (CTL)</vt:lpstr>
      <vt:lpstr>10-K: Part II – MD&amp;A</vt:lpstr>
      <vt:lpstr>10-K: Part II – Acquisitions</vt:lpstr>
      <vt:lpstr>Organic Growth: MFE (INTC)</vt:lpstr>
      <vt:lpstr>Organic Growth: MFE (INTC)</vt:lpstr>
      <vt:lpstr>Organic Growth: MFE (INTC)</vt:lpstr>
      <vt:lpstr>Organic Growth: MFE (INTC)</vt:lpstr>
      <vt:lpstr>Proxy Statement</vt:lpstr>
      <vt:lpstr>How Does the CEO get paid? (Autoliv)</vt:lpstr>
      <vt:lpstr>How Does the CEO get paid?</vt:lpstr>
      <vt:lpstr>Income Statement Analysis - PROFITS</vt:lpstr>
      <vt:lpstr>10-K: Part II – Financials, etc.</vt:lpstr>
      <vt:lpstr>10-K: Why Read It? </vt:lpstr>
      <vt:lpstr>10-K: What is it? </vt:lpstr>
      <vt:lpstr>10-K: Part I – Legal Proceedings</vt:lpstr>
      <vt:lpstr>Quality of Earnings, Ch. 4 “Differential Disclosure”</vt:lpstr>
      <vt:lpstr>More on Margins</vt:lpstr>
      <vt:lpstr>More on Margins</vt:lpstr>
      <vt:lpstr>More on Margins</vt:lpstr>
      <vt:lpstr>More on Margins</vt:lpstr>
      <vt:lpstr>Shares Outstanding</vt:lpstr>
      <vt:lpstr>Quality of Earnings, Ch. 5 Non-Operating/Non-Recurring Income</vt:lpstr>
      <vt:lpstr>Quality of Earnings, Ch. 5 Non-Operating/Non-Recurring Income</vt:lpstr>
      <vt:lpstr>Quality of Earnings, Ch. 5 Non-Operating/Non-Recurring Income</vt:lpstr>
      <vt:lpstr>Quality of Earnings, Ch. 5 Non-Operating/Non-Recurring Income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2013-03-24T00:19:53Z</dcterms:created>
  <dcterms:modified xsi:type="dcterms:W3CDTF">2016-02-16T22:54:56Z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TC100822959990</vt:lpwstr>
  </property>
</Properties>
</file>