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2"/>
  </p:sldMasterIdLst>
  <p:notesMasterIdLst>
    <p:notesMasterId r:id="rId29"/>
  </p:notesMasterIdLst>
  <p:sldIdLst>
    <p:sldId id="256" r:id="rId3"/>
    <p:sldId id="351" r:id="rId4"/>
    <p:sldId id="380" r:id="rId5"/>
    <p:sldId id="352" r:id="rId6"/>
    <p:sldId id="381" r:id="rId7"/>
    <p:sldId id="382" r:id="rId8"/>
    <p:sldId id="384" r:id="rId9"/>
    <p:sldId id="385" r:id="rId10"/>
    <p:sldId id="387" r:id="rId11"/>
    <p:sldId id="386" r:id="rId12"/>
    <p:sldId id="393" r:id="rId13"/>
    <p:sldId id="400" r:id="rId14"/>
    <p:sldId id="401" r:id="rId15"/>
    <p:sldId id="402" r:id="rId16"/>
    <p:sldId id="391" r:id="rId17"/>
    <p:sldId id="388" r:id="rId18"/>
    <p:sldId id="389" r:id="rId19"/>
    <p:sldId id="390" r:id="rId20"/>
    <p:sldId id="392" r:id="rId21"/>
    <p:sldId id="403" r:id="rId22"/>
    <p:sldId id="383" r:id="rId23"/>
    <p:sldId id="394" r:id="rId24"/>
    <p:sldId id="395" r:id="rId25"/>
    <p:sldId id="397" r:id="rId26"/>
    <p:sldId id="398" r:id="rId27"/>
    <p:sldId id="399" r:id="rId28"/>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5FA7A704-9F1C-4FD3-85D1-57AF2D7FD0E8}" type="datetimeFigureOut">
              <a:rPr lang="en-US" smtClean="0"/>
              <a:pPr/>
              <a:t>10/15/2013</a:t>
            </a:fld>
            <a:endParaRPr lang="en-US" dirty="0"/>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F7EBFB8C-BBFF-4397-A51C-1E92596422A9}" type="slidenum">
              <a:rPr lang="en-US" smtClean="0"/>
              <a:pPr/>
              <a:t>‹#›</a:t>
            </a:fld>
            <a:endParaRPr lang="en-US" dirty="0"/>
          </a:p>
        </p:txBody>
      </p:sp>
    </p:spTree>
    <p:extLst>
      <p:ext uri="{BB962C8B-B14F-4D97-AF65-F5344CB8AC3E}">
        <p14:creationId xmlns:p14="http://schemas.microsoft.com/office/powerpoint/2010/main" val="1713944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EBFB8C-BBFF-4397-A51C-1E92596422A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7FE90A-26C1-4323-AD4B-CE63A64169E9}" type="slidenum">
              <a:rPr lang="en-US" altLang="en-US"/>
              <a:pPr/>
              <a:t>14</a:t>
            </a:fld>
            <a:endParaRPr lang="en-US" altLang="en-US"/>
          </a:p>
        </p:txBody>
      </p:sp>
      <p:sp>
        <p:nvSpPr>
          <p:cNvPr id="478210" name="Rectangle 2"/>
          <p:cNvSpPr>
            <a:spLocks noChangeArrowheads="1" noTextEdit="1"/>
          </p:cNvSpPr>
          <p:nvPr>
            <p:ph type="sldImg"/>
          </p:nvPr>
        </p:nvSpPr>
        <p:spPr>
          <a:ln/>
        </p:spPr>
      </p:sp>
      <p:sp>
        <p:nvSpPr>
          <p:cNvPr id="478211" name="Rectangle 3"/>
          <p:cNvSpPr>
            <a:spLocks noGrp="1" noChangeArrowheads="1"/>
          </p:cNvSpPr>
          <p:nvPr>
            <p:ph type="body" idx="1"/>
          </p:nvPr>
        </p:nvSpPr>
        <p:spPr/>
        <p:txBody>
          <a:bodyPr/>
          <a:lstStyle/>
          <a:p>
            <a:r>
              <a:rPr lang="en-US" altLang="en-US"/>
              <a:t>ADD CAGR of earnings growth</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61BC69-CF8D-44CC-994E-08F097E46AC1}" type="slidenum">
              <a:rPr lang="en-US" altLang="en-US"/>
              <a:pPr/>
              <a:t>15</a:t>
            </a:fld>
            <a:endParaRPr lang="en-US" altLang="en-US"/>
          </a:p>
        </p:txBody>
      </p:sp>
      <p:sp>
        <p:nvSpPr>
          <p:cNvPr id="529410" name="Rectangle 2"/>
          <p:cNvSpPr>
            <a:spLocks noChangeArrowheads="1" noTextEdit="1"/>
          </p:cNvSpPr>
          <p:nvPr>
            <p:ph type="sldImg"/>
          </p:nvPr>
        </p:nvSpPr>
        <p:spPr>
          <a:ln/>
        </p:spPr>
      </p:sp>
      <p:sp>
        <p:nvSpPr>
          <p:cNvPr id="529411" name="Rectangle 3"/>
          <p:cNvSpPr>
            <a:spLocks noGrp="1" noChangeArrowheads="1"/>
          </p:cNvSpPr>
          <p:nvPr>
            <p:ph type="body" idx="1"/>
          </p:nvPr>
        </p:nvSpPr>
        <p:spPr/>
        <p:txBody>
          <a:bodyPr/>
          <a:lstStyle/>
          <a:p>
            <a:r>
              <a:rPr lang="en-US" altLang="en-US"/>
              <a:t>Pg 129 of the 2001 edition for all quotes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322B26-BF81-481B-9FDB-0C79F96ACA0A}" type="slidenum">
              <a:rPr lang="en-US" altLang="en-US"/>
              <a:pPr/>
              <a:t>16</a:t>
            </a:fld>
            <a:endParaRPr lang="en-US" altLang="en-US"/>
          </a:p>
        </p:txBody>
      </p:sp>
      <p:sp>
        <p:nvSpPr>
          <p:cNvPr id="513026" name="Rectangle 2"/>
          <p:cNvSpPr>
            <a:spLocks noChangeArrowheads="1" noTextEdit="1"/>
          </p:cNvSpPr>
          <p:nvPr>
            <p:ph type="sldImg"/>
          </p:nvPr>
        </p:nvSpPr>
        <p:spPr>
          <a:ln/>
        </p:spPr>
      </p:sp>
      <p:sp>
        <p:nvSpPr>
          <p:cNvPr id="5130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219A6B-09F6-4A36-B464-5BC36F0403DC}" type="slidenum">
              <a:rPr lang="en-US" altLang="en-US"/>
              <a:pPr/>
              <a:t>17</a:t>
            </a:fld>
            <a:endParaRPr lang="en-US" altLang="en-US"/>
          </a:p>
        </p:txBody>
      </p:sp>
      <p:sp>
        <p:nvSpPr>
          <p:cNvPr id="535554" name="Rectangle 2"/>
          <p:cNvSpPr>
            <a:spLocks noChangeArrowheads="1" noTextEdit="1"/>
          </p:cNvSpPr>
          <p:nvPr>
            <p:ph type="sldImg"/>
          </p:nvPr>
        </p:nvSpPr>
        <p:spPr>
          <a:ln/>
        </p:spPr>
      </p:sp>
      <p:sp>
        <p:nvSpPr>
          <p:cNvPr id="5355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235BA7-D7C2-435D-9918-3DBF646040F8}" type="slidenum">
              <a:rPr lang="en-US" altLang="en-US"/>
              <a:pPr/>
              <a:t>18</a:t>
            </a:fld>
            <a:endParaRPr lang="en-US" altLang="en-US"/>
          </a:p>
        </p:txBody>
      </p:sp>
      <p:sp>
        <p:nvSpPr>
          <p:cNvPr id="527362" name="Rectangle 2"/>
          <p:cNvSpPr>
            <a:spLocks noChangeArrowheads="1" noTextEdit="1"/>
          </p:cNvSpPr>
          <p:nvPr>
            <p:ph type="sldImg"/>
          </p:nvPr>
        </p:nvSpPr>
        <p:spPr>
          <a:ln/>
        </p:spPr>
      </p:sp>
      <p:sp>
        <p:nvSpPr>
          <p:cNvPr id="527363" name="Rectangle 3"/>
          <p:cNvSpPr>
            <a:spLocks noGrp="1" noChangeArrowheads="1"/>
          </p:cNvSpPr>
          <p:nvPr>
            <p:ph type="body" idx="1"/>
          </p:nvPr>
        </p:nvSpPr>
        <p:spPr/>
        <p:txBody>
          <a:bodyPr/>
          <a:lstStyle/>
          <a:p>
            <a:r>
              <a:rPr lang="en-US" altLang="en-US"/>
              <a:t>Greg Forsythe – Schwab – runs their Schwab Equity Rating System (SER) – he built their model. SER has done the best of all the brokers recommendations.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C5E8DF-37EB-4756-BA84-9D62BF3478FB}" type="slidenum">
              <a:rPr lang="en-US" altLang="en-US"/>
              <a:pPr/>
              <a:t>19</a:t>
            </a:fld>
            <a:endParaRPr lang="en-US" altLang="en-US"/>
          </a:p>
        </p:txBody>
      </p:sp>
      <p:sp>
        <p:nvSpPr>
          <p:cNvPr id="517122" name="Rectangle 2"/>
          <p:cNvSpPr>
            <a:spLocks noChangeArrowheads="1" noTextEdit="1"/>
          </p:cNvSpPr>
          <p:nvPr>
            <p:ph type="sldImg"/>
          </p:nvPr>
        </p:nvSpPr>
        <p:spPr>
          <a:ln/>
        </p:spPr>
      </p:sp>
      <p:sp>
        <p:nvSpPr>
          <p:cNvPr id="5171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235BA7-D7C2-435D-9918-3DBF646040F8}" type="slidenum">
              <a:rPr lang="en-US" altLang="en-US"/>
              <a:pPr/>
              <a:t>20</a:t>
            </a:fld>
            <a:endParaRPr lang="en-US" altLang="en-US"/>
          </a:p>
        </p:txBody>
      </p:sp>
      <p:sp>
        <p:nvSpPr>
          <p:cNvPr id="527362" name="Rectangle 2"/>
          <p:cNvSpPr>
            <a:spLocks noChangeArrowheads="1" noTextEdit="1"/>
          </p:cNvSpPr>
          <p:nvPr>
            <p:ph type="sldImg"/>
          </p:nvPr>
        </p:nvSpPr>
        <p:spPr>
          <a:ln/>
        </p:spPr>
      </p:sp>
      <p:sp>
        <p:nvSpPr>
          <p:cNvPr id="527363" name="Rectangle 3"/>
          <p:cNvSpPr>
            <a:spLocks noGrp="1" noChangeArrowheads="1"/>
          </p:cNvSpPr>
          <p:nvPr>
            <p:ph type="body" idx="1"/>
          </p:nvPr>
        </p:nvSpPr>
        <p:spPr/>
        <p:txBody>
          <a:bodyPr/>
          <a:lstStyle/>
          <a:p>
            <a:r>
              <a:rPr lang="en-US" altLang="en-US"/>
              <a:t>Greg Forsythe – Schwab – runs their Schwab Equity Rating System (SER) – he built their model. SER has done the best of all the brokers recommendations.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A508CE-F771-470B-9D7B-B5BAA365AA37}" type="slidenum">
              <a:rPr lang="en-US" altLang="en-US"/>
              <a:pPr/>
              <a:t>21</a:t>
            </a:fld>
            <a:endParaRPr lang="en-US" altLang="en-US"/>
          </a:p>
        </p:txBody>
      </p:sp>
      <p:sp>
        <p:nvSpPr>
          <p:cNvPr id="371714" name="Rectangle 1026"/>
          <p:cNvSpPr>
            <a:spLocks noGrp="1" noRot="1" noChangeAspect="1" noChangeArrowheads="1" noTextEdit="1"/>
          </p:cNvSpPr>
          <p:nvPr>
            <p:ph type="sldImg"/>
          </p:nvPr>
        </p:nvSpPr>
        <p:spPr>
          <a:ln/>
        </p:spPr>
      </p:sp>
      <p:sp>
        <p:nvSpPr>
          <p:cNvPr id="371715" name="Rectangle 1027"/>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4974">
              <a:defRPr/>
            </a:pPr>
            <a:r>
              <a:rPr lang="en-US" dirty="0" smtClean="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p:spPr>
        <p:txBody>
          <a:bodyPr anchor="b"/>
          <a:lstStyle>
            <a:lvl1pPr algn="l">
              <a:defRPr/>
            </a:lvl1pPr>
            <a:extLst/>
          </a:lstStyle>
          <a:p>
            <a:r>
              <a:rPr lang="en-US" noProof="1" smtClean="0"/>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a:lstStyle>
            <a:lvl1pPr marL="7315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smtClean="0"/>
              <a:t>Click to edit Master subtitle style</a:t>
            </a:r>
            <a:endParaRPr lang="en-US" dirty="0"/>
          </a:p>
        </p:txBody>
      </p:sp>
      <p:sp>
        <p:nvSpPr>
          <p:cNvPr id="7" name="Date Placeholder 6"/>
          <p:cNvSpPr>
            <a:spLocks noGrp="1"/>
          </p:cNvSpPr>
          <p:nvPr>
            <p:ph type="dt" sz="half" idx="10"/>
          </p:nvPr>
        </p:nvSpPr>
        <p:spPr/>
        <p:txBody>
          <a:bodyPr/>
          <a:lstStyle>
            <a:extLst/>
          </a:lstStyle>
          <a:p>
            <a:fld id="{A308C5ED-A10F-485E-A4DB-3BDCE5C2402D}" type="datetime1">
              <a:rPr lang="en-US" smtClean="0"/>
              <a:t>10/15/2013</a:t>
            </a:fld>
            <a:endParaRPr lang="en-US"/>
          </a:p>
        </p:txBody>
      </p:sp>
      <p:sp>
        <p:nvSpPr>
          <p:cNvPr id="20" name="Footer Placeholder 19"/>
          <p:cNvSpPr>
            <a:spLocks noGrp="1"/>
          </p:cNvSpPr>
          <p:nvPr>
            <p:ph type="ftr" sz="quarter" idx="11"/>
          </p:nvPr>
        </p:nvSpPr>
        <p:spPr/>
        <p:txBody>
          <a:bodyPr/>
          <a:lstStyle>
            <a:extLst/>
          </a:lstStyle>
          <a:p>
            <a:r>
              <a:rPr lang="en-US" smtClean="0"/>
              <a:t>Alexander Motola, 2013</a:t>
            </a:r>
            <a:endParaRPr lang="en-US"/>
          </a:p>
        </p:txBody>
      </p:sp>
      <p:sp>
        <p:nvSpPr>
          <p:cNvPr id="10" name="Slide Number Placeholder 9"/>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extLst/>
          </a:lstStyle>
          <a:p>
            <a:fld id="{8269C7C0-034E-44EE-919A-89100A8EB8FE}" type="datetime1">
              <a:rPr lang="en-US" smtClean="0"/>
              <a:t>10/15/2013</a:t>
            </a:fld>
            <a:endParaRPr lang="en-US"/>
          </a:p>
        </p:txBody>
      </p:sp>
      <p:sp>
        <p:nvSpPr>
          <p:cNvPr id="5" name="Footer Placeholder 4"/>
          <p:cNvSpPr>
            <a:spLocks noGrp="1"/>
          </p:cNvSpPr>
          <p:nvPr>
            <p:ph type="ftr" sz="quarter" idx="11"/>
          </p:nvPr>
        </p:nvSpPr>
        <p:spPr/>
        <p:txBody>
          <a:bodyPr/>
          <a:lstStyle>
            <a:extLst/>
          </a:lstStyle>
          <a:p>
            <a:r>
              <a:rPr lang="en-US" smtClean="0"/>
              <a:t>Alexander Motola, 2013</a:t>
            </a:r>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3CCD51AD-145C-4B80-946A-6CD82FBB96D0}" type="datetime1">
              <a:rPr lang="en-US" smtClean="0"/>
              <a:t>10/15/2013</a:t>
            </a:fld>
            <a:endParaRPr lang="en-US"/>
          </a:p>
        </p:txBody>
      </p:sp>
      <p:sp>
        <p:nvSpPr>
          <p:cNvPr id="5" name="Footer Placeholder 4"/>
          <p:cNvSpPr>
            <a:spLocks noGrp="1"/>
          </p:cNvSpPr>
          <p:nvPr>
            <p:ph type="ftr" sz="quarter" idx="11"/>
          </p:nvPr>
        </p:nvSpPr>
        <p:spPr/>
        <p:txBody>
          <a:bodyPr/>
          <a:lstStyle>
            <a:extLst/>
          </a:lstStyle>
          <a:p>
            <a:r>
              <a:rPr lang="en-US" smtClean="0"/>
              <a:t>Alexander Motola, 2013</a:t>
            </a:r>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3D7FCA6A-AE13-45BB-9679-053E75C2220F}" type="datetime1">
              <a:rPr lang="en-US" smtClean="0"/>
              <a:t>10/15/2013</a:t>
            </a:fld>
            <a:endParaRPr lang="en-US"/>
          </a:p>
        </p:txBody>
      </p:sp>
      <p:sp>
        <p:nvSpPr>
          <p:cNvPr id="5" name="Footer Placeholder 4"/>
          <p:cNvSpPr>
            <a:spLocks noGrp="1"/>
          </p:cNvSpPr>
          <p:nvPr>
            <p:ph type="ftr" sz="quarter" idx="11"/>
          </p:nvPr>
        </p:nvSpPr>
        <p:spPr/>
        <p:txBody>
          <a:bodyPr/>
          <a:lstStyle>
            <a:extLst/>
          </a:lstStyle>
          <a:p>
            <a:r>
              <a:rPr lang="en-US" smtClean="0"/>
              <a:t>Alexander Motola, 2013</a:t>
            </a:r>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dirty="0"/>
          </a:p>
        </p:txBody>
      </p:sp>
      <p:sp>
        <p:nvSpPr>
          <p:cNvPr id="3" name="Text Placeholder 2"/>
          <p:cNvSpPr>
            <a:spLocks noGrp="1"/>
          </p:cNvSpPr>
          <p:nvPr>
            <p:ph type="body" idx="1"/>
          </p:nvPr>
        </p:nvSpPr>
        <p:spPr>
          <a:xfrm>
            <a:off x="2578392" y="1100138"/>
            <a:ext cx="6400800" cy="1509712"/>
          </a:xfr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fld id="{0D5A288A-79F9-4327-9725-789853862BD5}" type="datetime1">
              <a:rPr lang="en-US" smtClean="0"/>
              <a:t>10/15/2013</a:t>
            </a:fld>
            <a:endParaRPr lang="en-US"/>
          </a:p>
        </p:txBody>
      </p:sp>
      <p:sp>
        <p:nvSpPr>
          <p:cNvPr id="5" name="Footer Placeholder 4"/>
          <p:cNvSpPr>
            <a:spLocks noGrp="1"/>
          </p:cNvSpPr>
          <p:nvPr>
            <p:ph type="ftr" sz="quarter" idx="11"/>
          </p:nvPr>
        </p:nvSpPr>
        <p:spPr/>
        <p:txBody>
          <a:bodyPr/>
          <a:lstStyle>
            <a:extLst/>
          </a:lstStyle>
          <a:p>
            <a:r>
              <a:rPr lang="en-US" smtClean="0"/>
              <a:t>Alexander Motola, 2013</a:t>
            </a:r>
            <a:endParaRPr lang="en-US"/>
          </a:p>
        </p:txBody>
      </p:sp>
      <p:sp>
        <p:nvSpPr>
          <p:cNvPr id="6" name="Slide Number Placeholder 5"/>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368B5567-8143-4EE6-A614-2E5DD5180225}" type="datetime1">
              <a:rPr lang="en-US" smtClean="0"/>
              <a:t>10/15/2013</a:t>
            </a:fld>
            <a:endParaRPr lang="en-US"/>
          </a:p>
        </p:txBody>
      </p:sp>
      <p:sp>
        <p:nvSpPr>
          <p:cNvPr id="6" name="Footer Placeholder 5"/>
          <p:cNvSpPr>
            <a:spLocks noGrp="1"/>
          </p:cNvSpPr>
          <p:nvPr>
            <p:ph type="ftr" sz="quarter" idx="11"/>
          </p:nvPr>
        </p:nvSpPr>
        <p:spPr/>
        <p:txBody>
          <a:bodyPr/>
          <a:lstStyle>
            <a:extLst/>
          </a:lstStyle>
          <a:p>
            <a:r>
              <a:rPr lang="en-US" smtClean="0"/>
              <a:t>Alexander Motola, 2013</a:t>
            </a:r>
            <a:endParaRPr lang="en-US"/>
          </a:p>
        </p:txBody>
      </p:sp>
      <p:sp>
        <p:nvSpPr>
          <p:cNvPr id="7" name="Slide Number Placeholder 6"/>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lang="en-US" smtClean="0"/>
              <a:t>Click to edit Master title style</a:t>
            </a:r>
            <a:endParaRPr lang="en-US" dirty="0"/>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extLst/>
          </a:lstStyle>
          <a:p>
            <a:fld id="{F6D48D85-92AC-4AE2-BD24-B63881692C9F}" type="datetime1">
              <a:rPr lang="en-US" smtClean="0"/>
              <a:t>10/15/2013</a:t>
            </a:fld>
            <a:endParaRPr lang="en-US"/>
          </a:p>
        </p:txBody>
      </p:sp>
      <p:sp>
        <p:nvSpPr>
          <p:cNvPr id="8" name="Footer Placeholder 7"/>
          <p:cNvSpPr>
            <a:spLocks noGrp="1"/>
          </p:cNvSpPr>
          <p:nvPr>
            <p:ph type="ftr" sz="quarter" idx="11"/>
          </p:nvPr>
        </p:nvSpPr>
        <p:spPr/>
        <p:txBody>
          <a:bodyPr/>
          <a:lstStyle>
            <a:extLst/>
          </a:lstStyle>
          <a:p>
            <a:r>
              <a:rPr lang="en-US" smtClean="0"/>
              <a:t>Alexander Motola, 2013</a:t>
            </a:r>
            <a:endParaRPr lang="en-US"/>
          </a:p>
        </p:txBody>
      </p:sp>
      <p:sp>
        <p:nvSpPr>
          <p:cNvPr id="9" name="Slide Number Placeholder 8"/>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F15CCEC5-CCAB-4762-854C-CEB3022D0E0F}" type="datetime1">
              <a:rPr lang="en-US" smtClean="0"/>
              <a:t>10/15/2013</a:t>
            </a:fld>
            <a:endParaRPr lang="en-US"/>
          </a:p>
        </p:txBody>
      </p:sp>
      <p:sp>
        <p:nvSpPr>
          <p:cNvPr id="4" name="Footer Placeholder 3"/>
          <p:cNvSpPr>
            <a:spLocks noGrp="1"/>
          </p:cNvSpPr>
          <p:nvPr>
            <p:ph type="ftr" sz="quarter" idx="11"/>
          </p:nvPr>
        </p:nvSpPr>
        <p:spPr/>
        <p:txBody>
          <a:bodyPr/>
          <a:lstStyle>
            <a:extLst/>
          </a:lstStyle>
          <a:p>
            <a:r>
              <a:rPr lang="en-US" smtClean="0"/>
              <a:t>Alexander Motola, 2013</a:t>
            </a:r>
            <a:endParaRPr lang="en-US"/>
          </a:p>
        </p:txBody>
      </p:sp>
      <p:sp>
        <p:nvSpPr>
          <p:cNvPr id="5" name="Slide Number Placeholder 4"/>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Date Placeholder 1"/>
          <p:cNvSpPr>
            <a:spLocks noGrp="1"/>
          </p:cNvSpPr>
          <p:nvPr>
            <p:ph type="dt" sz="half" idx="10"/>
          </p:nvPr>
        </p:nvSpPr>
        <p:spPr/>
        <p:txBody>
          <a:bodyPr/>
          <a:lstStyle>
            <a:extLst/>
          </a:lstStyle>
          <a:p>
            <a:fld id="{FF09B372-3348-4367-B2DA-BA1D45929204}" type="datetime1">
              <a:rPr lang="en-US" smtClean="0"/>
              <a:t>10/15/2013</a:t>
            </a:fld>
            <a:endParaRPr lang="en-US"/>
          </a:p>
        </p:txBody>
      </p:sp>
      <p:sp>
        <p:nvSpPr>
          <p:cNvPr id="3" name="Footer Placeholder 2"/>
          <p:cNvSpPr>
            <a:spLocks noGrp="1"/>
          </p:cNvSpPr>
          <p:nvPr>
            <p:ph type="ftr" sz="quarter" idx="11"/>
          </p:nvPr>
        </p:nvSpPr>
        <p:spPr/>
        <p:txBody>
          <a:bodyPr/>
          <a:lstStyle>
            <a:extLst/>
          </a:lstStyle>
          <a:p>
            <a:r>
              <a:rPr lang="en-US" smtClean="0"/>
              <a:t>Alexander Motola, 2013</a:t>
            </a:r>
            <a:endParaRPr lang="en-US"/>
          </a:p>
        </p:txBody>
      </p:sp>
      <p:sp>
        <p:nvSpPr>
          <p:cNvPr id="4" name="Slide Number Placeholder 3"/>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dirty="0"/>
          </a:p>
        </p:txBody>
      </p:sp>
      <p:sp>
        <p:nvSpPr>
          <p:cNvPr id="3" name="Text Placeholder 2"/>
          <p:cNvSpPr>
            <a:spLocks noGrp="1"/>
          </p:cNvSpPr>
          <p:nvPr>
            <p:ph type="body" idx="2"/>
          </p:nvPr>
        </p:nvSpPr>
        <p:spPr>
          <a:xfrm>
            <a:off x="457200" y="1435100"/>
            <a:ext cx="3810000" cy="698500"/>
          </a:xfr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4DB572ED-4FCE-4E72-8DD3-D37F2441927D}" type="datetime1">
              <a:rPr lang="en-US" smtClean="0"/>
              <a:t>10/15/2013</a:t>
            </a:fld>
            <a:endParaRPr lang="en-US"/>
          </a:p>
        </p:txBody>
      </p:sp>
      <p:sp>
        <p:nvSpPr>
          <p:cNvPr id="6" name="Footer Placeholder 5"/>
          <p:cNvSpPr>
            <a:spLocks noGrp="1"/>
          </p:cNvSpPr>
          <p:nvPr>
            <p:ph type="ftr" sz="quarter" idx="11"/>
          </p:nvPr>
        </p:nvSpPr>
        <p:spPr/>
        <p:txBody>
          <a:bodyPr/>
          <a:lstStyle>
            <a:extLst/>
          </a:lstStyle>
          <a:p>
            <a:r>
              <a:rPr lang="en-US" smtClean="0"/>
              <a:t>Alexander Motola, 2013</a:t>
            </a:r>
            <a:endParaRPr lang="en-US"/>
          </a:p>
        </p:txBody>
      </p:sp>
      <p:sp>
        <p:nvSpPr>
          <p:cNvPr id="7" name="Slide Number Placeholder 6"/>
          <p:cNvSpPr>
            <a:spLocks noGrp="1"/>
          </p:cNvSpPr>
          <p:nvPr>
            <p:ph type="sldNum" sz="quarter" idx="12"/>
          </p:nvPr>
        </p:nvSpPr>
        <p:spPr/>
        <p:txBody>
          <a:bodyPr/>
          <a:lstStyle>
            <a:extLst/>
          </a:lstStyle>
          <a:p>
            <a:fld id="{990B41CA-569D-40E7-8E58-026C0338B2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647EA749-3E93-4730-AFD8-E369AB6973C7}" type="datetime1">
              <a:rPr lang="en-US" smtClean="0"/>
              <a:t>10/15/2013</a:t>
            </a:fld>
            <a:endParaRPr lang="en-US"/>
          </a:p>
        </p:txBody>
      </p:sp>
      <p:sp>
        <p:nvSpPr>
          <p:cNvPr id="6" name="Footer Placeholder 5"/>
          <p:cNvSpPr>
            <a:spLocks noGrp="1"/>
          </p:cNvSpPr>
          <p:nvPr>
            <p:ph type="ftr" sz="quarter" idx="11"/>
          </p:nvPr>
        </p:nvSpPr>
        <p:spPr/>
        <p:txBody>
          <a:bodyPr/>
          <a:lstStyle>
            <a:extLst/>
          </a:lstStyle>
          <a:p>
            <a:r>
              <a:rPr lang="en-US" smtClean="0"/>
              <a:t>Alexander Motola, 2013</a:t>
            </a:r>
            <a:endParaRPr lang="en-US"/>
          </a:p>
        </p:txBody>
      </p:sp>
      <p:sp>
        <p:nvSpPr>
          <p:cNvPr id="7" name="Slide Number Placeholder 6"/>
          <p:cNvSpPr>
            <a:spLocks noGrp="1"/>
          </p:cNvSpPr>
          <p:nvPr>
            <p:ph type="sldNum" sz="quarter" idx="12"/>
          </p:nvPr>
        </p:nvSpPr>
        <p:spPr/>
        <p:txBody>
          <a:bodyPr/>
          <a:lstStyle>
            <a:extLst/>
          </a:lstStyle>
          <a:p>
            <a:fld id="{990B41CA-569D-40E7-8E58-026C0338B2C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extLst/>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smtClean="0"/>
              <a:t>Click icon to add picture</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 name="Text Placeholder 3"/>
          <p:cNvSpPr>
            <a:spLocks noGrp="1"/>
          </p:cNvSpPr>
          <p:nvPr>
            <p:ph type="body" sz="half" idx="2"/>
          </p:nvPr>
        </p:nvSpPr>
        <p:spPr>
          <a:xfrm>
            <a:off x="838200" y="4800600"/>
            <a:ext cx="4419600" cy="762000"/>
          </a:xfr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lang="en-US" noProof="1" smtClean="0"/>
              <a:t>Click to edit Master title style</a:t>
            </a:r>
            <a:endParaRPr lang="en-US" dirty="0"/>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pPr algn="r"/>
            <a:fld id="{942DF106-511B-4CDE-84AA-D36DC70B0267}" type="datetime1">
              <a:rPr lang="en-US" smtClean="0"/>
              <a:t>10/15/2013</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r>
              <a:rPr lang="en-US" sz="1200" smtClean="0">
                <a:solidFill>
                  <a:schemeClr val="bg2">
                    <a:shade val="50000"/>
                  </a:schemeClr>
                </a:solidFill>
                <a:effectLst/>
              </a:rPr>
              <a:t>Alexander Motola, 2013</a:t>
            </a:r>
            <a:endParaRPr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pPr algn="ctr"/>
            <a:fld id="{990B41CA-569D-40E7-8E58-026C0338B2C8}" type="slidenum">
              <a:rPr lang="en-US" smtClean="0"/>
              <a:pPr algn="ctr"/>
              <a:t>‹#›</a:t>
            </a:fld>
            <a:endParaRPr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l" rtl="0" eaLnBrk="1" latinLnBrk="0" hangingPunct="1">
        <a:spcBef>
          <a:spcPct val="0"/>
        </a:spcBef>
        <a:buNone/>
        <a:defRPr sz="4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Market Expectations</a:t>
            </a:r>
            <a:endParaRPr lang="en-US" sz="4000" dirty="0"/>
          </a:p>
        </p:txBody>
      </p:sp>
      <p:sp>
        <p:nvSpPr>
          <p:cNvPr id="3" name="Subtitle 2"/>
          <p:cNvSpPr>
            <a:spLocks noGrp="1"/>
          </p:cNvSpPr>
          <p:nvPr>
            <p:ph type="subTitle" idx="1"/>
          </p:nvPr>
        </p:nvSpPr>
        <p:spPr>
          <a:xfrm>
            <a:off x="1432560" y="1905000"/>
            <a:ext cx="7406640" cy="1752600"/>
          </a:xfrm>
        </p:spPr>
        <p:txBody>
          <a:bodyPr/>
          <a:lstStyle/>
          <a:p>
            <a:r>
              <a:rPr lang="en-US" dirty="0" smtClean="0"/>
              <a:t>Alexander Motola, CFA</a:t>
            </a: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fontScale="90000"/>
          </a:bodyPr>
          <a:lstStyle/>
          <a:p>
            <a:pPr algn="ctr"/>
            <a:r>
              <a:rPr lang="en-US" dirty="0" smtClean="0"/>
              <a:t>Stock Value Theory – Take Away</a:t>
            </a:r>
            <a:endParaRPr lang="en-US" dirty="0"/>
          </a:p>
        </p:txBody>
      </p:sp>
      <p:sp>
        <p:nvSpPr>
          <p:cNvPr id="3" name="Content Placeholder 2"/>
          <p:cNvSpPr>
            <a:spLocks noGrp="1"/>
          </p:cNvSpPr>
          <p:nvPr>
            <p:ph idx="1"/>
          </p:nvPr>
        </p:nvSpPr>
        <p:spPr/>
        <p:txBody>
          <a:bodyPr>
            <a:normAutofit/>
          </a:bodyPr>
          <a:lstStyle/>
          <a:p>
            <a:r>
              <a:rPr lang="en-US" dirty="0" smtClean="0"/>
              <a:t>Investors tend to over-react to everything in the short term, which is why there is so much volatility</a:t>
            </a:r>
          </a:p>
          <a:p>
            <a:r>
              <a:rPr lang="en-US" dirty="0" smtClean="0"/>
              <a:t>It is also why valuation is such a poor indicator of future futures over short time periods – the market is a voting machine in the short run, and a weighing machine in the long run.</a:t>
            </a:r>
          </a:p>
          <a:p>
            <a:pPr lvl="1"/>
            <a:r>
              <a:rPr lang="en-US" dirty="0" smtClean="0"/>
              <a:t>The longer your investment horizon, the more important your valuation work becomes</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10</a:t>
            </a:fld>
            <a:endParaRPr lang="en-US"/>
          </a:p>
        </p:txBody>
      </p:sp>
    </p:spTree>
    <p:extLst>
      <p:ext uri="{BB962C8B-B14F-4D97-AF65-F5344CB8AC3E}">
        <p14:creationId xmlns:p14="http://schemas.microsoft.com/office/powerpoint/2010/main" val="1463318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a:bodyPr>
          <a:lstStyle/>
          <a:p>
            <a:pPr algn="ctr"/>
            <a:r>
              <a:rPr lang="en-US" dirty="0" smtClean="0"/>
              <a:t>Making Money</a:t>
            </a:r>
            <a:endParaRPr lang="en-US" dirty="0"/>
          </a:p>
        </p:txBody>
      </p:sp>
      <p:sp>
        <p:nvSpPr>
          <p:cNvPr id="3" name="Content Placeholder 2"/>
          <p:cNvSpPr>
            <a:spLocks noGrp="1"/>
          </p:cNvSpPr>
          <p:nvPr>
            <p:ph idx="1"/>
          </p:nvPr>
        </p:nvSpPr>
        <p:spPr/>
        <p:txBody>
          <a:bodyPr>
            <a:normAutofit/>
          </a:bodyPr>
          <a:lstStyle/>
          <a:p>
            <a:r>
              <a:rPr lang="en-US" dirty="0" smtClean="0"/>
              <a:t>A stock’s price implies a certain growth in cash flows, discounted at a certain rate; this is what’s “priced in”</a:t>
            </a:r>
          </a:p>
          <a:p>
            <a:r>
              <a:rPr lang="en-US" dirty="0" smtClean="0"/>
              <a:t>If you have a material difference of opinion with the current stock price, based on your research, you have a chance to generate a lot of alpha</a:t>
            </a:r>
          </a:p>
          <a:p>
            <a:r>
              <a:rPr lang="en-US" dirty="0" smtClean="0"/>
              <a:t>Usually a difference in the growth rate of future cash flow will ultimately also entail a correlated difference in the discount rate (or multiple)</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11</a:t>
            </a:fld>
            <a:endParaRPr lang="en-US"/>
          </a:p>
        </p:txBody>
      </p:sp>
    </p:spTree>
    <p:extLst>
      <p:ext uri="{BB962C8B-B14F-4D97-AF65-F5344CB8AC3E}">
        <p14:creationId xmlns:p14="http://schemas.microsoft.com/office/powerpoint/2010/main" val="306170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a:bodyPr>
          <a:lstStyle/>
          <a:p>
            <a:pPr algn="ctr"/>
            <a:r>
              <a:rPr lang="en-US" dirty="0" smtClean="0"/>
              <a:t>“Priced In”</a:t>
            </a:r>
            <a:endParaRPr lang="en-US" dirty="0"/>
          </a:p>
        </p:txBody>
      </p:sp>
      <p:sp>
        <p:nvSpPr>
          <p:cNvPr id="3" name="Content Placeholder 2"/>
          <p:cNvSpPr>
            <a:spLocks noGrp="1"/>
          </p:cNvSpPr>
          <p:nvPr>
            <p:ph idx="1"/>
          </p:nvPr>
        </p:nvSpPr>
        <p:spPr/>
        <p:txBody>
          <a:bodyPr>
            <a:normAutofit/>
          </a:bodyPr>
          <a:lstStyle/>
          <a:p>
            <a:r>
              <a:rPr lang="en-US" dirty="0" smtClean="0"/>
              <a:t>If it’s in the newspaper, or on CNBC, it’s priced in</a:t>
            </a:r>
          </a:p>
          <a:p>
            <a:r>
              <a:rPr lang="en-US" dirty="0" smtClean="0"/>
              <a:t>Most information – at face value – from SEC filings, presentations, conference calls, etc. is priced in</a:t>
            </a:r>
          </a:p>
          <a:p>
            <a:r>
              <a:rPr lang="en-US" dirty="0" smtClean="0"/>
              <a:t>How do you find things that are not?</a:t>
            </a:r>
          </a:p>
          <a:p>
            <a:pPr lvl="1"/>
            <a:r>
              <a:rPr lang="en-US" dirty="0" smtClean="0"/>
              <a:t>Analyzing data and arriving at a different conclusion</a:t>
            </a:r>
          </a:p>
          <a:p>
            <a:pPr lvl="2"/>
            <a:r>
              <a:rPr lang="en-US" dirty="0" smtClean="0"/>
              <a:t>Directional differences</a:t>
            </a:r>
          </a:p>
          <a:p>
            <a:pPr lvl="2"/>
            <a:r>
              <a:rPr lang="en-US" dirty="0" smtClean="0"/>
              <a:t>Magnitude differences</a:t>
            </a:r>
          </a:p>
          <a:p>
            <a:pPr lvl="2"/>
            <a:r>
              <a:rPr lang="en-US" dirty="0" smtClean="0"/>
              <a:t>Things that are completely missed</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12</a:t>
            </a:fld>
            <a:endParaRPr lang="en-US"/>
          </a:p>
        </p:txBody>
      </p:sp>
    </p:spTree>
    <p:extLst>
      <p:ext uri="{BB962C8B-B14F-4D97-AF65-F5344CB8AC3E}">
        <p14:creationId xmlns:p14="http://schemas.microsoft.com/office/powerpoint/2010/main" val="1022965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a:bodyPr>
          <a:lstStyle/>
          <a:p>
            <a:pPr algn="ctr"/>
            <a:r>
              <a:rPr lang="en-US" dirty="0" smtClean="0"/>
              <a:t>“Priced In”</a:t>
            </a:r>
            <a:endParaRPr lang="en-US" dirty="0"/>
          </a:p>
        </p:txBody>
      </p:sp>
      <p:sp>
        <p:nvSpPr>
          <p:cNvPr id="3" name="Content Placeholder 2"/>
          <p:cNvSpPr>
            <a:spLocks noGrp="1"/>
          </p:cNvSpPr>
          <p:nvPr>
            <p:ph idx="1"/>
          </p:nvPr>
        </p:nvSpPr>
        <p:spPr/>
        <p:txBody>
          <a:bodyPr>
            <a:normAutofit fontScale="92500"/>
          </a:bodyPr>
          <a:lstStyle/>
          <a:p>
            <a:r>
              <a:rPr lang="en-US" dirty="0" smtClean="0"/>
              <a:t>Differences in Magnitude are the most common</a:t>
            </a:r>
          </a:p>
          <a:p>
            <a:pPr lvl="1"/>
            <a:r>
              <a:rPr lang="en-US" dirty="0" smtClean="0"/>
              <a:t>Expectations – without a big external shock (like a guide down) – are usually slow to change</a:t>
            </a:r>
          </a:p>
          <a:p>
            <a:pPr lvl="1"/>
            <a:r>
              <a:rPr lang="en-US" dirty="0" smtClean="0"/>
              <a:t>Next slides shows Actuals and Estimates for Earnings of the S&amp;P 500</a:t>
            </a:r>
          </a:p>
          <a:p>
            <a:pPr lvl="2"/>
            <a:r>
              <a:rPr lang="en-US" dirty="0" smtClean="0"/>
              <a:t>Estimates were directionally correct</a:t>
            </a:r>
          </a:p>
          <a:p>
            <a:pPr lvl="2"/>
            <a:r>
              <a:rPr lang="en-US" dirty="0" smtClean="0"/>
              <a:t>Magnitude was materially wrong</a:t>
            </a:r>
          </a:p>
          <a:p>
            <a:pPr lvl="3"/>
            <a:r>
              <a:rPr lang="en-US" dirty="0" smtClean="0"/>
              <a:t>If you had somehow realized this, there was a profit opportunity</a:t>
            </a:r>
          </a:p>
          <a:p>
            <a:pPr lvl="3"/>
            <a:r>
              <a:rPr lang="en-US" dirty="0" smtClean="0"/>
              <a:t>By “realized”, I mean had a strong factually based thesis</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13</a:t>
            </a:fld>
            <a:endParaRPr lang="en-US"/>
          </a:p>
        </p:txBody>
      </p:sp>
    </p:spTree>
    <p:extLst>
      <p:ext uri="{BB962C8B-B14F-4D97-AF65-F5344CB8AC3E}">
        <p14:creationId xmlns:p14="http://schemas.microsoft.com/office/powerpoint/2010/main" val="2786057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Text Box 2"/>
          <p:cNvSpPr txBox="1">
            <a:spLocks noChangeArrowheads="1"/>
          </p:cNvSpPr>
          <p:nvPr/>
        </p:nvSpPr>
        <p:spPr bwMode="auto">
          <a:xfrm>
            <a:off x="1381125" y="1119188"/>
            <a:ext cx="7381875" cy="506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368675" algn="r"/>
                <a:tab pos="5951538" algn="r"/>
              </a:tabLst>
              <a:defRPr sz="2400">
                <a:solidFill>
                  <a:schemeClr val="tx1"/>
                </a:solidFill>
                <a:latin typeface="Times New Roman" pitchFamily="18" charset="0"/>
              </a:defRPr>
            </a:lvl1pPr>
            <a:lvl2pPr algn="l">
              <a:tabLst>
                <a:tab pos="3368675" algn="r"/>
                <a:tab pos="5951538" algn="r"/>
              </a:tabLst>
              <a:defRPr sz="2400">
                <a:solidFill>
                  <a:schemeClr val="tx1"/>
                </a:solidFill>
                <a:latin typeface="Times New Roman" pitchFamily="18" charset="0"/>
              </a:defRPr>
            </a:lvl2pPr>
            <a:lvl3pPr algn="l">
              <a:tabLst>
                <a:tab pos="3368675" algn="r"/>
                <a:tab pos="5951538" algn="r"/>
              </a:tabLst>
              <a:defRPr sz="2400">
                <a:solidFill>
                  <a:schemeClr val="tx1"/>
                </a:solidFill>
                <a:latin typeface="Times New Roman" pitchFamily="18" charset="0"/>
              </a:defRPr>
            </a:lvl3pPr>
            <a:lvl4pPr algn="l">
              <a:tabLst>
                <a:tab pos="3368675" algn="r"/>
                <a:tab pos="5951538" algn="r"/>
              </a:tabLst>
              <a:defRPr sz="2400">
                <a:solidFill>
                  <a:schemeClr val="tx1"/>
                </a:solidFill>
                <a:latin typeface="Times New Roman" pitchFamily="18" charset="0"/>
              </a:defRPr>
            </a:lvl4pPr>
            <a:lvl5pPr algn="l">
              <a:tabLst>
                <a:tab pos="3368675" algn="r"/>
                <a:tab pos="5951538" algn="r"/>
              </a:tabLst>
              <a:defRPr sz="2400">
                <a:solidFill>
                  <a:schemeClr val="tx1"/>
                </a:solidFill>
                <a:latin typeface="Times New Roman" pitchFamily="18" charset="0"/>
              </a:defRPr>
            </a:lvl5pPr>
            <a:lvl6pPr eaLnBrk="0" fontAlgn="base" hangingPunct="0">
              <a:spcBef>
                <a:spcPct val="0"/>
              </a:spcBef>
              <a:spcAft>
                <a:spcPct val="0"/>
              </a:spcAft>
              <a:tabLst>
                <a:tab pos="3368675" algn="r"/>
                <a:tab pos="5951538" algn="r"/>
              </a:tabLst>
              <a:defRPr sz="2400">
                <a:solidFill>
                  <a:schemeClr val="tx1"/>
                </a:solidFill>
                <a:latin typeface="Times New Roman" pitchFamily="18" charset="0"/>
              </a:defRPr>
            </a:lvl6pPr>
            <a:lvl7pPr eaLnBrk="0" fontAlgn="base" hangingPunct="0">
              <a:spcBef>
                <a:spcPct val="0"/>
              </a:spcBef>
              <a:spcAft>
                <a:spcPct val="0"/>
              </a:spcAft>
              <a:tabLst>
                <a:tab pos="3368675" algn="r"/>
                <a:tab pos="5951538" algn="r"/>
              </a:tabLst>
              <a:defRPr sz="2400">
                <a:solidFill>
                  <a:schemeClr val="tx1"/>
                </a:solidFill>
                <a:latin typeface="Times New Roman" pitchFamily="18" charset="0"/>
              </a:defRPr>
            </a:lvl7pPr>
            <a:lvl8pPr eaLnBrk="0" fontAlgn="base" hangingPunct="0">
              <a:spcBef>
                <a:spcPct val="0"/>
              </a:spcBef>
              <a:spcAft>
                <a:spcPct val="0"/>
              </a:spcAft>
              <a:tabLst>
                <a:tab pos="3368675" algn="r"/>
                <a:tab pos="5951538" algn="r"/>
              </a:tabLst>
              <a:defRPr sz="2400">
                <a:solidFill>
                  <a:schemeClr val="tx1"/>
                </a:solidFill>
                <a:latin typeface="Times New Roman" pitchFamily="18" charset="0"/>
              </a:defRPr>
            </a:lvl8pPr>
            <a:lvl9pPr eaLnBrk="0" fontAlgn="base" hangingPunct="0">
              <a:spcBef>
                <a:spcPct val="0"/>
              </a:spcBef>
              <a:spcAft>
                <a:spcPct val="0"/>
              </a:spcAft>
              <a:tabLst>
                <a:tab pos="3368675" algn="r"/>
                <a:tab pos="5951538" algn="r"/>
              </a:tabLst>
              <a:defRPr sz="2400">
                <a:solidFill>
                  <a:schemeClr val="tx1"/>
                </a:solidFill>
                <a:latin typeface="Times New Roman" pitchFamily="18" charset="0"/>
              </a:defRPr>
            </a:lvl9pPr>
          </a:lstStyle>
          <a:p>
            <a:pPr>
              <a:lnSpc>
                <a:spcPct val="75000"/>
              </a:lnSpc>
            </a:pPr>
            <a:r>
              <a:rPr lang="en-US" altLang="en-US" sz="1600" u="sng" dirty="0">
                <a:solidFill>
                  <a:srgbClr val="333366"/>
                </a:solidFill>
                <a:latin typeface="Arial" charset="0"/>
              </a:rPr>
              <a:t>Year	Reported EPS	% Change</a:t>
            </a:r>
          </a:p>
          <a:p>
            <a:pPr>
              <a:lnSpc>
                <a:spcPct val="75000"/>
              </a:lnSpc>
            </a:pPr>
            <a:r>
              <a:rPr lang="en-US" altLang="en-US" sz="1600" dirty="0">
                <a:solidFill>
                  <a:srgbClr val="333366"/>
                </a:solidFill>
                <a:latin typeface="Arial" charset="0"/>
              </a:rPr>
              <a:t>October 2003 (half of the year reported)</a:t>
            </a:r>
          </a:p>
          <a:p>
            <a:pPr>
              <a:lnSpc>
                <a:spcPct val="75000"/>
              </a:lnSpc>
            </a:pPr>
            <a:r>
              <a:rPr lang="en-US" altLang="en-US" sz="1600" dirty="0">
                <a:solidFill>
                  <a:srgbClr val="333366"/>
                </a:solidFill>
                <a:latin typeface="Arial" charset="0"/>
              </a:rPr>
              <a:t>2001	$45.17	- 20%</a:t>
            </a:r>
          </a:p>
          <a:p>
            <a:pPr>
              <a:lnSpc>
                <a:spcPct val="75000"/>
              </a:lnSpc>
            </a:pPr>
            <a:r>
              <a:rPr lang="en-US" altLang="en-US" sz="1600" dirty="0">
                <a:solidFill>
                  <a:srgbClr val="333366"/>
                </a:solidFill>
                <a:latin typeface="Arial" charset="0"/>
              </a:rPr>
              <a:t>2002 	$48.13	+  7%</a:t>
            </a:r>
          </a:p>
          <a:p>
            <a:pPr>
              <a:lnSpc>
                <a:spcPct val="75000"/>
              </a:lnSpc>
            </a:pPr>
            <a:r>
              <a:rPr lang="en-US" altLang="en-US" sz="1600" dirty="0">
                <a:solidFill>
                  <a:srgbClr val="CC9933"/>
                </a:solidFill>
                <a:latin typeface="Arial" charset="0"/>
              </a:rPr>
              <a:t>2003 (E)	$52.62	+  9%</a:t>
            </a:r>
          </a:p>
          <a:p>
            <a:pPr>
              <a:lnSpc>
                <a:spcPct val="75000"/>
              </a:lnSpc>
            </a:pPr>
            <a:r>
              <a:rPr lang="en-US" altLang="en-US" sz="1600" dirty="0">
                <a:solidFill>
                  <a:srgbClr val="CC9933"/>
                </a:solidFill>
                <a:latin typeface="Arial" charset="0"/>
              </a:rPr>
              <a:t>2004 (E)	$57.75	+10%</a:t>
            </a:r>
          </a:p>
          <a:p>
            <a:pPr>
              <a:lnSpc>
                <a:spcPct val="75000"/>
              </a:lnSpc>
            </a:pPr>
            <a:endParaRPr lang="en-US" altLang="en-US" sz="1600" dirty="0">
              <a:solidFill>
                <a:srgbClr val="CC9933"/>
              </a:solidFill>
              <a:latin typeface="Arial" charset="0"/>
            </a:endParaRPr>
          </a:p>
          <a:p>
            <a:pPr>
              <a:lnSpc>
                <a:spcPct val="75000"/>
              </a:lnSpc>
            </a:pPr>
            <a:r>
              <a:rPr lang="en-US" altLang="en-US" sz="1600" dirty="0">
                <a:solidFill>
                  <a:srgbClr val="333366"/>
                </a:solidFill>
                <a:latin typeface="Arial" charset="0"/>
              </a:rPr>
              <a:t>July 2005 (1Q and part of 2Q reported)</a:t>
            </a:r>
          </a:p>
          <a:p>
            <a:pPr>
              <a:lnSpc>
                <a:spcPct val="75000"/>
              </a:lnSpc>
            </a:pPr>
            <a:r>
              <a:rPr lang="en-US" altLang="en-US" sz="1600" dirty="0">
                <a:solidFill>
                  <a:srgbClr val="333366"/>
                </a:solidFill>
                <a:latin typeface="Arial" charset="0"/>
              </a:rPr>
              <a:t>2001	$45.17	- 20%</a:t>
            </a:r>
          </a:p>
          <a:p>
            <a:pPr>
              <a:lnSpc>
                <a:spcPct val="75000"/>
              </a:lnSpc>
            </a:pPr>
            <a:r>
              <a:rPr lang="en-US" altLang="en-US" sz="1600" dirty="0">
                <a:solidFill>
                  <a:srgbClr val="333366"/>
                </a:solidFill>
                <a:latin typeface="Arial" charset="0"/>
              </a:rPr>
              <a:t>2002 	$48.13	+  7%</a:t>
            </a:r>
          </a:p>
          <a:p>
            <a:pPr>
              <a:lnSpc>
                <a:spcPct val="75000"/>
              </a:lnSpc>
            </a:pPr>
            <a:r>
              <a:rPr lang="en-US" altLang="en-US" sz="1600" dirty="0">
                <a:solidFill>
                  <a:srgbClr val="333366"/>
                </a:solidFill>
                <a:latin typeface="Arial" charset="0"/>
              </a:rPr>
              <a:t>2003 	$55.55	+15%</a:t>
            </a:r>
          </a:p>
          <a:p>
            <a:pPr>
              <a:lnSpc>
                <a:spcPct val="75000"/>
              </a:lnSpc>
            </a:pPr>
            <a:r>
              <a:rPr lang="en-US" altLang="en-US" sz="1600" dirty="0">
                <a:solidFill>
                  <a:srgbClr val="333366"/>
                </a:solidFill>
                <a:latin typeface="Arial" charset="0"/>
              </a:rPr>
              <a:t>2004 	$66.99	+21%</a:t>
            </a:r>
          </a:p>
          <a:p>
            <a:pPr>
              <a:lnSpc>
                <a:spcPct val="75000"/>
              </a:lnSpc>
            </a:pPr>
            <a:r>
              <a:rPr lang="en-US" altLang="en-US" sz="1600" dirty="0">
                <a:solidFill>
                  <a:srgbClr val="CC9933"/>
                </a:solidFill>
                <a:latin typeface="Arial" charset="0"/>
              </a:rPr>
              <a:t>2005 (E)	$72.68	+ 8%</a:t>
            </a:r>
          </a:p>
          <a:p>
            <a:pPr>
              <a:lnSpc>
                <a:spcPct val="75000"/>
              </a:lnSpc>
            </a:pPr>
            <a:r>
              <a:rPr lang="en-US" altLang="en-US" sz="1600" dirty="0">
                <a:solidFill>
                  <a:srgbClr val="CC9933"/>
                </a:solidFill>
                <a:latin typeface="Arial" charset="0"/>
              </a:rPr>
              <a:t>2006 (E)	$76.16	+ 5%</a:t>
            </a:r>
          </a:p>
          <a:p>
            <a:pPr algn="ctr">
              <a:lnSpc>
                <a:spcPct val="75000"/>
              </a:lnSpc>
            </a:pPr>
            <a:endParaRPr lang="en-US" altLang="en-US" sz="1600" dirty="0">
              <a:solidFill>
                <a:srgbClr val="CC9933"/>
              </a:solidFill>
              <a:latin typeface="Arial" charset="0"/>
            </a:endParaRPr>
          </a:p>
          <a:p>
            <a:pPr>
              <a:lnSpc>
                <a:spcPct val="75000"/>
              </a:lnSpc>
            </a:pPr>
            <a:r>
              <a:rPr lang="en-US" altLang="en-US" sz="1600" dirty="0">
                <a:solidFill>
                  <a:srgbClr val="333366"/>
                </a:solidFill>
                <a:latin typeface="Arial" charset="0"/>
              </a:rPr>
              <a:t>February 2006</a:t>
            </a:r>
          </a:p>
          <a:p>
            <a:pPr>
              <a:lnSpc>
                <a:spcPct val="75000"/>
              </a:lnSpc>
            </a:pPr>
            <a:r>
              <a:rPr lang="en-US" altLang="en-US" sz="1600" dirty="0">
                <a:solidFill>
                  <a:srgbClr val="CC9933"/>
                </a:solidFill>
                <a:latin typeface="Arial" charset="0"/>
              </a:rPr>
              <a:t>2005 (E)	$75.18	+12%</a:t>
            </a:r>
          </a:p>
          <a:p>
            <a:pPr>
              <a:lnSpc>
                <a:spcPct val="75000"/>
              </a:lnSpc>
            </a:pPr>
            <a:r>
              <a:rPr lang="en-US" altLang="en-US" sz="1600" dirty="0">
                <a:solidFill>
                  <a:srgbClr val="CC9933"/>
                </a:solidFill>
                <a:latin typeface="Arial" charset="0"/>
              </a:rPr>
              <a:t>2006 (E)	$81.31	+ 8%</a:t>
            </a:r>
            <a:br>
              <a:rPr lang="en-US" altLang="en-US" sz="1600" dirty="0">
                <a:solidFill>
                  <a:srgbClr val="CC9933"/>
                </a:solidFill>
                <a:latin typeface="Arial" charset="0"/>
              </a:rPr>
            </a:br>
            <a:r>
              <a:rPr lang="en-US" altLang="en-US" sz="1600" dirty="0">
                <a:solidFill>
                  <a:srgbClr val="CC9933"/>
                </a:solidFill>
                <a:latin typeface="Arial" charset="0"/>
              </a:rPr>
              <a:t>2007 (E)	$85.00	+ 5%</a:t>
            </a:r>
          </a:p>
          <a:p>
            <a:pPr>
              <a:lnSpc>
                <a:spcPct val="75000"/>
              </a:lnSpc>
            </a:pPr>
            <a:endParaRPr lang="en-US" altLang="en-US" sz="1600" dirty="0">
              <a:solidFill>
                <a:srgbClr val="CC9933"/>
              </a:solidFill>
              <a:latin typeface="Arial" charset="0"/>
            </a:endParaRPr>
          </a:p>
          <a:p>
            <a:pPr>
              <a:lnSpc>
                <a:spcPct val="75000"/>
              </a:lnSpc>
            </a:pPr>
            <a:r>
              <a:rPr lang="en-US" altLang="en-US" sz="1600" dirty="0">
                <a:solidFill>
                  <a:srgbClr val="333366"/>
                </a:solidFill>
                <a:latin typeface="Arial" charset="0"/>
              </a:rPr>
              <a:t>December 2006</a:t>
            </a:r>
          </a:p>
          <a:p>
            <a:pPr>
              <a:lnSpc>
                <a:spcPct val="75000"/>
              </a:lnSpc>
            </a:pPr>
            <a:r>
              <a:rPr lang="en-US" altLang="en-US" sz="1600" dirty="0">
                <a:solidFill>
                  <a:srgbClr val="333366"/>
                </a:solidFill>
                <a:latin typeface="Arial" charset="0"/>
              </a:rPr>
              <a:t>2005	$76.29	+14%</a:t>
            </a:r>
          </a:p>
          <a:p>
            <a:pPr>
              <a:lnSpc>
                <a:spcPct val="75000"/>
              </a:lnSpc>
            </a:pPr>
            <a:r>
              <a:rPr lang="en-US" altLang="en-US" sz="1600" dirty="0">
                <a:solidFill>
                  <a:srgbClr val="CC9933"/>
                </a:solidFill>
                <a:latin typeface="Arial" charset="0"/>
              </a:rPr>
              <a:t>2006 (E)	$87.00	+14%</a:t>
            </a:r>
          </a:p>
          <a:p>
            <a:pPr>
              <a:lnSpc>
                <a:spcPct val="75000"/>
              </a:lnSpc>
            </a:pPr>
            <a:r>
              <a:rPr lang="en-US" altLang="en-US" sz="1600" dirty="0">
                <a:solidFill>
                  <a:srgbClr val="CC9933"/>
                </a:solidFill>
                <a:latin typeface="Arial" charset="0"/>
              </a:rPr>
              <a:t>2007 (E)	$91.33	+ 5% </a:t>
            </a:r>
          </a:p>
          <a:p>
            <a:pPr>
              <a:lnSpc>
                <a:spcPct val="75000"/>
              </a:lnSpc>
            </a:pPr>
            <a:r>
              <a:rPr lang="en-US" altLang="en-US" sz="1600" dirty="0">
                <a:solidFill>
                  <a:srgbClr val="CC9933"/>
                </a:solidFill>
                <a:latin typeface="Arial" charset="0"/>
              </a:rPr>
              <a:t>2008 (E)	101.75	+11%</a:t>
            </a:r>
          </a:p>
          <a:p>
            <a:pPr>
              <a:lnSpc>
                <a:spcPct val="75000"/>
              </a:lnSpc>
            </a:pPr>
            <a:endParaRPr lang="en-US" altLang="en-US" sz="1600" dirty="0">
              <a:solidFill>
                <a:srgbClr val="333366"/>
              </a:solidFill>
              <a:latin typeface="Arial" charset="0"/>
            </a:endParaRPr>
          </a:p>
          <a:p>
            <a:pPr>
              <a:lnSpc>
                <a:spcPct val="75000"/>
              </a:lnSpc>
            </a:pPr>
            <a:r>
              <a:rPr lang="en-US" altLang="en-US" sz="1600" dirty="0">
                <a:solidFill>
                  <a:srgbClr val="333366"/>
                </a:solidFill>
                <a:latin typeface="Arial" charset="0"/>
              </a:rPr>
              <a:t>Upside is chronically understated when things are going well</a:t>
            </a:r>
          </a:p>
        </p:txBody>
      </p:sp>
      <p:sp>
        <p:nvSpPr>
          <p:cNvPr id="477187" name="Rectangle 3"/>
          <p:cNvSpPr>
            <a:spLocks noGrp="1" noChangeArrowheads="1"/>
          </p:cNvSpPr>
          <p:nvPr>
            <p:ph type="title" idx="4294967295"/>
          </p:nvPr>
        </p:nvSpPr>
        <p:spPr bwMode="auto">
          <a:xfrm>
            <a:off x="922338" y="301625"/>
            <a:ext cx="7772400" cy="66357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algn="l"/>
            <a:r>
              <a:rPr lang="en-US" altLang="en-US" sz="3600" b="1">
                <a:solidFill>
                  <a:srgbClr val="333366"/>
                </a:solidFill>
              </a:rPr>
              <a:t>Consensus Earnings - S&amp;P 500</a:t>
            </a:r>
            <a:br>
              <a:rPr lang="en-US" altLang="en-US" sz="3600" b="1">
                <a:solidFill>
                  <a:srgbClr val="333366"/>
                </a:solidFill>
              </a:rPr>
            </a:br>
            <a:endParaRPr lang="en-US" altLang="en-US" sz="3600" b="1"/>
          </a:p>
        </p:txBody>
      </p:sp>
      <p:sp>
        <p:nvSpPr>
          <p:cNvPr id="477188" name="Text Box 4"/>
          <p:cNvSpPr txBox="1">
            <a:spLocks noChangeArrowheads="1"/>
          </p:cNvSpPr>
          <p:nvPr/>
        </p:nvSpPr>
        <p:spPr bwMode="auto">
          <a:xfrm>
            <a:off x="7477125" y="5976938"/>
            <a:ext cx="14478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800" b="0">
                <a:solidFill>
                  <a:srgbClr val="333366"/>
                </a:solidFill>
                <a:latin typeface="Arial" charset="0"/>
              </a:rPr>
              <a:t>Source:  First Call</a:t>
            </a:r>
          </a:p>
        </p:txBody>
      </p:sp>
    </p:spTree>
    <p:extLst>
      <p:ext uri="{BB962C8B-B14F-4D97-AF65-F5344CB8AC3E}">
        <p14:creationId xmlns:p14="http://schemas.microsoft.com/office/powerpoint/2010/main" val="430270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Text Box 2"/>
          <p:cNvSpPr txBox="1">
            <a:spLocks noChangeArrowheads="1"/>
          </p:cNvSpPr>
          <p:nvPr/>
        </p:nvSpPr>
        <p:spPr bwMode="auto">
          <a:xfrm>
            <a:off x="896938" y="1543050"/>
            <a:ext cx="775970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sz="1800" dirty="0">
                <a:solidFill>
                  <a:srgbClr val="333366"/>
                </a:solidFill>
                <a:latin typeface="Arial" charset="0"/>
              </a:rPr>
              <a:t>“I defined variant perception as holding a well-founded view that was meaningfully different from market consensus … the only analytical tool that mattered was an intellectually advantaged disparate view.”</a:t>
            </a:r>
          </a:p>
          <a:p>
            <a:pPr>
              <a:spcBef>
                <a:spcPct val="50000"/>
              </a:spcBef>
            </a:pPr>
            <a:r>
              <a:rPr lang="en-US" altLang="en-US" sz="1800" dirty="0">
                <a:solidFill>
                  <a:srgbClr val="333366"/>
                </a:solidFill>
                <a:latin typeface="Arial" charset="0"/>
              </a:rPr>
              <a:t>“It was also critical to have a keen understanding of what the market expectations truly were. Thus</a:t>
            </a:r>
            <a:r>
              <a:rPr lang="en-US" altLang="en-US" sz="1800" b="1" dirty="0">
                <a:solidFill>
                  <a:srgbClr val="333366"/>
                </a:solidFill>
                <a:latin typeface="Arial" charset="0"/>
              </a:rPr>
              <a:t>, the process by which a disparate perception, when correct, became consensus would almost inevitably lead to meaningful profit</a:t>
            </a:r>
            <a:r>
              <a:rPr lang="en-US" altLang="en-US" sz="1800" dirty="0">
                <a:solidFill>
                  <a:srgbClr val="333366"/>
                </a:solidFill>
                <a:latin typeface="Arial" charset="0"/>
              </a:rPr>
              <a:t>.”</a:t>
            </a:r>
          </a:p>
          <a:p>
            <a:pPr>
              <a:spcBef>
                <a:spcPct val="50000"/>
              </a:spcBef>
            </a:pPr>
            <a:r>
              <a:rPr lang="en-US" altLang="en-US" sz="1800" dirty="0">
                <a:solidFill>
                  <a:srgbClr val="333366"/>
                </a:solidFill>
                <a:latin typeface="Arial" charset="0"/>
              </a:rPr>
              <a:t>“Understanding market expectations was at least as important as, and often different from, fundamental knowledge.”</a:t>
            </a:r>
            <a:endParaRPr lang="en-US" altLang="en-US" sz="2000" dirty="0">
              <a:solidFill>
                <a:srgbClr val="333366"/>
              </a:solidFill>
              <a:latin typeface="Arial" charset="0"/>
            </a:endParaRPr>
          </a:p>
          <a:p>
            <a:pPr>
              <a:spcBef>
                <a:spcPct val="50000"/>
              </a:spcBef>
            </a:pPr>
            <a:r>
              <a:rPr lang="en-US" altLang="en-US" sz="2000" dirty="0">
                <a:solidFill>
                  <a:srgbClr val="333366"/>
                </a:solidFill>
                <a:latin typeface="Arial" charset="0"/>
              </a:rPr>
              <a:t>--Michael Steinhardt</a:t>
            </a:r>
          </a:p>
        </p:txBody>
      </p:sp>
      <p:sp>
        <p:nvSpPr>
          <p:cNvPr id="528387" name="Rectangle 3"/>
          <p:cNvSpPr>
            <a:spLocks noGrp="1" noChangeArrowheads="1"/>
          </p:cNvSpPr>
          <p:nvPr>
            <p:ph type="title" idx="4294967295"/>
          </p:nvPr>
        </p:nvSpPr>
        <p:spPr bwMode="auto">
          <a:xfrm>
            <a:off x="896938" y="306388"/>
            <a:ext cx="7772400" cy="61912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algn="l"/>
            <a:r>
              <a:rPr lang="en-US" altLang="en-US" sz="3600" b="1">
                <a:solidFill>
                  <a:srgbClr val="333366"/>
                </a:solidFill>
              </a:rPr>
              <a:t>Expectations: Variant Perception</a:t>
            </a:r>
          </a:p>
        </p:txBody>
      </p:sp>
    </p:spTree>
    <p:extLst>
      <p:ext uri="{BB962C8B-B14F-4D97-AF65-F5344CB8AC3E}">
        <p14:creationId xmlns:p14="http://schemas.microsoft.com/office/powerpoint/2010/main" val="29334325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2" name="Text Box 2"/>
          <p:cNvSpPr txBox="1">
            <a:spLocks noChangeArrowheads="1"/>
          </p:cNvSpPr>
          <p:nvPr/>
        </p:nvSpPr>
        <p:spPr bwMode="auto">
          <a:xfrm>
            <a:off x="896938" y="1543050"/>
            <a:ext cx="7759700" cy="274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sz="1800">
                <a:solidFill>
                  <a:srgbClr val="333366"/>
                </a:solidFill>
                <a:latin typeface="Arial" charset="0"/>
              </a:rPr>
              <a:t>“The basic principle of investor return states: The long-term return on a stock depends not on the actual growth of its earnings, but on the difference between its actual earnings growth rate and the rate that investors expect. Investors will receive a superior return only when earnings grow at a rate higher than expected, no matter whether that growth rate is high or low.” – Jeremy Siegel, “The Growth Trap,” Fortune, December 27, 2004 – pg 168 – summarizing his book “The Future for Investors”</a:t>
            </a:r>
          </a:p>
          <a:p>
            <a:pPr>
              <a:spcBef>
                <a:spcPct val="50000"/>
              </a:spcBef>
            </a:pPr>
            <a:r>
              <a:rPr lang="en-US" altLang="en-US" sz="2000">
                <a:solidFill>
                  <a:srgbClr val="333366"/>
                </a:solidFill>
                <a:latin typeface="Arial" charset="0"/>
              </a:rPr>
              <a:t>	</a:t>
            </a:r>
          </a:p>
        </p:txBody>
      </p:sp>
      <p:sp>
        <p:nvSpPr>
          <p:cNvPr id="512003" name="Rectangle 3"/>
          <p:cNvSpPr>
            <a:spLocks noGrp="1" noChangeArrowheads="1"/>
          </p:cNvSpPr>
          <p:nvPr>
            <p:ph type="title" idx="4294967295"/>
          </p:nvPr>
        </p:nvSpPr>
        <p:spPr bwMode="auto">
          <a:xfrm>
            <a:off x="896938" y="306388"/>
            <a:ext cx="7772400" cy="61912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algn="l"/>
            <a:r>
              <a:rPr lang="en-US" altLang="en-US" sz="3600" b="1">
                <a:solidFill>
                  <a:srgbClr val="333366"/>
                </a:solidFill>
              </a:rPr>
              <a:t>Expectations: Some Thoughts</a:t>
            </a:r>
          </a:p>
        </p:txBody>
      </p:sp>
    </p:spTree>
    <p:extLst>
      <p:ext uri="{BB962C8B-B14F-4D97-AF65-F5344CB8AC3E}">
        <p14:creationId xmlns:p14="http://schemas.microsoft.com/office/powerpoint/2010/main" val="4267084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Text Box 2"/>
          <p:cNvSpPr txBox="1">
            <a:spLocks noChangeArrowheads="1"/>
          </p:cNvSpPr>
          <p:nvPr/>
        </p:nvSpPr>
        <p:spPr bwMode="auto">
          <a:xfrm>
            <a:off x="896938" y="1543050"/>
            <a:ext cx="7759700" cy="50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sz="1800" dirty="0" smtClean="0">
                <a:solidFill>
                  <a:srgbClr val="333366"/>
                </a:solidFill>
                <a:latin typeface="Arial" charset="0"/>
              </a:rPr>
              <a:t>“</a:t>
            </a:r>
            <a:r>
              <a:rPr lang="en-US" altLang="en-US" sz="1800" dirty="0">
                <a:solidFill>
                  <a:srgbClr val="333366"/>
                </a:solidFill>
                <a:latin typeface="Arial" charset="0"/>
              </a:rPr>
              <a:t>If we buy the stock today, then each day we move forward, the headlights of the market move forward one day (let's call it). The return that I earn over the next twelve months is the difference between the market's expectations for the first twelve months relative to the expectations it will have twelve months hence. You are looking at an expectation set change one year forward.” – Bill Miller, 2005</a:t>
            </a:r>
            <a:r>
              <a:rPr lang="en-US" altLang="en-US" sz="2000" dirty="0">
                <a:solidFill>
                  <a:srgbClr val="333366"/>
                </a:solidFill>
                <a:latin typeface="Arial" charset="0"/>
              </a:rPr>
              <a:t>	</a:t>
            </a:r>
            <a:endParaRPr lang="en-US" altLang="en-US" sz="2000" dirty="0" smtClean="0">
              <a:solidFill>
                <a:srgbClr val="333366"/>
              </a:solidFill>
              <a:latin typeface="Arial" charset="0"/>
            </a:endParaRPr>
          </a:p>
          <a:p>
            <a:pPr>
              <a:spcBef>
                <a:spcPct val="50000"/>
              </a:spcBef>
            </a:pPr>
            <a:endParaRPr lang="en-US" altLang="en-US" sz="2000" dirty="0">
              <a:solidFill>
                <a:srgbClr val="333366"/>
              </a:solidFill>
              <a:latin typeface="Arial" charset="0"/>
            </a:endParaRPr>
          </a:p>
          <a:p>
            <a:pPr>
              <a:spcBef>
                <a:spcPct val="50000"/>
              </a:spcBef>
            </a:pPr>
            <a:r>
              <a:rPr lang="en-US" altLang="en-US" sz="1800" dirty="0">
                <a:solidFill>
                  <a:srgbClr val="333366"/>
                </a:solidFill>
                <a:latin typeface="Arial" charset="0"/>
              </a:rPr>
              <a:t>“</a:t>
            </a:r>
            <a:r>
              <a:rPr lang="en-US" sz="1800" dirty="0">
                <a:solidFill>
                  <a:srgbClr val="333366"/>
                </a:solidFill>
                <a:latin typeface="Arial" charset="0"/>
              </a:rPr>
              <a:t>I agree with Ben Graham that the market is not unaware of the outlook for most businesses over the next six to twelve months. The real question is my judgment is not what the market thinks will happen over the next twelve months. Instead, in twelve months, </a:t>
            </a:r>
            <a:r>
              <a:rPr lang="en-US" sz="1800" b="1" dirty="0">
                <a:solidFill>
                  <a:srgbClr val="333366"/>
                </a:solidFill>
                <a:latin typeface="Arial" charset="0"/>
              </a:rPr>
              <a:t>what will the market be looking at twelve months hence? </a:t>
            </a:r>
            <a:r>
              <a:rPr lang="en-US" sz="1800" dirty="0">
                <a:solidFill>
                  <a:srgbClr val="333366"/>
                </a:solidFill>
                <a:latin typeface="Arial" charset="0"/>
              </a:rPr>
              <a:t>That is the viewpoint that will determine whether or not a stock is attractively priced today. </a:t>
            </a:r>
            <a:r>
              <a:rPr lang="en-US" sz="1800" dirty="0">
                <a:solidFill>
                  <a:srgbClr val="333366"/>
                </a:solidFill>
                <a:latin typeface="Arial" charset="0"/>
              </a:rPr>
              <a:t>It has nothing to do with the next twelve months, unless it is really surprising</a:t>
            </a:r>
            <a:r>
              <a:rPr lang="en-US" sz="1800" dirty="0">
                <a:solidFill>
                  <a:srgbClr val="333366"/>
                </a:solidFill>
                <a:latin typeface="Arial" charset="0"/>
              </a:rPr>
              <a:t>.” </a:t>
            </a:r>
            <a:r>
              <a:rPr lang="en-US" sz="1800" dirty="0" smtClean="0">
                <a:solidFill>
                  <a:srgbClr val="333366"/>
                </a:solidFill>
                <a:latin typeface="Arial" charset="0"/>
              </a:rPr>
              <a:t> - Bill Miller</a:t>
            </a:r>
            <a:endParaRPr lang="en-US" sz="1800" dirty="0">
              <a:solidFill>
                <a:srgbClr val="333366"/>
              </a:solidFill>
              <a:latin typeface="Arial" charset="0"/>
            </a:endParaRPr>
          </a:p>
          <a:p>
            <a:pPr>
              <a:spcBef>
                <a:spcPct val="50000"/>
              </a:spcBef>
            </a:pPr>
            <a:endParaRPr lang="en-US" altLang="en-US" sz="2000" dirty="0">
              <a:solidFill>
                <a:srgbClr val="333366"/>
              </a:solidFill>
              <a:latin typeface="Arial" charset="0"/>
            </a:endParaRPr>
          </a:p>
        </p:txBody>
      </p:sp>
      <p:sp>
        <p:nvSpPr>
          <p:cNvPr id="534531" name="Rectangle 3"/>
          <p:cNvSpPr>
            <a:spLocks noGrp="1" noChangeArrowheads="1"/>
          </p:cNvSpPr>
          <p:nvPr>
            <p:ph type="title" idx="4294967295"/>
          </p:nvPr>
        </p:nvSpPr>
        <p:spPr bwMode="auto">
          <a:xfrm>
            <a:off x="896938" y="306388"/>
            <a:ext cx="7772400" cy="61912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algn="l"/>
            <a:r>
              <a:rPr lang="en-US" altLang="en-US" sz="3600" b="1">
                <a:solidFill>
                  <a:srgbClr val="333366"/>
                </a:solidFill>
              </a:rPr>
              <a:t>Expectations: Some Thoughts</a:t>
            </a:r>
          </a:p>
        </p:txBody>
      </p:sp>
    </p:spTree>
    <p:extLst>
      <p:ext uri="{BB962C8B-B14F-4D97-AF65-F5344CB8AC3E}">
        <p14:creationId xmlns:p14="http://schemas.microsoft.com/office/powerpoint/2010/main" val="2231617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Text Box 2"/>
          <p:cNvSpPr txBox="1">
            <a:spLocks noChangeArrowheads="1"/>
          </p:cNvSpPr>
          <p:nvPr/>
        </p:nvSpPr>
        <p:spPr bwMode="auto">
          <a:xfrm>
            <a:off x="896938" y="1543050"/>
            <a:ext cx="7759700" cy="281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sz="1800" dirty="0">
                <a:solidFill>
                  <a:srgbClr val="333366"/>
                </a:solidFill>
                <a:latin typeface="Arial" charset="0"/>
              </a:rPr>
              <a:t>“Indeed, nothing is more highly correlated with stock returns than knowing which companies are going to report the most positive and most negative earnings surprises one year from now.” Greg Forsythe, Charles Schwab </a:t>
            </a:r>
          </a:p>
          <a:p>
            <a:pPr>
              <a:spcBef>
                <a:spcPct val="50000"/>
              </a:spcBef>
            </a:pPr>
            <a:r>
              <a:rPr lang="en-US" altLang="en-US" sz="1800" dirty="0">
                <a:solidFill>
                  <a:srgbClr val="333366"/>
                </a:solidFill>
                <a:latin typeface="Arial" charset="0"/>
              </a:rPr>
              <a:t>(from Barron’s Online, 11/27/2006, “The Schwab Advantage” by Vito </a:t>
            </a:r>
            <a:r>
              <a:rPr lang="en-US" altLang="en-US" sz="1800" dirty="0" err="1" smtClean="0">
                <a:solidFill>
                  <a:srgbClr val="333366"/>
                </a:solidFill>
                <a:latin typeface="Arial" charset="0"/>
              </a:rPr>
              <a:t>Racanelli</a:t>
            </a:r>
            <a:r>
              <a:rPr lang="en-US" altLang="en-US" sz="1800" dirty="0" smtClean="0">
                <a:solidFill>
                  <a:srgbClr val="333366"/>
                </a:solidFill>
                <a:latin typeface="Arial" charset="0"/>
              </a:rPr>
              <a:t>)</a:t>
            </a:r>
            <a:endParaRPr lang="en-US" altLang="en-US" sz="1800" dirty="0">
              <a:solidFill>
                <a:srgbClr val="333366"/>
              </a:solidFill>
              <a:latin typeface="Arial" charset="0"/>
            </a:endParaRPr>
          </a:p>
          <a:p>
            <a:pPr>
              <a:spcBef>
                <a:spcPct val="50000"/>
              </a:spcBef>
            </a:pPr>
            <a:r>
              <a:rPr lang="en-US" altLang="en-US" sz="2000" dirty="0">
                <a:solidFill>
                  <a:srgbClr val="333366"/>
                </a:solidFill>
                <a:latin typeface="Arial" charset="0"/>
              </a:rPr>
              <a:t>	</a:t>
            </a:r>
          </a:p>
          <a:p>
            <a:pPr>
              <a:spcBef>
                <a:spcPct val="50000"/>
              </a:spcBef>
            </a:pPr>
            <a:endParaRPr lang="en-US" altLang="en-US" sz="2000" dirty="0">
              <a:solidFill>
                <a:srgbClr val="333366"/>
              </a:solidFill>
              <a:latin typeface="Arial" charset="0"/>
            </a:endParaRPr>
          </a:p>
        </p:txBody>
      </p:sp>
      <p:sp>
        <p:nvSpPr>
          <p:cNvPr id="526339" name="Rectangle 3"/>
          <p:cNvSpPr>
            <a:spLocks noGrp="1" noChangeArrowheads="1"/>
          </p:cNvSpPr>
          <p:nvPr>
            <p:ph type="title" idx="4294967295"/>
          </p:nvPr>
        </p:nvSpPr>
        <p:spPr bwMode="auto">
          <a:xfrm>
            <a:off x="896938" y="306388"/>
            <a:ext cx="7772400" cy="61912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algn="l"/>
            <a:r>
              <a:rPr lang="en-US" altLang="en-US" sz="3600" b="1">
                <a:solidFill>
                  <a:srgbClr val="333366"/>
                </a:solidFill>
              </a:rPr>
              <a:t>Expectations: Earnings Surprises</a:t>
            </a:r>
          </a:p>
        </p:txBody>
      </p:sp>
    </p:spTree>
    <p:extLst>
      <p:ext uri="{BB962C8B-B14F-4D97-AF65-F5344CB8AC3E}">
        <p14:creationId xmlns:p14="http://schemas.microsoft.com/office/powerpoint/2010/main" val="117644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Text Box 2"/>
          <p:cNvSpPr txBox="1">
            <a:spLocks noChangeArrowheads="1"/>
          </p:cNvSpPr>
          <p:nvPr/>
        </p:nvSpPr>
        <p:spPr bwMode="auto">
          <a:xfrm>
            <a:off x="1219200" y="1209675"/>
            <a:ext cx="77597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sz="1800">
                <a:solidFill>
                  <a:srgbClr val="333366"/>
                </a:solidFill>
                <a:latin typeface="Arial" charset="0"/>
              </a:rPr>
              <a:t>Reflexivity in the stock market</a:t>
            </a:r>
          </a:p>
          <a:p>
            <a:pPr>
              <a:spcBef>
                <a:spcPct val="50000"/>
              </a:spcBef>
            </a:pPr>
            <a:endParaRPr lang="en-US" altLang="en-US" sz="2000">
              <a:solidFill>
                <a:srgbClr val="333366"/>
              </a:solidFill>
              <a:latin typeface="Arial" charset="0"/>
            </a:endParaRPr>
          </a:p>
        </p:txBody>
      </p:sp>
      <p:sp>
        <p:nvSpPr>
          <p:cNvPr id="516099" name="Rectangle 3"/>
          <p:cNvSpPr>
            <a:spLocks noGrp="1" noChangeArrowheads="1"/>
          </p:cNvSpPr>
          <p:nvPr>
            <p:ph type="title" idx="4294967295"/>
          </p:nvPr>
        </p:nvSpPr>
        <p:spPr bwMode="auto">
          <a:xfrm>
            <a:off x="1219200" y="306388"/>
            <a:ext cx="7772400" cy="61912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algn="l"/>
            <a:r>
              <a:rPr lang="en-US" altLang="en-US" sz="3600" b="1" dirty="0">
                <a:solidFill>
                  <a:srgbClr val="333366"/>
                </a:solidFill>
              </a:rPr>
              <a:t>Expectations: A Typical Growth Stock</a:t>
            </a:r>
          </a:p>
        </p:txBody>
      </p:sp>
      <p:pic>
        <p:nvPicPr>
          <p:cNvPr id="516102" name="Picture 6" descr="AlexReflexiv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668462"/>
            <a:ext cx="6540500" cy="4090987"/>
          </a:xfrm>
          <a:prstGeom prst="rect">
            <a:avLst/>
          </a:prstGeom>
          <a:noFill/>
          <a:extLst>
            <a:ext uri="{909E8E84-426E-40DD-AFC4-6F175D3DCCD1}">
              <a14:hiddenFill xmlns:a14="http://schemas.microsoft.com/office/drawing/2010/main">
                <a:solidFill>
                  <a:srgbClr val="FFFFFF"/>
                </a:solidFill>
              </a14:hiddenFill>
            </a:ext>
          </a:extLst>
        </p:spPr>
      </p:pic>
      <p:sp>
        <p:nvSpPr>
          <p:cNvPr id="516104" name="Text Box 8"/>
          <p:cNvSpPr txBox="1">
            <a:spLocks noChangeArrowheads="1"/>
          </p:cNvSpPr>
          <p:nvPr/>
        </p:nvSpPr>
        <p:spPr bwMode="auto">
          <a:xfrm>
            <a:off x="920750" y="5978525"/>
            <a:ext cx="5805488"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sz="800" b="0">
                <a:solidFill>
                  <a:srgbClr val="333366"/>
                </a:solidFill>
                <a:latin typeface="Arial" charset="0"/>
              </a:rPr>
              <a:t>Source: George Soros, The Alchemy of Finance</a:t>
            </a:r>
            <a:r>
              <a:rPr lang="en-US" altLang="en-US" sz="800">
                <a:solidFill>
                  <a:srgbClr val="333366"/>
                </a:solidFill>
                <a:latin typeface="Arial" charset="0"/>
              </a:rPr>
              <a:t> </a:t>
            </a:r>
          </a:p>
        </p:txBody>
      </p:sp>
    </p:spTree>
    <p:extLst>
      <p:ext uri="{BB962C8B-B14F-4D97-AF65-F5344CB8AC3E}">
        <p14:creationId xmlns:p14="http://schemas.microsoft.com/office/powerpoint/2010/main" val="2404242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Expectations</a:t>
            </a:r>
            <a:endParaRPr lang="en-US" dirty="0"/>
          </a:p>
        </p:txBody>
      </p:sp>
      <p:sp>
        <p:nvSpPr>
          <p:cNvPr id="3" name="Content Placeholder 2"/>
          <p:cNvSpPr>
            <a:spLocks noGrp="1"/>
          </p:cNvSpPr>
          <p:nvPr>
            <p:ph idx="1"/>
          </p:nvPr>
        </p:nvSpPr>
        <p:spPr/>
        <p:txBody>
          <a:bodyPr>
            <a:normAutofit/>
          </a:bodyPr>
          <a:lstStyle/>
          <a:p>
            <a:r>
              <a:rPr lang="en-US" dirty="0" smtClean="0"/>
              <a:t>This is the key difference between theory and practice</a:t>
            </a:r>
          </a:p>
          <a:p>
            <a:r>
              <a:rPr lang="en-US" dirty="0" smtClean="0"/>
              <a:t>This is probably the lecture from this class that most relates to actually making money in the stock market</a:t>
            </a:r>
          </a:p>
          <a:p>
            <a:r>
              <a:rPr lang="en-US" dirty="0" smtClean="0"/>
              <a:t>This isn’t a “secret”, but helps you understand how the market works</a:t>
            </a:r>
            <a:endParaRPr lang="en-US" dirty="0"/>
          </a:p>
          <a:p>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2</a:t>
            </a:fld>
            <a:endParaRPr lang="en-US"/>
          </a:p>
        </p:txBody>
      </p:sp>
    </p:spTree>
    <p:extLst>
      <p:ext uri="{BB962C8B-B14F-4D97-AF65-F5344CB8AC3E}">
        <p14:creationId xmlns:p14="http://schemas.microsoft.com/office/powerpoint/2010/main" val="1085888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Text Box 2"/>
          <p:cNvSpPr txBox="1">
            <a:spLocks noChangeArrowheads="1"/>
          </p:cNvSpPr>
          <p:nvPr/>
        </p:nvSpPr>
        <p:spPr bwMode="auto">
          <a:xfrm>
            <a:off x="1066800" y="914400"/>
            <a:ext cx="7759700" cy="6278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ltLang="en-US" sz="1800" dirty="0" smtClean="0">
                <a:solidFill>
                  <a:srgbClr val="333366"/>
                </a:solidFill>
                <a:latin typeface="Arial" charset="0"/>
              </a:rPr>
              <a:t>(AB) Recognition of the underlying trend is lagging but the trend is strong enough to manifest itself in earnings per share</a:t>
            </a:r>
          </a:p>
          <a:p>
            <a:pPr>
              <a:spcBef>
                <a:spcPct val="50000"/>
              </a:spcBef>
            </a:pPr>
            <a:r>
              <a:rPr lang="en-US" altLang="en-US" sz="1800" dirty="0" smtClean="0">
                <a:solidFill>
                  <a:srgbClr val="333366"/>
                </a:solidFill>
                <a:latin typeface="Arial" charset="0"/>
              </a:rPr>
              <a:t>(BC) When the underlying trend is finally recognized, it is reinforced by rising expectations</a:t>
            </a:r>
          </a:p>
          <a:p>
            <a:pPr>
              <a:spcBef>
                <a:spcPct val="50000"/>
              </a:spcBef>
            </a:pPr>
            <a:r>
              <a:rPr lang="en-US" altLang="en-US" sz="1800" dirty="0" smtClean="0">
                <a:solidFill>
                  <a:srgbClr val="333366"/>
                </a:solidFill>
                <a:latin typeface="Arial" charset="0"/>
              </a:rPr>
              <a:t>(CD) Doubts arise, but the trend survives. Alternatively, the trend waivers but reasserts itself. Such testing may be repeated several times, but here I show it only once</a:t>
            </a:r>
          </a:p>
          <a:p>
            <a:pPr>
              <a:spcBef>
                <a:spcPct val="50000"/>
              </a:spcBef>
            </a:pPr>
            <a:r>
              <a:rPr lang="en-US" altLang="en-US" sz="1800" dirty="0" smtClean="0">
                <a:solidFill>
                  <a:srgbClr val="333366"/>
                </a:solidFill>
                <a:latin typeface="Arial" charset="0"/>
              </a:rPr>
              <a:t>(DE) Eventually, conviction develops and it is no longer shaken by a setback in the earnings trend</a:t>
            </a:r>
          </a:p>
          <a:p>
            <a:pPr>
              <a:spcBef>
                <a:spcPct val="50000"/>
              </a:spcBef>
            </a:pPr>
            <a:r>
              <a:rPr lang="en-US" altLang="en-US" sz="1800" dirty="0" smtClean="0">
                <a:solidFill>
                  <a:srgbClr val="333366"/>
                </a:solidFill>
                <a:latin typeface="Arial" charset="0"/>
              </a:rPr>
              <a:t>(EF) Expectations become excessive, and fail to be sustained by reality</a:t>
            </a:r>
          </a:p>
          <a:p>
            <a:pPr>
              <a:spcBef>
                <a:spcPct val="50000"/>
              </a:spcBef>
            </a:pPr>
            <a:r>
              <a:rPr lang="en-US" altLang="en-US" sz="1800" dirty="0" smtClean="0">
                <a:solidFill>
                  <a:srgbClr val="333366"/>
                </a:solidFill>
                <a:latin typeface="Arial" charset="0"/>
              </a:rPr>
              <a:t>(FG) The bias is recognized as such and expectations are lowered</a:t>
            </a:r>
          </a:p>
          <a:p>
            <a:pPr>
              <a:spcBef>
                <a:spcPct val="50000"/>
              </a:spcBef>
            </a:pPr>
            <a:r>
              <a:rPr lang="en-US" altLang="en-US" sz="1800" dirty="0" smtClean="0">
                <a:solidFill>
                  <a:srgbClr val="333366"/>
                </a:solidFill>
                <a:latin typeface="Arial" charset="0"/>
              </a:rPr>
              <a:t>(G) Stock prices lose their last prop and plunge</a:t>
            </a:r>
          </a:p>
          <a:p>
            <a:pPr>
              <a:spcBef>
                <a:spcPct val="50000"/>
              </a:spcBef>
            </a:pPr>
            <a:r>
              <a:rPr lang="en-US" altLang="en-US" sz="1800" dirty="0" smtClean="0">
                <a:solidFill>
                  <a:srgbClr val="333366"/>
                </a:solidFill>
                <a:latin typeface="Arial" charset="0"/>
              </a:rPr>
              <a:t>(GH) The underlying trend is reversed, reinforcing the decline</a:t>
            </a:r>
          </a:p>
          <a:p>
            <a:pPr>
              <a:spcBef>
                <a:spcPct val="50000"/>
              </a:spcBef>
            </a:pPr>
            <a:r>
              <a:rPr lang="en-US" altLang="en-US" sz="1800" dirty="0" smtClean="0">
                <a:solidFill>
                  <a:srgbClr val="333366"/>
                </a:solidFill>
                <a:latin typeface="Arial" charset="0"/>
              </a:rPr>
              <a:t>(HI) Eventually, the pessimism becomes overdone and the market stabilizes</a:t>
            </a:r>
            <a:endParaRPr lang="en-US" altLang="en-US" sz="1800" dirty="0">
              <a:solidFill>
                <a:srgbClr val="333366"/>
              </a:solidFill>
              <a:latin typeface="Arial" charset="0"/>
            </a:endParaRPr>
          </a:p>
          <a:p>
            <a:pPr>
              <a:spcBef>
                <a:spcPct val="50000"/>
              </a:spcBef>
            </a:pPr>
            <a:r>
              <a:rPr lang="en-US" altLang="en-US" sz="2000" dirty="0">
                <a:solidFill>
                  <a:srgbClr val="333366"/>
                </a:solidFill>
                <a:latin typeface="Arial" charset="0"/>
              </a:rPr>
              <a:t>	</a:t>
            </a:r>
          </a:p>
          <a:p>
            <a:pPr>
              <a:spcBef>
                <a:spcPct val="50000"/>
              </a:spcBef>
            </a:pPr>
            <a:endParaRPr lang="en-US" altLang="en-US" sz="2000" dirty="0">
              <a:solidFill>
                <a:srgbClr val="333366"/>
              </a:solidFill>
              <a:latin typeface="Arial" charset="0"/>
            </a:endParaRPr>
          </a:p>
        </p:txBody>
      </p:sp>
      <p:sp>
        <p:nvSpPr>
          <p:cNvPr id="526339" name="Rectangle 3"/>
          <p:cNvSpPr>
            <a:spLocks noGrp="1" noChangeArrowheads="1"/>
          </p:cNvSpPr>
          <p:nvPr>
            <p:ph type="title" idx="4294967295"/>
          </p:nvPr>
        </p:nvSpPr>
        <p:spPr bwMode="auto">
          <a:xfrm>
            <a:off x="896938" y="306388"/>
            <a:ext cx="7772400" cy="61912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algn="l"/>
            <a:r>
              <a:rPr lang="en-US" altLang="en-US" sz="3600" b="1" dirty="0" smtClean="0">
                <a:solidFill>
                  <a:srgbClr val="333366"/>
                </a:solidFill>
              </a:rPr>
              <a:t>The Soros Model</a:t>
            </a:r>
            <a:endParaRPr lang="en-US" altLang="en-US" sz="3600" b="1" dirty="0">
              <a:solidFill>
                <a:srgbClr val="333366"/>
              </a:solidFill>
            </a:endParaRPr>
          </a:p>
        </p:txBody>
      </p:sp>
    </p:spTree>
    <p:extLst>
      <p:ext uri="{BB962C8B-B14F-4D97-AF65-F5344CB8AC3E}">
        <p14:creationId xmlns:p14="http://schemas.microsoft.com/office/powerpoint/2010/main" val="2546281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70" name="Rectangle 6"/>
          <p:cNvSpPr>
            <a:spLocks noGrp="1" noChangeArrowheads="1"/>
          </p:cNvSpPr>
          <p:nvPr>
            <p:ph type="title" idx="4294967295"/>
          </p:nvPr>
        </p:nvSpPr>
        <p:spPr bwMode="auto">
          <a:xfrm>
            <a:off x="685800" y="609600"/>
            <a:ext cx="7772400" cy="11430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Failure to Meet Expectations</a:t>
            </a:r>
          </a:p>
        </p:txBody>
      </p:sp>
      <p:sp>
        <p:nvSpPr>
          <p:cNvPr id="318466" name="Rectangle 2"/>
          <p:cNvSpPr>
            <a:spLocks noChangeArrowheads="1"/>
          </p:cNvSpPr>
          <p:nvPr/>
        </p:nvSpPr>
        <p:spPr bwMode="auto">
          <a:xfrm>
            <a:off x="0" y="0"/>
            <a:ext cx="9277350" cy="6858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8467" name="Rectangle 3"/>
          <p:cNvSpPr>
            <a:spLocks noChangeArrowheads="1"/>
          </p:cNvSpPr>
          <p:nvPr/>
        </p:nvSpPr>
        <p:spPr bwMode="auto">
          <a:xfrm>
            <a:off x="0" y="-19050"/>
            <a:ext cx="9144000" cy="1066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18468" name="Picture 4" descr="Bi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3350"/>
            <a:ext cx="9144000" cy="6321425"/>
          </a:xfrm>
          <a:prstGeom prst="rect">
            <a:avLst/>
          </a:prstGeom>
          <a:noFill/>
          <a:extLst>
            <a:ext uri="{909E8E84-426E-40DD-AFC4-6F175D3DCCD1}">
              <a14:hiddenFill xmlns:a14="http://schemas.microsoft.com/office/drawing/2010/main">
                <a:solidFill>
                  <a:srgbClr val="FFFFFF"/>
                </a:solidFill>
              </a14:hiddenFill>
            </a:ext>
          </a:extLst>
        </p:spPr>
      </p:pic>
      <p:sp>
        <p:nvSpPr>
          <p:cNvPr id="318469" name="Rectangle 5"/>
          <p:cNvSpPr>
            <a:spLocks noChangeArrowheads="1"/>
          </p:cNvSpPr>
          <p:nvPr/>
        </p:nvSpPr>
        <p:spPr bwMode="auto">
          <a:xfrm>
            <a:off x="6210300" y="6343650"/>
            <a:ext cx="2933700" cy="5143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562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a:bodyPr>
          <a:lstStyle/>
          <a:p>
            <a:pPr algn="ctr"/>
            <a:r>
              <a:rPr lang="en-US" dirty="0" smtClean="0"/>
              <a:t>Summary</a:t>
            </a:r>
            <a:endParaRPr lang="en-US" dirty="0"/>
          </a:p>
        </p:txBody>
      </p:sp>
      <p:sp>
        <p:nvSpPr>
          <p:cNvPr id="3" name="Content Placeholder 2"/>
          <p:cNvSpPr>
            <a:spLocks noGrp="1"/>
          </p:cNvSpPr>
          <p:nvPr>
            <p:ph idx="1"/>
          </p:nvPr>
        </p:nvSpPr>
        <p:spPr>
          <a:xfrm>
            <a:off x="1447800" y="1295400"/>
            <a:ext cx="7498080" cy="5105400"/>
          </a:xfrm>
        </p:spPr>
        <p:txBody>
          <a:bodyPr>
            <a:normAutofit fontScale="77500" lnSpcReduction="20000"/>
          </a:bodyPr>
          <a:lstStyle/>
          <a:p>
            <a:r>
              <a:rPr lang="en-US" dirty="0" smtClean="0"/>
              <a:t>You need to  understand why (right or wrong) your stock is priced where it is (understanding the market)</a:t>
            </a:r>
          </a:p>
          <a:p>
            <a:r>
              <a:rPr lang="en-US" dirty="0" smtClean="0"/>
              <a:t>You need to understand – based on your research and your modeling – how you reached your view of the future for your company</a:t>
            </a:r>
          </a:p>
          <a:p>
            <a:r>
              <a:rPr lang="en-US" dirty="0" smtClean="0"/>
              <a:t>If your expectations are different than the market, you should have no difficulty in reaching a “Buy” or “Sell” recommendation</a:t>
            </a:r>
          </a:p>
          <a:p>
            <a:r>
              <a:rPr lang="en-US" dirty="0" smtClean="0"/>
              <a:t>If you agree with the market, then you have no edge or real opportunity to beat the market; should you keep the stock?</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22</a:t>
            </a:fld>
            <a:endParaRPr lang="en-US"/>
          </a:p>
        </p:txBody>
      </p:sp>
    </p:spTree>
    <p:extLst>
      <p:ext uri="{BB962C8B-B14F-4D97-AF65-F5344CB8AC3E}">
        <p14:creationId xmlns:p14="http://schemas.microsoft.com/office/powerpoint/2010/main" val="4037254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a:bodyPr>
          <a:lstStyle/>
          <a:p>
            <a:pPr algn="ctr"/>
            <a:r>
              <a:rPr lang="en-US" dirty="0" smtClean="0"/>
              <a:t>Summary</a:t>
            </a:r>
            <a:endParaRPr lang="en-US" dirty="0"/>
          </a:p>
        </p:txBody>
      </p:sp>
      <p:sp>
        <p:nvSpPr>
          <p:cNvPr id="3" name="Content Placeholder 2"/>
          <p:cNvSpPr>
            <a:spLocks noGrp="1"/>
          </p:cNvSpPr>
          <p:nvPr>
            <p:ph idx="1"/>
          </p:nvPr>
        </p:nvSpPr>
        <p:spPr>
          <a:xfrm>
            <a:off x="1447800" y="1295400"/>
            <a:ext cx="7498080" cy="5105400"/>
          </a:xfrm>
        </p:spPr>
        <p:txBody>
          <a:bodyPr>
            <a:normAutofit/>
          </a:bodyPr>
          <a:lstStyle/>
          <a:p>
            <a:r>
              <a:rPr lang="en-US" dirty="0" smtClean="0"/>
              <a:t>If you have a “variant perception”, you should be able to provide a roadmap (thesis) to success – what milestones need to be reached to confirm your thesis is “on track”</a:t>
            </a:r>
          </a:p>
          <a:p>
            <a:pPr lvl="1"/>
            <a:r>
              <a:rPr lang="en-US" dirty="0" smtClean="0"/>
              <a:t>These can be sales numbers, GM%, units sold, market share – but they should be a quantifiable way to track your thesis</a:t>
            </a:r>
          </a:p>
          <a:p>
            <a:pPr lvl="1"/>
            <a:r>
              <a:rPr lang="en-US" dirty="0" smtClean="0"/>
              <a:t>This makes “the next guy’s” job easier too</a:t>
            </a:r>
          </a:p>
          <a:p>
            <a:pPr lvl="1"/>
            <a:r>
              <a:rPr lang="en-US" dirty="0" smtClean="0"/>
              <a:t>This is how you get a job on Wall Street</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23</a:t>
            </a:fld>
            <a:endParaRPr lang="en-US"/>
          </a:p>
        </p:txBody>
      </p:sp>
    </p:spTree>
    <p:extLst>
      <p:ext uri="{BB962C8B-B14F-4D97-AF65-F5344CB8AC3E}">
        <p14:creationId xmlns:p14="http://schemas.microsoft.com/office/powerpoint/2010/main" val="1994089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a:bodyPr>
          <a:lstStyle/>
          <a:p>
            <a:pPr algn="ctr"/>
            <a:r>
              <a:rPr lang="en-US" dirty="0" smtClean="0"/>
              <a:t>More Thoughts</a:t>
            </a:r>
            <a:endParaRPr lang="en-US" dirty="0"/>
          </a:p>
        </p:txBody>
      </p:sp>
      <p:sp>
        <p:nvSpPr>
          <p:cNvPr id="3" name="Content Placeholder 2"/>
          <p:cNvSpPr>
            <a:spLocks noGrp="1"/>
          </p:cNvSpPr>
          <p:nvPr>
            <p:ph idx="1"/>
          </p:nvPr>
        </p:nvSpPr>
        <p:spPr>
          <a:xfrm>
            <a:off x="1447800" y="1295400"/>
            <a:ext cx="7498080" cy="5105400"/>
          </a:xfrm>
        </p:spPr>
        <p:txBody>
          <a:bodyPr>
            <a:normAutofit/>
          </a:bodyPr>
          <a:lstStyle/>
          <a:p>
            <a:pPr marL="82296" indent="0">
              <a:buNone/>
            </a:pPr>
            <a:r>
              <a:rPr lang="en-US" dirty="0" smtClean="0"/>
              <a:t>“More money is lost by players who know what the right thing to do is, but don’t do it, than for any other reason. Having a </a:t>
            </a:r>
            <a:r>
              <a:rPr lang="en-US" u="sng" dirty="0" smtClean="0"/>
              <a:t>Strategy</a:t>
            </a:r>
            <a:r>
              <a:rPr lang="en-US" dirty="0" smtClean="0"/>
              <a:t>, a </a:t>
            </a:r>
            <a:r>
              <a:rPr lang="en-US" u="sng" dirty="0" smtClean="0"/>
              <a:t>Game Plan</a:t>
            </a:r>
            <a:r>
              <a:rPr lang="en-US" dirty="0" smtClean="0"/>
              <a:t>, and the </a:t>
            </a:r>
            <a:r>
              <a:rPr lang="en-US" u="sng" dirty="0" smtClean="0"/>
              <a:t>Discipline</a:t>
            </a:r>
            <a:r>
              <a:rPr lang="en-US" dirty="0" smtClean="0"/>
              <a:t> to stick with it are, along with a sufficient </a:t>
            </a:r>
            <a:r>
              <a:rPr lang="en-US" u="sng" dirty="0" smtClean="0"/>
              <a:t>Bankroll</a:t>
            </a:r>
            <a:r>
              <a:rPr lang="en-US" dirty="0" smtClean="0"/>
              <a:t>, the four most important things that a player needs to be a winner”</a:t>
            </a:r>
          </a:p>
          <a:p>
            <a:pPr marL="82296" indent="0">
              <a:buNone/>
            </a:pPr>
            <a:endParaRPr lang="en-US" dirty="0"/>
          </a:p>
          <a:p>
            <a:pPr marL="82296" indent="0">
              <a:buNone/>
            </a:pPr>
            <a:r>
              <a:rPr lang="en-US" dirty="0" smtClean="0"/>
              <a:t>-- Ken Warren, </a:t>
            </a:r>
            <a:r>
              <a:rPr lang="en-US" i="1" dirty="0" smtClean="0"/>
              <a:t>Winner’s Guide to Texas </a:t>
            </a:r>
            <a:r>
              <a:rPr lang="en-US" i="1" dirty="0" err="1" smtClean="0"/>
              <a:t>Hold’Em</a:t>
            </a:r>
            <a:r>
              <a:rPr lang="en-US" i="1" dirty="0" smtClean="0"/>
              <a:t> Poker </a:t>
            </a:r>
            <a:r>
              <a:rPr lang="en-US" dirty="0" smtClean="0"/>
              <a:t>(page 162)</a:t>
            </a:r>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24</a:t>
            </a:fld>
            <a:endParaRPr lang="en-US"/>
          </a:p>
        </p:txBody>
      </p:sp>
    </p:spTree>
    <p:extLst>
      <p:ext uri="{BB962C8B-B14F-4D97-AF65-F5344CB8AC3E}">
        <p14:creationId xmlns:p14="http://schemas.microsoft.com/office/powerpoint/2010/main" val="842958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a:bodyPr>
          <a:lstStyle/>
          <a:p>
            <a:pPr algn="ctr"/>
            <a:r>
              <a:rPr lang="en-US" dirty="0" smtClean="0"/>
              <a:t>More Thoughts</a:t>
            </a:r>
            <a:endParaRPr lang="en-US" dirty="0"/>
          </a:p>
        </p:txBody>
      </p:sp>
      <p:sp>
        <p:nvSpPr>
          <p:cNvPr id="3" name="Content Placeholder 2"/>
          <p:cNvSpPr>
            <a:spLocks noGrp="1"/>
          </p:cNvSpPr>
          <p:nvPr>
            <p:ph idx="1"/>
          </p:nvPr>
        </p:nvSpPr>
        <p:spPr>
          <a:xfrm>
            <a:off x="1447800" y="1295400"/>
            <a:ext cx="7498080" cy="5105400"/>
          </a:xfrm>
        </p:spPr>
        <p:txBody>
          <a:bodyPr>
            <a:normAutofit/>
          </a:bodyPr>
          <a:lstStyle/>
          <a:p>
            <a:pPr marL="82296" indent="0">
              <a:buNone/>
            </a:pPr>
            <a:r>
              <a:rPr lang="en-US" dirty="0" smtClean="0"/>
              <a:t>“</a:t>
            </a:r>
            <a:r>
              <a:rPr lang="en-US" dirty="0"/>
              <a:t>There are two things that I tell our analysts. First, 100% of the information that we have about any company or any investment reflects the past. 100% of the value of that investment depends on the future. The real question is how the past data connects with the </a:t>
            </a:r>
            <a:r>
              <a:rPr lang="en-US" dirty="0" smtClean="0"/>
              <a:t>future.”</a:t>
            </a:r>
            <a:endParaRPr lang="en-US" dirty="0" smtClean="0"/>
          </a:p>
          <a:p>
            <a:pPr marL="82296" indent="0">
              <a:buNone/>
            </a:pPr>
            <a:endParaRPr lang="en-US" dirty="0"/>
          </a:p>
          <a:p>
            <a:pPr marL="82296" indent="0">
              <a:buNone/>
            </a:pPr>
            <a:r>
              <a:rPr lang="en-US" dirty="0" smtClean="0"/>
              <a:t>-- Bill Miller</a:t>
            </a:r>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25</a:t>
            </a:fld>
            <a:endParaRPr lang="en-US"/>
          </a:p>
        </p:txBody>
      </p:sp>
    </p:spTree>
    <p:extLst>
      <p:ext uri="{BB962C8B-B14F-4D97-AF65-F5344CB8AC3E}">
        <p14:creationId xmlns:p14="http://schemas.microsoft.com/office/powerpoint/2010/main" val="2113012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a:bodyPr>
          <a:lstStyle/>
          <a:p>
            <a:pPr algn="ctr"/>
            <a:r>
              <a:rPr lang="en-US" dirty="0" smtClean="0"/>
              <a:t>More Thoughts</a:t>
            </a:r>
            <a:endParaRPr lang="en-US" dirty="0"/>
          </a:p>
        </p:txBody>
      </p:sp>
      <p:sp>
        <p:nvSpPr>
          <p:cNvPr id="3" name="Content Placeholder 2"/>
          <p:cNvSpPr>
            <a:spLocks noGrp="1"/>
          </p:cNvSpPr>
          <p:nvPr>
            <p:ph idx="1"/>
          </p:nvPr>
        </p:nvSpPr>
        <p:spPr>
          <a:xfrm>
            <a:off x="1447800" y="1295400"/>
            <a:ext cx="7498080" cy="5105400"/>
          </a:xfrm>
        </p:spPr>
        <p:txBody>
          <a:bodyPr>
            <a:normAutofit fontScale="77500" lnSpcReduction="20000"/>
          </a:bodyPr>
          <a:lstStyle/>
          <a:p>
            <a:pPr marL="82296" indent="0">
              <a:buNone/>
            </a:pPr>
            <a:r>
              <a:rPr lang="en-US" dirty="0" smtClean="0"/>
              <a:t>“</a:t>
            </a:r>
            <a:r>
              <a:rPr lang="en-US" dirty="0"/>
              <a:t>I agree with Ben Graham that the market is not unaware of the outlook for most businesses over the next six to twelve months. The real question is my judgment is not what the market thinks will happen over the next twelve months. Instead, in twelve months, what will the market be looking at twelve months hence? That is the viewpoint that will determine whether or not a stock is attractively priced today. It has nothing to do with the next twelve months, unless it is really surprising</a:t>
            </a:r>
            <a:r>
              <a:rPr lang="en-US" dirty="0" smtClean="0"/>
              <a:t>.”</a:t>
            </a:r>
            <a:endParaRPr lang="en-US" dirty="0"/>
          </a:p>
          <a:p>
            <a:pPr marL="82296" indent="0">
              <a:buNone/>
            </a:pPr>
            <a:endParaRPr lang="en-US" dirty="0"/>
          </a:p>
          <a:p>
            <a:pPr marL="82296" indent="0">
              <a:buNone/>
            </a:pPr>
            <a:r>
              <a:rPr lang="en-US" dirty="0" smtClean="0"/>
              <a:t>-- Bill Miller</a:t>
            </a:r>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26</a:t>
            </a:fld>
            <a:endParaRPr lang="en-US"/>
          </a:p>
        </p:txBody>
      </p:sp>
    </p:spTree>
    <p:extLst>
      <p:ext uri="{BB962C8B-B14F-4D97-AF65-F5344CB8AC3E}">
        <p14:creationId xmlns:p14="http://schemas.microsoft.com/office/powerpoint/2010/main" val="552749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ex·pec·ta·tion</a:t>
            </a:r>
            <a:endParaRPr lang="en-US" dirty="0"/>
          </a:p>
        </p:txBody>
      </p:sp>
      <p:sp>
        <p:nvSpPr>
          <p:cNvPr id="3" name="Content Placeholder 2"/>
          <p:cNvSpPr>
            <a:spLocks noGrp="1"/>
          </p:cNvSpPr>
          <p:nvPr>
            <p:ph idx="1"/>
          </p:nvPr>
        </p:nvSpPr>
        <p:spPr>
          <a:xfrm>
            <a:off x="1435608" y="1524000"/>
            <a:ext cx="7498080" cy="4114800"/>
          </a:xfrm>
        </p:spPr>
        <p:txBody>
          <a:bodyPr>
            <a:normAutofit/>
          </a:bodyPr>
          <a:lstStyle/>
          <a:p>
            <a:pPr marL="82296" indent="0" algn="ctr">
              <a:buNone/>
            </a:pPr>
            <a:r>
              <a:rPr lang="en-US" dirty="0"/>
              <a:t>a strong belief that something will happen or be the case in the future</a:t>
            </a:r>
            <a:r>
              <a:rPr lang="en-US" dirty="0" smtClean="0"/>
              <a:t>.</a:t>
            </a:r>
          </a:p>
          <a:p>
            <a:pPr marL="82296" indent="0">
              <a:buNone/>
            </a:pPr>
            <a:endParaRPr lang="en-US" dirty="0"/>
          </a:p>
          <a:p>
            <a:r>
              <a:rPr lang="en-US" dirty="0" smtClean="0"/>
              <a:t>The market as a whole has a future belief “built in” to it, based on its price level</a:t>
            </a:r>
          </a:p>
          <a:p>
            <a:r>
              <a:rPr lang="en-US" dirty="0" smtClean="0"/>
              <a:t>Each individual security has a future belief “priced in” as well</a:t>
            </a:r>
            <a:endParaRPr lang="en-US" dirty="0" smtClean="0"/>
          </a:p>
          <a:p>
            <a:pPr marL="402336" lvl="1" indent="0" algn="ctr">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3</a:t>
            </a:fld>
            <a:endParaRPr lang="en-US"/>
          </a:p>
        </p:txBody>
      </p:sp>
    </p:spTree>
    <p:extLst>
      <p:ext uri="{BB962C8B-B14F-4D97-AF65-F5344CB8AC3E}">
        <p14:creationId xmlns:p14="http://schemas.microsoft.com/office/powerpoint/2010/main" val="283702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Stock Value Theory</a:t>
            </a:r>
            <a:endParaRPr lang="en-US" dirty="0"/>
          </a:p>
        </p:txBody>
      </p:sp>
      <p:sp>
        <p:nvSpPr>
          <p:cNvPr id="3" name="Content Placeholder 2"/>
          <p:cNvSpPr>
            <a:spLocks noGrp="1"/>
          </p:cNvSpPr>
          <p:nvPr>
            <p:ph idx="1"/>
          </p:nvPr>
        </p:nvSpPr>
        <p:spPr/>
        <p:txBody>
          <a:bodyPr>
            <a:normAutofit/>
          </a:bodyPr>
          <a:lstStyle/>
          <a:p>
            <a:r>
              <a:rPr lang="en-US" dirty="0" smtClean="0"/>
              <a:t>In theory, a stock is worth the NPV of all future cash flows</a:t>
            </a:r>
          </a:p>
          <a:p>
            <a:pPr lvl="1"/>
            <a:r>
              <a:rPr lang="en-US" dirty="0" smtClean="0"/>
              <a:t>There are two key estimates</a:t>
            </a:r>
          </a:p>
          <a:p>
            <a:pPr lvl="2"/>
            <a:r>
              <a:rPr lang="en-US" dirty="0" smtClean="0"/>
              <a:t>#1) each individual future cash flow (firm specific)</a:t>
            </a:r>
          </a:p>
          <a:p>
            <a:pPr lvl="2"/>
            <a:r>
              <a:rPr lang="en-US" dirty="0" smtClean="0"/>
              <a:t>#2) the discount rate</a:t>
            </a:r>
          </a:p>
          <a:p>
            <a:pPr lvl="3"/>
            <a:r>
              <a:rPr lang="en-US" dirty="0" smtClean="0"/>
              <a:t>Risk to market</a:t>
            </a:r>
          </a:p>
          <a:p>
            <a:pPr lvl="3"/>
            <a:r>
              <a:rPr lang="en-US" dirty="0" smtClean="0"/>
              <a:t>Risk to stock (cash flows)</a:t>
            </a:r>
          </a:p>
          <a:p>
            <a:r>
              <a:rPr lang="en-US" dirty="0" smtClean="0"/>
              <a:t>If a stock’s price differs materially from its value, then there is a profit opportunity</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smtClean="0"/>
              <a:t>Alexander Motola, 2013</a:t>
            </a:r>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4</a:t>
            </a:fld>
            <a:endParaRPr lang="en-US"/>
          </a:p>
        </p:txBody>
      </p:sp>
    </p:spTree>
    <p:extLst>
      <p:ext uri="{BB962C8B-B14F-4D97-AF65-F5344CB8AC3E}">
        <p14:creationId xmlns:p14="http://schemas.microsoft.com/office/powerpoint/2010/main" val="2806070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Stock Value Theory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If PERCEIVED market risk goes UP, discount rates go up, and stocks and the market go DOWN</a:t>
            </a:r>
          </a:p>
          <a:p>
            <a:pPr lvl="1"/>
            <a:r>
              <a:rPr lang="en-US" dirty="0" smtClean="0"/>
              <a:t>Obviously, the reverse is true as well</a:t>
            </a:r>
          </a:p>
          <a:p>
            <a:r>
              <a:rPr lang="en-US" dirty="0" smtClean="0"/>
              <a:t>If PERCEIVED risk to a company’s future cash flows goes UP, its discount rate goes UP as well, and the stock goes down</a:t>
            </a:r>
          </a:p>
          <a:p>
            <a:pPr lvl="1"/>
            <a:r>
              <a:rPr lang="en-US" dirty="0" smtClean="0"/>
              <a:t>Reverse is true </a:t>
            </a:r>
          </a:p>
          <a:p>
            <a:r>
              <a:rPr lang="en-US" dirty="0" smtClean="0"/>
              <a:t>If future cash flows are PECEIVED to be HIGHER today than investors thought yesterday, the stock goes UP</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5</a:t>
            </a:fld>
            <a:endParaRPr lang="en-US"/>
          </a:p>
        </p:txBody>
      </p:sp>
    </p:spTree>
    <p:extLst>
      <p:ext uri="{BB962C8B-B14F-4D97-AF65-F5344CB8AC3E}">
        <p14:creationId xmlns:p14="http://schemas.microsoft.com/office/powerpoint/2010/main" val="2652064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fontScale="90000"/>
          </a:bodyPr>
          <a:lstStyle/>
          <a:p>
            <a:pPr algn="ctr"/>
            <a:r>
              <a:rPr lang="en-US" dirty="0" smtClean="0"/>
              <a:t>Stock Value Theory – Take Away</a:t>
            </a:r>
            <a:endParaRPr lang="en-US" dirty="0"/>
          </a:p>
        </p:txBody>
      </p:sp>
      <p:sp>
        <p:nvSpPr>
          <p:cNvPr id="3" name="Content Placeholder 2"/>
          <p:cNvSpPr>
            <a:spLocks noGrp="1"/>
          </p:cNvSpPr>
          <p:nvPr>
            <p:ph idx="1"/>
          </p:nvPr>
        </p:nvSpPr>
        <p:spPr/>
        <p:txBody>
          <a:bodyPr>
            <a:normAutofit/>
          </a:bodyPr>
          <a:lstStyle/>
          <a:p>
            <a:r>
              <a:rPr lang="en-US" dirty="0" smtClean="0"/>
              <a:t>The market believes there is a certain future for each company; this future is implied in the current stock price; this future encompasses:</a:t>
            </a:r>
          </a:p>
          <a:p>
            <a:pPr lvl="1"/>
            <a:r>
              <a:rPr lang="en-US" dirty="0" smtClean="0"/>
              <a:t>The amount of cash flow a company will generate in perpetuity</a:t>
            </a:r>
          </a:p>
          <a:p>
            <a:pPr lvl="1"/>
            <a:r>
              <a:rPr lang="en-US" dirty="0" smtClean="0"/>
              <a:t>The GROWTH rate of the cash flows (and the company)</a:t>
            </a:r>
          </a:p>
          <a:p>
            <a:pPr lvl="1"/>
            <a:r>
              <a:rPr lang="en-US" dirty="0" smtClean="0"/>
              <a:t>The risk associated with the cash flows</a:t>
            </a:r>
          </a:p>
          <a:p>
            <a:pPr lvl="1"/>
            <a:r>
              <a:rPr lang="en-US" dirty="0" smtClean="0"/>
              <a:t>The risk associated with the stock market</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6</a:t>
            </a:fld>
            <a:endParaRPr lang="en-US"/>
          </a:p>
        </p:txBody>
      </p:sp>
    </p:spTree>
    <p:extLst>
      <p:ext uri="{BB962C8B-B14F-4D97-AF65-F5344CB8AC3E}">
        <p14:creationId xmlns:p14="http://schemas.microsoft.com/office/powerpoint/2010/main" val="1370803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fontScale="90000"/>
          </a:bodyPr>
          <a:lstStyle/>
          <a:p>
            <a:pPr algn="ctr"/>
            <a:r>
              <a:rPr lang="en-US" dirty="0" smtClean="0"/>
              <a:t>Stock Value Theory – What We See Each Day</a:t>
            </a: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7</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724400"/>
            <a:ext cx="7258050" cy="7291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4001" y="1511193"/>
            <a:ext cx="7681399" cy="2957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96487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fontScale="90000"/>
          </a:bodyPr>
          <a:lstStyle/>
          <a:p>
            <a:pPr algn="ctr"/>
            <a:r>
              <a:rPr lang="en-US" dirty="0" smtClean="0"/>
              <a:t>Stock Value Theory – What We See Each Day</a:t>
            </a:r>
            <a:endParaRPr lang="en-US" dirty="0"/>
          </a:p>
        </p:txBody>
      </p:sp>
      <p:sp>
        <p:nvSpPr>
          <p:cNvPr id="3" name="Content Placeholder 2"/>
          <p:cNvSpPr>
            <a:spLocks noGrp="1"/>
          </p:cNvSpPr>
          <p:nvPr>
            <p:ph idx="1"/>
          </p:nvPr>
        </p:nvSpPr>
        <p:spPr>
          <a:xfrm>
            <a:off x="1447800" y="1600200"/>
            <a:ext cx="7498080" cy="4800600"/>
          </a:xfrm>
        </p:spPr>
        <p:txBody>
          <a:bodyPr>
            <a:normAutofit/>
          </a:bodyPr>
          <a:lstStyle/>
          <a:p>
            <a:r>
              <a:rPr lang="en-US" dirty="0" smtClean="0"/>
              <a:t>Do investors believe that future cash flows for TDC will be lower?</a:t>
            </a:r>
          </a:p>
          <a:p>
            <a:r>
              <a:rPr lang="en-US" dirty="0" smtClean="0"/>
              <a:t>Are they also worried that the risk (probability of achieving) of those cash flows has increased?</a:t>
            </a:r>
          </a:p>
          <a:p>
            <a:r>
              <a:rPr lang="en-US" dirty="0" smtClean="0"/>
              <a:t>This is why even though the growth of the company might have slowed just a little, the stock gets hammered</a:t>
            </a:r>
          </a:p>
          <a:p>
            <a:r>
              <a:rPr lang="en-US" dirty="0" smtClean="0"/>
              <a:t>Has market risk changed?</a:t>
            </a:r>
          </a:p>
          <a:p>
            <a:pPr lvl="1"/>
            <a:r>
              <a:rPr lang="en-US" dirty="0" smtClean="0"/>
              <a:t>Not really, perhaps if a lot of companies started disappointing…</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8</a:t>
            </a:fld>
            <a:endParaRPr lang="en-US"/>
          </a:p>
        </p:txBody>
      </p:sp>
    </p:spTree>
    <p:extLst>
      <p:ext uri="{BB962C8B-B14F-4D97-AF65-F5344CB8AC3E}">
        <p14:creationId xmlns:p14="http://schemas.microsoft.com/office/powerpoint/2010/main" val="752123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096000" cy="1143000"/>
          </a:xfrm>
        </p:spPr>
        <p:txBody>
          <a:bodyPr>
            <a:normAutofit fontScale="90000"/>
          </a:bodyPr>
          <a:lstStyle/>
          <a:p>
            <a:pPr algn="ctr"/>
            <a:r>
              <a:rPr lang="en-US" dirty="0" smtClean="0"/>
              <a:t>Stock Value Theory – What We See Each Day</a:t>
            </a:r>
            <a:endParaRPr lang="en-US" dirty="0"/>
          </a:p>
        </p:txBody>
      </p:sp>
      <p:sp>
        <p:nvSpPr>
          <p:cNvPr id="3" name="Content Placeholder 2"/>
          <p:cNvSpPr>
            <a:spLocks noGrp="1"/>
          </p:cNvSpPr>
          <p:nvPr>
            <p:ph idx="1"/>
          </p:nvPr>
        </p:nvSpPr>
        <p:spPr>
          <a:xfrm>
            <a:off x="1447800" y="1600200"/>
            <a:ext cx="7498080" cy="4800600"/>
          </a:xfrm>
        </p:spPr>
        <p:txBody>
          <a:bodyPr>
            <a:normAutofit/>
          </a:bodyPr>
          <a:lstStyle/>
          <a:p>
            <a:r>
              <a:rPr lang="en-US" dirty="0" smtClean="0"/>
              <a:t>We are not using a DCF, so why does this matter?</a:t>
            </a:r>
          </a:p>
          <a:p>
            <a:pPr lvl="1"/>
            <a:r>
              <a:rPr lang="en-US" dirty="0" smtClean="0"/>
              <a:t>We are using a forecast of company performance (earnings, sales, etc.) AND we are using a discounting proxy (multiple)</a:t>
            </a:r>
          </a:p>
          <a:p>
            <a:pPr lvl="1"/>
            <a:r>
              <a:rPr lang="en-US" dirty="0" smtClean="0"/>
              <a:t>If we think of TDC in those terms, the price has declined, so either the multiple or the </a:t>
            </a:r>
            <a:r>
              <a:rPr lang="en-US" dirty="0" err="1" smtClean="0"/>
              <a:t>multipliee</a:t>
            </a:r>
            <a:r>
              <a:rPr lang="en-US" dirty="0" smtClean="0"/>
              <a:t> has declined</a:t>
            </a:r>
          </a:p>
          <a:p>
            <a:pPr lvl="2"/>
            <a:r>
              <a:rPr lang="en-US" dirty="0" smtClean="0"/>
              <a:t>Or, as is often the case, both have declined, resulting in a lower stock price</a:t>
            </a:r>
            <a:endParaRPr lang="en-US" dirty="0" smtClean="0"/>
          </a:p>
          <a:p>
            <a:pPr marL="402336" lvl="1" indent="0">
              <a:buNone/>
            </a:pPr>
            <a:endParaRPr lang="en-US" dirty="0"/>
          </a:p>
        </p:txBody>
      </p:sp>
      <p:sp>
        <p:nvSpPr>
          <p:cNvPr id="4" name="Footer Placeholder 3"/>
          <p:cNvSpPr>
            <a:spLocks noGrp="1"/>
          </p:cNvSpPr>
          <p:nvPr>
            <p:ph type="ftr" sz="quarter" idx="11"/>
          </p:nvPr>
        </p:nvSpPr>
        <p:spPr/>
        <p:txBody>
          <a:bodyPr/>
          <a:lstStyle/>
          <a:p>
            <a:r>
              <a:rPr lang="en-US" dirty="0" smtClean="0"/>
              <a:t>Alexander Motola, 2013</a:t>
            </a:r>
            <a:endParaRPr lang="en-US" dirty="0"/>
          </a:p>
        </p:txBody>
      </p:sp>
      <p:sp>
        <p:nvSpPr>
          <p:cNvPr id="5" name="Slide Number Placeholder 4"/>
          <p:cNvSpPr>
            <a:spLocks noGrp="1"/>
          </p:cNvSpPr>
          <p:nvPr>
            <p:ph type="sldNum" sz="quarter" idx="12"/>
          </p:nvPr>
        </p:nvSpPr>
        <p:spPr/>
        <p:txBody>
          <a:bodyPr/>
          <a:lstStyle/>
          <a:p>
            <a:fld id="{990B41CA-569D-40E7-8E58-026C0338B2C8}" type="slidenum">
              <a:rPr lang="en-US" smtClean="0"/>
              <a:pPr/>
              <a:t>9</a:t>
            </a:fld>
            <a:endParaRPr lang="en-US"/>
          </a:p>
        </p:txBody>
      </p:sp>
    </p:spTree>
    <p:extLst>
      <p:ext uri="{BB962C8B-B14F-4D97-AF65-F5344CB8AC3E}">
        <p14:creationId xmlns:p14="http://schemas.microsoft.com/office/powerpoint/2010/main" val="27531847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Presentation">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7C07D1E-A757-4FA5-A73C-0C1FF1AF03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TrainingPresentation</Template>
  <TotalTime>0</TotalTime>
  <Words>2088</Words>
  <Application>Microsoft Office PowerPoint</Application>
  <PresentationFormat>On-screen Show (4:3)</PresentationFormat>
  <Paragraphs>231</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TrainingPresentation</vt:lpstr>
      <vt:lpstr>Market Expectations</vt:lpstr>
      <vt:lpstr>Expectations</vt:lpstr>
      <vt:lpstr>ex·pec·ta·tion</vt:lpstr>
      <vt:lpstr>Stock Value Theory</vt:lpstr>
      <vt:lpstr>Stock Value Theory</vt:lpstr>
      <vt:lpstr>Stock Value Theory – Take Away</vt:lpstr>
      <vt:lpstr>Stock Value Theory – What We See Each Day</vt:lpstr>
      <vt:lpstr>Stock Value Theory – What We See Each Day</vt:lpstr>
      <vt:lpstr>Stock Value Theory – What We See Each Day</vt:lpstr>
      <vt:lpstr>Stock Value Theory – Take Away</vt:lpstr>
      <vt:lpstr>Making Money</vt:lpstr>
      <vt:lpstr>“Priced In”</vt:lpstr>
      <vt:lpstr>“Priced In”</vt:lpstr>
      <vt:lpstr>Consensus Earnings - S&amp;P 500 </vt:lpstr>
      <vt:lpstr>Expectations: Variant Perception</vt:lpstr>
      <vt:lpstr>Expectations: Some Thoughts</vt:lpstr>
      <vt:lpstr>Expectations: Some Thoughts</vt:lpstr>
      <vt:lpstr>Expectations: Earnings Surprises</vt:lpstr>
      <vt:lpstr>Expectations: A Typical Growth Stock</vt:lpstr>
      <vt:lpstr>The Soros Model</vt:lpstr>
      <vt:lpstr>Failure to Meet Expectations</vt:lpstr>
      <vt:lpstr>Summary</vt:lpstr>
      <vt:lpstr>Summary</vt:lpstr>
      <vt:lpstr>More Thoughts</vt:lpstr>
      <vt:lpstr>More Thoughts</vt:lpstr>
      <vt:lpstr>More Thoughts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2013-03-24T00:19:53Z</dcterms:created>
  <dcterms:modified xsi:type="dcterms:W3CDTF">2013-10-16T21:10:30Z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TC100822959990</vt:lpwstr>
  </property>
</Properties>
</file>