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2"/>
  </p:sldMasterIdLst>
  <p:notesMasterIdLst>
    <p:notesMasterId r:id="rId49"/>
  </p:notesMasterIdLst>
  <p:sldIdLst>
    <p:sldId id="256" r:id="rId3"/>
    <p:sldId id="460" r:id="rId4"/>
    <p:sldId id="465" r:id="rId5"/>
    <p:sldId id="466" r:id="rId6"/>
    <p:sldId id="430" r:id="rId7"/>
    <p:sldId id="467" r:id="rId8"/>
    <p:sldId id="468" r:id="rId9"/>
    <p:sldId id="469" r:id="rId10"/>
    <p:sldId id="470" r:id="rId11"/>
    <p:sldId id="471" r:id="rId12"/>
    <p:sldId id="472" r:id="rId13"/>
    <p:sldId id="473" r:id="rId14"/>
    <p:sldId id="474" r:id="rId15"/>
    <p:sldId id="475" r:id="rId16"/>
    <p:sldId id="476" r:id="rId17"/>
    <p:sldId id="477" r:id="rId18"/>
    <p:sldId id="478" r:id="rId19"/>
    <p:sldId id="479" r:id="rId20"/>
    <p:sldId id="480" r:id="rId21"/>
    <p:sldId id="481" r:id="rId22"/>
    <p:sldId id="482" r:id="rId23"/>
    <p:sldId id="483" r:id="rId24"/>
    <p:sldId id="484" r:id="rId25"/>
    <p:sldId id="485" r:id="rId26"/>
    <p:sldId id="486" r:id="rId27"/>
    <p:sldId id="487" r:id="rId28"/>
    <p:sldId id="488" r:id="rId29"/>
    <p:sldId id="489" r:id="rId30"/>
    <p:sldId id="490" r:id="rId31"/>
    <p:sldId id="491" r:id="rId32"/>
    <p:sldId id="492" r:id="rId33"/>
    <p:sldId id="493" r:id="rId34"/>
    <p:sldId id="494" r:id="rId35"/>
    <p:sldId id="495" r:id="rId36"/>
    <p:sldId id="496" r:id="rId37"/>
    <p:sldId id="497" r:id="rId38"/>
    <p:sldId id="498" r:id="rId39"/>
    <p:sldId id="499" r:id="rId40"/>
    <p:sldId id="500" r:id="rId41"/>
    <p:sldId id="501" r:id="rId42"/>
    <p:sldId id="502" r:id="rId43"/>
    <p:sldId id="503" r:id="rId44"/>
    <p:sldId id="504" r:id="rId45"/>
    <p:sldId id="505" r:id="rId46"/>
    <p:sldId id="506" r:id="rId47"/>
    <p:sldId id="507" r:id="rId48"/>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5FA7A704-9F1C-4FD3-85D1-57AF2D7FD0E8}" type="datetimeFigureOut">
              <a:rPr lang="en-US" smtClean="0"/>
              <a:pPr/>
              <a:t>4/21/2014</a:t>
            </a:fld>
            <a:endParaRPr lang="en-US" dirty="0"/>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F7EBFB8C-BBFF-4397-A51C-1E92596422A9}" type="slidenum">
              <a:rPr lang="en-US" smtClean="0"/>
              <a:pPr/>
              <a:t>‹#›</a:t>
            </a:fld>
            <a:endParaRPr lang="en-US" dirty="0"/>
          </a:p>
        </p:txBody>
      </p:sp>
    </p:spTree>
    <p:extLst>
      <p:ext uri="{BB962C8B-B14F-4D97-AF65-F5344CB8AC3E}">
        <p14:creationId xmlns:p14="http://schemas.microsoft.com/office/powerpoint/2010/main" val="1713944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EBFB8C-BBFF-4397-A51C-1E92596422A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46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p:spPr>
        <p:txBody>
          <a:bodyPr anchor="b"/>
          <a:lstStyle>
            <a:lvl1pPr algn="l">
              <a:defRPr/>
            </a:lvl1pPr>
            <a:extLst/>
          </a:lstStyle>
          <a:p>
            <a:r>
              <a:rPr lang="en-US" noProof="1" smtClean="0"/>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smtClean="0"/>
              <a:t>Click to edit Master subtitle style</a:t>
            </a:r>
            <a:endParaRPr lang="en-US" dirty="0"/>
          </a:p>
        </p:txBody>
      </p:sp>
      <p:sp>
        <p:nvSpPr>
          <p:cNvPr id="7" name="Date Placeholder 6"/>
          <p:cNvSpPr>
            <a:spLocks noGrp="1"/>
          </p:cNvSpPr>
          <p:nvPr>
            <p:ph type="dt" sz="half" idx="10"/>
          </p:nvPr>
        </p:nvSpPr>
        <p:spPr/>
        <p:txBody>
          <a:bodyPr/>
          <a:lstStyle>
            <a:extLst/>
          </a:lstStyle>
          <a:p>
            <a:fld id="{A308C5ED-A10F-485E-A4DB-3BDCE5C2402D}" type="datetime1">
              <a:rPr lang="en-US" smtClean="0"/>
              <a:t>4/21/2014</a:t>
            </a:fld>
            <a:endParaRPr lang="en-US"/>
          </a:p>
        </p:txBody>
      </p:sp>
      <p:sp>
        <p:nvSpPr>
          <p:cNvPr id="20" name="Footer Placeholder 19"/>
          <p:cNvSpPr>
            <a:spLocks noGrp="1"/>
          </p:cNvSpPr>
          <p:nvPr>
            <p:ph type="ftr" sz="quarter" idx="11"/>
          </p:nvPr>
        </p:nvSpPr>
        <p:spPr/>
        <p:txBody>
          <a:bodyPr/>
          <a:lstStyle>
            <a:extLst/>
          </a:lstStyle>
          <a:p>
            <a:r>
              <a:rPr lang="en-US" smtClean="0"/>
              <a:t>Alexander Motola, 2013</a:t>
            </a:r>
            <a:endParaRPr lang="en-US"/>
          </a:p>
        </p:txBody>
      </p:sp>
      <p:sp>
        <p:nvSpPr>
          <p:cNvPr id="10" name="Slide Number Placeholder 9"/>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extLst/>
          </a:lstStyle>
          <a:p>
            <a:fld id="{8269C7C0-034E-44EE-919A-89100A8EB8FE}" type="datetime1">
              <a:rPr lang="en-US" smtClean="0"/>
              <a:t>4/21/2014</a:t>
            </a:fld>
            <a:endParaRPr lang="en-US"/>
          </a:p>
        </p:txBody>
      </p:sp>
      <p:sp>
        <p:nvSpPr>
          <p:cNvPr id="5" name="Footer Placeholder 4"/>
          <p:cNvSpPr>
            <a:spLocks noGrp="1"/>
          </p:cNvSpPr>
          <p:nvPr>
            <p:ph type="ftr" sz="quarter" idx="11"/>
          </p:nvPr>
        </p:nvSpPr>
        <p:spPr/>
        <p:txBody>
          <a:bodyPr/>
          <a:lstStyle>
            <a:extLst/>
          </a:lstStyle>
          <a:p>
            <a:r>
              <a:rPr lang="en-US" smtClean="0"/>
              <a:t>Alexander Motola, 2013</a:t>
            </a:r>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3CCD51AD-145C-4B80-946A-6CD82FBB96D0}" type="datetime1">
              <a:rPr lang="en-US" smtClean="0"/>
              <a:t>4/21/2014</a:t>
            </a:fld>
            <a:endParaRPr lang="en-US"/>
          </a:p>
        </p:txBody>
      </p:sp>
      <p:sp>
        <p:nvSpPr>
          <p:cNvPr id="5" name="Footer Placeholder 4"/>
          <p:cNvSpPr>
            <a:spLocks noGrp="1"/>
          </p:cNvSpPr>
          <p:nvPr>
            <p:ph type="ftr" sz="quarter" idx="11"/>
          </p:nvPr>
        </p:nvSpPr>
        <p:spPr/>
        <p:txBody>
          <a:bodyPr/>
          <a:lstStyle>
            <a:extLst/>
          </a:lstStyle>
          <a:p>
            <a:r>
              <a:rPr lang="en-US" smtClean="0"/>
              <a:t>Alexander Motola, 2013</a:t>
            </a:r>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3D7FCA6A-AE13-45BB-9679-053E75C2220F}" type="datetime1">
              <a:rPr lang="en-US" smtClean="0"/>
              <a:t>4/21/2014</a:t>
            </a:fld>
            <a:endParaRPr lang="en-US"/>
          </a:p>
        </p:txBody>
      </p:sp>
      <p:sp>
        <p:nvSpPr>
          <p:cNvPr id="5" name="Footer Placeholder 4"/>
          <p:cNvSpPr>
            <a:spLocks noGrp="1"/>
          </p:cNvSpPr>
          <p:nvPr>
            <p:ph type="ftr" sz="quarter" idx="11"/>
          </p:nvPr>
        </p:nvSpPr>
        <p:spPr/>
        <p:txBody>
          <a:bodyPr/>
          <a:lstStyle>
            <a:extLst/>
          </a:lstStyle>
          <a:p>
            <a:r>
              <a:rPr lang="en-US" smtClean="0"/>
              <a:t>Alexander Motola, 2013</a:t>
            </a:r>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dirty="0"/>
          </a:p>
        </p:txBody>
      </p:sp>
      <p:sp>
        <p:nvSpPr>
          <p:cNvPr id="3" name="Text Placeholder 2"/>
          <p:cNvSpPr>
            <a:spLocks noGrp="1"/>
          </p:cNvSpPr>
          <p:nvPr>
            <p:ph type="body" idx="1"/>
          </p:nvPr>
        </p:nvSpPr>
        <p:spPr>
          <a:xfrm>
            <a:off x="2578392" y="1100138"/>
            <a:ext cx="6400800" cy="1509712"/>
          </a:xfr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0D5A288A-79F9-4327-9725-789853862BD5}" type="datetime1">
              <a:rPr lang="en-US" smtClean="0"/>
              <a:t>4/21/2014</a:t>
            </a:fld>
            <a:endParaRPr lang="en-US"/>
          </a:p>
        </p:txBody>
      </p:sp>
      <p:sp>
        <p:nvSpPr>
          <p:cNvPr id="5" name="Footer Placeholder 4"/>
          <p:cNvSpPr>
            <a:spLocks noGrp="1"/>
          </p:cNvSpPr>
          <p:nvPr>
            <p:ph type="ftr" sz="quarter" idx="11"/>
          </p:nvPr>
        </p:nvSpPr>
        <p:spPr/>
        <p:txBody>
          <a:bodyPr/>
          <a:lstStyle>
            <a:extLst/>
          </a:lstStyle>
          <a:p>
            <a:r>
              <a:rPr lang="en-US" smtClean="0"/>
              <a:t>Alexander Motola, 2013</a:t>
            </a:r>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368B5567-8143-4EE6-A614-2E5DD5180225}" type="datetime1">
              <a:rPr lang="en-US" smtClean="0"/>
              <a:t>4/21/2014</a:t>
            </a:fld>
            <a:endParaRPr lang="en-US"/>
          </a:p>
        </p:txBody>
      </p:sp>
      <p:sp>
        <p:nvSpPr>
          <p:cNvPr id="6" name="Footer Placeholder 5"/>
          <p:cNvSpPr>
            <a:spLocks noGrp="1"/>
          </p:cNvSpPr>
          <p:nvPr>
            <p:ph type="ftr" sz="quarter" idx="11"/>
          </p:nvPr>
        </p:nvSpPr>
        <p:spPr/>
        <p:txBody>
          <a:bodyPr/>
          <a:lstStyle>
            <a:extLst/>
          </a:lstStyle>
          <a:p>
            <a:r>
              <a:rPr lang="en-US" smtClean="0"/>
              <a:t>Alexander Motola, 2013</a:t>
            </a:r>
            <a:endParaRPr lang="en-US"/>
          </a:p>
        </p:txBody>
      </p:sp>
      <p:sp>
        <p:nvSpPr>
          <p:cNvPr id="7" name="Slide Number Placeholder 6"/>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extLst/>
          </a:lstStyle>
          <a:p>
            <a:fld id="{F6D48D85-92AC-4AE2-BD24-B63881692C9F}" type="datetime1">
              <a:rPr lang="en-US" smtClean="0"/>
              <a:t>4/21/2014</a:t>
            </a:fld>
            <a:endParaRPr lang="en-US"/>
          </a:p>
        </p:txBody>
      </p:sp>
      <p:sp>
        <p:nvSpPr>
          <p:cNvPr id="8" name="Footer Placeholder 7"/>
          <p:cNvSpPr>
            <a:spLocks noGrp="1"/>
          </p:cNvSpPr>
          <p:nvPr>
            <p:ph type="ftr" sz="quarter" idx="11"/>
          </p:nvPr>
        </p:nvSpPr>
        <p:spPr/>
        <p:txBody>
          <a:bodyPr/>
          <a:lstStyle>
            <a:extLst/>
          </a:lstStyle>
          <a:p>
            <a:r>
              <a:rPr lang="en-US" smtClean="0"/>
              <a:t>Alexander Motola, 2013</a:t>
            </a:r>
            <a:endParaRPr lang="en-US"/>
          </a:p>
        </p:txBody>
      </p:sp>
      <p:sp>
        <p:nvSpPr>
          <p:cNvPr id="9" name="Slide Number Placeholder 8"/>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F15CCEC5-CCAB-4762-854C-CEB3022D0E0F}" type="datetime1">
              <a:rPr lang="en-US" smtClean="0"/>
              <a:t>4/21/2014</a:t>
            </a:fld>
            <a:endParaRPr lang="en-US"/>
          </a:p>
        </p:txBody>
      </p:sp>
      <p:sp>
        <p:nvSpPr>
          <p:cNvPr id="4" name="Footer Placeholder 3"/>
          <p:cNvSpPr>
            <a:spLocks noGrp="1"/>
          </p:cNvSpPr>
          <p:nvPr>
            <p:ph type="ftr" sz="quarter" idx="11"/>
          </p:nvPr>
        </p:nvSpPr>
        <p:spPr/>
        <p:txBody>
          <a:bodyPr/>
          <a:lstStyle>
            <a:extLst/>
          </a:lstStyle>
          <a:p>
            <a:r>
              <a:rPr lang="en-US" smtClean="0"/>
              <a:t>Alexander Motola, 2013</a:t>
            </a:r>
            <a:endParaRPr lang="en-US"/>
          </a:p>
        </p:txBody>
      </p:sp>
      <p:sp>
        <p:nvSpPr>
          <p:cNvPr id="5" name="Slide Number Placeholder 4"/>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Date Placeholder 1"/>
          <p:cNvSpPr>
            <a:spLocks noGrp="1"/>
          </p:cNvSpPr>
          <p:nvPr>
            <p:ph type="dt" sz="half" idx="10"/>
          </p:nvPr>
        </p:nvSpPr>
        <p:spPr/>
        <p:txBody>
          <a:bodyPr/>
          <a:lstStyle>
            <a:extLst/>
          </a:lstStyle>
          <a:p>
            <a:fld id="{FF09B372-3348-4367-B2DA-BA1D45929204}" type="datetime1">
              <a:rPr lang="en-US" smtClean="0"/>
              <a:t>4/21/2014</a:t>
            </a:fld>
            <a:endParaRPr lang="en-US"/>
          </a:p>
        </p:txBody>
      </p:sp>
      <p:sp>
        <p:nvSpPr>
          <p:cNvPr id="3" name="Footer Placeholder 2"/>
          <p:cNvSpPr>
            <a:spLocks noGrp="1"/>
          </p:cNvSpPr>
          <p:nvPr>
            <p:ph type="ftr" sz="quarter" idx="11"/>
          </p:nvPr>
        </p:nvSpPr>
        <p:spPr/>
        <p:txBody>
          <a:bodyPr/>
          <a:lstStyle>
            <a:extLst/>
          </a:lstStyle>
          <a:p>
            <a:r>
              <a:rPr lang="en-US" smtClean="0"/>
              <a:t>Alexander Motola, 2013</a:t>
            </a:r>
            <a:endParaRPr lang="en-US"/>
          </a:p>
        </p:txBody>
      </p:sp>
      <p:sp>
        <p:nvSpPr>
          <p:cNvPr id="4" name="Slide Number Placeholder 3"/>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dirty="0"/>
          </a:p>
        </p:txBody>
      </p:sp>
      <p:sp>
        <p:nvSpPr>
          <p:cNvPr id="3" name="Text Placeholder 2"/>
          <p:cNvSpPr>
            <a:spLocks noGrp="1"/>
          </p:cNvSpPr>
          <p:nvPr>
            <p:ph type="body" idx="2"/>
          </p:nvPr>
        </p:nvSpPr>
        <p:spPr>
          <a:xfrm>
            <a:off x="457200" y="1435100"/>
            <a:ext cx="3810000" cy="698500"/>
          </a:xfr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4DB572ED-4FCE-4E72-8DD3-D37F2441927D}" type="datetime1">
              <a:rPr lang="en-US" smtClean="0"/>
              <a:t>4/21/2014</a:t>
            </a:fld>
            <a:endParaRPr lang="en-US"/>
          </a:p>
        </p:txBody>
      </p:sp>
      <p:sp>
        <p:nvSpPr>
          <p:cNvPr id="6" name="Footer Placeholder 5"/>
          <p:cNvSpPr>
            <a:spLocks noGrp="1"/>
          </p:cNvSpPr>
          <p:nvPr>
            <p:ph type="ftr" sz="quarter" idx="11"/>
          </p:nvPr>
        </p:nvSpPr>
        <p:spPr/>
        <p:txBody>
          <a:bodyPr/>
          <a:lstStyle>
            <a:extLst/>
          </a:lstStyle>
          <a:p>
            <a:r>
              <a:rPr lang="en-US" smtClean="0"/>
              <a:t>Alexander Motola, 2013</a:t>
            </a:r>
            <a:endParaRPr lang="en-US"/>
          </a:p>
        </p:txBody>
      </p:sp>
      <p:sp>
        <p:nvSpPr>
          <p:cNvPr id="7" name="Slide Number Placeholder 6"/>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647EA749-3E93-4730-AFD8-E369AB6973C7}" type="datetime1">
              <a:rPr lang="en-US" smtClean="0"/>
              <a:t>4/21/2014</a:t>
            </a:fld>
            <a:endParaRPr lang="en-US"/>
          </a:p>
        </p:txBody>
      </p:sp>
      <p:sp>
        <p:nvSpPr>
          <p:cNvPr id="6" name="Footer Placeholder 5"/>
          <p:cNvSpPr>
            <a:spLocks noGrp="1"/>
          </p:cNvSpPr>
          <p:nvPr>
            <p:ph type="ftr" sz="quarter" idx="11"/>
          </p:nvPr>
        </p:nvSpPr>
        <p:spPr/>
        <p:txBody>
          <a:bodyPr/>
          <a:lstStyle>
            <a:extLst/>
          </a:lstStyle>
          <a:p>
            <a:r>
              <a:rPr lang="en-US" smtClean="0"/>
              <a:t>Alexander Motola, 2013</a:t>
            </a:r>
            <a:endParaRPr lang="en-US"/>
          </a:p>
        </p:txBody>
      </p:sp>
      <p:sp>
        <p:nvSpPr>
          <p:cNvPr id="7" name="Slide Number Placeholder 6"/>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extLst/>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smtClean="0"/>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 name="Text Placeholder 3"/>
          <p:cNvSpPr>
            <a:spLocks noGrp="1"/>
          </p:cNvSpPr>
          <p:nvPr>
            <p:ph type="body" sz="half" idx="2"/>
          </p:nvPr>
        </p:nvSpPr>
        <p:spPr>
          <a:xfrm>
            <a:off x="838200" y="4800600"/>
            <a:ext cx="4419600" cy="762000"/>
          </a:xfr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lang="en-US" noProof="1" smtClean="0"/>
              <a:t>Click to edit Master title style</a:t>
            </a:r>
            <a:endParaRPr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pPr algn="r"/>
            <a:fld id="{942DF106-511B-4CDE-84AA-D36DC70B0267}" type="datetime1">
              <a:rPr lang="en-US" smtClean="0"/>
              <a:t>4/21/2014</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r>
              <a:rPr lang="en-US" sz="1200" smtClean="0">
                <a:solidFill>
                  <a:schemeClr val="bg2">
                    <a:shade val="50000"/>
                  </a:schemeClr>
                </a:solidFill>
                <a:effectLst/>
              </a:rPr>
              <a:t>Alexander Motola, 2013</a:t>
            </a:r>
            <a:endParaRPr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pPr algn="ctr"/>
            <a:fld id="{990B41CA-569D-40E7-8E58-026C0338B2C8}" type="slidenum">
              <a:rPr lang="en-US" smtClean="0"/>
              <a:pPr algn="ctr"/>
              <a:t>‹#›</a:t>
            </a:fld>
            <a:endParaRPr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l" rtl="0" eaLnBrk="1" latinLnBrk="0" hangingPunct="1">
        <a:spcBef>
          <a:spcPct val="0"/>
        </a:spcBef>
        <a:buNone/>
        <a:defRPr sz="4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838200"/>
            <a:ext cx="7406640" cy="1472184"/>
          </a:xfrm>
        </p:spPr>
        <p:txBody>
          <a:bodyPr>
            <a:normAutofit fontScale="90000"/>
          </a:bodyPr>
          <a:lstStyle/>
          <a:p>
            <a:r>
              <a:rPr lang="en-US" sz="4000" dirty="0" smtClean="0"/>
              <a:t>Screening, IPOs, Warren Buffett</a:t>
            </a:r>
            <a:r>
              <a:rPr lang="en-US" sz="4000" dirty="0" smtClean="0"/>
              <a:t/>
            </a:r>
            <a:br>
              <a:rPr lang="en-US" sz="4000" dirty="0" smtClean="0"/>
            </a:br>
            <a:r>
              <a:rPr lang="en-US" sz="1200" dirty="0" smtClean="0"/>
              <a:t>(and a little </a:t>
            </a:r>
            <a:r>
              <a:rPr lang="en-US" sz="1200" dirty="0" smtClean="0"/>
              <a:t>Behavioral Finance, </a:t>
            </a:r>
            <a:r>
              <a:rPr lang="en-US" sz="1200" dirty="0" smtClean="0"/>
              <a:t>time permitting)</a:t>
            </a:r>
            <a:endParaRPr lang="en-US" sz="1200" dirty="0"/>
          </a:p>
        </p:txBody>
      </p:sp>
      <p:sp>
        <p:nvSpPr>
          <p:cNvPr id="3" name="Subtitle 2"/>
          <p:cNvSpPr>
            <a:spLocks noGrp="1"/>
          </p:cNvSpPr>
          <p:nvPr>
            <p:ph type="subTitle" idx="1"/>
          </p:nvPr>
        </p:nvSpPr>
        <p:spPr>
          <a:xfrm>
            <a:off x="1447800" y="2438400"/>
            <a:ext cx="7406640" cy="1752600"/>
          </a:xfrm>
        </p:spPr>
        <p:txBody>
          <a:bodyPr/>
          <a:lstStyle/>
          <a:p>
            <a:r>
              <a:rPr lang="en-US" dirty="0" smtClean="0"/>
              <a:t>Alexander Motola, CFA</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play (to win)</a:t>
            </a:r>
            <a:endParaRPr lang="en-US" dirty="0"/>
          </a:p>
        </p:txBody>
      </p:sp>
      <p:sp>
        <p:nvSpPr>
          <p:cNvPr id="3" name="Content Placeholder 2"/>
          <p:cNvSpPr>
            <a:spLocks noGrp="1"/>
          </p:cNvSpPr>
          <p:nvPr>
            <p:ph idx="1"/>
          </p:nvPr>
        </p:nvSpPr>
        <p:spPr/>
        <p:txBody>
          <a:bodyPr>
            <a:normAutofit fontScale="92500"/>
          </a:bodyPr>
          <a:lstStyle/>
          <a:p>
            <a:r>
              <a:rPr lang="en-US" dirty="0" smtClean="0"/>
              <a:t>If it sounds like a big game, it’s because it is; allocations are not based on merit, but on commissions and who plays the game correctly; if management really likes you, it can help your allocation a lot</a:t>
            </a:r>
          </a:p>
          <a:p>
            <a:r>
              <a:rPr lang="en-US" dirty="0" smtClean="0"/>
              <a:t>JBLU story; GOOG story; ARBX story</a:t>
            </a:r>
          </a:p>
          <a:p>
            <a:pPr lvl="1"/>
            <a:r>
              <a:rPr lang="en-US" dirty="0" smtClean="0"/>
              <a:t>Roadshow (pg. F-31, Band-X acquisition, GP down 2004 from 2003 ex-</a:t>
            </a:r>
            <a:r>
              <a:rPr lang="en-US" dirty="0" err="1" smtClean="0"/>
              <a:t>acq</a:t>
            </a:r>
            <a:r>
              <a:rPr lang="en-US" dirty="0" smtClean="0"/>
              <a:t>; stopped the room!)</a:t>
            </a:r>
          </a:p>
          <a:p>
            <a:r>
              <a:rPr lang="en-US" dirty="0" smtClean="0"/>
              <a:t>Have your trader talk to their traders about how interested everyone is</a:t>
            </a:r>
          </a:p>
          <a:p>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10</a:t>
            </a:fld>
            <a:endParaRPr lang="en-US"/>
          </a:p>
        </p:txBody>
      </p:sp>
    </p:spTree>
    <p:extLst>
      <p:ext uri="{BB962C8B-B14F-4D97-AF65-F5344CB8AC3E}">
        <p14:creationId xmlns:p14="http://schemas.microsoft.com/office/powerpoint/2010/main" val="1654017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play (to win)</a:t>
            </a:r>
            <a:endParaRPr lang="en-US" dirty="0"/>
          </a:p>
        </p:txBody>
      </p:sp>
      <p:sp>
        <p:nvSpPr>
          <p:cNvPr id="3" name="Content Placeholder 2"/>
          <p:cNvSpPr>
            <a:spLocks noGrp="1"/>
          </p:cNvSpPr>
          <p:nvPr>
            <p:ph idx="1"/>
          </p:nvPr>
        </p:nvSpPr>
        <p:spPr/>
        <p:txBody>
          <a:bodyPr>
            <a:normAutofit/>
          </a:bodyPr>
          <a:lstStyle/>
          <a:p>
            <a:r>
              <a:rPr lang="en-US" dirty="0" smtClean="0"/>
              <a:t>If they keep calling you about your level of interest, then the book is short</a:t>
            </a:r>
          </a:p>
          <a:p>
            <a:r>
              <a:rPr lang="en-US" dirty="0" smtClean="0"/>
              <a:t>Try to get your salespeople to give you the “book build”</a:t>
            </a:r>
          </a:p>
          <a:p>
            <a:r>
              <a:rPr lang="en-US" dirty="0" smtClean="0"/>
              <a:t>Now comes the hardest part: gaming your position size</a:t>
            </a:r>
          </a:p>
          <a:p>
            <a:pPr lvl="1"/>
            <a:r>
              <a:rPr lang="en-US" dirty="0" smtClean="0"/>
              <a:t>Size of deal</a:t>
            </a:r>
          </a:p>
          <a:p>
            <a:pPr lvl="1"/>
            <a:r>
              <a:rPr lang="en-US" dirty="0" smtClean="0"/>
              <a:t>Relationship with chief </a:t>
            </a:r>
            <a:r>
              <a:rPr lang="en-US" dirty="0" err="1" smtClean="0"/>
              <a:t>bookrunner</a:t>
            </a:r>
            <a:endParaRPr lang="en-US" dirty="0" smtClean="0"/>
          </a:p>
          <a:p>
            <a:pPr lvl="1"/>
            <a:r>
              <a:rPr lang="en-US" dirty="0" smtClean="0"/>
              <a:t>Level of hotness of stock/space</a:t>
            </a:r>
          </a:p>
          <a:p>
            <a:pPr lvl="1"/>
            <a:r>
              <a:rPr lang="en-US" dirty="0" smtClean="0"/>
              <a:t>How much you really want</a:t>
            </a:r>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11</a:t>
            </a:fld>
            <a:endParaRPr lang="en-US"/>
          </a:p>
        </p:txBody>
      </p:sp>
    </p:spTree>
    <p:extLst>
      <p:ext uri="{BB962C8B-B14F-4D97-AF65-F5344CB8AC3E}">
        <p14:creationId xmlns:p14="http://schemas.microsoft.com/office/powerpoint/2010/main" val="1654017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play (to win)</a:t>
            </a:r>
            <a:endParaRPr lang="en-US" dirty="0"/>
          </a:p>
        </p:txBody>
      </p:sp>
      <p:sp>
        <p:nvSpPr>
          <p:cNvPr id="3" name="Content Placeholder 2"/>
          <p:cNvSpPr>
            <a:spLocks noGrp="1"/>
          </p:cNvSpPr>
          <p:nvPr>
            <p:ph idx="1"/>
          </p:nvPr>
        </p:nvSpPr>
        <p:spPr/>
        <p:txBody>
          <a:bodyPr>
            <a:normAutofit/>
          </a:bodyPr>
          <a:lstStyle/>
          <a:p>
            <a:r>
              <a:rPr lang="en-US" dirty="0" smtClean="0"/>
              <a:t>You get your allocation in the morning just before the stock opens</a:t>
            </a:r>
          </a:p>
          <a:p>
            <a:r>
              <a:rPr lang="en-US" dirty="0" smtClean="0"/>
              <a:t>You should be prepared already with your plan – chip it out, buy more, hold tight, or scale in</a:t>
            </a:r>
          </a:p>
          <a:p>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12</a:t>
            </a:fld>
            <a:endParaRPr lang="en-US"/>
          </a:p>
        </p:txBody>
      </p:sp>
    </p:spTree>
    <p:extLst>
      <p:ext uri="{BB962C8B-B14F-4D97-AF65-F5344CB8AC3E}">
        <p14:creationId xmlns:p14="http://schemas.microsoft.com/office/powerpoint/2010/main" val="601017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play (to win)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It sounds really cynical, but it’s about getting as many shares as possible</a:t>
            </a:r>
          </a:p>
          <a:p>
            <a:r>
              <a:rPr lang="en-US" dirty="0" smtClean="0"/>
              <a:t>You overstate your interest and enthusiasm (maybe blank a few hot ones); you say you’ll hold it forever</a:t>
            </a:r>
          </a:p>
          <a:p>
            <a:r>
              <a:rPr lang="en-US" dirty="0" smtClean="0"/>
              <a:t>They try to sell you on everything, but particularly the bad stuff</a:t>
            </a:r>
          </a:p>
          <a:p>
            <a:r>
              <a:rPr lang="en-US" dirty="0" smtClean="0"/>
              <a:t>Syndicate, to the best of their ability, tracks what happens to the shares in the aftermath</a:t>
            </a:r>
          </a:p>
          <a:p>
            <a:r>
              <a:rPr lang="en-US" dirty="0" smtClean="0"/>
              <a:t>Everyone gets credits or demerits, and we play again when a new company files</a:t>
            </a:r>
          </a:p>
          <a:p>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13</a:t>
            </a:fld>
            <a:endParaRPr lang="en-US"/>
          </a:p>
        </p:txBody>
      </p:sp>
    </p:spTree>
    <p:extLst>
      <p:ext uri="{BB962C8B-B14F-4D97-AF65-F5344CB8AC3E}">
        <p14:creationId xmlns:p14="http://schemas.microsoft.com/office/powerpoint/2010/main" val="4197969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Screening</a:t>
            </a:r>
            <a:endParaRPr lang="en-US" dirty="0"/>
          </a:p>
        </p:txBody>
      </p:sp>
      <p:sp>
        <p:nvSpPr>
          <p:cNvPr id="3" name="Content Placeholder 2"/>
          <p:cNvSpPr>
            <a:spLocks noGrp="1"/>
          </p:cNvSpPr>
          <p:nvPr>
            <p:ph idx="1"/>
          </p:nvPr>
        </p:nvSpPr>
        <p:spPr/>
        <p:txBody>
          <a:bodyPr>
            <a:normAutofit fontScale="92500"/>
          </a:bodyPr>
          <a:lstStyle/>
          <a:p>
            <a:r>
              <a:rPr lang="en-US" dirty="0" smtClean="0"/>
              <a:t>You have to know what your desired outcome is:</a:t>
            </a:r>
          </a:p>
          <a:p>
            <a:pPr lvl="1"/>
            <a:r>
              <a:rPr lang="en-US" dirty="0" smtClean="0"/>
              <a:t>How many stocks do you want from the screen (each one needs to be researched!)?</a:t>
            </a:r>
          </a:p>
          <a:p>
            <a:pPr lvl="1"/>
            <a:r>
              <a:rPr lang="en-US" dirty="0" smtClean="0"/>
              <a:t>How much time do you want to spend reviewing the screen?</a:t>
            </a:r>
          </a:p>
          <a:p>
            <a:pPr lvl="1"/>
            <a:r>
              <a:rPr lang="en-US" dirty="0" smtClean="0"/>
              <a:t>What factors benefit your strategy and approach the most?</a:t>
            </a:r>
          </a:p>
          <a:p>
            <a:pPr lvl="1"/>
            <a:r>
              <a:rPr lang="en-US" dirty="0" smtClean="0"/>
              <a:t>How good are you at designing screens and how much time do you want to spend developing them?</a:t>
            </a:r>
          </a:p>
          <a:p>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14</a:t>
            </a:fld>
            <a:endParaRPr lang="en-US"/>
          </a:p>
        </p:txBody>
      </p:sp>
    </p:spTree>
    <p:extLst>
      <p:ext uri="{BB962C8B-B14F-4D97-AF65-F5344CB8AC3E}">
        <p14:creationId xmlns:p14="http://schemas.microsoft.com/office/powerpoint/2010/main" val="472377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Screening</a:t>
            </a:r>
            <a:endParaRPr lang="en-US" dirty="0"/>
          </a:p>
        </p:txBody>
      </p:sp>
      <p:sp>
        <p:nvSpPr>
          <p:cNvPr id="3" name="Content Placeholder 2"/>
          <p:cNvSpPr>
            <a:spLocks noGrp="1"/>
          </p:cNvSpPr>
          <p:nvPr>
            <p:ph idx="1"/>
          </p:nvPr>
        </p:nvSpPr>
        <p:spPr/>
        <p:txBody>
          <a:bodyPr>
            <a:normAutofit/>
          </a:bodyPr>
          <a:lstStyle/>
          <a:p>
            <a:pPr marL="82296" indent="0">
              <a:buNone/>
            </a:pPr>
            <a:r>
              <a:rPr lang="en-US" dirty="0" smtClean="0"/>
              <a:t>I wanted:</a:t>
            </a:r>
          </a:p>
          <a:p>
            <a:r>
              <a:rPr lang="en-US" dirty="0" smtClean="0"/>
              <a:t>100-200 stocks per screen</a:t>
            </a:r>
          </a:p>
          <a:p>
            <a:r>
              <a:rPr lang="en-US" dirty="0" smtClean="0"/>
              <a:t>I wanted to spend 2-3 hours per screen, each week</a:t>
            </a:r>
          </a:p>
          <a:p>
            <a:r>
              <a:rPr lang="en-US" dirty="0" smtClean="0"/>
              <a:t>Our factors changed based on what kind of stocks we needed in the portfolios</a:t>
            </a:r>
          </a:p>
          <a:p>
            <a:r>
              <a:rPr lang="en-US" dirty="0" smtClean="0"/>
              <a:t>I believe in the “panning for gold” approach vs. the benchmark beater approach</a:t>
            </a:r>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15</a:t>
            </a:fld>
            <a:endParaRPr lang="en-US"/>
          </a:p>
        </p:txBody>
      </p:sp>
    </p:spTree>
    <p:extLst>
      <p:ext uri="{BB962C8B-B14F-4D97-AF65-F5344CB8AC3E}">
        <p14:creationId xmlns:p14="http://schemas.microsoft.com/office/powerpoint/2010/main" val="3712993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Screening</a:t>
            </a:r>
            <a:endParaRPr lang="en-US" dirty="0"/>
          </a:p>
        </p:txBody>
      </p:sp>
      <p:sp>
        <p:nvSpPr>
          <p:cNvPr id="3" name="Content Placeholder 2"/>
          <p:cNvSpPr>
            <a:spLocks noGrp="1"/>
          </p:cNvSpPr>
          <p:nvPr>
            <p:ph idx="1"/>
          </p:nvPr>
        </p:nvSpPr>
        <p:spPr/>
        <p:txBody>
          <a:bodyPr>
            <a:normAutofit/>
          </a:bodyPr>
          <a:lstStyle/>
          <a:p>
            <a:r>
              <a:rPr lang="en-US" dirty="0" smtClean="0"/>
              <a:t>I had many reports in </a:t>
            </a:r>
            <a:r>
              <a:rPr lang="en-US" dirty="0" err="1" smtClean="0"/>
              <a:t>Factset</a:t>
            </a:r>
            <a:r>
              <a:rPr lang="en-US" dirty="0" smtClean="0"/>
              <a:t>, Bloomberg, and Baseline constructed to optimized screening review</a:t>
            </a:r>
          </a:p>
          <a:p>
            <a:r>
              <a:rPr lang="en-US" dirty="0" smtClean="0"/>
              <a:t>First cut, I would look at each stock for two minutes each, or so</a:t>
            </a:r>
          </a:p>
          <a:p>
            <a:r>
              <a:rPr lang="en-US" dirty="0" smtClean="0"/>
              <a:t>Next cut I would dig deeper, looking more into valuation, growth rates, and key drivers</a:t>
            </a:r>
          </a:p>
          <a:p>
            <a:r>
              <a:rPr lang="en-US" dirty="0" smtClean="0"/>
              <a:t>I would narrow my list to 3-5 stocks</a:t>
            </a:r>
          </a:p>
          <a:p>
            <a:r>
              <a:rPr lang="en-US" dirty="0" smtClean="0"/>
              <a:t>Each member of my team would do the same</a:t>
            </a:r>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16</a:t>
            </a:fld>
            <a:endParaRPr lang="en-US"/>
          </a:p>
        </p:txBody>
      </p:sp>
    </p:spTree>
    <p:extLst>
      <p:ext uri="{BB962C8B-B14F-4D97-AF65-F5344CB8AC3E}">
        <p14:creationId xmlns:p14="http://schemas.microsoft.com/office/powerpoint/2010/main" val="1418003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Screening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 would then review our 3-5 each as a team, with overlap and some more cutting, we’d usually have about 10 names to research</a:t>
            </a:r>
          </a:p>
          <a:p>
            <a:endParaRPr lang="en-US" dirty="0"/>
          </a:p>
          <a:p>
            <a:r>
              <a:rPr lang="en-US" dirty="0" smtClean="0"/>
              <a:t>Screening is as much an art as a science; it’s not really quantitative event or it would be solved by now</a:t>
            </a:r>
          </a:p>
          <a:p>
            <a:r>
              <a:rPr lang="en-US" dirty="0" smtClean="0"/>
              <a:t>Screening is highly imperfect, and I spent a lot of time trying to improve how we did it, what we looked for, etc.</a:t>
            </a:r>
          </a:p>
          <a:p>
            <a:r>
              <a:rPr lang="en-US" dirty="0" smtClean="0"/>
              <a:t>To this day, I think improving the screens (based on our approach) would have the biggest ROI of any contributor to performance</a:t>
            </a:r>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17</a:t>
            </a:fld>
            <a:endParaRPr lang="en-US"/>
          </a:p>
        </p:txBody>
      </p:sp>
    </p:spTree>
    <p:extLst>
      <p:ext uri="{BB962C8B-B14F-4D97-AF65-F5344CB8AC3E}">
        <p14:creationId xmlns:p14="http://schemas.microsoft.com/office/powerpoint/2010/main" val="3096199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Screening</a:t>
            </a:r>
            <a:endParaRPr lang="en-US" dirty="0"/>
          </a:p>
        </p:txBody>
      </p:sp>
      <p:sp>
        <p:nvSpPr>
          <p:cNvPr id="3" name="Content Placeholder 2"/>
          <p:cNvSpPr>
            <a:spLocks noGrp="1"/>
          </p:cNvSpPr>
          <p:nvPr>
            <p:ph idx="1"/>
          </p:nvPr>
        </p:nvSpPr>
        <p:spPr/>
        <p:txBody>
          <a:bodyPr>
            <a:normAutofit/>
          </a:bodyPr>
          <a:lstStyle/>
          <a:p>
            <a:pPr marL="402336" lvl="1" indent="0">
              <a:buNone/>
            </a:pPr>
            <a:r>
              <a:rPr lang="en-US" dirty="0" smtClean="0"/>
              <a:t>“Panning for Gold” vs. Benchmark Beater</a:t>
            </a:r>
          </a:p>
          <a:p>
            <a:pPr lvl="1"/>
            <a:r>
              <a:rPr lang="en-US" dirty="0" smtClean="0"/>
              <a:t>Benchmark screens seek to generate an entire list of stocks that should beat the market,  usually by a small margin. The screen would be based on one or more known or proprietary factors to exploit</a:t>
            </a:r>
          </a:p>
          <a:p>
            <a:pPr lvl="1"/>
            <a:r>
              <a:rPr lang="en-US" dirty="0" smtClean="0"/>
              <a:t>Panning for Gold accepts that a huge majority of the stocks will NOT beat the market, but that a small handful will beat the market by a large amount. </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18</a:t>
            </a:fld>
            <a:endParaRPr lang="en-US"/>
          </a:p>
        </p:txBody>
      </p:sp>
    </p:spTree>
    <p:extLst>
      <p:ext uri="{BB962C8B-B14F-4D97-AF65-F5344CB8AC3E}">
        <p14:creationId xmlns:p14="http://schemas.microsoft.com/office/powerpoint/2010/main" val="3096199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Screening - Example</a:t>
            </a:r>
            <a:endParaRPr lang="en-US" dirty="0"/>
          </a:p>
        </p:txBody>
      </p:sp>
      <p:sp>
        <p:nvSpPr>
          <p:cNvPr id="3" name="Content Placeholder 2"/>
          <p:cNvSpPr>
            <a:spLocks noGrp="1"/>
          </p:cNvSpPr>
          <p:nvPr>
            <p:ph idx="1"/>
          </p:nvPr>
        </p:nvSpPr>
        <p:spPr/>
        <p:txBody>
          <a:bodyPr>
            <a:normAutofit/>
          </a:bodyPr>
          <a:lstStyle/>
          <a:p>
            <a:pPr lvl="1"/>
            <a:r>
              <a:rPr lang="en-US" dirty="0" smtClean="0"/>
              <a:t>Historic Revenue Growth of 15%+</a:t>
            </a:r>
          </a:p>
          <a:p>
            <a:pPr lvl="1"/>
            <a:r>
              <a:rPr lang="en-US" dirty="0" smtClean="0"/>
              <a:t>P/E ratio of 15 or less</a:t>
            </a:r>
          </a:p>
          <a:p>
            <a:pPr lvl="1"/>
            <a:r>
              <a:rPr lang="en-US" dirty="0" smtClean="0"/>
              <a:t>ROE of 15% of higher</a:t>
            </a:r>
          </a:p>
          <a:p>
            <a:pPr lvl="1"/>
            <a:endParaRPr lang="en-US" dirty="0"/>
          </a:p>
          <a:p>
            <a:pPr marL="402336" lvl="1" indent="0">
              <a:buNone/>
            </a:pPr>
            <a:r>
              <a:rPr lang="en-US" dirty="0" smtClean="0"/>
              <a:t>This would a classic screen run by a growth oriented investor, except that you are looking for hidden treasure where everyone has already picked everything over. If you want to find winners, you need to be a little more flexible.</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19</a:t>
            </a:fld>
            <a:endParaRPr lang="en-US"/>
          </a:p>
        </p:txBody>
      </p:sp>
    </p:spTree>
    <p:extLst>
      <p:ext uri="{BB962C8B-B14F-4D97-AF65-F5344CB8AC3E}">
        <p14:creationId xmlns:p14="http://schemas.microsoft.com/office/powerpoint/2010/main" val="3994282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Initial Public Offerings</a:t>
            </a:r>
            <a:endParaRPr lang="en-US" dirty="0"/>
          </a:p>
        </p:txBody>
      </p:sp>
      <p:sp>
        <p:nvSpPr>
          <p:cNvPr id="3" name="Content Placeholder 2"/>
          <p:cNvSpPr>
            <a:spLocks noGrp="1"/>
          </p:cNvSpPr>
          <p:nvPr>
            <p:ph idx="1"/>
          </p:nvPr>
        </p:nvSpPr>
        <p:spPr>
          <a:xfrm>
            <a:off x="1435608" y="1447800"/>
            <a:ext cx="7327392" cy="4876800"/>
          </a:xfrm>
        </p:spPr>
        <p:txBody>
          <a:bodyPr>
            <a:normAutofit/>
          </a:bodyPr>
          <a:lstStyle/>
          <a:p>
            <a:r>
              <a:rPr lang="en-US" dirty="0" smtClean="0"/>
              <a:t>Company decides to go public, often with the advice/assistance of an investment bank</a:t>
            </a:r>
          </a:p>
          <a:p>
            <a:r>
              <a:rPr lang="en-US" dirty="0" smtClean="0"/>
              <a:t>An S-1 is filed</a:t>
            </a:r>
          </a:p>
          <a:p>
            <a:r>
              <a:rPr lang="en-US" dirty="0" smtClean="0"/>
              <a:t>Although the bank helped with the S-1, the syndicate department doesn’t spend any time on marketing the company until the IPO is imminent</a:t>
            </a:r>
          </a:p>
          <a:p>
            <a:r>
              <a:rPr lang="en-US" dirty="0" smtClean="0"/>
              <a:t>Syndicate begins marketing, filming a </a:t>
            </a:r>
            <a:r>
              <a:rPr lang="en-US" dirty="0" err="1" smtClean="0"/>
              <a:t>netroadshow</a:t>
            </a:r>
            <a:r>
              <a:rPr lang="en-US" dirty="0" smtClean="0"/>
              <a:t>, and taking the company on the road</a:t>
            </a:r>
          </a:p>
          <a:p>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2</a:t>
            </a:fld>
            <a:endParaRPr lang="en-US"/>
          </a:p>
        </p:txBody>
      </p:sp>
    </p:spTree>
    <p:extLst>
      <p:ext uri="{BB962C8B-B14F-4D97-AF65-F5344CB8AC3E}">
        <p14:creationId xmlns:p14="http://schemas.microsoft.com/office/powerpoint/2010/main" val="2513498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Screening - Example</a:t>
            </a:r>
            <a:endParaRPr lang="en-US" dirty="0"/>
          </a:p>
        </p:txBody>
      </p:sp>
      <p:sp>
        <p:nvSpPr>
          <p:cNvPr id="3" name="Content Placeholder 2"/>
          <p:cNvSpPr>
            <a:spLocks noGrp="1"/>
          </p:cNvSpPr>
          <p:nvPr>
            <p:ph idx="1"/>
          </p:nvPr>
        </p:nvSpPr>
        <p:spPr/>
        <p:txBody>
          <a:bodyPr>
            <a:normAutofit/>
          </a:bodyPr>
          <a:lstStyle/>
          <a:p>
            <a:pPr lvl="1"/>
            <a:r>
              <a:rPr lang="en-US" dirty="0" smtClean="0"/>
              <a:t>Historic Revenue Growth of 15%+</a:t>
            </a:r>
          </a:p>
          <a:p>
            <a:pPr lvl="1"/>
            <a:r>
              <a:rPr lang="en-US" dirty="0" smtClean="0"/>
              <a:t>P/E ratio of 15 or less</a:t>
            </a:r>
          </a:p>
          <a:p>
            <a:pPr lvl="1"/>
            <a:r>
              <a:rPr lang="en-US" dirty="0" smtClean="0"/>
              <a:t>ROE of 15% of higher</a:t>
            </a:r>
          </a:p>
          <a:p>
            <a:pPr lvl="1"/>
            <a:endParaRPr lang="en-US" dirty="0"/>
          </a:p>
          <a:p>
            <a:pPr marL="402336" lvl="1" indent="0">
              <a:buNone/>
            </a:pPr>
            <a:r>
              <a:rPr lang="en-US" dirty="0" smtClean="0"/>
              <a:t>This would a classic screen run by a growth oriented investor, except that you are looking for hidden treasure where everyone has already picked everything over. If you want to find winners, you need to be a little more flexible.</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20</a:t>
            </a:fld>
            <a:endParaRPr lang="en-US"/>
          </a:p>
        </p:txBody>
      </p:sp>
    </p:spTree>
    <p:extLst>
      <p:ext uri="{BB962C8B-B14F-4D97-AF65-F5344CB8AC3E}">
        <p14:creationId xmlns:p14="http://schemas.microsoft.com/office/powerpoint/2010/main" val="4254036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Screening - Books</a:t>
            </a:r>
            <a:endParaRPr lang="en-US" dirty="0"/>
          </a:p>
        </p:txBody>
      </p:sp>
      <p:sp>
        <p:nvSpPr>
          <p:cNvPr id="3" name="Content Placeholder 2"/>
          <p:cNvSpPr>
            <a:spLocks noGrp="1"/>
          </p:cNvSpPr>
          <p:nvPr>
            <p:ph idx="1"/>
          </p:nvPr>
        </p:nvSpPr>
        <p:spPr/>
        <p:txBody>
          <a:bodyPr>
            <a:normAutofit/>
          </a:bodyPr>
          <a:lstStyle/>
          <a:p>
            <a:pPr marL="402336" lvl="1" indent="0">
              <a:buNone/>
            </a:pPr>
            <a:r>
              <a:rPr lang="en-US" dirty="0" smtClean="0"/>
              <a:t>A lot of academic papers have been written on screening, and factors which lead to market outperformance</a:t>
            </a:r>
          </a:p>
          <a:p>
            <a:pPr marL="402336" lvl="1" indent="0">
              <a:buNone/>
            </a:pPr>
            <a:endParaRPr lang="en-US" dirty="0"/>
          </a:p>
          <a:p>
            <a:pPr marL="402336" lvl="1" indent="0">
              <a:buNone/>
            </a:pPr>
            <a:r>
              <a:rPr lang="en-US" dirty="0" smtClean="0"/>
              <a:t>Two I would recommend, if you are interested, are:</a:t>
            </a:r>
          </a:p>
          <a:p>
            <a:pPr marL="916686" lvl="1" indent="-514350">
              <a:buAutoNum type="arabicParenR"/>
            </a:pPr>
            <a:r>
              <a:rPr lang="en-US" i="1" dirty="0" smtClean="0"/>
              <a:t>The Little Book That Still Beats the Market </a:t>
            </a:r>
            <a:r>
              <a:rPr lang="en-US" dirty="0" smtClean="0"/>
              <a:t>– Greenblatt</a:t>
            </a:r>
          </a:p>
          <a:p>
            <a:pPr marL="916686" lvl="1" indent="-514350">
              <a:buAutoNum type="arabicParenR"/>
            </a:pPr>
            <a:r>
              <a:rPr lang="en-US" i="1" dirty="0" smtClean="0"/>
              <a:t>What Works on Wall Street </a:t>
            </a:r>
            <a:r>
              <a:rPr lang="en-US" dirty="0" smtClean="0"/>
              <a:t>– James O’Shaughnessy</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21</a:t>
            </a:fld>
            <a:endParaRPr lang="en-US"/>
          </a:p>
        </p:txBody>
      </p:sp>
    </p:spTree>
    <p:extLst>
      <p:ext uri="{BB962C8B-B14F-4D97-AF65-F5344CB8AC3E}">
        <p14:creationId xmlns:p14="http://schemas.microsoft.com/office/powerpoint/2010/main" val="1343998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Warren Buffett</a:t>
            </a:r>
            <a:endParaRPr lang="en-US" dirty="0"/>
          </a:p>
        </p:txBody>
      </p:sp>
      <p:sp>
        <p:nvSpPr>
          <p:cNvPr id="3" name="Content Placeholder 2"/>
          <p:cNvSpPr>
            <a:spLocks noGrp="1"/>
          </p:cNvSpPr>
          <p:nvPr>
            <p:ph idx="1"/>
          </p:nvPr>
        </p:nvSpPr>
        <p:spPr/>
        <p:txBody>
          <a:bodyPr>
            <a:normAutofit/>
          </a:bodyPr>
          <a:lstStyle/>
          <a:p>
            <a:pPr marL="402336" lvl="1" indent="0">
              <a:buNone/>
            </a:pPr>
            <a:r>
              <a:rPr lang="en-US" dirty="0" smtClean="0"/>
              <a:t>Like everything, it’s what someone does, not what they say. Buffett (a great investor) is a prime example of this.</a:t>
            </a:r>
          </a:p>
          <a:p>
            <a:pPr marL="402336" lvl="1" indent="0">
              <a:buNone/>
            </a:pPr>
            <a:endParaRPr lang="en-US" dirty="0"/>
          </a:p>
          <a:p>
            <a:pPr marL="402336" lvl="1" indent="0">
              <a:buNone/>
            </a:pPr>
            <a:r>
              <a:rPr lang="en-US" dirty="0" smtClean="0"/>
              <a:t>I would strongly encourage anyone interested in fundamental investing to read all of the Berkshire Hathaway “Letters from the Chairman”; if you find that particular style interesting, I recommend getting copies of OID and reading them</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22</a:t>
            </a:fld>
            <a:endParaRPr lang="en-US"/>
          </a:p>
        </p:txBody>
      </p:sp>
    </p:spTree>
    <p:extLst>
      <p:ext uri="{BB962C8B-B14F-4D97-AF65-F5344CB8AC3E}">
        <p14:creationId xmlns:p14="http://schemas.microsoft.com/office/powerpoint/2010/main" val="3922748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Warren Buffet</a:t>
            </a:r>
            <a:endParaRPr lang="en-US" dirty="0"/>
          </a:p>
        </p:txBody>
      </p:sp>
      <p:sp>
        <p:nvSpPr>
          <p:cNvPr id="3" name="Content Placeholder 2"/>
          <p:cNvSpPr>
            <a:spLocks noGrp="1"/>
          </p:cNvSpPr>
          <p:nvPr>
            <p:ph idx="1"/>
          </p:nvPr>
        </p:nvSpPr>
        <p:spPr/>
        <p:txBody>
          <a:bodyPr>
            <a:normAutofit/>
          </a:bodyPr>
          <a:lstStyle/>
          <a:p>
            <a:pPr marL="402336" lvl="1" indent="0">
              <a:buNone/>
            </a:pPr>
            <a:r>
              <a:rPr lang="en-US" dirty="0" smtClean="0"/>
              <a:t>Hedge Funds</a:t>
            </a:r>
          </a:p>
          <a:p>
            <a:pPr lvl="1"/>
            <a:r>
              <a:rPr lang="en-US" dirty="0" smtClean="0"/>
              <a:t>Buffett ran one from 1957-1968, 32.4% CAGR, no down years, lowest return was 10.4%, beat the DJIA by over 2200 bps annually</a:t>
            </a:r>
          </a:p>
          <a:p>
            <a:pPr lvl="1"/>
            <a:r>
              <a:rPr lang="en-US" dirty="0" smtClean="0"/>
              <a:t>Buffett is vocally and constantly against hedge funds; in 2008, he made a 10 year bet of $1mm, backing an index fund against 5 funds of funds (money to charity)</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23</a:t>
            </a:fld>
            <a:endParaRPr lang="en-US"/>
          </a:p>
        </p:txBody>
      </p:sp>
    </p:spTree>
    <p:extLst>
      <p:ext uri="{BB962C8B-B14F-4D97-AF65-F5344CB8AC3E}">
        <p14:creationId xmlns:p14="http://schemas.microsoft.com/office/powerpoint/2010/main" val="2076237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Warren Buffet</a:t>
            </a:r>
            <a:endParaRPr lang="en-US" dirty="0"/>
          </a:p>
        </p:txBody>
      </p:sp>
      <p:sp>
        <p:nvSpPr>
          <p:cNvPr id="3" name="Content Placeholder 2"/>
          <p:cNvSpPr>
            <a:spLocks noGrp="1"/>
          </p:cNvSpPr>
          <p:nvPr>
            <p:ph idx="1"/>
          </p:nvPr>
        </p:nvSpPr>
        <p:spPr/>
        <p:txBody>
          <a:bodyPr>
            <a:normAutofit/>
          </a:bodyPr>
          <a:lstStyle/>
          <a:p>
            <a:pPr lvl="1"/>
            <a:r>
              <a:rPr lang="en-US" dirty="0" smtClean="0"/>
              <a:t>Although Buffett has a legitimately awesome conventionally calculated track record, in his letters he always compares his performance to changes in book value vs. the market (easy to game, too)</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24</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607749"/>
            <a:ext cx="6848475" cy="26775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6237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Warren Buffett</a:t>
            </a:r>
            <a:endParaRPr lang="en-US" dirty="0"/>
          </a:p>
        </p:txBody>
      </p:sp>
      <p:sp>
        <p:nvSpPr>
          <p:cNvPr id="3" name="Content Placeholder 2"/>
          <p:cNvSpPr>
            <a:spLocks noGrp="1"/>
          </p:cNvSpPr>
          <p:nvPr>
            <p:ph idx="1"/>
          </p:nvPr>
        </p:nvSpPr>
        <p:spPr/>
        <p:txBody>
          <a:bodyPr>
            <a:normAutofit fontScale="70000" lnSpcReduction="20000"/>
          </a:bodyPr>
          <a:lstStyle/>
          <a:p>
            <a:pPr marL="128016" indent="0" algn="ctr">
              <a:buNone/>
            </a:pPr>
            <a:r>
              <a:rPr lang="en-US" dirty="0" smtClean="0"/>
              <a:t>“</a:t>
            </a:r>
            <a:r>
              <a:rPr lang="en-US" dirty="0"/>
              <a:t>Derivatives are financial weapons of mass </a:t>
            </a:r>
            <a:r>
              <a:rPr lang="en-US" dirty="0" smtClean="0"/>
              <a:t>destruction.”</a:t>
            </a:r>
          </a:p>
          <a:p>
            <a:pPr marL="128016" indent="0" algn="ctr">
              <a:buNone/>
            </a:pPr>
            <a:r>
              <a:rPr lang="en-US" dirty="0" smtClean="0"/>
              <a:t>“</a:t>
            </a:r>
            <a:r>
              <a:rPr lang="en-US" dirty="0"/>
              <a:t>I view derivatives as time bombs, both for the parties that deal in them and the economic system</a:t>
            </a:r>
            <a:r>
              <a:rPr lang="en-US" dirty="0" smtClean="0"/>
              <a:t>.”</a:t>
            </a:r>
          </a:p>
          <a:p>
            <a:pPr marL="585216" indent="-457200"/>
            <a:r>
              <a:rPr lang="en-US" dirty="0" smtClean="0"/>
              <a:t>Buffett owns several insurance and reinsurance companies</a:t>
            </a:r>
          </a:p>
          <a:p>
            <a:pPr marL="585216" indent="-457200"/>
            <a:r>
              <a:rPr lang="en-US" dirty="0" smtClean="0"/>
              <a:t>Buffett was one of the few buyers of last resort for LTCM and Bear Stearns (not the companies, the assets)</a:t>
            </a:r>
          </a:p>
          <a:p>
            <a:pPr marL="585216" indent="-457200"/>
            <a:r>
              <a:rPr lang="en-US" dirty="0" smtClean="0"/>
              <a:t>He has a long history of using options and futures</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25</a:t>
            </a:fld>
            <a:endParaRPr lang="en-US"/>
          </a:p>
        </p:txBody>
      </p:sp>
    </p:spTree>
    <p:extLst>
      <p:ext uri="{BB962C8B-B14F-4D97-AF65-F5344CB8AC3E}">
        <p14:creationId xmlns:p14="http://schemas.microsoft.com/office/powerpoint/2010/main" val="1544843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Warren Buffett</a:t>
            </a:r>
            <a:endParaRPr lang="en-US" dirty="0"/>
          </a:p>
        </p:txBody>
      </p:sp>
      <p:sp>
        <p:nvSpPr>
          <p:cNvPr id="3" name="Content Placeholder 2"/>
          <p:cNvSpPr>
            <a:spLocks noGrp="1"/>
          </p:cNvSpPr>
          <p:nvPr>
            <p:ph idx="1"/>
          </p:nvPr>
        </p:nvSpPr>
        <p:spPr/>
        <p:txBody>
          <a:bodyPr>
            <a:normAutofit fontScale="70000" lnSpcReduction="20000"/>
          </a:bodyPr>
          <a:lstStyle/>
          <a:p>
            <a:pPr marL="128016" indent="0">
              <a:buNone/>
            </a:pPr>
            <a:r>
              <a:rPr lang="en-US" dirty="0" smtClean="0"/>
              <a:t>Buffet is often very contradictory</a:t>
            </a:r>
          </a:p>
          <a:p>
            <a:pPr marL="585216" indent="-457200"/>
            <a:r>
              <a:rPr lang="en-US" dirty="0" smtClean="0"/>
              <a:t>He wraps himself in a “plain folks” veneer, but he is very sophisticated</a:t>
            </a:r>
          </a:p>
          <a:p>
            <a:pPr marL="585216" indent="-457200"/>
            <a:r>
              <a:rPr lang="en-US" dirty="0" smtClean="0"/>
              <a:t>His advice is aimed at Main Street, but since he rarely follows it personally, he risks appearing hypocritical</a:t>
            </a:r>
          </a:p>
          <a:p>
            <a:pPr marL="585216" indent="-457200"/>
            <a:r>
              <a:rPr lang="en-US" dirty="0" smtClean="0"/>
              <a:t>He is very unconventional in his thinking and his lifestyle</a:t>
            </a:r>
          </a:p>
          <a:p>
            <a:pPr marL="585216" indent="-457200"/>
            <a:r>
              <a:rPr lang="en-US" dirty="0" smtClean="0"/>
              <a:t>An academic paper in 2008 proved his returns come largely from large cap growth stocks, not value investments; obviously he prefers the label “value investor”</a:t>
            </a:r>
          </a:p>
          <a:p>
            <a:pPr marL="585216" indent="-457200"/>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26</a:t>
            </a:fld>
            <a:endParaRPr lang="en-US"/>
          </a:p>
        </p:txBody>
      </p:sp>
    </p:spTree>
    <p:extLst>
      <p:ext uri="{BB962C8B-B14F-4D97-AF65-F5344CB8AC3E}">
        <p14:creationId xmlns:p14="http://schemas.microsoft.com/office/powerpoint/2010/main" val="1623350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Warren Buffett</a:t>
            </a:r>
            <a:endParaRPr lang="en-US" dirty="0"/>
          </a:p>
        </p:txBody>
      </p:sp>
      <p:sp>
        <p:nvSpPr>
          <p:cNvPr id="3" name="Content Placeholder 2"/>
          <p:cNvSpPr>
            <a:spLocks noGrp="1"/>
          </p:cNvSpPr>
          <p:nvPr>
            <p:ph idx="1"/>
          </p:nvPr>
        </p:nvSpPr>
        <p:spPr/>
        <p:txBody>
          <a:bodyPr>
            <a:normAutofit fontScale="47500" lnSpcReduction="20000"/>
          </a:bodyPr>
          <a:lstStyle/>
          <a:p>
            <a:pPr marL="128016" indent="0">
              <a:buNone/>
            </a:pPr>
            <a:r>
              <a:rPr lang="en-US" dirty="0" smtClean="0"/>
              <a:t>I am not negative on Buffett</a:t>
            </a:r>
          </a:p>
          <a:p>
            <a:pPr marL="585216" indent="-457200"/>
            <a:r>
              <a:rPr lang="en-US" dirty="0" smtClean="0"/>
              <a:t>He is clearly a great investor</a:t>
            </a:r>
          </a:p>
          <a:p>
            <a:pPr marL="585216" indent="-457200"/>
            <a:r>
              <a:rPr lang="en-US" dirty="0" smtClean="0"/>
              <a:t>I think he’s one of the best investors ever, and he is very admirable</a:t>
            </a:r>
          </a:p>
          <a:p>
            <a:pPr marL="585216" indent="-457200"/>
            <a:r>
              <a:rPr lang="en-US" dirty="0" smtClean="0"/>
              <a:t>I try to read anything he writes (if you read just one, try “</a:t>
            </a:r>
            <a:r>
              <a:rPr lang="en-US" dirty="0" err="1" smtClean="0"/>
              <a:t>Superinvestors</a:t>
            </a:r>
            <a:r>
              <a:rPr lang="en-US" dirty="0" smtClean="0"/>
              <a:t> of Graham and </a:t>
            </a:r>
            <a:r>
              <a:rPr lang="en-US" dirty="0" err="1" smtClean="0"/>
              <a:t>Doddsville</a:t>
            </a:r>
            <a:r>
              <a:rPr lang="en-US" dirty="0" smtClean="0"/>
              <a:t>”)</a:t>
            </a:r>
          </a:p>
          <a:p>
            <a:pPr marL="585216" indent="-457200"/>
            <a:endParaRPr lang="en-US" dirty="0"/>
          </a:p>
          <a:p>
            <a:pPr marL="128016" indent="0">
              <a:buNone/>
            </a:pPr>
            <a:r>
              <a:rPr lang="en-US" dirty="0" smtClean="0"/>
              <a:t>However,</a:t>
            </a:r>
          </a:p>
          <a:p>
            <a:pPr marL="585216" indent="-457200"/>
            <a:r>
              <a:rPr lang="en-US" dirty="0" smtClean="0"/>
              <a:t>You should never read a book by its cover</a:t>
            </a:r>
          </a:p>
          <a:p>
            <a:pPr marL="585216" indent="-457200"/>
            <a:r>
              <a:rPr lang="en-US" dirty="0" smtClean="0"/>
              <a:t>You need to operate on the basis of what you see (and think about) vs. what you hear (or are told)</a:t>
            </a:r>
          </a:p>
          <a:p>
            <a:pPr marL="585216" indent="-457200"/>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27</a:t>
            </a:fld>
            <a:endParaRPr lang="en-US"/>
          </a:p>
        </p:txBody>
      </p:sp>
    </p:spTree>
    <p:extLst>
      <p:ext uri="{BB962C8B-B14F-4D97-AF65-F5344CB8AC3E}">
        <p14:creationId xmlns:p14="http://schemas.microsoft.com/office/powerpoint/2010/main" val="409231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p:txBody>
          <a:bodyPr>
            <a:normAutofit/>
          </a:bodyPr>
          <a:lstStyle/>
          <a:p>
            <a:r>
              <a:rPr lang="en-US" dirty="0" smtClean="0"/>
              <a:t>Psychology has always impacted markets (Mackay)</a:t>
            </a:r>
          </a:p>
          <a:p>
            <a:r>
              <a:rPr lang="en-US" dirty="0" smtClean="0"/>
              <a:t>Really got its start with </a:t>
            </a:r>
            <a:r>
              <a:rPr lang="en-US" dirty="0" err="1" smtClean="0"/>
              <a:t>Tversky</a:t>
            </a:r>
            <a:r>
              <a:rPr lang="en-US" dirty="0" smtClean="0"/>
              <a:t> and </a:t>
            </a:r>
            <a:r>
              <a:rPr lang="en-US" dirty="0" err="1" smtClean="0"/>
              <a:t>Kahneman</a:t>
            </a:r>
            <a:endParaRPr lang="en-US" dirty="0" smtClean="0"/>
          </a:p>
          <a:p>
            <a:r>
              <a:rPr lang="en-US" dirty="0" smtClean="0"/>
              <a:t>Became popular in the late 1990s, when Michael </a:t>
            </a:r>
            <a:r>
              <a:rPr lang="en-US" dirty="0" err="1" smtClean="0"/>
              <a:t>Mauboussin</a:t>
            </a:r>
            <a:r>
              <a:rPr lang="en-US" dirty="0" smtClean="0"/>
              <a:t>, Terrence </a:t>
            </a:r>
            <a:r>
              <a:rPr lang="en-US" dirty="0" err="1" smtClean="0"/>
              <a:t>Odean</a:t>
            </a:r>
            <a:r>
              <a:rPr lang="en-US" dirty="0" smtClean="0"/>
              <a:t>, and Richard </a:t>
            </a:r>
            <a:r>
              <a:rPr lang="en-US" dirty="0" err="1" smtClean="0"/>
              <a:t>Thaler</a:t>
            </a:r>
            <a:r>
              <a:rPr lang="en-US" dirty="0" smtClean="0"/>
              <a:t> published a variety of works for the layman</a:t>
            </a:r>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28</a:t>
            </a:fld>
            <a:endParaRPr lang="en-US"/>
          </a:p>
        </p:txBody>
      </p:sp>
    </p:spTree>
    <p:extLst>
      <p:ext uri="{BB962C8B-B14F-4D97-AF65-F5344CB8AC3E}">
        <p14:creationId xmlns:p14="http://schemas.microsoft.com/office/powerpoint/2010/main" val="1311286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2209800"/>
            <a:ext cx="7498080" cy="4038600"/>
          </a:xfrm>
        </p:spPr>
        <p:txBody>
          <a:bodyPr>
            <a:normAutofit/>
          </a:bodyPr>
          <a:lstStyle/>
          <a:p>
            <a:pPr marL="82296" indent="0" algn="ctr">
              <a:buNone/>
            </a:pPr>
            <a:r>
              <a:rPr lang="en-US" dirty="0" smtClean="0"/>
              <a:t>Who here is an above average driver?</a:t>
            </a:r>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29</a:t>
            </a:fld>
            <a:endParaRPr lang="en-US"/>
          </a:p>
        </p:txBody>
      </p:sp>
    </p:spTree>
    <p:extLst>
      <p:ext uri="{BB962C8B-B14F-4D97-AF65-F5344CB8AC3E}">
        <p14:creationId xmlns:p14="http://schemas.microsoft.com/office/powerpoint/2010/main" val="434600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Initial Public Offerings</a:t>
            </a:r>
            <a:endParaRPr lang="en-US" dirty="0"/>
          </a:p>
        </p:txBody>
      </p:sp>
      <p:sp>
        <p:nvSpPr>
          <p:cNvPr id="3" name="Content Placeholder 2"/>
          <p:cNvSpPr>
            <a:spLocks noGrp="1"/>
          </p:cNvSpPr>
          <p:nvPr>
            <p:ph idx="1"/>
          </p:nvPr>
        </p:nvSpPr>
        <p:spPr>
          <a:xfrm>
            <a:off x="1435608" y="1447800"/>
            <a:ext cx="7327392" cy="4876800"/>
          </a:xfrm>
        </p:spPr>
        <p:txBody>
          <a:bodyPr>
            <a:normAutofit fontScale="85000" lnSpcReduction="10000"/>
          </a:bodyPr>
          <a:lstStyle/>
          <a:p>
            <a:r>
              <a:rPr lang="en-US" dirty="0" smtClean="0"/>
              <a:t>Research analysts and bankers assist in the marketing process</a:t>
            </a:r>
          </a:p>
          <a:p>
            <a:r>
              <a:rPr lang="en-US" dirty="0" smtClean="0"/>
              <a:t>The bank offers the shares as either principal (rare these days) or agent</a:t>
            </a:r>
          </a:p>
          <a:p>
            <a:r>
              <a:rPr lang="en-US" dirty="0" smtClean="0"/>
              <a:t>In conjunction with management, the bank decides how to allocate the shares amongst its clients</a:t>
            </a:r>
          </a:p>
          <a:p>
            <a:r>
              <a:rPr lang="en-US" dirty="0" smtClean="0"/>
              <a:t>Trading opens</a:t>
            </a:r>
          </a:p>
          <a:p>
            <a:r>
              <a:rPr lang="en-US" dirty="0" smtClean="0"/>
              <a:t>The stock is not lendable for 30 days (can’t be levered against or shorted, also there are no exchange traded options available)</a:t>
            </a:r>
          </a:p>
          <a:p>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a:t>
            </a:fld>
            <a:endParaRPr lang="en-US"/>
          </a:p>
        </p:txBody>
      </p:sp>
    </p:spTree>
    <p:extLst>
      <p:ext uri="{BB962C8B-B14F-4D97-AF65-F5344CB8AC3E}">
        <p14:creationId xmlns:p14="http://schemas.microsoft.com/office/powerpoint/2010/main" val="3774861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876800"/>
          </a:xfrm>
        </p:spPr>
        <p:txBody>
          <a:bodyPr>
            <a:normAutofit/>
          </a:bodyPr>
          <a:lstStyle/>
          <a:p>
            <a:pPr marL="82296" indent="0" algn="ctr">
              <a:buNone/>
            </a:pPr>
            <a:r>
              <a:rPr lang="en-US" dirty="0" smtClean="0"/>
              <a:t>Who here is an above average driver?</a:t>
            </a:r>
          </a:p>
          <a:p>
            <a:pPr marL="82296" indent="0" algn="ctr">
              <a:buNone/>
            </a:pPr>
            <a:r>
              <a:rPr lang="en-US" dirty="0" smtClean="0"/>
              <a:t>Usually the answer is about 88%</a:t>
            </a:r>
          </a:p>
          <a:p>
            <a:pPr marL="82296" indent="0" algn="ctr">
              <a:buNone/>
            </a:pPr>
            <a:r>
              <a:rPr lang="en-US" dirty="0" smtClean="0"/>
              <a:t>This question tested the heuristic of “over confidence”; in the stock market, men are usually extremely over confident, women less so; women tend to trade less because of that, and usually have better results…</a:t>
            </a:r>
          </a:p>
          <a:p>
            <a:pPr marL="82296" indent="0" algn="ctr">
              <a:buNone/>
            </a:pPr>
            <a:endParaRPr lang="en-US" dirty="0"/>
          </a:p>
          <a:p>
            <a:pPr marL="82296" indent="0" algn="ctr">
              <a:buNone/>
            </a:pPr>
            <a:r>
              <a:rPr lang="en-US" dirty="0" smtClean="0"/>
              <a:t>“How much money would you have to win in order to bet $100 on a coin toss?”</a:t>
            </a:r>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30</a:t>
            </a:fld>
            <a:endParaRPr lang="en-US"/>
          </a:p>
        </p:txBody>
      </p:sp>
    </p:spTree>
    <p:extLst>
      <p:ext uri="{BB962C8B-B14F-4D97-AF65-F5344CB8AC3E}">
        <p14:creationId xmlns:p14="http://schemas.microsoft.com/office/powerpoint/2010/main" val="1744382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876800"/>
          </a:xfrm>
        </p:spPr>
        <p:txBody>
          <a:bodyPr>
            <a:normAutofit/>
          </a:bodyPr>
          <a:lstStyle/>
          <a:p>
            <a:pPr marL="82296" indent="0" algn="ctr">
              <a:buNone/>
            </a:pPr>
            <a:r>
              <a:rPr lang="en-US" dirty="0" smtClean="0"/>
              <a:t>“How much money would have to win in order to bet $100 on a coin toss?”</a:t>
            </a:r>
          </a:p>
          <a:p>
            <a:pPr marL="82296" indent="0" algn="ctr">
              <a:buNone/>
            </a:pPr>
            <a:r>
              <a:rPr lang="en-US" dirty="0" smtClean="0"/>
              <a:t>The answer is usually about $200 or higher; the question tests risk aversion and decision timidity; of course, the theoretically correct  answer is $100 or $101 (neutral or positive expected return)</a:t>
            </a:r>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31</a:t>
            </a:fld>
            <a:endParaRPr lang="en-US"/>
          </a:p>
        </p:txBody>
      </p:sp>
    </p:spTree>
    <p:extLst>
      <p:ext uri="{BB962C8B-B14F-4D97-AF65-F5344CB8AC3E}">
        <p14:creationId xmlns:p14="http://schemas.microsoft.com/office/powerpoint/2010/main" val="950056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419600"/>
          </a:xfrm>
        </p:spPr>
        <p:txBody>
          <a:bodyPr>
            <a:normAutofit/>
          </a:bodyPr>
          <a:lstStyle/>
          <a:p>
            <a:pPr marL="82296" indent="0" algn="ctr">
              <a:buNone/>
            </a:pPr>
            <a:r>
              <a:rPr lang="en-US" dirty="0" smtClean="0"/>
              <a:t>Which would you prefer?</a:t>
            </a:r>
          </a:p>
          <a:p>
            <a:pPr marL="82296" indent="0" algn="ctr">
              <a:buNone/>
            </a:pPr>
            <a:endParaRPr lang="en-US" dirty="0"/>
          </a:p>
          <a:p>
            <a:pPr marL="82296" indent="0">
              <a:buNone/>
            </a:pPr>
            <a:r>
              <a:rPr lang="en-US" dirty="0" smtClean="0"/>
              <a:t>Decision 1:</a:t>
            </a:r>
          </a:p>
          <a:p>
            <a:pPr marL="82296" indent="0">
              <a:buNone/>
            </a:pPr>
            <a:r>
              <a:rPr lang="en-US" dirty="0"/>
              <a:t>	</a:t>
            </a:r>
            <a:r>
              <a:rPr lang="en-US" dirty="0" smtClean="0"/>
              <a:t>A: Sure gain of $240</a:t>
            </a:r>
          </a:p>
          <a:p>
            <a:pPr marL="82296" indent="0">
              <a:buNone/>
            </a:pPr>
            <a:r>
              <a:rPr lang="en-US" dirty="0"/>
              <a:t>	</a:t>
            </a:r>
            <a:r>
              <a:rPr lang="en-US" dirty="0" smtClean="0"/>
              <a:t>B: A 25% chance to gain $1,000</a:t>
            </a:r>
          </a:p>
          <a:p>
            <a:pPr marL="82296" indent="0">
              <a:buNone/>
            </a:pPr>
            <a:endParaRPr lang="en-US" dirty="0"/>
          </a:p>
          <a:p>
            <a:pPr marL="82296" indent="0">
              <a:buNone/>
            </a:pPr>
            <a:r>
              <a:rPr lang="en-US" dirty="0" smtClean="0"/>
              <a:t>Decision 2:</a:t>
            </a:r>
          </a:p>
          <a:p>
            <a:pPr marL="82296" indent="0">
              <a:buNone/>
            </a:pPr>
            <a:r>
              <a:rPr lang="en-US" dirty="0" smtClean="0"/>
              <a:t>	C: A sure loss of $750</a:t>
            </a:r>
          </a:p>
          <a:p>
            <a:pPr marL="82296" indent="0">
              <a:buNone/>
            </a:pPr>
            <a:r>
              <a:rPr lang="en-US" dirty="0"/>
              <a:t>	D</a:t>
            </a:r>
            <a:r>
              <a:rPr lang="en-US" dirty="0" smtClean="0"/>
              <a:t>: A 75% chance to lose $1,000</a:t>
            </a:r>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32</a:t>
            </a:fld>
            <a:endParaRPr lang="en-US"/>
          </a:p>
        </p:txBody>
      </p:sp>
      <p:sp>
        <p:nvSpPr>
          <p:cNvPr id="6" name="Content Placeholder 2"/>
          <p:cNvSpPr txBox="1">
            <a:spLocks/>
          </p:cNvSpPr>
          <p:nvPr/>
        </p:nvSpPr>
        <p:spPr>
          <a:xfrm>
            <a:off x="1447800" y="5791200"/>
            <a:ext cx="7498080" cy="609600"/>
          </a:xfrm>
          <a:prstGeom prst="rect">
            <a:avLst/>
          </a:prstGeom>
        </p:spPr>
        <p:txBody>
          <a:bodyPr>
            <a:normAutofit/>
          </a:bodyPr>
          <a:lst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a:lstStyle>
          <a:p>
            <a:pPr marL="82296" indent="0">
              <a:lnSpc>
                <a:spcPct val="120000"/>
              </a:lnSpc>
              <a:buFont typeface="Wingdings 2"/>
              <a:buNone/>
            </a:pPr>
            <a:r>
              <a:rPr lang="en-US" sz="1000" i="1" dirty="0" smtClean="0"/>
              <a:t>The original basis of Behavioral Finance was Prospect Theory, developed by </a:t>
            </a:r>
            <a:r>
              <a:rPr lang="en-US" sz="1000" i="1" dirty="0" err="1" smtClean="0"/>
              <a:t>Tversky</a:t>
            </a:r>
            <a:r>
              <a:rPr lang="en-US" sz="1000" i="1" dirty="0" smtClean="0"/>
              <a:t> and </a:t>
            </a:r>
            <a:r>
              <a:rPr lang="en-US" sz="1000" i="1" dirty="0" err="1" smtClean="0"/>
              <a:t>Kahneman</a:t>
            </a:r>
            <a:r>
              <a:rPr lang="en-US" sz="1000" i="1" dirty="0" smtClean="0"/>
              <a:t>. Sadly, </a:t>
            </a:r>
            <a:r>
              <a:rPr lang="en-US" sz="1000" i="1" dirty="0" err="1" smtClean="0"/>
              <a:t>Tversky</a:t>
            </a:r>
            <a:r>
              <a:rPr lang="en-US" sz="1000" i="1" dirty="0" smtClean="0"/>
              <a:t> never got a Nobel because the award is never given posthumously.</a:t>
            </a:r>
          </a:p>
          <a:p>
            <a:pPr marL="82296" indent="0" algn="ctr">
              <a:buFont typeface="Wingdings 2"/>
              <a:buNone/>
            </a:pPr>
            <a:endParaRPr lang="en-US" dirty="0" smtClean="0"/>
          </a:p>
          <a:p>
            <a:pPr marL="82296" indent="0" algn="ctr">
              <a:buFont typeface="Wingdings 2"/>
              <a:buNone/>
            </a:pPr>
            <a:endParaRPr lang="en-US" dirty="0" smtClean="0"/>
          </a:p>
          <a:p>
            <a:pPr marL="82296" indent="0" algn="ctr">
              <a:buFont typeface="Wingdings 2"/>
              <a:buNone/>
            </a:pPr>
            <a:endParaRPr lang="en-US" dirty="0" smtClean="0"/>
          </a:p>
          <a:p>
            <a:pPr marL="82296" indent="0" algn="ctr">
              <a:buFont typeface="Wingdings 2"/>
              <a:buNone/>
            </a:pPr>
            <a:endParaRPr lang="en-US" dirty="0" smtClean="0"/>
          </a:p>
          <a:p>
            <a:pPr marL="82296" indent="0" algn="ctr">
              <a:buFont typeface="Wingdings 2"/>
              <a:buNone/>
            </a:pPr>
            <a:endParaRPr lang="en-US" dirty="0" smtClean="0"/>
          </a:p>
          <a:p>
            <a:pPr marL="402336" lvl="1" indent="0">
              <a:buFont typeface="Verdana"/>
              <a:buNone/>
            </a:pPr>
            <a:endParaRPr lang="en-US" dirty="0"/>
          </a:p>
        </p:txBody>
      </p:sp>
    </p:spTree>
    <p:extLst>
      <p:ext uri="{BB962C8B-B14F-4D97-AF65-F5344CB8AC3E}">
        <p14:creationId xmlns:p14="http://schemas.microsoft.com/office/powerpoint/2010/main" val="18580023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876800"/>
          </a:xfrm>
        </p:spPr>
        <p:txBody>
          <a:bodyPr>
            <a:normAutofit/>
          </a:bodyPr>
          <a:lstStyle/>
          <a:p>
            <a:pPr marL="82296" indent="0" algn="ctr">
              <a:buNone/>
            </a:pPr>
            <a:r>
              <a:rPr lang="en-US" dirty="0" smtClean="0"/>
              <a:t>In Amos </a:t>
            </a:r>
            <a:r>
              <a:rPr lang="en-US" dirty="0" err="1" smtClean="0"/>
              <a:t>Tversky’s</a:t>
            </a:r>
            <a:r>
              <a:rPr lang="en-US" dirty="0" smtClean="0"/>
              <a:t> Studies:</a:t>
            </a:r>
          </a:p>
          <a:p>
            <a:pPr marL="82296" indent="0" algn="ctr">
              <a:buNone/>
            </a:pPr>
            <a:endParaRPr lang="en-US" dirty="0"/>
          </a:p>
          <a:p>
            <a:pPr marL="82296" indent="0" algn="ctr">
              <a:buNone/>
            </a:pPr>
            <a:r>
              <a:rPr lang="en-US" dirty="0" smtClean="0"/>
              <a:t>Given a choice of A or B, 84% chose A</a:t>
            </a:r>
          </a:p>
          <a:p>
            <a:pPr marL="82296" indent="0" algn="ctr">
              <a:buNone/>
            </a:pPr>
            <a:endParaRPr lang="en-US" dirty="0"/>
          </a:p>
          <a:p>
            <a:pPr marL="82296" indent="0" algn="ctr">
              <a:buNone/>
            </a:pPr>
            <a:r>
              <a:rPr lang="en-US" dirty="0" smtClean="0"/>
              <a:t>Given a choice of C or D, 87% chose D</a:t>
            </a:r>
          </a:p>
          <a:p>
            <a:pPr marL="82296" indent="0" algn="ctr">
              <a:buNone/>
            </a:pPr>
            <a:endParaRPr lang="en-US" dirty="0"/>
          </a:p>
          <a:p>
            <a:pPr marL="82296" indent="0" algn="ctr">
              <a:buNone/>
            </a:pPr>
            <a:r>
              <a:rPr lang="en-US" dirty="0" smtClean="0"/>
              <a:t>Overall, 73% selected A&amp;D</a:t>
            </a:r>
          </a:p>
          <a:p>
            <a:pPr marL="82296" indent="0" algn="ctr">
              <a:buNone/>
            </a:pPr>
            <a:endParaRPr lang="en-US" dirty="0" smtClean="0"/>
          </a:p>
          <a:p>
            <a:pPr marL="82296" indent="0" algn="ctr">
              <a:buNone/>
            </a:pPr>
            <a:r>
              <a:rPr lang="en-US" dirty="0" smtClean="0"/>
              <a:t>Only 3% selected B&amp;C</a:t>
            </a:r>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33</a:t>
            </a:fld>
            <a:endParaRPr lang="en-US"/>
          </a:p>
        </p:txBody>
      </p:sp>
    </p:spTree>
    <p:extLst>
      <p:ext uri="{BB962C8B-B14F-4D97-AF65-F5344CB8AC3E}">
        <p14:creationId xmlns:p14="http://schemas.microsoft.com/office/powerpoint/2010/main" val="28501425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876800"/>
          </a:xfrm>
        </p:spPr>
        <p:txBody>
          <a:bodyPr>
            <a:normAutofit fontScale="77500" lnSpcReduction="20000"/>
          </a:bodyPr>
          <a:lstStyle/>
          <a:p>
            <a:pPr marL="82296" indent="0" algn="ctr">
              <a:lnSpc>
                <a:spcPct val="120000"/>
              </a:lnSpc>
              <a:buNone/>
            </a:pPr>
            <a:r>
              <a:rPr lang="en-US" dirty="0" smtClean="0"/>
              <a:t>Aggregating the choices, you see:</a:t>
            </a:r>
          </a:p>
          <a:p>
            <a:pPr marL="82296" indent="0">
              <a:lnSpc>
                <a:spcPct val="120000"/>
              </a:lnSpc>
              <a:buNone/>
            </a:pPr>
            <a:endParaRPr lang="en-US" dirty="0" smtClean="0"/>
          </a:p>
          <a:p>
            <a:pPr marL="82296" indent="0">
              <a:lnSpc>
                <a:spcPct val="120000"/>
              </a:lnSpc>
              <a:buNone/>
            </a:pPr>
            <a:r>
              <a:rPr lang="en-US" dirty="0" smtClean="0"/>
              <a:t>A&amp;D = </a:t>
            </a:r>
          </a:p>
          <a:p>
            <a:pPr marL="603504" lvl="2" indent="0">
              <a:lnSpc>
                <a:spcPct val="120000"/>
              </a:lnSpc>
              <a:buNone/>
            </a:pPr>
            <a:r>
              <a:rPr lang="en-US" sz="2000" dirty="0"/>
              <a:t>a 25% chance to gain $240, and</a:t>
            </a:r>
          </a:p>
          <a:p>
            <a:pPr marL="603504" lvl="2" indent="0">
              <a:lnSpc>
                <a:spcPct val="120000"/>
              </a:lnSpc>
              <a:buNone/>
            </a:pPr>
            <a:r>
              <a:rPr lang="en-US" sz="2000" dirty="0"/>
              <a:t>a 75% chance of losing $760</a:t>
            </a:r>
          </a:p>
          <a:p>
            <a:pPr marL="82296" indent="0">
              <a:lnSpc>
                <a:spcPct val="120000"/>
              </a:lnSpc>
              <a:buNone/>
            </a:pPr>
            <a:endParaRPr lang="en-US" dirty="0" smtClean="0"/>
          </a:p>
          <a:p>
            <a:pPr marL="82296" indent="0">
              <a:lnSpc>
                <a:spcPct val="120000"/>
              </a:lnSpc>
              <a:buNone/>
            </a:pPr>
            <a:r>
              <a:rPr lang="en-US" dirty="0" smtClean="0"/>
              <a:t>B&amp;C =</a:t>
            </a:r>
          </a:p>
          <a:p>
            <a:pPr marL="603504" lvl="2" indent="0">
              <a:lnSpc>
                <a:spcPct val="120000"/>
              </a:lnSpc>
              <a:buNone/>
            </a:pPr>
            <a:r>
              <a:rPr lang="en-US" sz="2000" dirty="0" smtClean="0"/>
              <a:t>a 25% chance to gain $250, and</a:t>
            </a:r>
          </a:p>
          <a:p>
            <a:pPr marL="603504" lvl="2" indent="0">
              <a:lnSpc>
                <a:spcPct val="120000"/>
              </a:lnSpc>
              <a:buNone/>
            </a:pPr>
            <a:r>
              <a:rPr lang="en-US" sz="2000" dirty="0" smtClean="0"/>
              <a:t>a 75% chance of losing 750</a:t>
            </a:r>
          </a:p>
          <a:p>
            <a:pPr marL="82296" indent="0">
              <a:lnSpc>
                <a:spcPct val="120000"/>
              </a:lnSpc>
              <a:buNone/>
            </a:pPr>
            <a:endParaRPr lang="en-US" dirty="0" smtClean="0"/>
          </a:p>
          <a:p>
            <a:pPr marL="82296" indent="0" algn="ctr">
              <a:lnSpc>
                <a:spcPct val="120000"/>
              </a:lnSpc>
              <a:buNone/>
            </a:pPr>
            <a:r>
              <a:rPr lang="en-US" dirty="0" smtClean="0"/>
              <a:t>B&amp;C are superior, but most people chose A&amp;D; why does this happen?</a:t>
            </a:r>
            <a:endParaRPr lang="en-US" dirty="0"/>
          </a:p>
          <a:p>
            <a:pPr marL="82296" indent="0">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34</a:t>
            </a:fld>
            <a:endParaRPr lang="en-US"/>
          </a:p>
        </p:txBody>
      </p:sp>
    </p:spTree>
    <p:extLst>
      <p:ext uri="{BB962C8B-B14F-4D97-AF65-F5344CB8AC3E}">
        <p14:creationId xmlns:p14="http://schemas.microsoft.com/office/powerpoint/2010/main" val="18924485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876800"/>
          </a:xfrm>
        </p:spPr>
        <p:txBody>
          <a:bodyPr>
            <a:normAutofit lnSpcReduction="10000"/>
          </a:bodyPr>
          <a:lstStyle/>
          <a:p>
            <a:pPr marL="82296" indent="0">
              <a:lnSpc>
                <a:spcPct val="120000"/>
              </a:lnSpc>
              <a:buNone/>
            </a:pPr>
            <a:r>
              <a:rPr lang="en-US" dirty="0" smtClean="0"/>
              <a:t>Most people are risk-averse when faced with a gain, but risk-seekers when faced with a loss. Basically, they are willing to pay a premium to obtain a sure gain, and to avoid a sure loss. </a:t>
            </a:r>
          </a:p>
          <a:p>
            <a:pPr marL="82296" indent="0">
              <a:lnSpc>
                <a:spcPct val="120000"/>
              </a:lnSpc>
              <a:buNone/>
            </a:pPr>
            <a:endParaRPr lang="en-US" dirty="0"/>
          </a:p>
          <a:p>
            <a:pPr marL="82296" indent="0">
              <a:lnSpc>
                <a:spcPct val="120000"/>
              </a:lnSpc>
              <a:buNone/>
            </a:pPr>
            <a:r>
              <a:rPr lang="en-US" dirty="0" smtClean="0"/>
              <a:t>In combination, this leads to sub-optimal decision making</a:t>
            </a:r>
            <a:endParaRPr lang="en-US" dirty="0"/>
          </a:p>
          <a:p>
            <a:pPr marL="82296" indent="0">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35</a:t>
            </a:fld>
            <a:endParaRPr lang="en-US"/>
          </a:p>
        </p:txBody>
      </p:sp>
    </p:spTree>
    <p:extLst>
      <p:ext uri="{BB962C8B-B14F-4D97-AF65-F5344CB8AC3E}">
        <p14:creationId xmlns:p14="http://schemas.microsoft.com/office/powerpoint/2010/main" val="40215558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876800"/>
          </a:xfrm>
        </p:spPr>
        <p:txBody>
          <a:bodyPr>
            <a:normAutofit/>
          </a:bodyPr>
          <a:lstStyle/>
          <a:p>
            <a:pPr marL="82296" indent="0">
              <a:buNone/>
            </a:pPr>
            <a:r>
              <a:rPr lang="en-US" dirty="0" smtClean="0"/>
              <a:t>Other types of questions</a:t>
            </a:r>
          </a:p>
          <a:p>
            <a:r>
              <a:rPr lang="en-US" dirty="0" smtClean="0"/>
              <a:t>Collective problem solving; consensus can be right; this was tested by having people guess the # of jelly beans in a jar (2,683). The guesses ranged from 98 to 10,000+ but the average of all guesses was 2,566. Only 2% of the guessers did better than the average…</a:t>
            </a:r>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36</a:t>
            </a:fld>
            <a:endParaRPr lang="en-US"/>
          </a:p>
        </p:txBody>
      </p:sp>
    </p:spTree>
    <p:extLst>
      <p:ext uri="{BB962C8B-B14F-4D97-AF65-F5344CB8AC3E}">
        <p14:creationId xmlns:p14="http://schemas.microsoft.com/office/powerpoint/2010/main" val="13266569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876800"/>
          </a:xfrm>
        </p:spPr>
        <p:txBody>
          <a:bodyPr>
            <a:normAutofit fontScale="55000" lnSpcReduction="20000"/>
          </a:bodyPr>
          <a:lstStyle/>
          <a:p>
            <a:pPr marL="82296" indent="0">
              <a:buNone/>
            </a:pPr>
            <a:r>
              <a:rPr lang="en-US" dirty="0" smtClean="0"/>
              <a:t>Anchoring</a:t>
            </a:r>
          </a:p>
          <a:p>
            <a:pPr marL="82296" indent="0">
              <a:buNone/>
            </a:pPr>
            <a:endParaRPr lang="en-US" dirty="0" smtClean="0"/>
          </a:p>
          <a:p>
            <a:pPr marL="82296" indent="0">
              <a:buNone/>
            </a:pPr>
            <a:r>
              <a:rPr lang="en-US" i="1" dirty="0"/>
              <a:t>“What is your best guess about the height of the tallest redwood?”</a:t>
            </a:r>
          </a:p>
          <a:p>
            <a:pPr marL="82296" indent="0">
              <a:buNone/>
            </a:pPr>
            <a:endParaRPr lang="en-US" dirty="0"/>
          </a:p>
          <a:p>
            <a:pPr marL="82296" indent="0">
              <a:buNone/>
            </a:pPr>
            <a:r>
              <a:rPr lang="en-US" dirty="0" smtClean="0"/>
              <a:t>#1 -“</a:t>
            </a:r>
            <a:r>
              <a:rPr lang="en-US" i="1" dirty="0" smtClean="0"/>
              <a:t>Is </a:t>
            </a:r>
            <a:r>
              <a:rPr lang="en-US" i="1" dirty="0"/>
              <a:t>the height of the tallest redwood more or less than 1,200 feet</a:t>
            </a:r>
            <a:r>
              <a:rPr lang="en-US" i="1" dirty="0" smtClean="0"/>
              <a:t>?”</a:t>
            </a:r>
          </a:p>
          <a:p>
            <a:pPr marL="82296" indent="0">
              <a:buNone/>
            </a:pPr>
            <a:endParaRPr lang="en-US" i="1" dirty="0" smtClean="0"/>
          </a:p>
          <a:p>
            <a:pPr marL="82296" indent="0">
              <a:buNone/>
            </a:pPr>
            <a:r>
              <a:rPr lang="en-US" dirty="0" smtClean="0"/>
              <a:t>#2 </a:t>
            </a:r>
            <a:r>
              <a:rPr lang="en-US" dirty="0"/>
              <a:t>-“</a:t>
            </a:r>
            <a:r>
              <a:rPr lang="en-US" i="1" dirty="0"/>
              <a:t>Is the height of the tallest redwood more or less than </a:t>
            </a:r>
            <a:r>
              <a:rPr lang="en-US" i="1" dirty="0" smtClean="0"/>
              <a:t>180 </a:t>
            </a:r>
            <a:r>
              <a:rPr lang="en-US" i="1" dirty="0"/>
              <a:t>feet?”</a:t>
            </a:r>
          </a:p>
          <a:p>
            <a:pPr marL="82296" indent="0">
              <a:buNone/>
            </a:pPr>
            <a:endParaRPr lang="en-US" dirty="0" smtClean="0"/>
          </a:p>
          <a:p>
            <a:pPr marL="82296" indent="0">
              <a:buNone/>
            </a:pPr>
            <a:r>
              <a:rPr lang="en-US" dirty="0" smtClean="0"/>
              <a:t>Which question generates higher mean estimates?</a:t>
            </a:r>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37</a:t>
            </a:fld>
            <a:endParaRPr lang="en-US"/>
          </a:p>
        </p:txBody>
      </p:sp>
    </p:spTree>
    <p:extLst>
      <p:ext uri="{BB962C8B-B14F-4D97-AF65-F5344CB8AC3E}">
        <p14:creationId xmlns:p14="http://schemas.microsoft.com/office/powerpoint/2010/main" val="283777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419600"/>
          </a:xfrm>
        </p:spPr>
        <p:txBody>
          <a:bodyPr>
            <a:normAutofit/>
          </a:bodyPr>
          <a:lstStyle/>
          <a:p>
            <a:pPr marL="82296" indent="0">
              <a:buNone/>
            </a:pPr>
            <a:r>
              <a:rPr lang="en-US" dirty="0" smtClean="0"/>
              <a:t>“</a:t>
            </a:r>
            <a:r>
              <a:rPr lang="en-US" i="1" dirty="0"/>
              <a:t>Is the height of the tallest redwood more or less than 1,200 feet</a:t>
            </a:r>
            <a:r>
              <a:rPr lang="en-US" i="1" dirty="0" smtClean="0"/>
              <a:t>?” 844’</a:t>
            </a:r>
          </a:p>
          <a:p>
            <a:pPr marL="82296" indent="0">
              <a:buNone/>
            </a:pPr>
            <a:endParaRPr lang="en-US" i="1" dirty="0"/>
          </a:p>
          <a:p>
            <a:pPr marL="82296" indent="0">
              <a:buNone/>
            </a:pPr>
            <a:r>
              <a:rPr lang="en-US" dirty="0"/>
              <a:t>“</a:t>
            </a:r>
            <a:r>
              <a:rPr lang="en-US" i="1" dirty="0"/>
              <a:t>Is the height of the tallest redwood more or less than </a:t>
            </a:r>
            <a:r>
              <a:rPr lang="en-US" i="1" dirty="0" smtClean="0"/>
              <a:t>180 </a:t>
            </a:r>
            <a:r>
              <a:rPr lang="en-US" i="1" dirty="0"/>
              <a:t>feet?” </a:t>
            </a:r>
            <a:r>
              <a:rPr lang="en-US" i="1" dirty="0" smtClean="0"/>
              <a:t>282’</a:t>
            </a:r>
          </a:p>
          <a:p>
            <a:pPr marL="82296" indent="0">
              <a:buNone/>
            </a:pPr>
            <a:endParaRPr lang="en-US" i="1" dirty="0"/>
          </a:p>
          <a:p>
            <a:pPr marL="82296" indent="0">
              <a:buNone/>
            </a:pPr>
            <a:r>
              <a:rPr lang="en-US" dirty="0" smtClean="0"/>
              <a:t>Interestingly, 844-282=562; 562 divided by the difference in the anchors (1200-180) = 55% (the anchoring index); this is a typical ratio</a:t>
            </a: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38</a:t>
            </a:fld>
            <a:endParaRPr lang="en-US" dirty="0"/>
          </a:p>
        </p:txBody>
      </p:sp>
      <p:sp>
        <p:nvSpPr>
          <p:cNvPr id="6" name="Content Placeholder 2"/>
          <p:cNvSpPr txBox="1">
            <a:spLocks/>
          </p:cNvSpPr>
          <p:nvPr/>
        </p:nvSpPr>
        <p:spPr>
          <a:xfrm>
            <a:off x="1571634" y="6172200"/>
            <a:ext cx="7498080" cy="609600"/>
          </a:xfrm>
          <a:prstGeom prst="rect">
            <a:avLst/>
          </a:prstGeom>
        </p:spPr>
        <p:txBody>
          <a:bodyPr>
            <a:normAutofit/>
          </a:bodyPr>
          <a:lst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a:lstStyle>
          <a:p>
            <a:pPr marL="82296" indent="0">
              <a:buFont typeface="Wingdings 2"/>
              <a:buNone/>
            </a:pPr>
            <a:r>
              <a:rPr lang="en-US" sz="2000" dirty="0" smtClean="0"/>
              <a:t>The correct answer is around 379’</a:t>
            </a:r>
          </a:p>
          <a:p>
            <a:pPr marL="82296" indent="0" algn="ctr">
              <a:buFont typeface="Wingdings 2"/>
              <a:buNone/>
            </a:pPr>
            <a:endParaRPr lang="en-US" dirty="0" smtClean="0"/>
          </a:p>
          <a:p>
            <a:pPr marL="82296" indent="0" algn="ctr">
              <a:buFont typeface="Wingdings 2"/>
              <a:buNone/>
            </a:pPr>
            <a:endParaRPr lang="en-US" dirty="0" smtClean="0"/>
          </a:p>
          <a:p>
            <a:pPr marL="82296" indent="0" algn="ctr">
              <a:buFont typeface="Wingdings 2"/>
              <a:buNone/>
            </a:pPr>
            <a:endParaRPr lang="en-US" dirty="0" smtClean="0"/>
          </a:p>
          <a:p>
            <a:pPr marL="82296" indent="0" algn="ctr">
              <a:buFont typeface="Wingdings 2"/>
              <a:buNone/>
            </a:pPr>
            <a:endParaRPr lang="en-US" dirty="0" smtClean="0"/>
          </a:p>
          <a:p>
            <a:pPr marL="402336" lvl="1" indent="0">
              <a:buFont typeface="Verdana"/>
              <a:buNone/>
            </a:pPr>
            <a:endParaRPr lang="en-US" dirty="0"/>
          </a:p>
        </p:txBody>
      </p:sp>
    </p:spTree>
    <p:extLst>
      <p:ext uri="{BB962C8B-B14F-4D97-AF65-F5344CB8AC3E}">
        <p14:creationId xmlns:p14="http://schemas.microsoft.com/office/powerpoint/2010/main" val="32645361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876800"/>
          </a:xfrm>
        </p:spPr>
        <p:txBody>
          <a:bodyPr>
            <a:normAutofit fontScale="85000" lnSpcReduction="10000"/>
          </a:bodyPr>
          <a:lstStyle/>
          <a:p>
            <a:pPr marL="82296" indent="0">
              <a:buNone/>
            </a:pPr>
            <a:r>
              <a:rPr lang="en-US" dirty="0"/>
              <a:t>“A study of a Campbell’s soup sales promotion was conducted when the product was on sale for about 10% less than regular price. On some days a sign on the shelf said “Limit of 12 per person” and on other days the sign said, “No limit </a:t>
            </a:r>
            <a:r>
              <a:rPr lang="en-US" dirty="0" smtClean="0"/>
              <a:t>per person.” </a:t>
            </a:r>
            <a:r>
              <a:rPr lang="en-US" dirty="0"/>
              <a:t> </a:t>
            </a:r>
            <a:r>
              <a:rPr lang="en-US" dirty="0" smtClean="0"/>
              <a:t>Shoppers </a:t>
            </a:r>
            <a:r>
              <a:rPr lang="en-US" dirty="0"/>
              <a:t>purchased an average of 7 cans of soup when the limit was in effect, </a:t>
            </a:r>
            <a:r>
              <a:rPr lang="en-US" b="1" dirty="0"/>
              <a:t>double the amount that they purchased with no limit</a:t>
            </a:r>
            <a:r>
              <a:rPr lang="en-US" i="1" dirty="0"/>
              <a:t>.” - Anchoring Bias: The Power of Arbitrary Numbers (David Zuckerman, CFP®, CIMA®)</a:t>
            </a:r>
          </a:p>
          <a:p>
            <a:pPr marL="82296" indent="0">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39</a:t>
            </a:fld>
            <a:endParaRPr lang="en-US"/>
          </a:p>
        </p:txBody>
      </p:sp>
    </p:spTree>
    <p:extLst>
      <p:ext uri="{BB962C8B-B14F-4D97-AF65-F5344CB8AC3E}">
        <p14:creationId xmlns:p14="http://schemas.microsoft.com/office/powerpoint/2010/main" val="1947836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S-1</a:t>
            </a:r>
            <a:endParaRPr lang="en-US" dirty="0"/>
          </a:p>
        </p:txBody>
      </p:sp>
      <p:sp>
        <p:nvSpPr>
          <p:cNvPr id="3" name="Content Placeholder 2"/>
          <p:cNvSpPr>
            <a:spLocks noGrp="1"/>
          </p:cNvSpPr>
          <p:nvPr>
            <p:ph idx="1"/>
          </p:nvPr>
        </p:nvSpPr>
        <p:spPr>
          <a:xfrm>
            <a:off x="1435608" y="1447800"/>
            <a:ext cx="7327392" cy="4876800"/>
          </a:xfrm>
        </p:spPr>
        <p:txBody>
          <a:bodyPr>
            <a:normAutofit/>
          </a:bodyPr>
          <a:lstStyle/>
          <a:p>
            <a:r>
              <a:rPr lang="en-US" dirty="0" smtClean="0"/>
              <a:t>This is an SEC filing which is like a “super” annual report; it is (arguably) the most comprehensive document (from an analytical point of view) a company can file with the SEC</a:t>
            </a:r>
          </a:p>
          <a:p>
            <a:r>
              <a:rPr lang="en-US" dirty="0" smtClean="0"/>
              <a:t>Often early S-1 filings are amended with more or clearer information</a:t>
            </a:r>
          </a:p>
          <a:p>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4</a:t>
            </a:fld>
            <a:endParaRPr lang="en-US"/>
          </a:p>
        </p:txBody>
      </p:sp>
    </p:spTree>
    <p:extLst>
      <p:ext uri="{BB962C8B-B14F-4D97-AF65-F5344CB8AC3E}">
        <p14:creationId xmlns:p14="http://schemas.microsoft.com/office/powerpoint/2010/main" val="16418405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Finance</a:t>
            </a:r>
            <a:endParaRPr lang="en-US" dirty="0"/>
          </a:p>
        </p:txBody>
      </p:sp>
      <p:sp>
        <p:nvSpPr>
          <p:cNvPr id="3" name="Content Placeholder 2"/>
          <p:cNvSpPr>
            <a:spLocks noGrp="1"/>
          </p:cNvSpPr>
          <p:nvPr>
            <p:ph idx="1"/>
          </p:nvPr>
        </p:nvSpPr>
        <p:spPr>
          <a:xfrm>
            <a:off x="1435608" y="1371600"/>
            <a:ext cx="7498080" cy="4876800"/>
          </a:xfrm>
        </p:spPr>
        <p:txBody>
          <a:bodyPr>
            <a:normAutofit fontScale="70000" lnSpcReduction="20000"/>
          </a:bodyPr>
          <a:lstStyle/>
          <a:p>
            <a:pPr marL="82296" indent="0">
              <a:buNone/>
            </a:pPr>
            <a:r>
              <a:rPr lang="en-US" dirty="0" smtClean="0"/>
              <a:t>Anchoring – or fixating on a number that may or may not be relevant – happens all the time in investing</a:t>
            </a:r>
          </a:p>
          <a:p>
            <a:r>
              <a:rPr lang="en-US" i="1" dirty="0" smtClean="0"/>
              <a:t>Investors like to buy stocks that have declined a lot in price quickly, since they are focused on the old, high price</a:t>
            </a:r>
          </a:p>
          <a:p>
            <a:endParaRPr lang="en-US" i="1" dirty="0"/>
          </a:p>
          <a:p>
            <a:pPr marL="82296" indent="0">
              <a:buNone/>
            </a:pPr>
            <a:r>
              <a:rPr lang="en-US" dirty="0" smtClean="0"/>
              <a:t>Mental Accounting in another heuristic. Investors allocated money mentally in their heads to different accounts or activities, even though money is fungible. Famous examples include the lost sandwich and the vacation account/high card debt.</a:t>
            </a:r>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40</a:t>
            </a:fld>
            <a:endParaRPr lang="en-US"/>
          </a:p>
        </p:txBody>
      </p:sp>
    </p:spTree>
    <p:extLst>
      <p:ext uri="{BB962C8B-B14F-4D97-AF65-F5344CB8AC3E}">
        <p14:creationId xmlns:p14="http://schemas.microsoft.com/office/powerpoint/2010/main" val="2499496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Pot Odds</a:t>
            </a:r>
            <a:endParaRPr lang="en-US" dirty="0"/>
          </a:p>
        </p:txBody>
      </p:sp>
      <p:sp>
        <p:nvSpPr>
          <p:cNvPr id="3" name="Content Placeholder 2"/>
          <p:cNvSpPr>
            <a:spLocks noGrp="1"/>
          </p:cNvSpPr>
          <p:nvPr>
            <p:ph idx="1"/>
          </p:nvPr>
        </p:nvSpPr>
        <p:spPr>
          <a:xfrm>
            <a:off x="1435608" y="2057400"/>
            <a:ext cx="7498080" cy="4191000"/>
          </a:xfrm>
        </p:spPr>
        <p:txBody>
          <a:bodyPr>
            <a:normAutofit/>
          </a:bodyPr>
          <a:lstStyle/>
          <a:p>
            <a:pPr marL="82296" indent="0">
              <a:buNone/>
            </a:pPr>
            <a:r>
              <a:rPr lang="en-US" dirty="0" smtClean="0"/>
              <a:t>In a game of 5 Card Draw, with a four-flush OR an open ended straight draw, should you call a $10 bet with $50 in the pot?</a:t>
            </a:r>
          </a:p>
          <a:p>
            <a:pPr marL="82296" indent="0">
              <a:buNone/>
            </a:pPr>
            <a:endParaRPr lang="en-US" i="1" dirty="0"/>
          </a:p>
          <a:p>
            <a:pPr marL="82296" indent="0">
              <a:buNone/>
            </a:pPr>
            <a:r>
              <a:rPr lang="en-US" dirty="0"/>
              <a:t>Would you call a $20 bet with $50 in the pot on a four-flush </a:t>
            </a:r>
            <a:r>
              <a:rPr lang="en-US" dirty="0" smtClean="0"/>
              <a:t>AND an </a:t>
            </a:r>
            <a:r>
              <a:rPr lang="en-US" dirty="0"/>
              <a:t>open ended straight draw?</a:t>
            </a:r>
          </a:p>
          <a:p>
            <a:endParaRPr lang="en-US" i="1" dirty="0"/>
          </a:p>
          <a:p>
            <a:pPr marL="82296" indent="0">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41</a:t>
            </a:fld>
            <a:endParaRPr lang="en-US"/>
          </a:p>
        </p:txBody>
      </p:sp>
    </p:spTree>
    <p:extLst>
      <p:ext uri="{BB962C8B-B14F-4D97-AF65-F5344CB8AC3E}">
        <p14:creationId xmlns:p14="http://schemas.microsoft.com/office/powerpoint/2010/main" val="30780376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Pot Odds</a:t>
            </a:r>
            <a:endParaRPr lang="en-US" dirty="0"/>
          </a:p>
        </p:txBody>
      </p:sp>
      <p:sp>
        <p:nvSpPr>
          <p:cNvPr id="3" name="Content Placeholder 2"/>
          <p:cNvSpPr>
            <a:spLocks noGrp="1"/>
          </p:cNvSpPr>
          <p:nvPr>
            <p:ph idx="1"/>
          </p:nvPr>
        </p:nvSpPr>
        <p:spPr>
          <a:xfrm>
            <a:off x="1435608" y="2057400"/>
            <a:ext cx="7498080" cy="4191000"/>
          </a:xfrm>
        </p:spPr>
        <p:txBody>
          <a:bodyPr>
            <a:normAutofit/>
          </a:bodyPr>
          <a:lstStyle/>
          <a:p>
            <a:pPr marL="82296" indent="0">
              <a:buNone/>
            </a:pPr>
            <a:r>
              <a:rPr lang="en-US" dirty="0" smtClean="0"/>
              <a:t>Yes, you’d call in either situation.</a:t>
            </a:r>
          </a:p>
          <a:p>
            <a:pPr marL="82296" indent="0">
              <a:buNone/>
            </a:pPr>
            <a:endParaRPr lang="en-US" dirty="0"/>
          </a:p>
          <a:p>
            <a:pPr marL="82296" indent="0">
              <a:buNone/>
            </a:pPr>
            <a:r>
              <a:rPr lang="en-US" dirty="0" smtClean="0"/>
              <a:t>Outs (47 unseen cards) – Flush (38/9) = 4.22 to 1, Straight (39/8) = 4.88 to 1, Straight or Flush (32/15) = 2.13</a:t>
            </a:r>
          </a:p>
          <a:p>
            <a:pPr marL="82296" indent="0">
              <a:buNone/>
            </a:pPr>
            <a:endParaRPr lang="en-US" dirty="0"/>
          </a:p>
          <a:p>
            <a:pPr marL="82296" indent="0">
              <a:buNone/>
            </a:pPr>
            <a:r>
              <a:rPr lang="en-US" dirty="0" smtClean="0"/>
              <a:t>Pots odds are 5:1 or 5:2, which are better than the odds AGAINST completing your hand</a:t>
            </a:r>
            <a:endParaRPr lang="en-US" dirty="0"/>
          </a:p>
          <a:p>
            <a:endParaRPr lang="en-US" i="1" dirty="0"/>
          </a:p>
          <a:p>
            <a:pPr marL="82296" indent="0">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42</a:t>
            </a:fld>
            <a:endParaRPr lang="en-US"/>
          </a:p>
        </p:txBody>
      </p:sp>
    </p:spTree>
    <p:extLst>
      <p:ext uri="{BB962C8B-B14F-4D97-AF65-F5344CB8AC3E}">
        <p14:creationId xmlns:p14="http://schemas.microsoft.com/office/powerpoint/2010/main" val="21902555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Biases</a:t>
            </a:r>
            <a:endParaRPr lang="en-US" dirty="0"/>
          </a:p>
        </p:txBody>
      </p:sp>
      <p:sp>
        <p:nvSpPr>
          <p:cNvPr id="3" name="Content Placeholder 2"/>
          <p:cNvSpPr>
            <a:spLocks noGrp="1"/>
          </p:cNvSpPr>
          <p:nvPr>
            <p:ph idx="1"/>
          </p:nvPr>
        </p:nvSpPr>
        <p:spPr>
          <a:xfrm>
            <a:off x="1435608" y="1524000"/>
            <a:ext cx="7498080" cy="4724400"/>
          </a:xfrm>
        </p:spPr>
        <p:txBody>
          <a:bodyPr>
            <a:normAutofit/>
          </a:bodyPr>
          <a:lstStyle/>
          <a:p>
            <a:pPr marL="82296" indent="0">
              <a:buNone/>
            </a:pPr>
            <a:r>
              <a:rPr lang="en-US" u="sng" dirty="0" smtClean="0"/>
              <a:t>Gambler’s Fallacy:</a:t>
            </a:r>
            <a:r>
              <a:rPr lang="en-US" dirty="0" smtClean="0"/>
              <a:t> a misunderstand of how random events are linked, or not linked</a:t>
            </a:r>
          </a:p>
          <a:p>
            <a:pPr marL="82296" indent="0">
              <a:buNone/>
            </a:pPr>
            <a:endParaRPr lang="en-US" dirty="0"/>
          </a:p>
          <a:p>
            <a:pPr marL="82296" indent="0">
              <a:buNone/>
            </a:pPr>
            <a:r>
              <a:rPr lang="en-US" dirty="0" smtClean="0"/>
              <a:t>Often manifested in slot machine addicts, who don’t realize that each losing pull does not bring the jackpot one pull closer, since the events are not related (just like flipping a coin)</a:t>
            </a:r>
          </a:p>
          <a:p>
            <a:pPr marL="82296" indent="0">
              <a:buNone/>
            </a:pPr>
            <a:endParaRPr lang="en-US" dirty="0"/>
          </a:p>
          <a:p>
            <a:pPr marL="82296" indent="0">
              <a:buNone/>
            </a:pPr>
            <a:r>
              <a:rPr lang="en-US" u="sng" dirty="0" smtClean="0"/>
              <a:t>Herd Instinct/Mentality</a:t>
            </a:r>
            <a:endParaRPr lang="en-US" u="sng" dirty="0"/>
          </a:p>
          <a:p>
            <a:endParaRPr lang="en-US" i="1" dirty="0"/>
          </a:p>
          <a:p>
            <a:pPr marL="82296" indent="0">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43</a:t>
            </a:fld>
            <a:endParaRPr lang="en-US"/>
          </a:p>
        </p:txBody>
      </p:sp>
    </p:spTree>
    <p:extLst>
      <p:ext uri="{BB962C8B-B14F-4D97-AF65-F5344CB8AC3E}">
        <p14:creationId xmlns:p14="http://schemas.microsoft.com/office/powerpoint/2010/main" val="26035476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Biases</a:t>
            </a:r>
            <a:endParaRPr lang="en-US" dirty="0"/>
          </a:p>
        </p:txBody>
      </p:sp>
      <p:sp>
        <p:nvSpPr>
          <p:cNvPr id="3" name="Content Placeholder 2"/>
          <p:cNvSpPr>
            <a:spLocks noGrp="1"/>
          </p:cNvSpPr>
          <p:nvPr>
            <p:ph idx="1"/>
          </p:nvPr>
        </p:nvSpPr>
        <p:spPr>
          <a:xfrm>
            <a:off x="1435608" y="1524000"/>
            <a:ext cx="7498080" cy="4724400"/>
          </a:xfrm>
        </p:spPr>
        <p:txBody>
          <a:bodyPr>
            <a:normAutofit/>
          </a:bodyPr>
          <a:lstStyle/>
          <a:p>
            <a:pPr marL="82296" indent="0">
              <a:buNone/>
            </a:pPr>
            <a:r>
              <a:rPr lang="en-US" u="sng" dirty="0"/>
              <a:t>Confirmation bias</a:t>
            </a:r>
            <a:r>
              <a:rPr lang="en-US" dirty="0"/>
              <a:t>: “the confirmation bias suggests that an investor would be more likely to look for information that supports his or her original idea about an investment rather than seek out information that contradicts it. As a result, this bias can often result in faulty decision making because one-sided information tends to skew an investor's frame of reference, leaving them with an incomplete picture of the situation</a:t>
            </a:r>
            <a:r>
              <a:rPr lang="en-US" dirty="0" smtClean="0"/>
              <a:t>.” – investopedia.com</a:t>
            </a:r>
            <a:endParaRPr lang="en-US" dirty="0"/>
          </a:p>
          <a:p>
            <a:endParaRPr lang="en-US" i="1" dirty="0"/>
          </a:p>
          <a:p>
            <a:pPr marL="82296" indent="0">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44</a:t>
            </a:fld>
            <a:endParaRPr lang="en-US"/>
          </a:p>
        </p:txBody>
      </p:sp>
    </p:spTree>
    <p:extLst>
      <p:ext uri="{BB962C8B-B14F-4D97-AF65-F5344CB8AC3E}">
        <p14:creationId xmlns:p14="http://schemas.microsoft.com/office/powerpoint/2010/main" val="23499928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Biases</a:t>
            </a:r>
            <a:endParaRPr lang="en-US" dirty="0"/>
          </a:p>
        </p:txBody>
      </p:sp>
      <p:sp>
        <p:nvSpPr>
          <p:cNvPr id="3" name="Content Placeholder 2"/>
          <p:cNvSpPr>
            <a:spLocks noGrp="1"/>
          </p:cNvSpPr>
          <p:nvPr>
            <p:ph idx="1"/>
          </p:nvPr>
        </p:nvSpPr>
        <p:spPr>
          <a:xfrm>
            <a:off x="1435608" y="1524000"/>
            <a:ext cx="7498080" cy="4724400"/>
          </a:xfrm>
        </p:spPr>
        <p:txBody>
          <a:bodyPr>
            <a:normAutofit/>
          </a:bodyPr>
          <a:lstStyle/>
          <a:p>
            <a:pPr marL="82296" indent="0">
              <a:buNone/>
            </a:pPr>
            <a:r>
              <a:rPr lang="en-US" u="sng" dirty="0" smtClean="0"/>
              <a:t>Hindsight </a:t>
            </a:r>
            <a:r>
              <a:rPr lang="en-US" u="sng" dirty="0"/>
              <a:t>bias</a:t>
            </a:r>
            <a:r>
              <a:rPr lang="en-US" dirty="0"/>
              <a:t>: “which tends to occur in situations where a person believes (after the fact) that the onset of some past event was predictable and completely obvious, whereas in fact, the event could not have been reasonably predicted</a:t>
            </a:r>
            <a:r>
              <a:rPr lang="en-US" dirty="0" smtClean="0"/>
              <a:t>.”– investopedia.com</a:t>
            </a:r>
          </a:p>
          <a:p>
            <a:pPr marL="82296" indent="0">
              <a:buNone/>
            </a:pPr>
            <a:endParaRPr lang="en-US" dirty="0"/>
          </a:p>
          <a:p>
            <a:r>
              <a:rPr lang="en-US" dirty="0" smtClean="0"/>
              <a:t>Also applies to “selective performance”</a:t>
            </a:r>
            <a:endParaRPr lang="en-US" dirty="0"/>
          </a:p>
          <a:p>
            <a:endParaRPr lang="en-US" i="1" dirty="0"/>
          </a:p>
          <a:p>
            <a:pPr marL="82296" indent="0">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45</a:t>
            </a:fld>
            <a:endParaRPr lang="en-US"/>
          </a:p>
        </p:txBody>
      </p:sp>
    </p:spTree>
    <p:extLst>
      <p:ext uri="{BB962C8B-B14F-4D97-AF65-F5344CB8AC3E}">
        <p14:creationId xmlns:p14="http://schemas.microsoft.com/office/powerpoint/2010/main" val="396911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of at-bats</a:t>
            </a:r>
            <a:endParaRPr lang="en-US" dirty="0"/>
          </a:p>
        </p:txBody>
      </p:sp>
      <p:sp>
        <p:nvSpPr>
          <p:cNvPr id="3" name="Content Placeholder 2"/>
          <p:cNvSpPr>
            <a:spLocks noGrp="1"/>
          </p:cNvSpPr>
          <p:nvPr>
            <p:ph idx="1"/>
          </p:nvPr>
        </p:nvSpPr>
        <p:spPr>
          <a:xfrm>
            <a:off x="1435608" y="1371600"/>
            <a:ext cx="7498080" cy="4876800"/>
          </a:xfrm>
        </p:spPr>
        <p:txBody>
          <a:bodyPr>
            <a:normAutofit/>
          </a:bodyPr>
          <a:lstStyle/>
          <a:p>
            <a:pPr marL="82296" indent="0">
              <a:buNone/>
            </a:pPr>
            <a:r>
              <a:rPr lang="en-US" dirty="0" smtClean="0"/>
              <a:t>Particularly for aversion, it’s easy to make the wrong choices if you only get one try (take the $240); when you invest, you get many, many, many tries, so it’s important to train yourself to operate based on expected return, not (incorrect) instinct.</a:t>
            </a:r>
            <a:endParaRPr lang="en-US" dirty="0"/>
          </a:p>
          <a:p>
            <a:endParaRPr lang="en-US" i="1" dirty="0"/>
          </a:p>
          <a:p>
            <a:pPr marL="82296" indent="0">
              <a:buNone/>
            </a:pPr>
            <a:endParaRPr lang="en-US" dirty="0" smtClean="0"/>
          </a:p>
          <a:p>
            <a:pPr marL="82296" indent="0" algn="ctr">
              <a:buNone/>
            </a:pPr>
            <a:endParaRPr lang="en-US" dirty="0"/>
          </a:p>
          <a:p>
            <a:pPr marL="82296" indent="0" algn="ctr">
              <a:buNone/>
            </a:pPr>
            <a:endParaRPr lang="en-US" dirty="0" smtClean="0"/>
          </a:p>
          <a:p>
            <a:pPr marL="82296" indent="0" algn="ctr">
              <a:buNone/>
            </a:pPr>
            <a:endParaRPr lang="en-US" dirty="0"/>
          </a:p>
          <a:p>
            <a:pPr marL="82296" indent="0" algn="ctr">
              <a:buNone/>
            </a:pP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46</a:t>
            </a:fld>
            <a:endParaRPr lang="en-US"/>
          </a:p>
        </p:txBody>
      </p:sp>
    </p:spTree>
    <p:extLst>
      <p:ext uri="{BB962C8B-B14F-4D97-AF65-F5344CB8AC3E}">
        <p14:creationId xmlns:p14="http://schemas.microsoft.com/office/powerpoint/2010/main" val="114819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play (to win)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Registered individuals cannot receive Hot Issue allocations</a:t>
            </a:r>
          </a:p>
          <a:p>
            <a:r>
              <a:rPr lang="en-US" dirty="0" smtClean="0"/>
              <a:t>You cannot realistically get IPOs as a retail investor (if they are offered to you, they are likely not very good – think about where you rank on the commission list of the bank)</a:t>
            </a:r>
          </a:p>
          <a:p>
            <a:r>
              <a:rPr lang="en-US" dirty="0" smtClean="0"/>
              <a:t>Open IPO is an option</a:t>
            </a:r>
          </a:p>
          <a:p>
            <a:pPr lvl="1"/>
            <a:r>
              <a:rPr lang="en-US" dirty="0" smtClean="0"/>
              <a:t>Pioneered by WR Hambrecht</a:t>
            </a:r>
          </a:p>
          <a:p>
            <a:pPr lvl="1"/>
            <a:r>
              <a:rPr lang="en-US" dirty="0" smtClean="0"/>
              <a:t>Used for GOOG, among others</a:t>
            </a:r>
          </a:p>
          <a:p>
            <a:pPr lvl="1"/>
            <a:r>
              <a:rPr lang="en-US" dirty="0" smtClean="0"/>
              <a:t>Impartial allocation similar to US Treasury Auctions</a:t>
            </a:r>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5</a:t>
            </a:fld>
            <a:endParaRPr lang="en-US"/>
          </a:p>
        </p:txBody>
      </p:sp>
    </p:spTree>
    <p:extLst>
      <p:ext uri="{BB962C8B-B14F-4D97-AF65-F5344CB8AC3E}">
        <p14:creationId xmlns:p14="http://schemas.microsoft.com/office/powerpoint/2010/main" val="419912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play (to win)</a:t>
            </a:r>
            <a:endParaRPr lang="en-US" dirty="0"/>
          </a:p>
        </p:txBody>
      </p:sp>
      <p:sp>
        <p:nvSpPr>
          <p:cNvPr id="3" name="Content Placeholder 2"/>
          <p:cNvSpPr>
            <a:spLocks noGrp="1"/>
          </p:cNvSpPr>
          <p:nvPr>
            <p:ph idx="1"/>
          </p:nvPr>
        </p:nvSpPr>
        <p:spPr/>
        <p:txBody>
          <a:bodyPr>
            <a:normAutofit/>
          </a:bodyPr>
          <a:lstStyle/>
          <a:p>
            <a:r>
              <a:rPr lang="en-US" dirty="0" smtClean="0"/>
              <a:t>Read all S-1s filed by quality underwriters (as soon as filed)</a:t>
            </a:r>
          </a:p>
          <a:p>
            <a:r>
              <a:rPr lang="en-US" dirty="0" smtClean="0"/>
              <a:t>Immediately contact your sales people to convey your interest in participating</a:t>
            </a:r>
          </a:p>
          <a:p>
            <a:r>
              <a:rPr lang="en-US" dirty="0" smtClean="0"/>
              <a:t>The syndicate department may not even know yet they are handling the </a:t>
            </a:r>
            <a:r>
              <a:rPr lang="en-US" dirty="0" err="1" smtClean="0"/>
              <a:t>ipo</a:t>
            </a:r>
            <a:r>
              <a:rPr lang="en-US" dirty="0" smtClean="0"/>
              <a:t>; the sooner they know you know, the better off you will be</a:t>
            </a:r>
          </a:p>
          <a:p>
            <a:r>
              <a:rPr lang="en-US" dirty="0" smtClean="0"/>
              <a:t>Do your research (starting from the S-1, industry comps and research, contacts, etc.)</a:t>
            </a:r>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6</a:t>
            </a:fld>
            <a:endParaRPr lang="en-US"/>
          </a:p>
        </p:txBody>
      </p:sp>
    </p:spTree>
    <p:extLst>
      <p:ext uri="{BB962C8B-B14F-4D97-AF65-F5344CB8AC3E}">
        <p14:creationId xmlns:p14="http://schemas.microsoft.com/office/powerpoint/2010/main" val="1632575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play (to win)</a:t>
            </a:r>
            <a:endParaRPr lang="en-US" dirty="0"/>
          </a:p>
        </p:txBody>
      </p:sp>
      <p:sp>
        <p:nvSpPr>
          <p:cNvPr id="3" name="Content Placeholder 2"/>
          <p:cNvSpPr>
            <a:spLocks noGrp="1"/>
          </p:cNvSpPr>
          <p:nvPr>
            <p:ph idx="1"/>
          </p:nvPr>
        </p:nvSpPr>
        <p:spPr/>
        <p:txBody>
          <a:bodyPr>
            <a:normAutofit/>
          </a:bodyPr>
          <a:lstStyle/>
          <a:p>
            <a:r>
              <a:rPr lang="en-US" dirty="0" smtClean="0"/>
              <a:t>Call all the analysts listed on the front page and get their estimates (revenues, earnings, share counts, cash flow, etc.) – by law they cannot send them to you, but they can read them to you over the phone…</a:t>
            </a:r>
          </a:p>
          <a:p>
            <a:r>
              <a:rPr lang="en-US" dirty="0" smtClean="0"/>
              <a:t>Tell syndicate you are already willing to travel anywhere to meet with mgmt.</a:t>
            </a:r>
          </a:p>
          <a:p>
            <a:r>
              <a:rPr lang="en-US" dirty="0" smtClean="0"/>
              <a:t>Provide a list of past IPO’s (esp. from that bank) that you’ve held for a while or added to in the post-open period</a:t>
            </a:r>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7</a:t>
            </a:fld>
            <a:endParaRPr lang="en-US"/>
          </a:p>
        </p:txBody>
      </p:sp>
    </p:spTree>
    <p:extLst>
      <p:ext uri="{BB962C8B-B14F-4D97-AF65-F5344CB8AC3E}">
        <p14:creationId xmlns:p14="http://schemas.microsoft.com/office/powerpoint/2010/main" val="3756812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play (to win)</a:t>
            </a:r>
            <a:endParaRPr lang="en-US" dirty="0"/>
          </a:p>
        </p:txBody>
      </p:sp>
      <p:sp>
        <p:nvSpPr>
          <p:cNvPr id="3" name="Content Placeholder 2"/>
          <p:cNvSpPr>
            <a:spLocks noGrp="1"/>
          </p:cNvSpPr>
          <p:nvPr>
            <p:ph idx="1"/>
          </p:nvPr>
        </p:nvSpPr>
        <p:spPr/>
        <p:txBody>
          <a:bodyPr>
            <a:normAutofit/>
          </a:bodyPr>
          <a:lstStyle/>
          <a:p>
            <a:r>
              <a:rPr lang="en-US" dirty="0" smtClean="0"/>
              <a:t>Watch the net roadshow as soon as possible, and get others at your firm to at least register as having watched it (even in the background)</a:t>
            </a:r>
          </a:p>
          <a:p>
            <a:r>
              <a:rPr lang="en-US" dirty="0" smtClean="0"/>
              <a:t>Develop a list of questions and talking points about the company; the questions should be things you want/need to know and also some tough, detailed questions that prove you’ve deeply read the S-1</a:t>
            </a:r>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8</a:t>
            </a:fld>
            <a:endParaRPr lang="en-US"/>
          </a:p>
        </p:txBody>
      </p:sp>
    </p:spTree>
    <p:extLst>
      <p:ext uri="{BB962C8B-B14F-4D97-AF65-F5344CB8AC3E}">
        <p14:creationId xmlns:p14="http://schemas.microsoft.com/office/powerpoint/2010/main" val="398962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you play (to win)</a:t>
            </a:r>
            <a:endParaRPr lang="en-US" dirty="0"/>
          </a:p>
        </p:txBody>
      </p:sp>
      <p:sp>
        <p:nvSpPr>
          <p:cNvPr id="3" name="Content Placeholder 2"/>
          <p:cNvSpPr>
            <a:spLocks noGrp="1"/>
          </p:cNvSpPr>
          <p:nvPr>
            <p:ph idx="1"/>
          </p:nvPr>
        </p:nvSpPr>
        <p:spPr/>
        <p:txBody>
          <a:bodyPr>
            <a:normAutofit/>
          </a:bodyPr>
          <a:lstStyle/>
          <a:p>
            <a:r>
              <a:rPr lang="en-US" dirty="0" smtClean="0"/>
              <a:t>Do a call with management; use some but not all of your hard questions; try to find extra upside (they’ll usually encourage any line of reasoning)</a:t>
            </a:r>
          </a:p>
          <a:p>
            <a:r>
              <a:rPr lang="en-US" dirty="0" smtClean="0"/>
              <a:t>Talk to the analysts and syndicate, especially about your high end or off the charts estimates and how bulled up you are</a:t>
            </a:r>
          </a:p>
          <a:p>
            <a:r>
              <a:rPr lang="en-US" dirty="0" smtClean="0"/>
              <a:t>Meet with management (can’t take the pitch book; take lots of notes)</a:t>
            </a:r>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9</a:t>
            </a:fld>
            <a:endParaRPr lang="en-US"/>
          </a:p>
        </p:txBody>
      </p:sp>
    </p:spTree>
    <p:extLst>
      <p:ext uri="{BB962C8B-B14F-4D97-AF65-F5344CB8AC3E}">
        <p14:creationId xmlns:p14="http://schemas.microsoft.com/office/powerpoint/2010/main" val="28594701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Presentatio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7C07D1E-A757-4FA5-A73C-0C1FF1AF03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TrainingPresentation</Template>
  <TotalTime>0</TotalTime>
  <Words>3594</Words>
  <Application>Microsoft Office PowerPoint</Application>
  <PresentationFormat>On-screen Show (4:3)</PresentationFormat>
  <Paragraphs>508</Paragraphs>
  <Slides>46</Slides>
  <Notes>46</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TrainingPresentation</vt:lpstr>
      <vt:lpstr>Screening, IPOs, Warren Buffett (and a little Behavioral Finance, time permitting)</vt:lpstr>
      <vt:lpstr>Initial Public Offerings</vt:lpstr>
      <vt:lpstr>Initial Public Offerings</vt:lpstr>
      <vt:lpstr>S-1</vt:lpstr>
      <vt:lpstr>How do you play (to win)</vt:lpstr>
      <vt:lpstr>How do you play (to win)</vt:lpstr>
      <vt:lpstr>How do you play (to win)</vt:lpstr>
      <vt:lpstr>How do you play (to win)</vt:lpstr>
      <vt:lpstr>How do you play (to win)</vt:lpstr>
      <vt:lpstr>How do you play (to win)</vt:lpstr>
      <vt:lpstr>How do you play (to win)</vt:lpstr>
      <vt:lpstr>How do you play (to win)</vt:lpstr>
      <vt:lpstr>How do you play (to win)</vt:lpstr>
      <vt:lpstr>Screening</vt:lpstr>
      <vt:lpstr>Screening</vt:lpstr>
      <vt:lpstr>Screening</vt:lpstr>
      <vt:lpstr>Screening</vt:lpstr>
      <vt:lpstr>Screening</vt:lpstr>
      <vt:lpstr>Screening - Example</vt:lpstr>
      <vt:lpstr>Screening - Example</vt:lpstr>
      <vt:lpstr>Screening - Books</vt:lpstr>
      <vt:lpstr>Warren Buffett</vt:lpstr>
      <vt:lpstr>Warren Buffet</vt:lpstr>
      <vt:lpstr>Warren Buffet</vt:lpstr>
      <vt:lpstr>Warren Buffett</vt:lpstr>
      <vt:lpstr>Warren Buffett</vt:lpstr>
      <vt:lpstr>Warren Buffett</vt:lpstr>
      <vt:lpstr>Behavioral Finance</vt:lpstr>
      <vt:lpstr>Behavioral Finance</vt:lpstr>
      <vt:lpstr>Behavioral Finance</vt:lpstr>
      <vt:lpstr>Behavioral Finance</vt:lpstr>
      <vt:lpstr>Behavioral Finance</vt:lpstr>
      <vt:lpstr>Behavioral Finance</vt:lpstr>
      <vt:lpstr>Behavioral Finance</vt:lpstr>
      <vt:lpstr>Behavioral Finance</vt:lpstr>
      <vt:lpstr>Behavioral Finance</vt:lpstr>
      <vt:lpstr>Behavioral Finance</vt:lpstr>
      <vt:lpstr>Behavioral Finance</vt:lpstr>
      <vt:lpstr>Behavioral Finance</vt:lpstr>
      <vt:lpstr>Behavioral Finance</vt:lpstr>
      <vt:lpstr>Pot Odds</vt:lpstr>
      <vt:lpstr>Pot Odds</vt:lpstr>
      <vt:lpstr>Other Biases</vt:lpstr>
      <vt:lpstr>Other Biases</vt:lpstr>
      <vt:lpstr>Other Biases</vt:lpstr>
      <vt:lpstr># of at-bats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2013-03-24T00:19:53Z</dcterms:created>
  <dcterms:modified xsi:type="dcterms:W3CDTF">2014-04-22T01:42:47Z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TC100822959990</vt:lpwstr>
  </property>
</Properties>
</file>