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9" r:id="rId2"/>
    <p:sldId id="270" r:id="rId3"/>
    <p:sldId id="271" r:id="rId4"/>
    <p:sldId id="268" r:id="rId5"/>
    <p:sldId id="257" r:id="rId6"/>
    <p:sldId id="259" r:id="rId7"/>
    <p:sldId id="260" r:id="rId8"/>
    <p:sldId id="261" r:id="rId9"/>
    <p:sldId id="262" r:id="rId10"/>
    <p:sldId id="263" r:id="rId11"/>
    <p:sldId id="264" r:id="rId12"/>
    <p:sldId id="265" r:id="rId13"/>
    <p:sldId id="266" r:id="rId14"/>
    <p:sldId id="272"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FB255F-3AE7-40A6-AD1C-4BDDCD039999}" type="datetimeFigureOut">
              <a:rPr lang="en-US" smtClean="0"/>
              <a:pPr/>
              <a:t>10/3/2013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400A37-FC9C-480D-A0CE-898193D158B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94BF9B-36F2-465E-839C-B7D4157D7EF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94BF9B-36F2-465E-839C-B7D4157D7EF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94BF9B-36F2-465E-839C-B7D4157D7EF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E94BF9B-36F2-465E-839C-B7D4157D7EF2}"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B31A2D-623F-4206-A93D-68FC8793345F}" type="datetime1">
              <a:rPr lang="en-US" smtClean="0"/>
              <a:pPr/>
              <a:t>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7E1F2E-331B-4D91-B02D-36400BD85666}" type="datetime1">
              <a:rPr lang="en-US" smtClean="0"/>
              <a:pPr/>
              <a:t>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2FE401-55A6-4570-A1AF-1F2A8A374406}" type="datetime1">
              <a:rPr lang="en-US" smtClean="0"/>
              <a:pPr/>
              <a:t>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B910F3-68A5-4382-B641-FD8AF85428B0}" type="datetime1">
              <a:rPr lang="en-US" smtClean="0"/>
              <a:pPr/>
              <a:t>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E5083A-FAC7-4996-B185-8BBF13B4831E}" type="datetime1">
              <a:rPr lang="en-US" smtClean="0"/>
              <a:pPr/>
              <a:t>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D32574-6198-4647-BEC2-828863E37CBF}" type="datetime1">
              <a:rPr lang="en-US" smtClean="0"/>
              <a:pPr/>
              <a:t>10/3/2013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48BBE8-B686-4678-B595-C6CA8A76B6FA}" type="datetime1">
              <a:rPr lang="en-US" smtClean="0"/>
              <a:pPr/>
              <a:t>10/3/2013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EB3A12-538C-457C-9F6B-DA75C3BB0909}" type="datetime1">
              <a:rPr lang="en-US" smtClean="0"/>
              <a:pPr/>
              <a:t>10/3/2013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9FB78D-8C1B-4569-88D0-C769B18C38CC}" type="datetime1">
              <a:rPr lang="en-US" smtClean="0"/>
              <a:pPr/>
              <a:t>10/3/2013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7B454C-AFBE-4EE1-851B-255BF7835C8D}" type="datetime1">
              <a:rPr lang="en-US" smtClean="0"/>
              <a:pPr/>
              <a:t>10/3/2013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B96E14-3941-4825-AB0B-2A38CD732566}" type="datetime1">
              <a:rPr lang="en-US" smtClean="0"/>
              <a:pPr/>
              <a:t>10/3/2013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3287D-1876-44C1-A9C3-3DB97CC3991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3E5B84-7D66-4597-B05F-CA36CA55D58C}" type="datetime1">
              <a:rPr lang="en-US" smtClean="0"/>
              <a:pPr/>
              <a:t>10/3/2013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13287D-1876-44C1-A9C3-3DB97CC399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2400" dirty="0" smtClean="0"/>
              <a:t>In </a:t>
            </a:r>
            <a:r>
              <a:rPr lang="en-US" sz="2400" dirty="0" smtClean="0"/>
              <a:t>relative valuation (i.e. the multiples approach), the objective is to value assets based on how similar assets are currently priced in the market.</a:t>
            </a:r>
          </a:p>
          <a:p>
            <a:r>
              <a:rPr lang="en-US" sz="2400" dirty="0" smtClean="0"/>
              <a:t>While multiples are easy to use and intuitive, they are also easy to misuse.</a:t>
            </a:r>
          </a:p>
          <a:p>
            <a:r>
              <a:rPr lang="en-US" sz="2400" dirty="0" smtClean="0"/>
              <a:t>There are two components to relative valuation:</a:t>
            </a:r>
          </a:p>
          <a:p>
            <a:pPr lvl="1"/>
            <a:r>
              <a:rPr lang="en-US" sz="2000" dirty="0" smtClean="0"/>
              <a:t>To value assets on a relative basis, prices have to be standardized, usually by converting prices into multiples of earnings, book values, or sales.</a:t>
            </a:r>
          </a:p>
          <a:p>
            <a:pPr lvl="1"/>
            <a:r>
              <a:rPr lang="en-US" sz="2000" dirty="0" smtClean="0"/>
              <a:t>To find similar firms. This is difficult to do since no two firms are identical and firms in the same business can still differ on risk, growth potential, and cash flows.</a:t>
            </a:r>
            <a:endParaRPr lang="en-US" sz="2000" dirty="0"/>
          </a:p>
        </p:txBody>
      </p:sp>
      <p:sp>
        <p:nvSpPr>
          <p:cNvPr id="4" name="Slide Number Placeholder 3"/>
          <p:cNvSpPr>
            <a:spLocks noGrp="1"/>
          </p:cNvSpPr>
          <p:nvPr>
            <p:ph type="sldNum" sz="quarter" idx="12"/>
          </p:nvPr>
        </p:nvSpPr>
        <p:spPr/>
        <p:txBody>
          <a:bodyPr/>
          <a:lstStyle/>
          <a:p>
            <a:fld id="{7949420A-DA6F-460B-B4EA-C44DD6DB84B6}"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sz="2400" dirty="0" smtClean="0"/>
              <a:t>Drawbacks</a:t>
            </a:r>
          </a:p>
          <a:p>
            <a:pPr lvl="1"/>
            <a:r>
              <a:rPr lang="en-US" sz="2000" dirty="0" smtClean="0"/>
              <a:t>A business may show high growth in sales even when it is not operating profitably as judged by earnings and cash flows from operations</a:t>
            </a:r>
          </a:p>
          <a:p>
            <a:pPr lvl="1"/>
            <a:r>
              <a:rPr lang="en-US" sz="2000" dirty="0" smtClean="0"/>
              <a:t>Sales is a </a:t>
            </a:r>
            <a:r>
              <a:rPr lang="en-US" sz="2000" dirty="0" err="1" smtClean="0"/>
              <a:t>prefinancing</a:t>
            </a:r>
            <a:r>
              <a:rPr lang="en-US" sz="2000" dirty="0" smtClean="0"/>
              <a:t> income measure while share price reflects the effect of debt financing </a:t>
            </a:r>
          </a:p>
          <a:p>
            <a:pPr lvl="1"/>
            <a:r>
              <a:rPr lang="en-US" sz="2000" dirty="0" smtClean="0"/>
              <a:t>P/S does not reflect differences in cost structures among different companies</a:t>
            </a:r>
          </a:p>
          <a:p>
            <a:pPr lvl="1"/>
            <a:r>
              <a:rPr lang="en-US" sz="2000" dirty="0" smtClean="0"/>
              <a:t>Although P/S is relatively robust with respect to manipulation, revenue recognition practices have the potential to distort P/S</a:t>
            </a:r>
          </a:p>
          <a:p>
            <a:r>
              <a:rPr lang="en-US" sz="2400" dirty="0" smtClean="0"/>
              <a:t>Fundamental factors that could explain differences in P/Es</a:t>
            </a:r>
          </a:p>
          <a:p>
            <a:pPr lvl="1"/>
            <a:r>
              <a:rPr lang="en-US" sz="2000" dirty="0" smtClean="0"/>
              <a:t>Profit margin</a:t>
            </a:r>
          </a:p>
          <a:p>
            <a:pPr lvl="1"/>
            <a:r>
              <a:rPr lang="en-US" sz="2000" dirty="0" smtClean="0"/>
              <a:t>Growth in EPS</a:t>
            </a:r>
          </a:p>
          <a:p>
            <a:pPr lvl="1"/>
            <a:r>
              <a:rPr lang="en-US" sz="2000" dirty="0" smtClean="0"/>
              <a:t>Risk</a:t>
            </a:r>
            <a:endParaRPr lang="en-US" sz="2000" dirty="0"/>
          </a:p>
        </p:txBody>
      </p:sp>
      <p:sp>
        <p:nvSpPr>
          <p:cNvPr id="4" name="Slide Number Placeholder 3"/>
          <p:cNvSpPr>
            <a:spLocks noGrp="1"/>
          </p:cNvSpPr>
          <p:nvPr>
            <p:ph type="sldNum" sz="quarter" idx="12"/>
          </p:nvPr>
        </p:nvSpPr>
        <p:spPr/>
        <p:txBody>
          <a:bodyPr/>
          <a:lstStyle/>
          <a:p>
            <a:fld id="{4013287D-1876-44C1-A9C3-3DB97CC3991E}"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38800"/>
          </a:xfrm>
        </p:spPr>
        <p:txBody>
          <a:bodyPr>
            <a:normAutofit/>
          </a:bodyPr>
          <a:lstStyle/>
          <a:p>
            <a:pPr>
              <a:buNone/>
            </a:pPr>
            <a:r>
              <a:rPr lang="en-US" sz="2800" dirty="0" smtClean="0">
                <a:solidFill>
                  <a:srgbClr val="0070C0"/>
                </a:solidFill>
              </a:rPr>
              <a:t>Enterprise Value to EBITDA (EV/EBITDA)</a:t>
            </a:r>
          </a:p>
          <a:p>
            <a:r>
              <a:rPr lang="en-US" sz="2400" dirty="0" smtClean="0"/>
              <a:t>The ratio of the enterprise value to EBITDA</a:t>
            </a:r>
          </a:p>
          <a:p>
            <a:pPr lvl="1"/>
            <a:r>
              <a:rPr lang="en-US" sz="2000" dirty="0" smtClean="0"/>
              <a:t>EV = MV of Equity + MV of Debt + MV of </a:t>
            </a:r>
            <a:r>
              <a:rPr lang="en-US" sz="2000" dirty="0" err="1" smtClean="0"/>
              <a:t>Pref</a:t>
            </a:r>
            <a:r>
              <a:rPr lang="en-US" sz="2000" dirty="0" smtClean="0"/>
              <a:t> Shares – Cash and M/S</a:t>
            </a:r>
          </a:p>
          <a:p>
            <a:pPr lvl="1"/>
            <a:r>
              <a:rPr lang="en-US" sz="2000" dirty="0" smtClean="0"/>
              <a:t>EBITDA = Net income + Interest expense + Taxes + Depreciation + Amortization</a:t>
            </a:r>
          </a:p>
          <a:p>
            <a:pPr lvl="1"/>
            <a:r>
              <a:rPr lang="en-US" sz="2000" dirty="0" smtClean="0"/>
              <a:t>Alternative denominators: EBITA, EBIT</a:t>
            </a:r>
          </a:p>
          <a:p>
            <a:r>
              <a:rPr lang="en-US" sz="2400" dirty="0" smtClean="0"/>
              <a:t>Frequently used in the valuation of capital intensive businesses such as cable companies and steel companies</a:t>
            </a:r>
          </a:p>
          <a:p>
            <a:r>
              <a:rPr lang="en-US" sz="2400" dirty="0" smtClean="0"/>
              <a:t>Rationales for using the EV/EBITDA</a:t>
            </a:r>
          </a:p>
          <a:p>
            <a:pPr lvl="1"/>
            <a:r>
              <a:rPr lang="en-US" sz="2000" dirty="0" smtClean="0"/>
              <a:t>EV/EBITDA is usually more appropriate than P/E alone for comparing companies with different levels of debt. EBITDA is a pre-interest earnings figure; EPS is post-interest</a:t>
            </a:r>
          </a:p>
          <a:p>
            <a:pPr lvl="1"/>
            <a:r>
              <a:rPr lang="en-US" sz="2000" dirty="0" smtClean="0"/>
              <a:t>EBITDA controls for differences in depreciation and amortization among business, in contrast to net income.</a:t>
            </a:r>
          </a:p>
          <a:p>
            <a:pPr lvl="1"/>
            <a:r>
              <a:rPr lang="en-US" sz="2000" dirty="0" smtClean="0"/>
              <a:t>EBITDA is frequently positive when EPS is negative</a:t>
            </a:r>
            <a:endParaRPr lang="en-US" sz="2000" dirty="0"/>
          </a:p>
        </p:txBody>
      </p:sp>
      <p:sp>
        <p:nvSpPr>
          <p:cNvPr id="5" name="Slide Number Placeholder 4"/>
          <p:cNvSpPr>
            <a:spLocks noGrp="1"/>
          </p:cNvSpPr>
          <p:nvPr>
            <p:ph type="sldNum" sz="quarter" idx="12"/>
          </p:nvPr>
        </p:nvSpPr>
        <p:spPr/>
        <p:txBody>
          <a:bodyPr/>
          <a:lstStyle/>
          <a:p>
            <a:fld id="{4013287D-1876-44C1-A9C3-3DB97CC3991E}"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sz="2400" dirty="0" smtClean="0"/>
              <a:t>Drawbacks</a:t>
            </a:r>
          </a:p>
          <a:p>
            <a:pPr lvl="1"/>
            <a:r>
              <a:rPr lang="en-US" sz="2000" dirty="0" smtClean="0"/>
              <a:t>EBITDA will overestimate cash flow from operations if working capital is growing. </a:t>
            </a:r>
          </a:p>
          <a:p>
            <a:pPr lvl="1"/>
            <a:r>
              <a:rPr lang="en-US" sz="2000" dirty="0" smtClean="0"/>
              <a:t>Free cash flow to the firm (FCFF), which directly reflects the amount of the company’s required capital expenditures, has a stronger link to valuation theory than does EBITDA</a:t>
            </a:r>
          </a:p>
          <a:p>
            <a:r>
              <a:rPr lang="en-US" sz="2400" dirty="0" smtClean="0"/>
              <a:t>Fundamental factors that could explain differences in EV/EBITDA</a:t>
            </a:r>
          </a:p>
          <a:p>
            <a:pPr lvl="1"/>
            <a:r>
              <a:rPr lang="en-US" sz="2000" dirty="0" smtClean="0"/>
              <a:t>Return on Capital</a:t>
            </a:r>
          </a:p>
          <a:p>
            <a:pPr lvl="1"/>
            <a:r>
              <a:rPr lang="en-US" sz="2000" dirty="0" smtClean="0"/>
              <a:t>Growth in FCFF</a:t>
            </a:r>
          </a:p>
          <a:p>
            <a:pPr lvl="1"/>
            <a:r>
              <a:rPr lang="en-US" sz="2000" dirty="0" smtClean="0"/>
              <a:t>Risk (as measured by WACC)</a:t>
            </a:r>
            <a:endParaRPr lang="en-US" sz="2000" dirty="0"/>
          </a:p>
        </p:txBody>
      </p:sp>
      <p:sp>
        <p:nvSpPr>
          <p:cNvPr id="4" name="Slide Number Placeholder 3"/>
          <p:cNvSpPr>
            <a:spLocks noGrp="1"/>
          </p:cNvSpPr>
          <p:nvPr>
            <p:ph type="sldNum" sz="quarter" idx="12"/>
          </p:nvPr>
        </p:nvSpPr>
        <p:spPr/>
        <p:txBody>
          <a:bodyPr/>
          <a:lstStyle/>
          <a:p>
            <a:fld id="{4013287D-1876-44C1-A9C3-3DB97CC3991E}"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38800"/>
          </a:xfrm>
        </p:spPr>
        <p:txBody>
          <a:bodyPr>
            <a:normAutofit/>
          </a:bodyPr>
          <a:lstStyle/>
          <a:p>
            <a:pPr>
              <a:buNone/>
            </a:pPr>
            <a:r>
              <a:rPr lang="en-US" sz="2800" dirty="0" smtClean="0">
                <a:solidFill>
                  <a:srgbClr val="0070C0"/>
                </a:solidFill>
              </a:rPr>
              <a:t>Enterprise Value to Sales (EV/Sales)</a:t>
            </a:r>
          </a:p>
          <a:p>
            <a:r>
              <a:rPr lang="en-US" sz="2400" dirty="0" smtClean="0"/>
              <a:t>The ratio of the enterprise value to sales</a:t>
            </a:r>
          </a:p>
          <a:p>
            <a:r>
              <a:rPr lang="en-US" sz="2400" dirty="0" smtClean="0"/>
              <a:t>Alternative sales-based ratio that is particularly useful when comparing companies with diverse capital structures</a:t>
            </a:r>
            <a:endParaRPr lang="en-US" sz="2400" dirty="0"/>
          </a:p>
        </p:txBody>
      </p:sp>
      <p:sp>
        <p:nvSpPr>
          <p:cNvPr id="5" name="Slide Number Placeholder 4"/>
          <p:cNvSpPr>
            <a:spLocks noGrp="1"/>
          </p:cNvSpPr>
          <p:nvPr>
            <p:ph type="sldNum" sz="quarter" idx="12"/>
          </p:nvPr>
        </p:nvSpPr>
        <p:spPr/>
        <p:txBody>
          <a:bodyPr/>
          <a:lstStyle/>
          <a:p>
            <a:fld id="{4013287D-1876-44C1-A9C3-3DB97CC3991E}"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en-US" sz="2400" dirty="0" smtClean="0"/>
              <a:t>How do we use multiples?</a:t>
            </a:r>
          </a:p>
          <a:p>
            <a:pPr lvl="1"/>
            <a:r>
              <a:rPr lang="en-US" sz="2000" dirty="0" smtClean="0"/>
              <a:t>Compare with a firm’s historical multiples</a:t>
            </a:r>
          </a:p>
          <a:p>
            <a:pPr lvl="1"/>
            <a:r>
              <a:rPr lang="en-US" sz="2000" dirty="0" smtClean="0"/>
              <a:t>Compare with sector </a:t>
            </a:r>
            <a:r>
              <a:rPr lang="en-US" sz="2000" dirty="0" smtClean="0"/>
              <a:t>multiples</a:t>
            </a:r>
          </a:p>
          <a:p>
            <a:pPr lvl="1"/>
            <a:r>
              <a:rPr lang="en-US" sz="2000" dirty="0" smtClean="0"/>
              <a:t>Compare as a ratio to the S&amp;P multiple</a:t>
            </a:r>
            <a:endParaRPr lang="en-US" sz="2000" dirty="0" smtClean="0"/>
          </a:p>
          <a:p>
            <a:pPr lvl="1"/>
            <a:r>
              <a:rPr lang="en-US" sz="2000" smtClean="0"/>
              <a:t>Valuation </a:t>
            </a:r>
            <a:endParaRPr lang="en-US" sz="1600" dirty="0" smtClean="0"/>
          </a:p>
          <a:p>
            <a:pPr lvl="2"/>
            <a:r>
              <a:rPr lang="en-US" sz="1800" dirty="0" smtClean="0"/>
              <a:t>Sum-of-the-parts valuation</a:t>
            </a:r>
            <a:endParaRPr lang="en-US" sz="1800" dirty="0"/>
          </a:p>
        </p:txBody>
      </p:sp>
      <p:sp>
        <p:nvSpPr>
          <p:cNvPr id="4" name="Slide Number Placeholder 3"/>
          <p:cNvSpPr>
            <a:spLocks noGrp="1"/>
          </p:cNvSpPr>
          <p:nvPr>
            <p:ph type="sldNum" sz="quarter" idx="12"/>
          </p:nvPr>
        </p:nvSpPr>
        <p:spPr/>
        <p:txBody>
          <a:bodyPr/>
          <a:lstStyle/>
          <a:p>
            <a:fld id="{7949420A-DA6F-460B-B4EA-C44DD6DB84B6}"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Sources:</a:t>
            </a:r>
            <a:endParaRPr lang="en-US" sz="2800" dirty="0" smtClean="0"/>
          </a:p>
          <a:p>
            <a:pPr lvl="1"/>
            <a:r>
              <a:rPr lang="en-US" sz="2400" dirty="0" smtClean="0"/>
              <a:t>Pinto, Henry, Robinson, &amp; Stowe, “Equity Asset Valuation”, 2</a:t>
            </a:r>
            <a:r>
              <a:rPr lang="en-US" sz="2400" baseline="30000" dirty="0" smtClean="0"/>
              <a:t>nd</a:t>
            </a:r>
            <a:r>
              <a:rPr lang="en-US" sz="2400" dirty="0" smtClean="0"/>
              <a:t> ed</a:t>
            </a:r>
            <a:r>
              <a:rPr lang="en-US" sz="2400" dirty="0" smtClean="0"/>
              <a:t>.</a:t>
            </a:r>
          </a:p>
          <a:p>
            <a:pPr lvl="1"/>
            <a:r>
              <a:rPr lang="en-US" sz="2400" dirty="0" err="1" smtClean="0"/>
              <a:t>Damodaran</a:t>
            </a:r>
            <a:r>
              <a:rPr lang="en-US" sz="2400" dirty="0" smtClean="0"/>
              <a:t>, </a:t>
            </a:r>
            <a:r>
              <a:rPr lang="en-US" sz="2400" i="1" dirty="0" smtClean="0"/>
              <a:t>Investment Valuation, 2</a:t>
            </a:r>
            <a:r>
              <a:rPr lang="en-US" sz="2400" i="1" baseline="30000" dirty="0" smtClean="0"/>
              <a:t>nd</a:t>
            </a:r>
            <a:r>
              <a:rPr lang="en-US" sz="2400" i="1" dirty="0" smtClean="0"/>
              <a:t>  ed.</a:t>
            </a:r>
          </a:p>
          <a:p>
            <a:pPr lvl="1"/>
            <a:r>
              <a:rPr lang="en-US" sz="2400" dirty="0" smtClean="0"/>
              <a:t>McKinsey &amp; Company</a:t>
            </a:r>
            <a:r>
              <a:rPr lang="en-US" sz="2400" i="1" dirty="0" smtClean="0"/>
              <a:t>, </a:t>
            </a:r>
            <a:r>
              <a:rPr lang="en-US" sz="2400" dirty="0" err="1" smtClean="0"/>
              <a:t>Koller</a:t>
            </a:r>
            <a:r>
              <a:rPr lang="en-US" sz="2400" dirty="0" smtClean="0"/>
              <a:t>, </a:t>
            </a:r>
            <a:r>
              <a:rPr lang="en-US" sz="2400" dirty="0" err="1" smtClean="0"/>
              <a:t>Goedhardt</a:t>
            </a:r>
            <a:r>
              <a:rPr lang="en-US" sz="2400" dirty="0" smtClean="0"/>
              <a:t>, and </a:t>
            </a:r>
            <a:r>
              <a:rPr lang="en-US" sz="2400" dirty="0" err="1" smtClean="0"/>
              <a:t>Wessels</a:t>
            </a:r>
            <a:r>
              <a:rPr lang="en-US" sz="2400" dirty="0" smtClean="0"/>
              <a:t>,</a:t>
            </a:r>
            <a:r>
              <a:rPr lang="en-US" sz="2400" i="1" dirty="0" smtClean="0"/>
              <a:t> Valuation: Measuring and managing the value of companies, 5</a:t>
            </a:r>
            <a:r>
              <a:rPr lang="en-US" sz="2400" i="1" baseline="30000" dirty="0" smtClean="0"/>
              <a:t>th</a:t>
            </a:r>
            <a:r>
              <a:rPr lang="en-US" sz="2400" i="1" dirty="0" smtClean="0"/>
              <a:t> ed. </a:t>
            </a:r>
          </a:p>
          <a:p>
            <a:pPr lvl="1">
              <a:buNone/>
            </a:pPr>
            <a:endParaRPr lang="en-US" sz="2400" dirty="0"/>
          </a:p>
        </p:txBody>
      </p:sp>
      <p:sp>
        <p:nvSpPr>
          <p:cNvPr id="4" name="Slide Number Placeholder 3"/>
          <p:cNvSpPr>
            <a:spLocks noGrp="1"/>
          </p:cNvSpPr>
          <p:nvPr>
            <p:ph type="sldNum" sz="quarter" idx="12"/>
          </p:nvPr>
        </p:nvSpPr>
        <p:spPr/>
        <p:txBody>
          <a:bodyPr/>
          <a:lstStyle/>
          <a:p>
            <a:fld id="{4013287D-1876-44C1-A9C3-3DB97CC3991E}" type="slidenum">
              <a:rPr lang="en-US" smtClean="0"/>
              <a:pPr/>
              <a:t>15</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sz="2400" dirty="0" smtClean="0"/>
              <a:t>The strengths of relative valuation are also its weaknesses:</a:t>
            </a:r>
          </a:p>
          <a:p>
            <a:pPr lvl="1"/>
            <a:r>
              <a:rPr lang="en-US" sz="2000" dirty="0" smtClean="0"/>
              <a:t>The ease with which a relative valuation can be put together, pulling together a multiple and a group of comparable firms, can also result in inconsistent estimates of value where key variables such as risk, growth, or cash flow potential are ignored.</a:t>
            </a:r>
          </a:p>
          <a:p>
            <a:pPr lvl="1"/>
            <a:r>
              <a:rPr lang="en-US" sz="2000" dirty="0" smtClean="0"/>
              <a:t>The fact that multiples reflect the market mood also implies that using relative valuation to estimate the value of an asset can result in values that are too high when the market is overvaluing comparable firms, or too low when it is undervaluing these firms.</a:t>
            </a:r>
          </a:p>
          <a:p>
            <a:pPr lvl="1"/>
            <a:r>
              <a:rPr lang="en-US" sz="2000" dirty="0" smtClean="0"/>
              <a:t>While there is scope for bias in any type of valuation, the lack of transparency regarding the underlying assumptions in relative valuations make them particularly vulnerable to manipulation.</a:t>
            </a:r>
            <a:endParaRPr lang="en-US" sz="2000" dirty="0"/>
          </a:p>
        </p:txBody>
      </p:sp>
      <p:sp>
        <p:nvSpPr>
          <p:cNvPr id="4" name="Slide Number Placeholder 3"/>
          <p:cNvSpPr>
            <a:spLocks noGrp="1"/>
          </p:cNvSpPr>
          <p:nvPr>
            <p:ph type="sldNum" sz="quarter" idx="12"/>
          </p:nvPr>
        </p:nvSpPr>
        <p:spPr/>
        <p:txBody>
          <a:bodyPr/>
          <a:lstStyle/>
          <a:p>
            <a:fld id="{7949420A-DA6F-460B-B4EA-C44DD6DB84B6}"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sz="2400" dirty="0" smtClean="0"/>
              <a:t>The most common multiples used are: </a:t>
            </a:r>
          </a:p>
          <a:p>
            <a:pPr lvl="1"/>
            <a:r>
              <a:rPr lang="en-US" sz="2000" dirty="0" smtClean="0"/>
              <a:t>Price-earnings (PE) ratio</a:t>
            </a:r>
          </a:p>
          <a:p>
            <a:pPr lvl="1"/>
            <a:r>
              <a:rPr lang="en-US" sz="2000" dirty="0" smtClean="0"/>
              <a:t>Price-book (PB) ratio</a:t>
            </a:r>
          </a:p>
          <a:p>
            <a:pPr lvl="1"/>
            <a:r>
              <a:rPr lang="en-US" sz="2000" dirty="0" smtClean="0"/>
              <a:t>Price-sales (PS) ratio</a:t>
            </a:r>
          </a:p>
          <a:p>
            <a:pPr lvl="1"/>
            <a:r>
              <a:rPr lang="en-US" sz="2000" dirty="0" smtClean="0"/>
              <a:t>Enterprise value/EBITDA</a:t>
            </a:r>
          </a:p>
          <a:p>
            <a:pPr lvl="1"/>
            <a:r>
              <a:rPr lang="en-US" sz="2000" dirty="0" smtClean="0"/>
              <a:t>Enterprise value/Sales</a:t>
            </a:r>
          </a:p>
        </p:txBody>
      </p:sp>
      <p:sp>
        <p:nvSpPr>
          <p:cNvPr id="4" name="Slide Number Placeholder 3"/>
          <p:cNvSpPr>
            <a:spLocks noGrp="1"/>
          </p:cNvSpPr>
          <p:nvPr>
            <p:ph type="sldNum" sz="quarter" idx="12"/>
          </p:nvPr>
        </p:nvSpPr>
        <p:spPr/>
        <p:txBody>
          <a:bodyPr/>
          <a:lstStyle/>
          <a:p>
            <a:fld id="{7949420A-DA6F-460B-B4EA-C44DD6DB84B6}"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buNone/>
            </a:pPr>
            <a:r>
              <a:rPr lang="en-US" sz="2800" dirty="0" smtClean="0"/>
              <a:t>Major classifications of multiples</a:t>
            </a:r>
          </a:p>
          <a:p>
            <a:pPr>
              <a:buNone/>
            </a:pPr>
            <a:endParaRPr lang="en-US" sz="2800" dirty="0" smtClean="0"/>
          </a:p>
          <a:p>
            <a:r>
              <a:rPr lang="en-US" sz="2400" dirty="0" smtClean="0"/>
              <a:t>Price multiples – ratios of a stock’s market price to some measure of fundamental value per share</a:t>
            </a:r>
          </a:p>
          <a:p>
            <a:endParaRPr lang="en-US" sz="2400" dirty="0" smtClean="0"/>
          </a:p>
          <a:p>
            <a:r>
              <a:rPr lang="en-US" sz="2400" dirty="0" smtClean="0"/>
              <a:t>Enterprise value multiples – relate the total market value of </a:t>
            </a:r>
            <a:r>
              <a:rPr lang="en-US" sz="2400" u="sng" dirty="0" smtClean="0"/>
              <a:t>all</a:t>
            </a:r>
            <a:r>
              <a:rPr lang="en-US" sz="2400" i="1" u="sng" dirty="0" smtClean="0"/>
              <a:t> </a:t>
            </a:r>
            <a:r>
              <a:rPr lang="en-US" sz="2400" dirty="0" smtClean="0"/>
              <a:t>sources of a company’s capital to a measure of fundamental value for the entire company</a:t>
            </a:r>
            <a:endParaRPr lang="en-US" sz="2400" dirty="0"/>
          </a:p>
        </p:txBody>
      </p:sp>
      <p:sp>
        <p:nvSpPr>
          <p:cNvPr id="4" name="Slide Number Placeholder 3"/>
          <p:cNvSpPr>
            <a:spLocks noGrp="1"/>
          </p:cNvSpPr>
          <p:nvPr>
            <p:ph type="sldNum" sz="quarter" idx="12"/>
          </p:nvPr>
        </p:nvSpPr>
        <p:spPr/>
        <p:txBody>
          <a:bodyPr/>
          <a:lstStyle/>
          <a:p>
            <a:fld id="{4013287D-1876-44C1-A9C3-3DB97CC3991E}"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a:bodyPr>
          <a:lstStyle/>
          <a:p>
            <a:pPr>
              <a:buNone/>
            </a:pPr>
            <a:r>
              <a:rPr lang="en-US" sz="2800" dirty="0" smtClean="0">
                <a:solidFill>
                  <a:srgbClr val="0070C0"/>
                </a:solidFill>
              </a:rPr>
              <a:t>Price to Earnings (P/E)</a:t>
            </a:r>
          </a:p>
          <a:p>
            <a:r>
              <a:rPr lang="en-US" sz="2400" dirty="0" smtClean="0"/>
              <a:t>Alternative definitions</a:t>
            </a:r>
          </a:p>
          <a:p>
            <a:pPr lvl="1"/>
            <a:r>
              <a:rPr lang="en-US" sz="2000" dirty="0" smtClean="0"/>
              <a:t>Trailing P/E </a:t>
            </a:r>
          </a:p>
          <a:p>
            <a:pPr lvl="2"/>
            <a:r>
              <a:rPr lang="en-US" sz="1800" dirty="0" smtClean="0"/>
              <a:t>a stock’s current market price divided by the most recent 4 quarters’ EPS </a:t>
            </a:r>
          </a:p>
          <a:p>
            <a:pPr lvl="1"/>
            <a:r>
              <a:rPr lang="en-US" sz="2000" dirty="0" smtClean="0"/>
              <a:t>Forward P/E </a:t>
            </a:r>
          </a:p>
          <a:p>
            <a:pPr lvl="2"/>
            <a:r>
              <a:rPr lang="en-US" sz="1800" dirty="0" smtClean="0"/>
              <a:t>also called the leading P/E </a:t>
            </a:r>
          </a:p>
          <a:p>
            <a:pPr lvl="2"/>
            <a:r>
              <a:rPr lang="en-US" sz="1800" dirty="0" smtClean="0"/>
              <a:t>A stock’s current price divided by next year’s expected earnings</a:t>
            </a:r>
          </a:p>
          <a:p>
            <a:r>
              <a:rPr lang="en-US" sz="2400" dirty="0" smtClean="0"/>
              <a:t>Rationales for using the P/E</a:t>
            </a:r>
          </a:p>
          <a:p>
            <a:pPr lvl="1"/>
            <a:r>
              <a:rPr lang="en-US" sz="2000" dirty="0" smtClean="0"/>
              <a:t>Earnings power is a chief driver of investment value</a:t>
            </a:r>
          </a:p>
          <a:p>
            <a:pPr lvl="1"/>
            <a:r>
              <a:rPr lang="en-US" sz="2000" dirty="0" smtClean="0"/>
              <a:t>It is widely recognized and used by investors</a:t>
            </a:r>
          </a:p>
        </p:txBody>
      </p:sp>
      <p:sp>
        <p:nvSpPr>
          <p:cNvPr id="4" name="Slide Number Placeholder 3"/>
          <p:cNvSpPr>
            <a:spLocks noGrp="1"/>
          </p:cNvSpPr>
          <p:nvPr>
            <p:ph type="sldNum" sz="quarter" idx="12"/>
          </p:nvPr>
        </p:nvSpPr>
        <p:spPr/>
        <p:txBody>
          <a:bodyPr/>
          <a:lstStyle/>
          <a:p>
            <a:fld id="{4013287D-1876-44C1-A9C3-3DB97CC3991E}"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sz="2400" dirty="0" smtClean="0"/>
              <a:t>Drawbacks</a:t>
            </a:r>
          </a:p>
          <a:p>
            <a:pPr lvl="1"/>
            <a:r>
              <a:rPr lang="en-US" sz="2000" dirty="0" smtClean="0"/>
              <a:t>EPS can be zero, negative, or insignificantly small relative to price, and P/E does not make economic sense under these circumstances</a:t>
            </a:r>
          </a:p>
          <a:p>
            <a:pPr lvl="1"/>
            <a:r>
              <a:rPr lang="en-US" sz="2000" dirty="0" smtClean="0"/>
              <a:t>Tends to be highly variable because it reflects leverage</a:t>
            </a:r>
          </a:p>
          <a:p>
            <a:pPr lvl="1"/>
            <a:r>
              <a:rPr lang="en-US" sz="2000" dirty="0" smtClean="0"/>
              <a:t>The ongoing or recurring components of earnings that are most important in determining intrinsic value can be practically difficult to distinguish from transient components</a:t>
            </a:r>
          </a:p>
          <a:p>
            <a:pPr lvl="1"/>
            <a:r>
              <a:rPr lang="en-US" sz="2000" dirty="0" smtClean="0"/>
              <a:t>Differences in accounting standards adopted by firms may affect the comparability of P/Es among companies</a:t>
            </a:r>
          </a:p>
          <a:p>
            <a:r>
              <a:rPr lang="en-US" sz="2400" dirty="0" smtClean="0"/>
              <a:t>Fundamental factors that could explain differences in P/Es</a:t>
            </a:r>
          </a:p>
          <a:p>
            <a:pPr lvl="1"/>
            <a:r>
              <a:rPr lang="en-US" sz="2000" dirty="0" smtClean="0"/>
              <a:t>Growth in EPS: companies with a higher growth rate are expected to have higher P/Es</a:t>
            </a:r>
          </a:p>
          <a:p>
            <a:pPr lvl="1"/>
            <a:r>
              <a:rPr lang="en-US" sz="2000" dirty="0" smtClean="0"/>
              <a:t>Risk (measured by beta or leverage): companies with lower risk can have higher P/Es</a:t>
            </a:r>
            <a:endParaRPr lang="en-US" sz="2000" dirty="0"/>
          </a:p>
        </p:txBody>
      </p:sp>
      <p:sp>
        <p:nvSpPr>
          <p:cNvPr id="4" name="Slide Number Placeholder 3"/>
          <p:cNvSpPr>
            <a:spLocks noGrp="1"/>
          </p:cNvSpPr>
          <p:nvPr>
            <p:ph type="sldNum" sz="quarter" idx="12"/>
          </p:nvPr>
        </p:nvSpPr>
        <p:spPr/>
        <p:txBody>
          <a:bodyPr/>
          <a:lstStyle/>
          <a:p>
            <a:fld id="{4013287D-1876-44C1-A9C3-3DB97CC3991E}"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38800"/>
          </a:xfrm>
        </p:spPr>
        <p:txBody>
          <a:bodyPr>
            <a:normAutofit/>
          </a:bodyPr>
          <a:lstStyle/>
          <a:p>
            <a:pPr>
              <a:buNone/>
            </a:pPr>
            <a:r>
              <a:rPr lang="en-US" sz="2800" dirty="0" smtClean="0">
                <a:solidFill>
                  <a:srgbClr val="0070C0"/>
                </a:solidFill>
              </a:rPr>
              <a:t>Price to Book Value (P/B)</a:t>
            </a:r>
          </a:p>
          <a:p>
            <a:r>
              <a:rPr lang="en-US" sz="2400" dirty="0" smtClean="0"/>
              <a:t>The ratio of the market price per share to book value per share</a:t>
            </a:r>
          </a:p>
          <a:p>
            <a:r>
              <a:rPr lang="en-US" sz="2400" dirty="0" smtClean="0"/>
              <a:t>Most useful for valuing companies composed chiefly of liquid assets, such as finance, investment, insurance, and banking institutions</a:t>
            </a:r>
          </a:p>
          <a:p>
            <a:r>
              <a:rPr lang="en-US" sz="2400" dirty="0" smtClean="0"/>
              <a:t>Rationales for using the P/B</a:t>
            </a:r>
          </a:p>
          <a:p>
            <a:pPr lvl="1"/>
            <a:r>
              <a:rPr lang="en-US" sz="2000" dirty="0" smtClean="0"/>
              <a:t>Because book value is a cumulative balance sheet amount, book value is generally positive even when EPS is zero or negative</a:t>
            </a:r>
          </a:p>
          <a:p>
            <a:pPr lvl="1"/>
            <a:r>
              <a:rPr lang="en-US" sz="2000" dirty="0" smtClean="0"/>
              <a:t>Book value per share is more stable than EPS. May be more meaningful than P/E when EPS is abnormally high or low or is highly variable</a:t>
            </a:r>
          </a:p>
        </p:txBody>
      </p:sp>
      <p:sp>
        <p:nvSpPr>
          <p:cNvPr id="5" name="Slide Number Placeholder 4"/>
          <p:cNvSpPr>
            <a:spLocks noGrp="1"/>
          </p:cNvSpPr>
          <p:nvPr>
            <p:ph type="sldNum" sz="quarter" idx="12"/>
          </p:nvPr>
        </p:nvSpPr>
        <p:spPr/>
        <p:txBody>
          <a:bodyPr/>
          <a:lstStyle/>
          <a:p>
            <a:fld id="{4013287D-1876-44C1-A9C3-3DB97CC3991E}"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lnSpcReduction="10000"/>
          </a:bodyPr>
          <a:lstStyle/>
          <a:p>
            <a:r>
              <a:rPr lang="en-US" sz="2400" dirty="0" smtClean="0"/>
              <a:t>Drawbacks</a:t>
            </a:r>
          </a:p>
          <a:p>
            <a:pPr lvl="1"/>
            <a:r>
              <a:rPr lang="en-US" sz="2000" dirty="0" smtClean="0"/>
              <a:t>Some assets (e.g., human capital, company reputation) are not reflected on the balance sheet</a:t>
            </a:r>
          </a:p>
          <a:p>
            <a:pPr lvl="1"/>
            <a:r>
              <a:rPr lang="en-US" sz="2000" dirty="0" smtClean="0"/>
              <a:t>P/B may be misleading when the levels of assets used by the companies under examination differ significantly. Such differences may reflect differences in business models.</a:t>
            </a:r>
          </a:p>
          <a:p>
            <a:pPr lvl="1"/>
            <a:r>
              <a:rPr lang="en-US" sz="2000" dirty="0" smtClean="0"/>
              <a:t>Accounting effects on book value may compromise how useful book value is as a measure of the shareholders’ investment in the company</a:t>
            </a:r>
          </a:p>
          <a:p>
            <a:pPr lvl="2"/>
            <a:r>
              <a:rPr lang="en-US" sz="1600" dirty="0" smtClean="0"/>
              <a:t>e.g. Intangible assets that are acquired are shown on the books; those that are generated internally are not (R&amp;D, advertising, marketing are expensed not capitalized)</a:t>
            </a:r>
          </a:p>
          <a:p>
            <a:pPr lvl="1"/>
            <a:r>
              <a:rPr lang="en-US" sz="2000" dirty="0" smtClean="0"/>
              <a:t>Book value largely reflects the historical purchase cost of assets, net of accumulated depreciation. Significant differences in the average age of assets among companies being compared may weaken the comparability of P/Bs among companies</a:t>
            </a:r>
          </a:p>
          <a:p>
            <a:pPr lvl="1"/>
            <a:r>
              <a:rPr lang="en-US" sz="2000" dirty="0" smtClean="0"/>
              <a:t>Share repurchases or issuances may distort historical comparisons</a:t>
            </a:r>
          </a:p>
          <a:p>
            <a:r>
              <a:rPr lang="en-US" sz="2400" dirty="0" smtClean="0"/>
              <a:t>Fundamental factors that could explain differences in P/Bs</a:t>
            </a:r>
          </a:p>
          <a:p>
            <a:pPr lvl="1"/>
            <a:r>
              <a:rPr lang="en-US" sz="2000" dirty="0" smtClean="0"/>
              <a:t>Return on Equity</a:t>
            </a:r>
          </a:p>
          <a:p>
            <a:pPr lvl="1"/>
            <a:r>
              <a:rPr lang="en-US" sz="2000" dirty="0" smtClean="0"/>
              <a:t>Risk</a:t>
            </a:r>
            <a:endParaRPr lang="en-US" sz="2000" dirty="0"/>
          </a:p>
        </p:txBody>
      </p:sp>
      <p:sp>
        <p:nvSpPr>
          <p:cNvPr id="4" name="Slide Number Placeholder 3"/>
          <p:cNvSpPr>
            <a:spLocks noGrp="1"/>
          </p:cNvSpPr>
          <p:nvPr>
            <p:ph type="sldNum" sz="quarter" idx="12"/>
          </p:nvPr>
        </p:nvSpPr>
        <p:spPr/>
        <p:txBody>
          <a:bodyPr/>
          <a:lstStyle/>
          <a:p>
            <a:fld id="{4013287D-1876-44C1-A9C3-3DB97CC3991E}"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38800"/>
          </a:xfrm>
        </p:spPr>
        <p:txBody>
          <a:bodyPr>
            <a:normAutofit/>
          </a:bodyPr>
          <a:lstStyle/>
          <a:p>
            <a:pPr>
              <a:buNone/>
            </a:pPr>
            <a:r>
              <a:rPr lang="en-US" sz="2800" dirty="0" smtClean="0">
                <a:solidFill>
                  <a:srgbClr val="0070C0"/>
                </a:solidFill>
              </a:rPr>
              <a:t>Price to Sales (P/S)</a:t>
            </a:r>
          </a:p>
          <a:p>
            <a:r>
              <a:rPr lang="en-US" sz="2400" dirty="0" smtClean="0"/>
              <a:t>The ratio of the market price per share to annual net sales</a:t>
            </a:r>
          </a:p>
          <a:p>
            <a:r>
              <a:rPr lang="en-US" sz="2400" dirty="0" smtClean="0"/>
              <a:t>Most useful for valuing certain types of privately held companies, including investment management companies and many types of companies in partnership form</a:t>
            </a:r>
          </a:p>
          <a:p>
            <a:r>
              <a:rPr lang="en-US" sz="2400" dirty="0" smtClean="0"/>
              <a:t>Appropriate for valuing the stocks of mature, cyclical, and zero-income companies</a:t>
            </a:r>
          </a:p>
          <a:p>
            <a:r>
              <a:rPr lang="en-US" sz="2400" dirty="0" smtClean="0"/>
              <a:t>Rationales for using the P/S</a:t>
            </a:r>
          </a:p>
          <a:p>
            <a:pPr lvl="1"/>
            <a:r>
              <a:rPr lang="en-US" sz="2000" dirty="0" smtClean="0"/>
              <a:t>Sales are generally less subject to distortion or manipulation than are other fundamentals, such as EPS or book value</a:t>
            </a:r>
          </a:p>
          <a:p>
            <a:pPr lvl="1"/>
            <a:r>
              <a:rPr lang="en-US" sz="2000" dirty="0" smtClean="0"/>
              <a:t>Sales are positive even when EPS is negative</a:t>
            </a:r>
          </a:p>
          <a:p>
            <a:pPr lvl="1"/>
            <a:r>
              <a:rPr lang="en-US" sz="2000" dirty="0" smtClean="0"/>
              <a:t>P/S is generally more stable than P/E</a:t>
            </a:r>
            <a:endParaRPr lang="en-US" sz="2000" dirty="0"/>
          </a:p>
        </p:txBody>
      </p:sp>
      <p:sp>
        <p:nvSpPr>
          <p:cNvPr id="5" name="Slide Number Placeholder 4"/>
          <p:cNvSpPr>
            <a:spLocks noGrp="1"/>
          </p:cNvSpPr>
          <p:nvPr>
            <p:ph type="sldNum" sz="quarter" idx="12"/>
          </p:nvPr>
        </p:nvSpPr>
        <p:spPr/>
        <p:txBody>
          <a:bodyPr/>
          <a:lstStyle/>
          <a:p>
            <a:fld id="{4013287D-1876-44C1-A9C3-3DB97CC3991E}"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1246</Words>
  <Application>Microsoft Office PowerPoint</Application>
  <PresentationFormat>On-screen Show (4:3)</PresentationFormat>
  <Paragraphs>120</Paragraphs>
  <Slides>15</Slides>
  <Notes>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MAJ</dc:creator>
  <cp:lastModifiedBy>MAJ</cp:lastModifiedBy>
  <cp:revision>29</cp:revision>
  <dcterms:created xsi:type="dcterms:W3CDTF">2012-09-17T02:58:37Z</dcterms:created>
  <dcterms:modified xsi:type="dcterms:W3CDTF">2013-10-03T06:39:49Z</dcterms:modified>
</cp:coreProperties>
</file>