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C5E4-E874-458C-AA3D-5E134653B1B8}" type="datetimeFigureOut">
              <a:rPr lang="en-US" smtClean="0"/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E68D-287C-4C7C-8351-9FF42DD5E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273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C5E4-E874-458C-AA3D-5E134653B1B8}" type="datetimeFigureOut">
              <a:rPr lang="en-US" smtClean="0"/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E68D-287C-4C7C-8351-9FF42DD5E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0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C5E4-E874-458C-AA3D-5E134653B1B8}" type="datetimeFigureOut">
              <a:rPr lang="en-US" smtClean="0"/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E68D-287C-4C7C-8351-9FF42DD5E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6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C5E4-E874-458C-AA3D-5E134653B1B8}" type="datetimeFigureOut">
              <a:rPr lang="en-US" smtClean="0"/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E68D-287C-4C7C-8351-9FF42DD5E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32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C5E4-E874-458C-AA3D-5E134653B1B8}" type="datetimeFigureOut">
              <a:rPr lang="en-US" smtClean="0"/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E68D-287C-4C7C-8351-9FF42DD5E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20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C5E4-E874-458C-AA3D-5E134653B1B8}" type="datetimeFigureOut">
              <a:rPr lang="en-US" smtClean="0"/>
              <a:t>8/24/2012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E68D-287C-4C7C-8351-9FF42DD5E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70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C5E4-E874-458C-AA3D-5E134653B1B8}" type="datetimeFigureOut">
              <a:rPr lang="en-US" smtClean="0"/>
              <a:t>8/24/2012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E68D-287C-4C7C-8351-9FF42DD5E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11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C5E4-E874-458C-AA3D-5E134653B1B8}" type="datetimeFigureOut">
              <a:rPr lang="en-US" smtClean="0"/>
              <a:t>8/24/2012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E68D-287C-4C7C-8351-9FF42DD5E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0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C5E4-E874-458C-AA3D-5E134653B1B8}" type="datetimeFigureOut">
              <a:rPr lang="en-US" smtClean="0"/>
              <a:t>8/24/2012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E68D-287C-4C7C-8351-9FF42DD5E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82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C5E4-E874-458C-AA3D-5E134653B1B8}" type="datetimeFigureOut">
              <a:rPr lang="en-US" smtClean="0"/>
              <a:t>8/24/2012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E68D-287C-4C7C-8351-9FF42DD5E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332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C5E4-E874-458C-AA3D-5E134653B1B8}" type="datetimeFigureOut">
              <a:rPr lang="en-US" smtClean="0"/>
              <a:t>8/24/2012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DE68D-287C-4C7C-8351-9FF42DD5E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59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4C5E4-E874-458C-AA3D-5E134653B1B8}" type="datetimeFigureOut">
              <a:rPr lang="en-US" smtClean="0"/>
              <a:t>8/24/2012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DE68D-287C-4C7C-8351-9FF42DD5E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813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895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 SUMMARY OF THE HISTORY OF ECONOMIC </a:t>
            </a:r>
            <a:r>
              <a:rPr lang="en-US" b="1" dirty="0" smtClean="0"/>
              <a:t>THEORIES</a:t>
            </a:r>
            <a:br>
              <a:rPr lang="en-US" b="1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Mgt. </a:t>
            </a:r>
            <a:r>
              <a:rPr lang="en-US" dirty="0"/>
              <a:t>704: Economics for </a:t>
            </a:r>
            <a:r>
              <a:rPr lang="en-US" dirty="0" smtClean="0"/>
              <a:t>Managers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Allen Parkman </a:t>
            </a:r>
            <a:br>
              <a:rPr lang="en-US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15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Adam </a:t>
            </a:r>
            <a:r>
              <a:rPr lang="en-US" sz="3100" b="1" dirty="0"/>
              <a:t>Smith and the </a:t>
            </a:r>
            <a:r>
              <a:rPr lang="en-US" sz="3100" b="1" i="1" dirty="0"/>
              <a:t>Wealth of Nations</a:t>
            </a:r>
            <a:r>
              <a:rPr lang="en-US" sz="3100" b="1" dirty="0"/>
              <a:t> (1776)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</a:t>
            </a:r>
            <a:r>
              <a:rPr lang="en-US" i="1" dirty="0"/>
              <a:t>Wealth of Nations</a:t>
            </a:r>
            <a:r>
              <a:rPr lang="en-US" dirty="0"/>
              <a:t> is the cornerstone of economics.  </a:t>
            </a:r>
            <a:endParaRPr lang="en-US" dirty="0" smtClean="0"/>
          </a:p>
          <a:p>
            <a:r>
              <a:rPr lang="en-US" dirty="0" smtClean="0"/>
              <a:t>It was a reaction to Mercantilism that viewed a positive balance of trade as the primary goal of government.</a:t>
            </a:r>
          </a:p>
          <a:p>
            <a:r>
              <a:rPr lang="en-US" dirty="0" smtClean="0"/>
              <a:t>It </a:t>
            </a:r>
            <a:r>
              <a:rPr lang="en-US" dirty="0"/>
              <a:t>presents a systematic approach to economic activity based on people acting in their self-interest, thereby, producing self-regulating markets (the invisible hand). 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wealth of a nation is based on the productivity of its workers.  </a:t>
            </a:r>
          </a:p>
          <a:p>
            <a:r>
              <a:rPr lang="en-US" dirty="0" smtClean="0"/>
              <a:t>One </a:t>
            </a:r>
            <a:r>
              <a:rPr lang="en-US" dirty="0"/>
              <a:t>source of frustration was the diamond-water paradox.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8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The </a:t>
            </a:r>
            <a:r>
              <a:rPr lang="en-US" sz="3600" b="1" dirty="0"/>
              <a:t>Neoclassical Economists (19th Century)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They added two insights to the earlier thinking: </a:t>
            </a:r>
            <a:endParaRPr lang="en-US" dirty="0" smtClean="0"/>
          </a:p>
          <a:p>
            <a:pPr lvl="1"/>
            <a:r>
              <a:rPr lang="en-US" dirty="0" smtClean="0"/>
              <a:t>decisions </a:t>
            </a:r>
            <a:r>
              <a:rPr lang="en-US" dirty="0"/>
              <a:t>are made incrementally and </a:t>
            </a:r>
            <a:endParaRPr lang="en-US" dirty="0" smtClean="0"/>
          </a:p>
          <a:p>
            <a:pPr lvl="1"/>
            <a:r>
              <a:rPr lang="en-US" dirty="0" smtClean="0"/>
              <a:t>demand </a:t>
            </a:r>
            <a:r>
              <a:rPr lang="en-US" dirty="0"/>
              <a:t>is based on utility.  </a:t>
            </a:r>
            <a:endParaRPr lang="en-US" dirty="0" smtClean="0"/>
          </a:p>
          <a:p>
            <a:r>
              <a:rPr lang="en-US" dirty="0" smtClean="0"/>
              <a:t>Consequently</a:t>
            </a:r>
            <a:r>
              <a:rPr lang="en-US" dirty="0"/>
              <a:t>, prices are determined by the interaction of supply--incremental costs--and demand--incremental utility--with markets tending toward equilibrium.  </a:t>
            </a:r>
            <a:endParaRPr lang="en-US" dirty="0" smtClean="0"/>
          </a:p>
          <a:p>
            <a:r>
              <a:rPr lang="en-US" dirty="0" smtClean="0"/>
              <a:t>Most </a:t>
            </a:r>
            <a:r>
              <a:rPr lang="en-US" dirty="0"/>
              <a:t>of the material in microeconomics today was summarized in Marshall's </a:t>
            </a:r>
            <a:r>
              <a:rPr lang="en-US" i="1" dirty="0"/>
              <a:t>Principles of Economics</a:t>
            </a:r>
            <a:r>
              <a:rPr lang="en-US" dirty="0"/>
              <a:t> (1890).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41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652" y="1951396"/>
            <a:ext cx="3048695" cy="3823571"/>
          </a:xfrm>
          <a:blipFill>
            <a:blip r:embed="rId2"/>
            <a:tile tx="0" ty="0" sx="100000" sy="100000" flip="none" algn="tl"/>
          </a:blip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Marshall’s Supply and Demand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7610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The </a:t>
            </a:r>
            <a:r>
              <a:rPr lang="en-US" sz="3600" b="1" dirty="0"/>
              <a:t>Keynesian Revolution (1930s)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/>
              <a:t>The General Theory of Employment, Interest and Money</a:t>
            </a:r>
            <a:r>
              <a:rPr lang="en-US" dirty="0"/>
              <a:t> (1936) by John Maynard Keynes was a reaction to the apparent failure of economics to explain the Great Depression.  </a:t>
            </a:r>
            <a:endParaRPr lang="en-US" dirty="0" smtClean="0"/>
          </a:p>
          <a:p>
            <a:r>
              <a:rPr lang="en-US" dirty="0" smtClean="0"/>
              <a:t>He </a:t>
            </a:r>
            <a:r>
              <a:rPr lang="en-US" dirty="0"/>
              <a:t>created the field of macroeconomics by viewing the economy in terms of aggregates rather than as a sum of markets.  </a:t>
            </a:r>
            <a:endParaRPr lang="en-US" dirty="0" smtClean="0"/>
          </a:p>
          <a:p>
            <a:pPr lvl="1"/>
            <a:r>
              <a:rPr lang="en-US" dirty="0" smtClean="0"/>
              <a:t>Prices </a:t>
            </a:r>
            <a:r>
              <a:rPr lang="en-US" dirty="0"/>
              <a:t>could be sticky so that aggregate demand determined aggregate supply and there was no reason to expect that aggregate demand would generate full employment. 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need for more aggregate demand in an economy was used to argue for a larger presence of the government in the economy. 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dirty="0"/>
              <a:t>Phillips Curve</a:t>
            </a:r>
            <a:r>
              <a:rPr lang="en-US" dirty="0"/>
              <a:t> (1958) was interpreted as arguing that there is a long-term tradeoff between inflation and unemployment.  </a:t>
            </a:r>
            <a:endParaRPr lang="en-US" dirty="0" smtClean="0"/>
          </a:p>
          <a:p>
            <a:pPr lvl="1"/>
            <a:r>
              <a:rPr lang="en-US" dirty="0" smtClean="0"/>
              <a:t>Since </a:t>
            </a:r>
            <a:r>
              <a:rPr lang="en-US" dirty="0"/>
              <a:t>it was commonly accepted that government deficits caused inflation, the Phillips Curve was used to justify government deficits.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30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The </a:t>
            </a:r>
            <a:r>
              <a:rPr lang="en-US" sz="3600" b="1" dirty="0"/>
              <a:t>Neoclassical Counter-revolution (1960s)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Milton Friedman </a:t>
            </a:r>
            <a:r>
              <a:rPr lang="en-US" dirty="0"/>
              <a:t>and </a:t>
            </a:r>
            <a:r>
              <a:rPr lang="en-US" dirty="0" smtClean="0"/>
              <a:t>Anna Schwartz's</a:t>
            </a:r>
            <a:r>
              <a:rPr lang="en-US" dirty="0"/>
              <a:t>, </a:t>
            </a:r>
            <a:r>
              <a:rPr lang="en-US" i="1" dirty="0"/>
              <a:t>A Monetary History of the United States, 1867-1960</a:t>
            </a:r>
            <a:r>
              <a:rPr lang="en-US" dirty="0"/>
              <a:t> (1963), provides an important rebuttal to Keynes demonstrating that the primary cause of the Great Depression was the Federal Reserve’s mismanagement of the money supply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Between 1929 and 1933, the money supply fell by 28 percent. </a:t>
            </a:r>
          </a:p>
          <a:p>
            <a:pPr lvl="1"/>
            <a:r>
              <a:rPr lang="en-US" dirty="0" smtClean="0"/>
              <a:t>Between 1929 and 1933, consumer prices fell by 25 percent.</a:t>
            </a:r>
          </a:p>
          <a:p>
            <a:r>
              <a:rPr lang="en-US" dirty="0" smtClean="0"/>
              <a:t>Friedman </a:t>
            </a:r>
            <a:r>
              <a:rPr lang="en-US" dirty="0"/>
              <a:t>argued that private decisions tend to lead to stable outcomes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Most countries in the world moved toward more market oriented economic policies.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46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The </a:t>
            </a:r>
            <a:r>
              <a:rPr lang="en-US" sz="3600" b="1" dirty="0"/>
              <a:t>Modern Macroeconomic Synthesis (1990s)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perspectives are appropriate for analyzing the short run and the long run. 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primary difference is that prices and expectations are flexible in the long run, while they can be sticky in the short run. </a:t>
            </a:r>
            <a:endParaRPr lang="en-US" dirty="0" smtClean="0"/>
          </a:p>
          <a:p>
            <a:r>
              <a:rPr lang="en-US" dirty="0" smtClean="0"/>
              <a:t>Lags in the effects of fiscal and monetary policy make discretionary countercyclical policies difficult.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89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Economic </a:t>
            </a:r>
            <a:r>
              <a:rPr lang="en-US" sz="3600" b="1" dirty="0"/>
              <a:t>Imperialism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Economics is the study of the choices that people make as wants tend to exceed resources.</a:t>
            </a:r>
          </a:p>
          <a:p>
            <a:r>
              <a:rPr lang="en-US" dirty="0" smtClean="0"/>
              <a:t>Choices occur in all aspects of life.</a:t>
            </a:r>
          </a:p>
          <a:p>
            <a:r>
              <a:rPr lang="en-US" dirty="0" smtClean="0"/>
              <a:t>Economists </a:t>
            </a:r>
            <a:r>
              <a:rPr lang="en-US" dirty="0"/>
              <a:t>have won the Nobel Prize for extending economics into topics traditionally associated with other disciplines: </a:t>
            </a:r>
            <a:endParaRPr lang="en-US" dirty="0" smtClean="0"/>
          </a:p>
          <a:p>
            <a:pPr lvl="1"/>
            <a:r>
              <a:rPr lang="en-US" dirty="0" smtClean="0"/>
              <a:t>finance </a:t>
            </a:r>
            <a:r>
              <a:rPr lang="en-US" dirty="0"/>
              <a:t>(Modigliani and Miller), </a:t>
            </a:r>
            <a:endParaRPr lang="en-US" dirty="0" smtClean="0"/>
          </a:p>
          <a:p>
            <a:pPr lvl="1"/>
            <a:r>
              <a:rPr lang="en-US" dirty="0" smtClean="0"/>
              <a:t>political </a:t>
            </a:r>
            <a:r>
              <a:rPr lang="en-US" dirty="0"/>
              <a:t>science (Buchanan) and </a:t>
            </a:r>
            <a:endParaRPr lang="en-US" dirty="0" smtClean="0"/>
          </a:p>
          <a:p>
            <a:pPr lvl="1"/>
            <a:r>
              <a:rPr lang="en-US" dirty="0" smtClean="0"/>
              <a:t>sociology </a:t>
            </a:r>
            <a:r>
              <a:rPr lang="en-US" dirty="0"/>
              <a:t>(Becker).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06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504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 SUMMARY OF THE HISTORY OF ECONOMIC THEORIES  Mgt. 704: Economics for Managers  Allen Parkman  </vt:lpstr>
      <vt:lpstr> Adam Smith and the Wealth of Nations (1776) </vt:lpstr>
      <vt:lpstr> The Neoclassical Economists (19th Century) </vt:lpstr>
      <vt:lpstr>Marshall’s Supply and Demand</vt:lpstr>
      <vt:lpstr> The Keynesian Revolution (1930s) </vt:lpstr>
      <vt:lpstr> The Neoclassical Counter-revolution (1960s) </vt:lpstr>
      <vt:lpstr> The Modern Macroeconomic Synthesis (1990s) </vt:lpstr>
      <vt:lpstr> Economic Imperialism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SUMMARY OF THE HISTORY OF ECONOMIC THEORIES  Mgt. 704: Economics for Managers  Allen Parkman</dc:title>
  <dc:creator>Allen</dc:creator>
  <cp:lastModifiedBy>Allen</cp:lastModifiedBy>
  <cp:revision>9</cp:revision>
  <dcterms:created xsi:type="dcterms:W3CDTF">2012-07-20T19:55:12Z</dcterms:created>
  <dcterms:modified xsi:type="dcterms:W3CDTF">2012-08-24T20:42:59Z</dcterms:modified>
</cp:coreProperties>
</file>