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D0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96671-A6BB-497F-B0A3-A08F346927D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215A8-E9CD-46DA-B198-8F11BBEBE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15A8-E9CD-46DA-B198-8F11BBEBE4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15A8-E9CD-46DA-B198-8F11BBEBE4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15A8-E9CD-46DA-B198-8F11BBEBE4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15A8-E9CD-46DA-B198-8F11BBEBE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215A8-E9CD-46DA-B198-8F11BBEBE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6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1ED8-7BB0-43D4-A7C2-0CBDB864FB10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C11A-2BFB-4F5E-8C87-B3826B998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urvey.unm.edu/" TargetMode="External"/><Relationship Id="rId2" Type="http://schemas.openxmlformats.org/officeDocument/2006/relationships/hyperlink" Target="http://www.unm.ed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Deal me in</a:t>
            </a:r>
            <a:r>
              <a:rPr lang="en-US" sz="6000" b="1" dirty="0" smtClean="0">
                <a:solidFill>
                  <a:schemeClr val="bg1"/>
                </a:solidFill>
              </a:rPr>
              <a:t>!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U</a:t>
            </a:r>
            <a:r>
              <a:rPr lang="en-US" sz="4000" b="1" dirty="0" smtClean="0">
                <a:solidFill>
                  <a:schemeClr val="bg1"/>
                </a:solidFill>
              </a:rPr>
              <a:t>sing </a:t>
            </a:r>
            <a:r>
              <a:rPr lang="en-US" sz="4000" b="1" dirty="0">
                <a:solidFill>
                  <a:schemeClr val="bg1"/>
                </a:solidFill>
              </a:rPr>
              <a:t>card sets to create interactive </a:t>
            </a:r>
            <a:r>
              <a:rPr lang="en-US" sz="4000" b="1" dirty="0" smtClean="0">
                <a:solidFill>
                  <a:schemeClr val="bg1"/>
                </a:solidFill>
              </a:rPr>
              <a:t>experiences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at your library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 smtClean="0">
                <a:solidFill>
                  <a:srgbClr val="FF00FF"/>
                </a:solidFill>
              </a:rPr>
              <a:t>Soledad Garcia-King</a:t>
            </a:r>
          </a:p>
          <a:p>
            <a:r>
              <a:rPr lang="en-US" sz="4200" b="1" dirty="0" smtClean="0">
                <a:solidFill>
                  <a:srgbClr val="FF00FF"/>
                </a:solidFill>
              </a:rPr>
              <a:t>LeAnn Weller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NMLA </a:t>
            </a:r>
            <a:r>
              <a:rPr lang="en-US" b="1" dirty="0" err="1" smtClean="0">
                <a:solidFill>
                  <a:srgbClr val="FF00FF"/>
                </a:solidFill>
              </a:rPr>
              <a:t>Miniconference</a:t>
            </a:r>
            <a:endParaRPr lang="en-US" b="1" dirty="0" smtClean="0">
              <a:solidFill>
                <a:srgbClr val="FF00FF"/>
              </a:solidFill>
            </a:endParaRPr>
          </a:p>
          <a:p>
            <a:r>
              <a:rPr lang="en-US" b="1" dirty="0" smtClean="0">
                <a:solidFill>
                  <a:srgbClr val="FF00FF"/>
                </a:solidFill>
              </a:rPr>
              <a:t>March 22, 2019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/>
        </p:nvSpPr>
        <p:spPr>
          <a:xfrm>
            <a:off x="1943100" y="800100"/>
            <a:ext cx="5257800" cy="5257800"/>
          </a:xfrm>
          <a:prstGeom prst="donut">
            <a:avLst>
              <a:gd name="adj" fmla="val 26608"/>
            </a:avLst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3900055" y="5275118"/>
            <a:ext cx="1330036" cy="13300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93" y="5528656"/>
            <a:ext cx="822960" cy="822960"/>
          </a:xfrm>
          <a:prstGeom prst="rect">
            <a:avLst/>
          </a:prstGeom>
        </p:spPr>
      </p:pic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6535882" y="2763982"/>
            <a:ext cx="1330036" cy="1330036"/>
          </a:xfrm>
          <a:prstGeom prst="ellipse">
            <a:avLst/>
          </a:prstGeom>
          <a:solidFill>
            <a:srgbClr val="BD0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1278082" y="2763982"/>
            <a:ext cx="1330036" cy="133003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2648822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Click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and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Reveal</a:t>
            </a:r>
            <a:endParaRPr lang="en-US" sz="3200" dirty="0">
              <a:solidFill>
                <a:schemeClr val="bg1"/>
              </a:solidFill>
              <a:latin typeface="Bellota" pitchFamily="50" charset="0"/>
              <a:ea typeface="Bellota" pitchFamily="50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26942" y="1611652"/>
            <a:ext cx="944513" cy="868313"/>
          </a:xfrm>
          <a:prstGeom prst="line">
            <a:avLst/>
          </a:prstGeom>
          <a:ln w="3810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15169" y="4306163"/>
            <a:ext cx="944513" cy="868313"/>
          </a:xfrm>
          <a:prstGeom prst="line">
            <a:avLst/>
          </a:prstGeom>
          <a:ln w="3810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4" idx="7"/>
          </p:cNvCxnSpPr>
          <p:nvPr/>
        </p:nvCxnSpPr>
        <p:spPr>
          <a:xfrm flipV="1">
            <a:off x="5410200" y="1570087"/>
            <a:ext cx="1020713" cy="981750"/>
          </a:xfrm>
          <a:prstGeom prst="line">
            <a:avLst/>
          </a:prstGeom>
          <a:ln w="3810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66553" y="4121728"/>
            <a:ext cx="1020713" cy="981750"/>
          </a:xfrm>
          <a:prstGeom prst="line">
            <a:avLst/>
          </a:prstGeom>
          <a:ln w="3810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4729" y="1555015"/>
            <a:ext cx="2255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ellota" pitchFamily="50" charset="0"/>
                <a:ea typeface="Bellota" pitchFamily="50" charset="0"/>
              </a:rPr>
              <a:t>Project Card Game</a:t>
            </a:r>
          </a:p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latin typeface="Bellota" pitchFamily="50" charset="0"/>
              <a:ea typeface="Bellota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477255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Bellota" pitchFamily="50" charset="0"/>
                <a:ea typeface="Bellota" pitchFamily="50" charset="0"/>
              </a:rPr>
              <a:t>Iota Story</a:t>
            </a:r>
            <a:endParaRPr lang="en-US" dirty="0">
              <a:solidFill>
                <a:srgbClr val="FFC000"/>
              </a:solidFill>
              <a:latin typeface="Bellota" pitchFamily="50" charset="0"/>
              <a:ea typeface="Bellota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0556" y="2512490"/>
            <a:ext cx="461665" cy="18330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BD0930"/>
                </a:solidFill>
                <a:latin typeface="Bellota" pitchFamily="50" charset="0"/>
                <a:ea typeface="Bellota" pitchFamily="50" charset="0"/>
              </a:rPr>
              <a:t>LibGal</a:t>
            </a:r>
            <a:r>
              <a:rPr lang="en-US" dirty="0" smtClean="0">
                <a:solidFill>
                  <a:srgbClr val="BD0930"/>
                </a:solidFill>
                <a:latin typeface="Bellota" pitchFamily="50" charset="0"/>
                <a:ea typeface="Bellota" pitchFamily="50" charset="0"/>
              </a:rPr>
              <a:t> Planning</a:t>
            </a:r>
            <a:endParaRPr lang="en-US" dirty="0">
              <a:solidFill>
                <a:srgbClr val="BD0930"/>
              </a:solidFill>
              <a:latin typeface="Bellota" pitchFamily="50" charset="0"/>
              <a:ea typeface="Bellota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9937" y="2450251"/>
            <a:ext cx="461665" cy="18330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Bellota" pitchFamily="50" charset="0"/>
                <a:ea typeface="Bellota" pitchFamily="50" charset="0"/>
              </a:rPr>
              <a:t>Discover</a:t>
            </a:r>
            <a:endParaRPr lang="en-US" dirty="0">
              <a:solidFill>
                <a:srgbClr val="00B050"/>
              </a:solidFill>
              <a:latin typeface="Bellota" pitchFamily="50" charset="0"/>
              <a:ea typeface="Bellota" pitchFamily="50" charset="0"/>
            </a:endParaRPr>
          </a:p>
        </p:txBody>
      </p:sp>
      <p:sp>
        <p:nvSpPr>
          <p:cNvPr id="5" name="Oval 4">
            <a:hlinkClick r:id="rId8" action="ppaction://hlinksldjump"/>
          </p:cNvPr>
          <p:cNvSpPr/>
          <p:nvPr/>
        </p:nvSpPr>
        <p:spPr>
          <a:xfrm>
            <a:off x="3900055" y="228600"/>
            <a:ext cx="1330036" cy="13300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86" y="3063240"/>
            <a:ext cx="731520" cy="731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3" y="315980"/>
            <a:ext cx="1005840" cy="1005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3004496"/>
            <a:ext cx="1005840" cy="849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90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0" y="0"/>
            <a:ext cx="9144000" cy="6858000"/>
          </a:xfrm>
          <a:prstGeom prst="snip1Rect">
            <a:avLst>
              <a:gd name="adj" fmla="val 4838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620000" y="7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Close</a:t>
            </a:r>
            <a:endParaRPr lang="en-US" sz="2800" dirty="0">
              <a:solidFill>
                <a:schemeClr val="bg1"/>
              </a:solidFill>
              <a:latin typeface="Bellota" pitchFamily="50" charset="0"/>
              <a:ea typeface="Bellota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150203"/>
            <a:ext cx="7924800" cy="3307854"/>
            <a:chOff x="381000" y="1150203"/>
            <a:chExt cx="7543800" cy="3307854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150203"/>
              <a:ext cx="563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Bellota" pitchFamily="50" charset="0"/>
                  <a:ea typeface="Bellota" pitchFamily="50" charset="0"/>
                </a:rPr>
                <a:t>Pick A Project</a:t>
              </a:r>
              <a:endParaRPr lang="en-US" sz="4400" dirty="0"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2057400"/>
              <a:ext cx="7543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5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Draw 1 Subject/Topic Card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5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Draw 1 Assignment Card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5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Draw 1 Audience Card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5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Draw 1 Color Card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5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Answer Questions based on Color Card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5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Share with Neighbor</a:t>
              </a:r>
              <a:endParaRPr lang="en-US" sz="2500" b="1" dirty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895600"/>
              <a:ext cx="7356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5000" r="5833" b="23611"/>
          <a:stretch/>
        </p:blipFill>
        <p:spPr>
          <a:xfrm>
            <a:off x="1124552" y="4755642"/>
            <a:ext cx="5504848" cy="1851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4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0" y="7776"/>
            <a:ext cx="9144000" cy="6858000"/>
          </a:xfrm>
          <a:prstGeom prst="snip1Rect">
            <a:avLst>
              <a:gd name="adj" fmla="val 48384"/>
            </a:avLst>
          </a:prstGeom>
          <a:solidFill>
            <a:srgbClr val="BD0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620000" y="7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Close</a:t>
            </a:r>
            <a:endParaRPr lang="en-US" sz="2800" dirty="0">
              <a:solidFill>
                <a:schemeClr val="bg1"/>
              </a:solidFill>
              <a:latin typeface="Bellota" pitchFamily="50" charset="0"/>
              <a:ea typeface="Bellota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8342" y="1150203"/>
            <a:ext cx="8338457" cy="4895349"/>
            <a:chOff x="348343" y="1150203"/>
            <a:chExt cx="7356764" cy="4002033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150203"/>
              <a:ext cx="563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Bellota" pitchFamily="50" charset="0"/>
                  <a:ea typeface="Bellota" pitchFamily="50" charset="0"/>
                </a:rPr>
                <a:t>Planning Game</a:t>
              </a:r>
              <a:endParaRPr lang="en-US" sz="4400" dirty="0"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0999" y="2057400"/>
              <a:ext cx="7324107" cy="309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Group chooses institution profile &amp;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gameboard</a:t>
              </a:r>
              <a:endParaRPr lang="en-US" sz="2400" b="1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1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Individuals choose 2 Topic Planning cards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1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Group chooses 8  topic planning cards from the 12 selected by individuals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1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Group places . Topic planning cards on game board</a:t>
              </a:r>
              <a:endParaRPr lang="en-US" sz="2400" b="1" dirty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343" y="4419600"/>
              <a:ext cx="7356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26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0" y="0"/>
            <a:ext cx="9144000" cy="6858000"/>
          </a:xfrm>
          <a:prstGeom prst="snip1Rect">
            <a:avLst>
              <a:gd name="adj" fmla="val 4838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620000" y="7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Close</a:t>
            </a:r>
            <a:endParaRPr lang="en-US" sz="2800" dirty="0">
              <a:solidFill>
                <a:schemeClr val="bg1"/>
              </a:solidFill>
              <a:latin typeface="Bellota" pitchFamily="50" charset="0"/>
              <a:ea typeface="Bellota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1150203"/>
            <a:ext cx="7356764" cy="2207062"/>
            <a:chOff x="381000" y="1150203"/>
            <a:chExt cx="7356764" cy="2207062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150203"/>
              <a:ext cx="563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Bellota" pitchFamily="50" charset="0"/>
                  <a:ea typeface="Bellota" pitchFamily="50" charset="0"/>
                </a:rPr>
                <a:t>Iota Story Game</a:t>
              </a:r>
              <a:endParaRPr lang="en-US" sz="4400" dirty="0"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2057400"/>
              <a:ext cx="563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i="1" dirty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895600"/>
              <a:ext cx="7356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185934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llota"/>
              </a:rPr>
              <a:t>Draw 1 card of each color.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Red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card determines </a:t>
            </a: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# of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characters in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Blue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card determines </a:t>
            </a: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#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of settings in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Yellow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card determines </a:t>
            </a: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#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&amp; type of product(s) to be produced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Green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determines </a:t>
            </a:r>
            <a:r>
              <a:rPr lang="en-US" sz="2800" dirty="0" smtClean="0">
                <a:solidFill>
                  <a:schemeClr val="bg1"/>
                </a:solidFill>
                <a:latin typeface="Bellota"/>
              </a:rPr>
              <a:t>the # of </a:t>
            </a:r>
            <a:r>
              <a:rPr lang="en-US" sz="2800" dirty="0">
                <a:solidFill>
                  <a:schemeClr val="bg1"/>
                </a:solidFill>
                <a:latin typeface="Bellota"/>
              </a:rPr>
              <a:t>endings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llota"/>
              </a:rPr>
              <a:t>Shape on green card determines time period of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ellota"/>
              </a:rPr>
              <a:t>Basic plot is “Cinderella.”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0" y="0"/>
            <a:ext cx="9144000" cy="6858000"/>
          </a:xfrm>
          <a:prstGeom prst="snip1Rect">
            <a:avLst>
              <a:gd name="adj" fmla="val 4838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620000" y="7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ellota" pitchFamily="50" charset="0"/>
                <a:ea typeface="Bellota" pitchFamily="50" charset="0"/>
              </a:rPr>
              <a:t>Close</a:t>
            </a:r>
            <a:endParaRPr lang="en-US" sz="2800" dirty="0">
              <a:solidFill>
                <a:schemeClr val="bg1"/>
              </a:solidFill>
              <a:latin typeface="Bellota" pitchFamily="50" charset="0"/>
              <a:ea typeface="Bellota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994201"/>
            <a:ext cx="8458200" cy="4830573"/>
            <a:chOff x="381000" y="1150203"/>
            <a:chExt cx="8458200" cy="2457008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1150203"/>
              <a:ext cx="563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Bellota" pitchFamily="50" charset="0"/>
                  <a:ea typeface="Bellota" pitchFamily="50" charset="0"/>
                </a:rPr>
                <a:t>Discovery </a:t>
              </a:r>
              <a:endParaRPr lang="en-US" sz="4400" dirty="0"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2057400"/>
              <a:ext cx="8458200" cy="154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Open gift bag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Examine card sets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Answer: How could you use cards?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>
                  <a:solidFill>
                    <a:schemeClr val="bg1"/>
                  </a:solidFill>
                  <a:latin typeface="Bellota" pitchFamily="50" charset="0"/>
                  <a:ea typeface="Bellota" pitchFamily="50" charset="0"/>
                </a:rPr>
                <a:t>Share </a:t>
              </a:r>
            </a:p>
            <a:p>
              <a:endParaRPr lang="en-US" sz="3200" i="1" dirty="0">
                <a:solidFill>
                  <a:schemeClr val="bg1"/>
                </a:solidFill>
                <a:latin typeface="Bellota" pitchFamily="50" charset="0"/>
                <a:ea typeface="Bellota" pitchFamily="5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895600"/>
              <a:ext cx="7356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74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11620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ellota"/>
              </a:rPr>
              <a:t>Cards</a:t>
            </a:r>
            <a:endParaRPr lang="en-US" sz="4400" dirty="0">
              <a:latin typeface="Bellot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16" y="2057400"/>
            <a:ext cx="3251200" cy="243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48200" cy="4691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ellota"/>
              </a:rPr>
              <a:t>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ellota"/>
              </a:rPr>
              <a:t>Engaging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ellota"/>
              </a:rPr>
              <a:t>Multi-functional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ellota"/>
              </a:rPr>
              <a:t>Promotes critical thinking, reflection,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ellota"/>
              </a:rPr>
              <a:t>Fun</a:t>
            </a:r>
            <a:endParaRPr lang="en-US" sz="3200" dirty="0">
              <a:latin typeface="Bellota"/>
            </a:endParaRPr>
          </a:p>
        </p:txBody>
      </p:sp>
    </p:spTree>
    <p:extLst>
      <p:ext uri="{BB962C8B-B14F-4D97-AF65-F5344CB8AC3E}">
        <p14:creationId xmlns:p14="http://schemas.microsoft.com/office/powerpoint/2010/main" val="29228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llota"/>
              </a:rPr>
              <a:t>Questions?</a:t>
            </a:r>
            <a:endParaRPr lang="en-US" b="1" dirty="0">
              <a:latin typeface="Bellot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Bellota"/>
              </a:rPr>
              <a:t>Website</a:t>
            </a:r>
            <a:endParaRPr lang="en-US" dirty="0">
              <a:latin typeface="Bellot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Bellota"/>
                <a:hlinkClick r:id="rId2"/>
              </a:rPr>
              <a:t>http://www.unm.edu/</a:t>
            </a:r>
            <a:endParaRPr lang="en-US" dirty="0">
              <a:latin typeface="Bellota"/>
            </a:endParaRPr>
          </a:p>
          <a:p>
            <a:pPr marL="0" indent="0">
              <a:buNone/>
            </a:pPr>
            <a:r>
              <a:rPr lang="en-US" dirty="0">
                <a:latin typeface="Bellota"/>
              </a:rPr>
              <a:t>~</a:t>
            </a:r>
            <a:r>
              <a:rPr lang="en-US" dirty="0" smtClean="0">
                <a:latin typeface="Bellota"/>
              </a:rPr>
              <a:t>lweller1/gamification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Bellota"/>
              </a:rPr>
              <a:t>Evaluation Form</a:t>
            </a:r>
            <a:endParaRPr lang="en-US" dirty="0">
              <a:latin typeface="Bellot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Bellota"/>
                <a:hlinkClick r:id="rId3"/>
              </a:rPr>
              <a:t>https://esurvey.unm.edu</a:t>
            </a:r>
            <a:r>
              <a:rPr lang="en-US" dirty="0" smtClean="0">
                <a:latin typeface="Bellota"/>
                <a:hlinkClick r:id="rId3"/>
              </a:rPr>
              <a:t>/</a:t>
            </a:r>
            <a:endParaRPr lang="en-US" dirty="0" smtClean="0">
              <a:latin typeface="Bellota"/>
            </a:endParaRPr>
          </a:p>
          <a:p>
            <a:pPr marL="0" indent="0">
              <a:buNone/>
            </a:pPr>
            <a:r>
              <a:rPr lang="en-US" dirty="0" err="1" smtClean="0">
                <a:latin typeface="Bellota"/>
              </a:rPr>
              <a:t>opinio</a:t>
            </a:r>
            <a:r>
              <a:rPr lang="en-US" dirty="0" smtClean="0">
                <a:latin typeface="Bellota"/>
              </a:rPr>
              <a:t>/</a:t>
            </a:r>
            <a:r>
              <a:rPr lang="en-US" dirty="0" err="1" smtClean="0">
                <a:latin typeface="Bellota"/>
              </a:rPr>
              <a:t>s?s</a:t>
            </a:r>
            <a:r>
              <a:rPr lang="en-US" dirty="0" smtClean="0">
                <a:latin typeface="Bellota"/>
              </a:rPr>
              <a:t>=104652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3" y="3657600"/>
            <a:ext cx="3974575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24200"/>
            <a:ext cx="1280160" cy="1280160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592" y="4474873"/>
            <a:ext cx="2834640" cy="17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REFERENCE_ID" val="63923205-da0e-4298-b3d9-d9dfe44290e3"/>
  <p:tag name="ARTICULATE_SLIDE_COUNT" val="5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391718-c:\users\nicole\desktop\ppt-clickreveal\ppt-clickreveal.pptx"/>
  <p:tag name="ARTICULATE_PRESENTER_VERSION" val="8"/>
  <p:tag name="ARTICULATE_USED_PAGE_ORIENTATION" val="1"/>
  <p:tag name="ARTICULATE_USED_PAGE_SIZ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4b641045-e92e-4d17-a4ea-5f94027b41e2"/>
  <p:tag name="ARTICULATE_SLIDE_PAUSE" val="1"/>
  <p:tag name="ARTICULATE_HIDE_SLIDE" val="0"/>
  <p:tag name="ARTICULATE_PLAYER_CONTROL_PREVIOUS" val="False"/>
  <p:tag name="ARTICULATE_PLAYER_CONTROL_NEXT" val="False"/>
  <p:tag name="AUDIO_ID" val="256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4b641045-e92e-4d17-a4ea-5f94027b41e2"/>
  <p:tag name="ARTICULATE_SLIDE_PAUSE" val="1"/>
  <p:tag name="ARTICULATE_HIDE_SLIDE" val="0"/>
  <p:tag name="ARTICULATE_PLAYER_CONTROL_PREVIOUS" val="False"/>
  <p:tag name="ARTICULATE_PLAYER_CONTROL_NEXT" val="False"/>
  <p:tag name="AUDIO_ID" val="25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4b641045-e92e-4d17-a4ea-5f94027b41e2"/>
  <p:tag name="ARTICULATE_SLIDE_PAUSE" val="1"/>
  <p:tag name="ARTICULATE_HIDE_SLIDE" val="0"/>
  <p:tag name="ARTICULATE_PLAYER_CONTROL_PREVIOUS" val="False"/>
  <p:tag name="ARTICULATE_PLAYER_CONTROL_NEXT" val="False"/>
  <p:tag name="AUDIO_ID" val="258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4b641045-e92e-4d17-a4ea-5f94027b41e2"/>
  <p:tag name="ARTICULATE_SLIDE_PAUSE" val="1"/>
  <p:tag name="ARTICULATE_HIDE_SLIDE" val="0"/>
  <p:tag name="ARTICULATE_PLAYER_CONTROL_PREVIOUS" val="False"/>
  <p:tag name="ARTICULATE_PLAYER_CONTROL_NEXT" val="False"/>
  <p:tag name="AUDIO_ID" val="259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TOC_EXPANDED" val="True"/>
  <p:tag name="ARTICULATE_SLIDE_PRESENTER_GUID" val="4b641045-e92e-4d17-a4ea-5f94027b41e2"/>
  <p:tag name="ARTICULATE_SLIDE_PAUSE" val="1"/>
  <p:tag name="ARTICULATE_HIDE_SLIDE" val="0"/>
  <p:tag name="ARTICULATE_PLAYER_CONTROL_PREVIOUS" val="False"/>
  <p:tag name="ARTICULATE_PLAYER_CONTROL_NEXT" val="False"/>
  <p:tag name="AUDIO_ID" val="26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151</TotalTime>
  <Words>200</Words>
  <Application>Microsoft Office PowerPoint</Application>
  <PresentationFormat>On-screen Show (4:3)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Bellota</vt:lpstr>
      <vt:lpstr>Calibri</vt:lpstr>
      <vt:lpstr>Office Theme</vt:lpstr>
      <vt:lpstr>Deal me in!  Using card sets to create interactive experiences  at your library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LeAnn Weller</cp:lastModifiedBy>
  <cp:revision>25</cp:revision>
  <dcterms:created xsi:type="dcterms:W3CDTF">2017-01-30T10:21:44Z</dcterms:created>
  <dcterms:modified xsi:type="dcterms:W3CDTF">2019-03-21T17:04:56Z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CA89A3E1-CF10-41B9-890C-50CF96AA6470</vt:lpwstr>
  </property>
  <property fmtid="{D5CDD505-2E9C-101B-9397-08002B2CF9AE}" pid="3" name="ArticulatePath">
    <vt:lpwstr>Presentation2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C:\Users\Nicole\Desktop\PPT-ClickReveal\PPT-ClickReveal.ppta</vt:lpwstr>
  </property>
</Properties>
</file>