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08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FDA77-FF51-49F7-AB02-1A535ECD9ED2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49BA7-9164-4AD0-AF67-438E2CD1A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36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ingcenter.nsta.org/products/symposia_seminars/NSDL/bio.aspx#Cyr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learningcenter.nsta.org/products/symposia_seminars/NSDL/bio.aspx#Mooney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488400-B118-4FF1-93EE-532892C8D857}" type="slidenum">
              <a:rPr lang="en-US"/>
              <a:pPr/>
              <a:t>3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Slide from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NSDL/NSTA Web Seminars: Teach Engineering.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presenters were </a:t>
            </a:r>
            <a:r>
              <a:rPr 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Dr. Martha </a:t>
            </a:r>
            <a:r>
              <a:rPr lang="en-US" sz="1200" b="0" i="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Cyr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K-12 Outreach and Adjunct Professor in Mechanical Engineering at the Worcester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Polytecnic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Institute and </a:t>
            </a:r>
            <a:r>
              <a:rPr 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Dr. Mike Mooney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Associate Professor of Engineering at the Colorado School of Mines. http://learningcenter.nsta.org/products/symposia_seminars/NSDL/webseminar9.aspx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 also info at http://www.nasa.gov/audience/foreducators/plantgrowth/reference/Eng_Design_5-12.html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http://www.idea-nz.com/processhome.htm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http://www.basimmousilli.com/2009/12/web-design-methodology-from-concept-to-completion/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2799-F3A6-4E0B-8AE2-C0A6107D05EA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B190AA-676C-42AD-8D68-977A0EF1D8F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2799-F3A6-4E0B-8AE2-C0A6107D05EA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90AA-676C-42AD-8D68-977A0EF1D8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2799-F3A6-4E0B-8AE2-C0A6107D05EA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90AA-676C-42AD-8D68-977A0EF1D8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2799-F3A6-4E0B-8AE2-C0A6107D05EA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90AA-676C-42AD-8D68-977A0EF1D8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2799-F3A6-4E0B-8AE2-C0A6107D05EA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90AA-676C-42AD-8D68-977A0EF1D8F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2799-F3A6-4E0B-8AE2-C0A6107D05EA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90AA-676C-42AD-8D68-977A0EF1D8F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2799-F3A6-4E0B-8AE2-C0A6107D05EA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90AA-676C-42AD-8D68-977A0EF1D8F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2799-F3A6-4E0B-8AE2-C0A6107D05EA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90AA-676C-42AD-8D68-977A0EF1D8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2799-F3A6-4E0B-8AE2-C0A6107D05EA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90AA-676C-42AD-8D68-977A0EF1D8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2799-F3A6-4E0B-8AE2-C0A6107D05EA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90AA-676C-42AD-8D68-977A0EF1D8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2799-F3A6-4E0B-8AE2-C0A6107D05EA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90AA-676C-42AD-8D68-977A0EF1D8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EFB2799-F3A6-4E0B-8AE2-C0A6107D05EA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CB190AA-676C-42AD-8D68-977A0EF1D8F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Engineering Design Models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13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38200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04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Oval 2"/>
          <p:cNvSpPr>
            <a:spLocks noChangeArrowheads="1"/>
          </p:cNvSpPr>
          <p:nvPr/>
        </p:nvSpPr>
        <p:spPr bwMode="auto">
          <a:xfrm>
            <a:off x="2057400" y="4953000"/>
            <a:ext cx="1600200" cy="1371600"/>
          </a:xfrm>
          <a:prstGeom prst="ellipse">
            <a:avLst/>
          </a:prstGeom>
          <a:solidFill>
            <a:srgbClr val="99CCFF"/>
          </a:solidFill>
          <a:ln w="31750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47" name="Text Box 3"/>
          <p:cNvSpPr txBox="1">
            <a:spLocks noChangeArrowheads="1"/>
          </p:cNvSpPr>
          <p:nvPr/>
        </p:nvSpPr>
        <p:spPr bwMode="auto">
          <a:xfrm>
            <a:off x="2362200" y="5257800"/>
            <a:ext cx="990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66FF"/>
                </a:solidFill>
              </a:rPr>
              <a:t>Analyze</a:t>
            </a:r>
            <a:br>
              <a:rPr lang="en-US">
                <a:solidFill>
                  <a:srgbClr val="0066FF"/>
                </a:solidFill>
              </a:rPr>
            </a:br>
            <a:r>
              <a:rPr lang="en-US">
                <a:solidFill>
                  <a:srgbClr val="0066FF"/>
                </a:solidFill>
              </a:rPr>
              <a:t>Evaluate</a:t>
            </a:r>
            <a:br>
              <a:rPr lang="en-US">
                <a:solidFill>
                  <a:srgbClr val="0066FF"/>
                </a:solidFill>
              </a:rPr>
            </a:br>
            <a:r>
              <a:rPr lang="en-US">
                <a:solidFill>
                  <a:srgbClr val="0066FF"/>
                </a:solidFill>
              </a:rPr>
              <a:t>Solutions</a:t>
            </a:r>
          </a:p>
        </p:txBody>
      </p:sp>
      <p:sp>
        <p:nvSpPr>
          <p:cNvPr id="2365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 sz="3600" dirty="0">
                <a:solidFill>
                  <a:schemeClr val="accent2"/>
                </a:solidFill>
              </a:rPr>
              <a:t>Engineering Design Process</a:t>
            </a:r>
          </a:p>
        </p:txBody>
      </p:sp>
      <p:grpSp>
        <p:nvGrpSpPr>
          <p:cNvPr id="236549" name="Group 5"/>
          <p:cNvGrpSpPr>
            <a:grpSpLocks/>
          </p:cNvGrpSpPr>
          <p:nvPr/>
        </p:nvGrpSpPr>
        <p:grpSpPr bwMode="auto">
          <a:xfrm>
            <a:off x="3810000" y="1524000"/>
            <a:ext cx="1295400" cy="1066800"/>
            <a:chOff x="2352" y="1008"/>
            <a:chExt cx="816" cy="672"/>
          </a:xfrm>
        </p:grpSpPr>
        <p:sp>
          <p:nvSpPr>
            <p:cNvPr id="236550" name="Rectangle 6"/>
            <p:cNvSpPr>
              <a:spLocks noChangeArrowheads="1"/>
            </p:cNvSpPr>
            <p:nvPr/>
          </p:nvSpPr>
          <p:spPr bwMode="auto">
            <a:xfrm>
              <a:off x="2352" y="1008"/>
              <a:ext cx="816" cy="672"/>
            </a:xfrm>
            <a:prstGeom prst="rect">
              <a:avLst/>
            </a:prstGeom>
            <a:solidFill>
              <a:srgbClr val="FFCCFF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51" name="Text Box 7"/>
            <p:cNvSpPr txBox="1">
              <a:spLocks noChangeArrowheads="1"/>
            </p:cNvSpPr>
            <p:nvPr/>
          </p:nvSpPr>
          <p:spPr bwMode="auto">
            <a:xfrm>
              <a:off x="2448" y="1056"/>
              <a:ext cx="624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7C8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Define </a:t>
              </a:r>
              <a:br>
                <a:rPr lang="en-US">
                  <a:solidFill>
                    <a:srgbClr val="FF0000"/>
                  </a:solidFill>
                </a:rPr>
              </a:br>
              <a:r>
                <a:rPr lang="en-US">
                  <a:solidFill>
                    <a:srgbClr val="FF0000"/>
                  </a:solidFill>
                </a:rPr>
                <a:t>Problem </a:t>
              </a:r>
              <a:br>
                <a:rPr lang="en-US">
                  <a:solidFill>
                    <a:srgbClr val="FF0000"/>
                  </a:solidFill>
                </a:rPr>
              </a:br>
              <a:r>
                <a:rPr lang="en-US">
                  <a:solidFill>
                    <a:srgbClr val="FF0000"/>
                  </a:solidFill>
                </a:rPr>
                <a:t>or Need</a:t>
              </a:r>
            </a:p>
          </p:txBody>
        </p:sp>
      </p:grpSp>
      <p:grpSp>
        <p:nvGrpSpPr>
          <p:cNvPr id="236552" name="Group 8"/>
          <p:cNvGrpSpPr>
            <a:grpSpLocks/>
          </p:cNvGrpSpPr>
          <p:nvPr/>
        </p:nvGrpSpPr>
        <p:grpSpPr bwMode="auto">
          <a:xfrm>
            <a:off x="685800" y="2286000"/>
            <a:ext cx="2057400" cy="1828800"/>
            <a:chOff x="576" y="1440"/>
            <a:chExt cx="1296" cy="1152"/>
          </a:xfrm>
        </p:grpSpPr>
        <p:sp>
          <p:nvSpPr>
            <p:cNvPr id="236553" name="AutoShape 9"/>
            <p:cNvSpPr>
              <a:spLocks noChangeArrowheads="1"/>
            </p:cNvSpPr>
            <p:nvPr/>
          </p:nvSpPr>
          <p:spPr bwMode="auto">
            <a:xfrm>
              <a:off x="576" y="1440"/>
              <a:ext cx="1296" cy="1152"/>
            </a:xfrm>
            <a:prstGeom prst="star5">
              <a:avLst/>
            </a:prstGeom>
            <a:solidFill>
              <a:srgbClr val="FFCC99"/>
            </a:solidFill>
            <a:ln w="31750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54" name="Text Box 10"/>
            <p:cNvSpPr txBox="1">
              <a:spLocks noChangeArrowheads="1"/>
            </p:cNvSpPr>
            <p:nvPr/>
          </p:nvSpPr>
          <p:spPr bwMode="auto">
            <a:xfrm>
              <a:off x="960" y="1920"/>
              <a:ext cx="528" cy="346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FF6600"/>
                  </a:solidFill>
                </a:rPr>
                <a:t>Select </a:t>
              </a:r>
              <a:br>
                <a:rPr lang="en-US">
                  <a:solidFill>
                    <a:srgbClr val="FF6600"/>
                  </a:solidFill>
                </a:rPr>
              </a:br>
              <a:r>
                <a:rPr lang="en-US">
                  <a:solidFill>
                    <a:srgbClr val="FF6600"/>
                  </a:solidFill>
                </a:rPr>
                <a:t>&amp; Test</a:t>
              </a:r>
            </a:p>
          </p:txBody>
        </p:sp>
      </p:grpSp>
      <p:sp>
        <p:nvSpPr>
          <p:cNvPr id="236555" name="AutoShape 11"/>
          <p:cNvSpPr>
            <a:spLocks noChangeArrowheads="1"/>
          </p:cNvSpPr>
          <p:nvPr/>
        </p:nvSpPr>
        <p:spPr bwMode="auto">
          <a:xfrm>
            <a:off x="5570538" y="4648200"/>
            <a:ext cx="1973262" cy="1622425"/>
          </a:xfrm>
          <a:prstGeom prst="diamond">
            <a:avLst/>
          </a:prstGeom>
          <a:solidFill>
            <a:srgbClr val="CC99FF"/>
          </a:solidFill>
          <a:ln w="31750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556" name="Text Box 12"/>
          <p:cNvSpPr txBox="1">
            <a:spLocks noChangeArrowheads="1"/>
          </p:cNvSpPr>
          <p:nvPr/>
        </p:nvSpPr>
        <p:spPr bwMode="auto">
          <a:xfrm>
            <a:off x="6096000" y="5043488"/>
            <a:ext cx="990600" cy="823912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800080"/>
                </a:solidFill>
              </a:rPr>
              <a:t>Propose Design Solutions</a:t>
            </a:r>
          </a:p>
        </p:txBody>
      </p:sp>
      <p:sp>
        <p:nvSpPr>
          <p:cNvPr id="236559" name="Line 15"/>
          <p:cNvSpPr>
            <a:spLocks noChangeShapeType="1"/>
          </p:cNvSpPr>
          <p:nvPr/>
        </p:nvSpPr>
        <p:spPr bwMode="auto">
          <a:xfrm>
            <a:off x="5257800" y="2209800"/>
            <a:ext cx="1600200" cy="762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60" name="Text Box 16"/>
          <p:cNvSpPr txBox="1">
            <a:spLocks noChangeArrowheads="1"/>
          </p:cNvSpPr>
          <p:nvPr/>
        </p:nvSpPr>
        <p:spPr bwMode="auto">
          <a:xfrm>
            <a:off x="5410200" y="1447800"/>
            <a:ext cx="1616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What similar things exist?</a:t>
            </a:r>
          </a:p>
        </p:txBody>
      </p:sp>
      <p:sp>
        <p:nvSpPr>
          <p:cNvPr id="236561" name="Line 17"/>
          <p:cNvSpPr>
            <a:spLocks noChangeShapeType="1"/>
          </p:cNvSpPr>
          <p:nvPr/>
        </p:nvSpPr>
        <p:spPr bwMode="auto">
          <a:xfrm flipH="1">
            <a:off x="3810000" y="5867400"/>
            <a:ext cx="1905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62" name="Line 18"/>
          <p:cNvSpPr>
            <a:spLocks noChangeShapeType="1"/>
          </p:cNvSpPr>
          <p:nvPr/>
        </p:nvSpPr>
        <p:spPr bwMode="auto">
          <a:xfrm flipH="1" flipV="1">
            <a:off x="1524000" y="3962400"/>
            <a:ext cx="457200" cy="137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63" name="Line 19"/>
          <p:cNvSpPr>
            <a:spLocks noChangeShapeType="1"/>
          </p:cNvSpPr>
          <p:nvPr/>
        </p:nvSpPr>
        <p:spPr bwMode="auto">
          <a:xfrm flipH="1">
            <a:off x="6934200" y="3733800"/>
            <a:ext cx="7620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64" name="Text Box 20"/>
          <p:cNvSpPr txBox="1">
            <a:spLocks noChangeArrowheads="1"/>
          </p:cNvSpPr>
          <p:nvPr/>
        </p:nvSpPr>
        <p:spPr bwMode="auto">
          <a:xfrm>
            <a:off x="7467600" y="41910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Brainstorming</a:t>
            </a:r>
          </a:p>
        </p:txBody>
      </p:sp>
      <p:sp>
        <p:nvSpPr>
          <p:cNvPr id="236565" name="Text Box 21"/>
          <p:cNvSpPr txBox="1">
            <a:spLocks noChangeArrowheads="1"/>
          </p:cNvSpPr>
          <p:nvPr/>
        </p:nvSpPr>
        <p:spPr bwMode="auto">
          <a:xfrm>
            <a:off x="2590800" y="4191000"/>
            <a:ext cx="1616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Does solution meet need?</a:t>
            </a:r>
          </a:p>
        </p:txBody>
      </p:sp>
      <p:sp>
        <p:nvSpPr>
          <p:cNvPr id="236566" name="Text Box 22"/>
          <p:cNvSpPr txBox="1">
            <a:spLocks noChangeArrowheads="1"/>
          </p:cNvSpPr>
          <p:nvPr/>
        </p:nvSpPr>
        <p:spPr bwMode="auto">
          <a:xfrm>
            <a:off x="685800" y="4495800"/>
            <a:ext cx="106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Proof of concept</a:t>
            </a:r>
          </a:p>
        </p:txBody>
      </p:sp>
      <p:sp>
        <p:nvSpPr>
          <p:cNvPr id="236567" name="Text Box 23"/>
          <p:cNvSpPr txBox="1">
            <a:spLocks noChangeArrowheads="1"/>
          </p:cNvSpPr>
          <p:nvPr/>
        </p:nvSpPr>
        <p:spPr bwMode="auto">
          <a:xfrm>
            <a:off x="1828800" y="1828800"/>
            <a:ext cx="1616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Does it work?</a:t>
            </a:r>
          </a:p>
        </p:txBody>
      </p:sp>
      <p:sp>
        <p:nvSpPr>
          <p:cNvPr id="236568" name="Line 24"/>
          <p:cNvSpPr>
            <a:spLocks noChangeShapeType="1"/>
          </p:cNvSpPr>
          <p:nvPr/>
        </p:nvSpPr>
        <p:spPr bwMode="auto">
          <a:xfrm flipV="1">
            <a:off x="1905000" y="2057400"/>
            <a:ext cx="1752600" cy="457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69" name="Text Box 25"/>
          <p:cNvSpPr txBox="1">
            <a:spLocks noChangeArrowheads="1"/>
          </p:cNvSpPr>
          <p:nvPr/>
        </p:nvSpPr>
        <p:spPr bwMode="auto">
          <a:xfrm>
            <a:off x="2743200" y="236220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Modify &amp; redesign</a:t>
            </a:r>
          </a:p>
        </p:txBody>
      </p:sp>
      <p:sp>
        <p:nvSpPr>
          <p:cNvPr id="236570" name="Line 26"/>
          <p:cNvSpPr>
            <a:spLocks noChangeShapeType="1"/>
          </p:cNvSpPr>
          <p:nvPr/>
        </p:nvSpPr>
        <p:spPr bwMode="auto">
          <a:xfrm flipV="1">
            <a:off x="3276600" y="3048000"/>
            <a:ext cx="3810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71" name="Line 27"/>
          <p:cNvSpPr>
            <a:spLocks noChangeShapeType="1"/>
          </p:cNvSpPr>
          <p:nvPr/>
        </p:nvSpPr>
        <p:spPr bwMode="auto">
          <a:xfrm>
            <a:off x="3886200" y="3048000"/>
            <a:ext cx="2057400" cy="1905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74" name="Rectangle 30"/>
          <p:cNvSpPr>
            <a:spLocks noChangeArrowheads="1"/>
          </p:cNvSpPr>
          <p:nvPr/>
        </p:nvSpPr>
        <p:spPr bwMode="auto">
          <a:xfrm>
            <a:off x="0" y="990600"/>
            <a:ext cx="6248400" cy="5867400"/>
          </a:xfrm>
          <a:prstGeom prst="rect">
            <a:avLst/>
          </a:prstGeom>
          <a:solidFill>
            <a:srgbClr val="DDDDDD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57" name="AutoShape 13"/>
          <p:cNvSpPr>
            <a:spLocks noChangeArrowheads="1"/>
          </p:cNvSpPr>
          <p:nvPr/>
        </p:nvSpPr>
        <p:spPr bwMode="auto">
          <a:xfrm>
            <a:off x="6477000" y="2057400"/>
            <a:ext cx="2133600" cy="1600200"/>
          </a:xfrm>
          <a:prstGeom prst="triangle">
            <a:avLst>
              <a:gd name="adj" fmla="val 50000"/>
            </a:avLst>
          </a:prstGeom>
          <a:solidFill>
            <a:srgbClr val="99FF99"/>
          </a:solidFill>
          <a:ln w="3175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558" name="Text Box 14"/>
          <p:cNvSpPr txBox="1">
            <a:spLocks noChangeArrowheads="1"/>
          </p:cNvSpPr>
          <p:nvPr/>
        </p:nvSpPr>
        <p:spPr bwMode="auto">
          <a:xfrm>
            <a:off x="6934200" y="2757488"/>
            <a:ext cx="11811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Research</a:t>
            </a:r>
            <a:br>
              <a:rPr lang="en-US">
                <a:solidFill>
                  <a:srgbClr val="008000"/>
                </a:solidFill>
              </a:rPr>
            </a:br>
            <a:r>
              <a:rPr lang="en-US">
                <a:solidFill>
                  <a:srgbClr val="008000"/>
                </a:solidFill>
              </a:rPr>
              <a:t>Investigate</a:t>
            </a:r>
            <a:br>
              <a:rPr lang="en-US">
                <a:solidFill>
                  <a:srgbClr val="008000"/>
                </a:solidFill>
              </a:rPr>
            </a:br>
            <a:r>
              <a:rPr lang="en-US">
                <a:solidFill>
                  <a:srgbClr val="008000"/>
                </a:solidFill>
              </a:rPr>
              <a:t>Gather Info</a:t>
            </a:r>
          </a:p>
        </p:txBody>
      </p:sp>
      <p:sp>
        <p:nvSpPr>
          <p:cNvPr id="236573" name="Oval 29"/>
          <p:cNvSpPr>
            <a:spLocks noChangeArrowheads="1"/>
          </p:cNvSpPr>
          <p:nvPr/>
        </p:nvSpPr>
        <p:spPr bwMode="auto">
          <a:xfrm>
            <a:off x="6324600" y="1828800"/>
            <a:ext cx="2133600" cy="2286000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77" name="Rectangle 33"/>
          <p:cNvSpPr>
            <a:spLocks noChangeArrowheads="1"/>
          </p:cNvSpPr>
          <p:nvPr/>
        </p:nvSpPr>
        <p:spPr bwMode="auto">
          <a:xfrm>
            <a:off x="6248400" y="4191000"/>
            <a:ext cx="2895600" cy="2667000"/>
          </a:xfrm>
          <a:prstGeom prst="rect">
            <a:avLst/>
          </a:prstGeom>
          <a:solidFill>
            <a:srgbClr val="DDDDDD">
              <a:alpha val="4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4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1003300"/>
            <a:ext cx="75946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43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03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09600"/>
            <a:ext cx="5029200" cy="561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57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76200"/>
            <a:ext cx="47625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39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680" y="874776"/>
            <a:ext cx="4693920" cy="550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34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5344953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9120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38</TotalTime>
  <Words>47</Words>
  <Application>Microsoft Office PowerPoint</Application>
  <PresentationFormat>On-screen Show (4:3)</PresentationFormat>
  <Paragraphs>19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Executive</vt:lpstr>
      <vt:lpstr>Engineering Design Models</vt:lpstr>
      <vt:lpstr>PowerPoint Presentation</vt:lpstr>
      <vt:lpstr>Engineering Design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LeAnn Weller</dc:creator>
  <cp:lastModifiedBy>LeAnn Weller</cp:lastModifiedBy>
  <cp:revision>7</cp:revision>
  <dcterms:created xsi:type="dcterms:W3CDTF">2013-03-13T20:31:37Z</dcterms:created>
  <dcterms:modified xsi:type="dcterms:W3CDTF">2013-03-15T21:15:45Z</dcterms:modified>
</cp:coreProperties>
</file>