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1" r:id="rId5"/>
    <p:sldId id="267" r:id="rId6"/>
    <p:sldId id="283" r:id="rId7"/>
    <p:sldId id="258" r:id="rId8"/>
    <p:sldId id="259" r:id="rId9"/>
    <p:sldId id="260" r:id="rId10"/>
    <p:sldId id="266" r:id="rId11"/>
    <p:sldId id="261" r:id="rId12"/>
    <p:sldId id="281" r:id="rId13"/>
    <p:sldId id="262" r:id="rId14"/>
    <p:sldId id="268" r:id="rId15"/>
    <p:sldId id="278" r:id="rId16"/>
    <p:sldId id="274" r:id="rId17"/>
    <p:sldId id="276" r:id="rId18"/>
    <p:sldId id="275" r:id="rId19"/>
    <p:sldId id="280" r:id="rId20"/>
    <p:sldId id="263" r:id="rId21"/>
    <p:sldId id="264" r:id="rId22"/>
    <p:sldId id="265" r:id="rId23"/>
    <p:sldId id="269" r:id="rId24"/>
    <p:sldId id="279" r:id="rId25"/>
    <p:sldId id="270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3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3E95-E555-4C15-ACC9-060990291A80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E800-27D1-46FE-A17D-1885856C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Food Store Location Analysis</a:t>
            </a:r>
            <a:br>
              <a:rPr lang="en-US" b="1" dirty="0" smtClean="0"/>
            </a:br>
            <a:r>
              <a:rPr lang="en-US" b="1" dirty="0" smtClean="0"/>
              <a:t>Albuquerque New Mexico, 2010</a:t>
            </a:r>
            <a:br>
              <a:rPr lang="en-US" b="1" dirty="0" smtClean="0"/>
            </a:br>
            <a:r>
              <a:rPr lang="en-US" sz="2200" dirty="0" smtClean="0"/>
              <a:t>Prepared for: Geography 586L - Spring Semester, 2014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Larry Spear M.A., GISP</a:t>
            </a:r>
          </a:p>
          <a:p>
            <a:r>
              <a:rPr lang="en-US" sz="2400" dirty="0" smtClean="0"/>
              <a:t>Sr. Research Scientist (Ret.)</a:t>
            </a:r>
          </a:p>
          <a:p>
            <a:r>
              <a:rPr lang="en-US" sz="2400" dirty="0" smtClean="0"/>
              <a:t>Division of Government Research</a:t>
            </a:r>
          </a:p>
          <a:p>
            <a:r>
              <a:rPr lang="en-US" sz="2400" dirty="0" smtClean="0"/>
              <a:t>University of New Mexico </a:t>
            </a:r>
          </a:p>
          <a:p>
            <a:endParaRPr lang="en-US" sz="2400" dirty="0" smtClean="0"/>
          </a:p>
          <a:p>
            <a:r>
              <a:rPr lang="en-US" sz="2400" dirty="0" smtClean="0"/>
              <a:t>http://www.unm.edu/~lspear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6147281"/>
            <a:ext cx="496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Preliminary (OLS-Global) Version – Update </a:t>
            </a:r>
            <a:r>
              <a:rPr lang="en-US" dirty="0" smtClean="0">
                <a:solidFill>
                  <a:srgbClr val="C00000"/>
                </a:solidFill>
              </a:rPr>
              <a:t>4/19/14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Spatial Interaction and Distance Decay</a:t>
            </a:r>
            <a:endParaRPr lang="en-US" sz="3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57" y="1295400"/>
            <a:ext cx="5290159" cy="5334000"/>
          </a:xfrm>
        </p:spPr>
      </p:pic>
    </p:spTree>
    <p:extLst>
      <p:ext uri="{BB962C8B-B14F-4D97-AF65-F5344CB8AC3E}">
        <p14:creationId xmlns:p14="http://schemas.microsoft.com/office/powerpoint/2010/main" val="10725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Method</a:t>
            </a:r>
            <a:r>
              <a:rPr lang="en-US" sz="3200" dirty="0" smtClean="0"/>
              <a:t> – Ordinary </a:t>
            </a:r>
            <a:r>
              <a:rPr lang="en-US" sz="3200" dirty="0" smtClean="0"/>
              <a:t>Least Squares </a:t>
            </a:r>
            <a:r>
              <a:rPr lang="en-US" sz="3200" dirty="0" smtClean="0"/>
              <a:t>Regression              (OLS - Global)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Measure of </a:t>
                </a:r>
                <a:r>
                  <a:rPr lang="en-US" b="1" i="1" u="sng" dirty="0" smtClean="0"/>
                  <a:t>retail coverage </a:t>
                </a:r>
                <a:r>
                  <a:rPr lang="en-US" dirty="0" smtClean="0"/>
                  <a:t>(gravity model) statistically compared with population </a:t>
                </a:r>
              </a:p>
              <a:p>
                <a:r>
                  <a:rPr lang="en-US" dirty="0" smtClean="0"/>
                  <a:t>Population from 2010 Census block groups (count and population density)</a:t>
                </a:r>
              </a:p>
              <a:p>
                <a:r>
                  <a:rPr lang="en-US" dirty="0" smtClean="0"/>
                  <a:t>Regression determines the </a:t>
                </a:r>
                <a:r>
                  <a:rPr lang="en-US" u="sng" dirty="0" smtClean="0"/>
                  <a:t>expected</a:t>
                </a:r>
                <a:r>
                  <a:rPr lang="en-US" dirty="0" smtClean="0"/>
                  <a:t> (predicted or “</a:t>
                </a:r>
                <a:r>
                  <a:rPr lang="en-US" b="1" dirty="0" smtClean="0"/>
                  <a:t>average</a:t>
                </a:r>
                <a:r>
                  <a:rPr lang="en-US" dirty="0" smtClean="0"/>
                  <a:t>”) </a:t>
                </a:r>
                <a:r>
                  <a:rPr lang="en-US" b="1" i="1" u="sng" dirty="0" smtClean="0"/>
                  <a:t>retail coverage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value(s) given observed population (count and density)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𝑹𝒆𝒕𝑪𝒐𝒗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l-GR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𝜷</m:t>
                      </m:r>
                      <m:r>
                        <a:rPr lang="en-US" b="1" i="1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l-G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𝜷</m:t>
                      </m:r>
                      <m:r>
                        <a:rPr lang="en-US" b="1" i="1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𝑷𝒐𝒑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l-G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𝜷</m:t>
                      </m:r>
                      <m:r>
                        <a:rPr lang="en-US" b="1" i="1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𝑷𝒐𝒑𝑫𝒆𝒏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l-G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𝜺</m:t>
                      </m:r>
                      <m:r>
                        <a:rPr lang="en-US" b="1" i="1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US" b="1" baseline="-25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determine </a:t>
                </a:r>
                <a:r>
                  <a:rPr lang="en-US" u="sng" dirty="0" smtClean="0"/>
                  <a:t>relatively</a:t>
                </a:r>
                <a:r>
                  <a:rPr lang="en-US" dirty="0" smtClean="0"/>
                  <a:t> over (+), under (-), or adequate (≈0) serviced areas (map of standard residuals, </a:t>
                </a:r>
                <a:r>
                  <a:rPr lang="en-US" i="1" dirty="0" smtClean="0"/>
                  <a:t>observed - expected</a:t>
                </a:r>
                <a:r>
                  <a:rPr lang="en-US" dirty="0" smtClean="0"/>
                  <a:t>)</a:t>
                </a: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444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5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5896798" cy="2476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8" y="4191000"/>
            <a:ext cx="4935338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65" y="4068998"/>
            <a:ext cx="4023490" cy="2560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4964668"/>
            <a:ext cx="121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(+)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976026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(-)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91200" y="3699666"/>
            <a:ext cx="353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 = Observed Y – Predicted 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3987" y="3699666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ESRI Graphic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5079" y="6354952"/>
            <a:ext cx="2210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Residual = Observed - Predicted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Application</a:t>
            </a:r>
            <a:r>
              <a:rPr lang="en-US" sz="3600" dirty="0" smtClean="0"/>
              <a:t> – (Analysis Results)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ArcGIS </a:t>
            </a:r>
            <a:r>
              <a:rPr lang="en-US" u="sng" dirty="0" err="1" smtClean="0"/>
              <a:t>ModelBuilder</a:t>
            </a:r>
            <a:r>
              <a:rPr lang="en-US" dirty="0" smtClean="0"/>
              <a:t> used to perform </a:t>
            </a:r>
            <a:r>
              <a:rPr lang="en-US" u="sng" dirty="0" smtClean="0"/>
              <a:t>analysis </a:t>
            </a:r>
            <a:r>
              <a:rPr lang="en-US" dirty="0" smtClean="0"/>
              <a:t>and produce the maps (layers) – IDW  and OLS Tools – also SPSS, Minitab, and R for statistics</a:t>
            </a:r>
          </a:p>
          <a:p>
            <a:r>
              <a:rPr lang="en-US" b="1" dirty="0" smtClean="0"/>
              <a:t>Layer 1</a:t>
            </a:r>
            <a:r>
              <a:rPr lang="en-US" dirty="0" smtClean="0"/>
              <a:t> – </a:t>
            </a:r>
            <a:r>
              <a:rPr lang="en-US" u="sng" dirty="0" smtClean="0"/>
              <a:t>Food Store Density</a:t>
            </a:r>
            <a:r>
              <a:rPr lang="en-US" dirty="0" smtClean="0"/>
              <a:t>, approximate size of store (n=59, ArcGIS World Imagery, Geocoding)</a:t>
            </a:r>
          </a:p>
          <a:p>
            <a:r>
              <a:rPr lang="en-US" b="1" dirty="0" smtClean="0"/>
              <a:t>Layer 2</a:t>
            </a:r>
            <a:r>
              <a:rPr lang="en-US" dirty="0" smtClean="0"/>
              <a:t> – </a:t>
            </a:r>
            <a:r>
              <a:rPr lang="en-US" u="sng" dirty="0" smtClean="0"/>
              <a:t>Population Density</a:t>
            </a:r>
            <a:r>
              <a:rPr lang="en-US" dirty="0" smtClean="0"/>
              <a:t> per square kilometer by census block group 2010 (n=417)</a:t>
            </a:r>
          </a:p>
          <a:p>
            <a:r>
              <a:rPr lang="en-US" b="1" dirty="0" smtClean="0"/>
              <a:t>Layer 3</a:t>
            </a:r>
            <a:r>
              <a:rPr lang="en-US" dirty="0" smtClean="0"/>
              <a:t> – </a:t>
            </a:r>
            <a:r>
              <a:rPr lang="en-US" u="sng" dirty="0" smtClean="0"/>
              <a:t>Retail Coverage</a:t>
            </a:r>
            <a:r>
              <a:rPr lang="en-US" dirty="0" smtClean="0"/>
              <a:t> from Gravity Model</a:t>
            </a:r>
          </a:p>
          <a:p>
            <a:r>
              <a:rPr lang="en-US" b="1" dirty="0" smtClean="0"/>
              <a:t>Layer 4</a:t>
            </a:r>
            <a:r>
              <a:rPr lang="en-US" dirty="0" smtClean="0"/>
              <a:t> – </a:t>
            </a:r>
            <a:r>
              <a:rPr lang="en-US" u="sng" dirty="0" smtClean="0"/>
              <a:t>Retail Servicing</a:t>
            </a:r>
            <a:r>
              <a:rPr lang="en-US" dirty="0" smtClean="0"/>
              <a:t> from regression (OLS – Global), map of standardized residuals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ArcGIS </a:t>
            </a:r>
            <a:r>
              <a:rPr lang="en-US" sz="3200" b="1" dirty="0" err="1" smtClean="0"/>
              <a:t>ModelBuilder</a:t>
            </a:r>
            <a:r>
              <a:rPr lang="en-US" sz="3200" b="1" dirty="0" smtClean="0"/>
              <a:t> and Regression (OLS) Results </a:t>
            </a:r>
            <a:r>
              <a:rPr lang="en-US" sz="3100" dirty="0" smtClean="0"/>
              <a:t>(</a:t>
            </a:r>
            <a:r>
              <a:rPr lang="en-US" sz="3100" dirty="0" smtClean="0">
                <a:solidFill>
                  <a:srgbClr val="FF0000"/>
                </a:solidFill>
              </a:rPr>
              <a:t>Preliminary March, 2014</a:t>
            </a:r>
            <a:r>
              <a:rPr lang="en-US" sz="3100" dirty="0" smtClean="0"/>
              <a:t>)</a:t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" y="1073285"/>
            <a:ext cx="9144000" cy="2518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6400800" cy="35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Linear Regression </a:t>
            </a:r>
            <a:r>
              <a:rPr lang="en-US" sz="3600" b="1" dirty="0"/>
              <a:t>Assumptions and </a:t>
            </a:r>
            <a:r>
              <a:rPr lang="en-US" sz="3600" b="1" dirty="0" smtClean="0"/>
              <a:t>Diagnostics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*Geographic data never meets all assumptions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Normally distributed </a:t>
            </a:r>
            <a:r>
              <a:rPr lang="en-US" sz="2200" dirty="0" smtClean="0"/>
              <a:t>(</a:t>
            </a:r>
            <a:r>
              <a:rPr lang="en-US" sz="2200" b="1" dirty="0" err="1">
                <a:solidFill>
                  <a:srgbClr val="00B050"/>
                </a:solidFill>
              </a:rPr>
              <a:t>k</a:t>
            </a:r>
            <a:r>
              <a:rPr lang="en-US" sz="2200" b="1" dirty="0" err="1" smtClean="0">
                <a:solidFill>
                  <a:srgbClr val="00B050"/>
                </a:solidFill>
              </a:rPr>
              <a:t>inda</a:t>
            </a:r>
            <a:r>
              <a:rPr lang="en-US" sz="2200" b="1" dirty="0" smtClean="0">
                <a:solidFill>
                  <a:srgbClr val="00B050"/>
                </a:solidFill>
              </a:rPr>
              <a:t> OK</a:t>
            </a:r>
            <a:r>
              <a:rPr lang="en-US" sz="2200" dirty="0" smtClean="0"/>
              <a:t>) – transformations of population (LnPOP100),</a:t>
            </a:r>
            <a:r>
              <a:rPr lang="en-US" sz="2200" u="sng" dirty="0" smtClean="0"/>
              <a:t> </a:t>
            </a:r>
            <a:r>
              <a:rPr lang="en-US" sz="2200" dirty="0" smtClean="0"/>
              <a:t>and population density (POPDENK to </a:t>
            </a:r>
            <a:r>
              <a:rPr lang="en-US" sz="2200" dirty="0" err="1" smtClean="0"/>
              <a:t>LnPOPDENK</a:t>
            </a:r>
            <a:r>
              <a:rPr lang="en-US" sz="2200" dirty="0" smtClean="0"/>
              <a:t>?)</a:t>
            </a:r>
          </a:p>
          <a:p>
            <a:r>
              <a:rPr lang="en-US" sz="2200" b="1" dirty="0" err="1" smtClean="0"/>
              <a:t>Multicollinearity</a:t>
            </a:r>
            <a:r>
              <a:rPr lang="en-US" sz="2200" dirty="0" smtClean="0"/>
              <a:t> (</a:t>
            </a:r>
            <a:r>
              <a:rPr lang="en-US" sz="2200" b="1" dirty="0" smtClean="0">
                <a:solidFill>
                  <a:srgbClr val="00B050"/>
                </a:solidFill>
              </a:rPr>
              <a:t>OK?</a:t>
            </a:r>
            <a:r>
              <a:rPr lang="en-US" sz="2200" dirty="0" smtClean="0"/>
              <a:t>) – LnPOP100 and </a:t>
            </a:r>
            <a:r>
              <a:rPr lang="en-US" sz="2200" dirty="0" err="1" smtClean="0"/>
              <a:t>LnPOPDENK</a:t>
            </a:r>
            <a:r>
              <a:rPr lang="en-US" sz="2200" dirty="0" smtClean="0"/>
              <a:t> not globally but locally correlated</a:t>
            </a:r>
          </a:p>
          <a:p>
            <a:r>
              <a:rPr lang="en-US" sz="2200" b="1" dirty="0" smtClean="0"/>
              <a:t>Redundant</a:t>
            </a:r>
            <a:r>
              <a:rPr lang="en-US" sz="2200" dirty="0" smtClean="0"/>
              <a:t> variables (</a:t>
            </a:r>
            <a:r>
              <a:rPr lang="en-US" sz="2200" b="1" dirty="0" smtClean="0">
                <a:solidFill>
                  <a:srgbClr val="00B050"/>
                </a:solidFill>
              </a:rPr>
              <a:t>OK</a:t>
            </a:r>
            <a:r>
              <a:rPr lang="en-US" sz="2200" dirty="0" smtClean="0"/>
              <a:t>) – VIF much less than 7.5</a:t>
            </a:r>
          </a:p>
          <a:p>
            <a:r>
              <a:rPr lang="en-US" sz="2200" b="1" dirty="0" smtClean="0"/>
              <a:t>Linear relationship</a:t>
            </a:r>
            <a:r>
              <a:rPr lang="en-US" sz="2200" dirty="0" smtClean="0"/>
              <a:t> (</a:t>
            </a:r>
            <a:r>
              <a:rPr lang="en-US" sz="2200" b="1" dirty="0" smtClean="0">
                <a:solidFill>
                  <a:srgbClr val="FF0000"/>
                </a:solidFill>
              </a:rPr>
              <a:t>Violation</a:t>
            </a:r>
            <a:r>
              <a:rPr lang="en-US" sz="2200" dirty="0" smtClean="0"/>
              <a:t>) – LnPOP100 </a:t>
            </a:r>
            <a:r>
              <a:rPr lang="en-US" sz="2200" u="sng" dirty="0" smtClean="0"/>
              <a:t>curvilinear </a:t>
            </a:r>
            <a:r>
              <a:rPr lang="en-US" sz="2200" dirty="0" smtClean="0"/>
              <a:t>(biased?)</a:t>
            </a:r>
          </a:p>
          <a:p>
            <a:r>
              <a:rPr lang="en-US" sz="2200" b="1" dirty="0" smtClean="0"/>
              <a:t>Normally distributed </a:t>
            </a:r>
            <a:r>
              <a:rPr lang="en-US" sz="2200" dirty="0" smtClean="0"/>
              <a:t>standard residuals (</a:t>
            </a:r>
            <a:r>
              <a:rPr lang="en-US" sz="2200" b="1" dirty="0" smtClean="0">
                <a:solidFill>
                  <a:srgbClr val="00B050"/>
                </a:solidFill>
              </a:rPr>
              <a:t>OK?</a:t>
            </a:r>
            <a:r>
              <a:rPr lang="en-US" sz="2200" dirty="0" smtClean="0"/>
              <a:t>), </a:t>
            </a:r>
            <a:r>
              <a:rPr lang="en-US" sz="2200" dirty="0" err="1" smtClean="0"/>
              <a:t>Jarque-Bera</a:t>
            </a:r>
            <a:r>
              <a:rPr lang="en-US" sz="2200" dirty="0" smtClean="0"/>
              <a:t>* significant, also non-linear relationship</a:t>
            </a:r>
          </a:p>
          <a:p>
            <a:r>
              <a:rPr lang="en-US" sz="2200" b="1" dirty="0" smtClean="0"/>
              <a:t>Residual </a:t>
            </a:r>
            <a:r>
              <a:rPr lang="en-US" sz="2200" b="1" dirty="0" err="1" smtClean="0"/>
              <a:t>heteroscedasticity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Violation</a:t>
            </a:r>
            <a:r>
              <a:rPr lang="en-US" sz="2200" dirty="0" smtClean="0"/>
              <a:t>) – residuals increase with value of independent variables (non-constant variance)</a:t>
            </a:r>
          </a:p>
          <a:p>
            <a:r>
              <a:rPr lang="en-US" sz="2200" b="1" dirty="0" err="1" smtClean="0"/>
              <a:t>Nonstationary</a:t>
            </a:r>
            <a:r>
              <a:rPr lang="en-US" sz="2200" dirty="0" smtClean="0"/>
              <a:t> spatial relationships – </a:t>
            </a:r>
            <a:r>
              <a:rPr lang="en-US" sz="2200" dirty="0" err="1" smtClean="0"/>
              <a:t>Robust_Pr</a:t>
            </a:r>
            <a:r>
              <a:rPr lang="en-US" sz="2200" dirty="0" smtClean="0"/>
              <a:t> (</a:t>
            </a:r>
            <a:r>
              <a:rPr lang="en-US" sz="2200" b="1" dirty="0" smtClean="0">
                <a:solidFill>
                  <a:srgbClr val="00B050"/>
                </a:solidFill>
              </a:rPr>
              <a:t>OK</a:t>
            </a:r>
            <a:r>
              <a:rPr lang="en-US" sz="2200" dirty="0" smtClean="0"/>
              <a:t>), </a:t>
            </a:r>
            <a:r>
              <a:rPr lang="en-US" sz="2200" dirty="0" err="1" smtClean="0"/>
              <a:t>Koenker</a:t>
            </a:r>
            <a:r>
              <a:rPr lang="en-US" sz="2200" dirty="0" smtClean="0"/>
              <a:t> p* </a:t>
            </a:r>
          </a:p>
          <a:p>
            <a:r>
              <a:rPr lang="en-US" sz="2200" b="1" dirty="0" smtClean="0"/>
              <a:t>Possible solution </a:t>
            </a:r>
            <a:r>
              <a:rPr lang="en-US" sz="2200" dirty="0" smtClean="0"/>
              <a:t>– </a:t>
            </a:r>
            <a:r>
              <a:rPr lang="en-US" sz="2200" u="sng" dirty="0" smtClean="0"/>
              <a:t>Geographically</a:t>
            </a:r>
            <a:r>
              <a:rPr lang="en-US" sz="2200" dirty="0" smtClean="0"/>
              <a:t> </a:t>
            </a:r>
            <a:r>
              <a:rPr lang="en-US" sz="2200" u="sng" dirty="0" smtClean="0"/>
              <a:t>Weighted</a:t>
            </a:r>
            <a:r>
              <a:rPr lang="en-US" sz="2200" dirty="0" smtClean="0"/>
              <a:t> </a:t>
            </a:r>
            <a:r>
              <a:rPr lang="en-US" sz="2200" u="sng" dirty="0" smtClean="0"/>
              <a:t>Regression </a:t>
            </a:r>
            <a:r>
              <a:rPr lang="en-US" sz="2200" dirty="0" smtClean="0"/>
              <a:t>(GWR -Local) may improve results, OLS </a:t>
            </a:r>
            <a:r>
              <a:rPr lang="en-US" sz="2200" b="1" dirty="0" smtClean="0">
                <a:solidFill>
                  <a:srgbClr val="00B050"/>
                </a:solidFill>
              </a:rPr>
              <a:t>OK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for initial study (“models the average relationship” </a:t>
            </a:r>
            <a:r>
              <a:rPr lang="en-US" sz="2200" u="sng" dirty="0" smtClean="0"/>
              <a:t>not</a:t>
            </a:r>
            <a:r>
              <a:rPr lang="en-US" sz="2200" dirty="0" smtClean="0"/>
              <a:t> used as a </a:t>
            </a:r>
            <a:r>
              <a:rPr lang="en-US" sz="2200" u="sng" dirty="0" smtClean="0"/>
              <a:t>predictive</a:t>
            </a:r>
            <a:r>
              <a:rPr lang="en-US" sz="2200" dirty="0" smtClean="0"/>
              <a:t> model), &lt;</a:t>
            </a:r>
            <a:r>
              <a:rPr lang="en-US" sz="2200" dirty="0" err="1" smtClean="0"/>
              <a:t>AICc</a:t>
            </a:r>
            <a:r>
              <a:rPr lang="en-US" sz="2200" dirty="0" smtClean="0"/>
              <a:t> better</a:t>
            </a:r>
          </a:p>
          <a:p>
            <a:pPr mar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5796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 err="1">
                <a:solidFill>
                  <a:prstClr val="black"/>
                </a:solidFill>
              </a:rPr>
              <a:t>Sum_RetCov</a:t>
            </a:r>
            <a:r>
              <a:rPr lang="en-US" sz="2300" dirty="0">
                <a:solidFill>
                  <a:prstClr val="black"/>
                </a:solidFill>
              </a:rPr>
              <a:t> = 76284.3 -10844.3(LnPOP100) + 5365.0(</a:t>
            </a:r>
            <a:r>
              <a:rPr lang="en-US" sz="2300" dirty="0" err="1">
                <a:solidFill>
                  <a:prstClr val="black"/>
                </a:solidFill>
              </a:rPr>
              <a:t>LnPOPDENK</a:t>
            </a:r>
            <a:r>
              <a:rPr lang="en-US" sz="2300" dirty="0" smtClean="0">
                <a:solidFill>
                  <a:prstClr val="black"/>
                </a:solidFill>
              </a:rPr>
              <a:t>)</a:t>
            </a:r>
            <a:br>
              <a:rPr lang="en-US" sz="2300" dirty="0" smtClean="0">
                <a:solidFill>
                  <a:prstClr val="black"/>
                </a:solidFill>
              </a:rPr>
            </a:br>
            <a:r>
              <a:rPr lang="en-US" sz="2300" dirty="0" smtClean="0">
                <a:solidFill>
                  <a:srgbClr val="FF0000"/>
                </a:solidFill>
              </a:rPr>
              <a:t>*Preliminary Results (March, 2014)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9" y="4038600"/>
            <a:ext cx="36385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5076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prstClr val="black"/>
                </a:solidFill>
              </a:rPr>
              <a:t>ArcGIS </a:t>
            </a:r>
            <a:r>
              <a:rPr lang="en-US" sz="2600" b="1" dirty="0" err="1">
                <a:solidFill>
                  <a:prstClr val="black"/>
                </a:solidFill>
              </a:rPr>
              <a:t>ModelBuilder</a:t>
            </a:r>
            <a:r>
              <a:rPr lang="en-US" sz="2600" b="1" dirty="0">
                <a:solidFill>
                  <a:prstClr val="black"/>
                </a:solidFill>
              </a:rPr>
              <a:t> and </a:t>
            </a:r>
            <a:r>
              <a:rPr lang="en-US" sz="2600" b="1" dirty="0" smtClean="0">
                <a:solidFill>
                  <a:prstClr val="black"/>
                </a:solidFill>
              </a:rPr>
              <a:t>Regression(OLS-Global) </a:t>
            </a:r>
            <a:r>
              <a:rPr lang="en-US" sz="2600" b="1" dirty="0">
                <a:solidFill>
                  <a:prstClr val="black"/>
                </a:solidFill>
              </a:rPr>
              <a:t>Results </a:t>
            </a:r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n-US" sz="2600" dirty="0">
                <a:solidFill>
                  <a:srgbClr val="FF0000"/>
                </a:solidFill>
              </a:rPr>
              <a:t>Preliminary March, 2014</a:t>
            </a:r>
            <a:r>
              <a:rPr lang="en-US" sz="2600" dirty="0">
                <a:solidFill>
                  <a:prstClr val="black"/>
                </a:solidFill>
              </a:rPr>
              <a:t>)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354592" cy="179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1"/>
            <a:ext cx="3492230" cy="2468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75500"/>
            <a:ext cx="2677122" cy="264430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92" y="3601668"/>
            <a:ext cx="2735608" cy="2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8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36" y="3871235"/>
            <a:ext cx="36543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Correlations: LN_Pop100, LN_POPDENK </a:t>
            </a:r>
          </a:p>
          <a:p>
            <a:endParaRPr lang="en-US" b="1" dirty="0"/>
          </a:p>
          <a:p>
            <a:r>
              <a:rPr lang="en-US" dirty="0"/>
              <a:t>Pearson </a:t>
            </a:r>
            <a:r>
              <a:rPr lang="en-US" dirty="0" smtClean="0"/>
              <a:t>correlation </a:t>
            </a:r>
            <a:r>
              <a:rPr lang="en-US" dirty="0"/>
              <a:t>of LN_Pop100 and LN_POPDENK = 0.059</a:t>
            </a:r>
          </a:p>
          <a:p>
            <a:r>
              <a:rPr lang="en-US" dirty="0"/>
              <a:t>P-Value = 0.226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" y="2286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53" y="231843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36" y="2975043"/>
            <a:ext cx="4272064" cy="1197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67" y="4204322"/>
            <a:ext cx="4328333" cy="1262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86" y="5455404"/>
            <a:ext cx="4476564" cy="1315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933" y="5625561"/>
            <a:ext cx="39478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600" dirty="0" smtClean="0"/>
              <a:t>Durbin-Watson: residuals have only 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oderate positive correlation (1-4, 2 is none)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4933" y="3136612"/>
            <a:ext cx="4061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*Block groups with large populations and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mall values of retail coverage (under-served?)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53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13" y="0"/>
            <a:ext cx="52423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195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tandard Residuals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310" y="445532"/>
            <a:ext cx="160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OLS Regression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639" y="926812"/>
            <a:ext cx="1777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Preliminary Results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March, 2014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2" y="1752600"/>
            <a:ext cx="195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Note:</a:t>
            </a:r>
            <a:r>
              <a:rPr lang="en-US" sz="1200" dirty="0" smtClean="0"/>
              <a:t> Residual clustering is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xpected for this application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61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58320" cy="52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Base Data Layers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0822"/>
            <a:ext cx="4038600" cy="426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87174"/>
            <a:ext cx="84974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8" y="5387976"/>
            <a:ext cx="181478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15" y="6047997"/>
            <a:ext cx="1925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89620"/>
            <a:ext cx="3483283" cy="2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0822"/>
            <a:ext cx="4038600" cy="426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87976"/>
            <a:ext cx="1904999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3538"/>
            <a:ext cx="873883" cy="7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Analysis (Results) Layers</a:t>
            </a:r>
            <a:br>
              <a:rPr lang="en-US" sz="4000" b="1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Preliminary </a:t>
            </a:r>
            <a:r>
              <a:rPr lang="en-US" sz="2700" dirty="0">
                <a:solidFill>
                  <a:srgbClr val="FF0000"/>
                </a:solidFill>
              </a:rPr>
              <a:t>Results (March, 2014)</a:t>
            </a:r>
            <a:endParaRPr lang="en-US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0822"/>
            <a:ext cx="4038600" cy="426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0822"/>
            <a:ext cx="4038600" cy="426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5391357"/>
            <a:ext cx="1600200" cy="29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6914"/>
            <a:ext cx="1904999" cy="2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75306"/>
            <a:ext cx="838200" cy="9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55236"/>
            <a:ext cx="917725" cy="113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89620"/>
            <a:ext cx="3483283" cy="2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15" y="6047997"/>
            <a:ext cx="1925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5" y="794969"/>
            <a:ext cx="8021170" cy="52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4648200" cy="65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OLS (R</a:t>
            </a:r>
            <a:r>
              <a:rPr lang="en-US" sz="2400" dirty="0" smtClean="0"/>
              <a:t>2a</a:t>
            </a:r>
            <a:r>
              <a:rPr lang="en-US" sz="2800" dirty="0" smtClean="0"/>
              <a:t>=.291) and </a:t>
            </a:r>
            <a:r>
              <a:rPr lang="en-US" sz="3200" dirty="0" smtClean="0"/>
              <a:t>GWR(R</a:t>
            </a:r>
            <a:r>
              <a:rPr lang="en-US" sz="2800" dirty="0" smtClean="0"/>
              <a:t>2a=.716)  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8" y="1600200"/>
            <a:ext cx="3623282" cy="511191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592781" cy="5943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0791"/>
            <a:ext cx="2658210" cy="15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What Next?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Further validation of store food areas (determine and exclude non-food areas) by field survey</a:t>
            </a:r>
          </a:p>
          <a:p>
            <a:r>
              <a:rPr lang="en-US" dirty="0" smtClean="0"/>
              <a:t>Use Manhattan and Network distances</a:t>
            </a:r>
          </a:p>
          <a:p>
            <a:r>
              <a:rPr lang="en-US" dirty="0" smtClean="0"/>
              <a:t>Apply </a:t>
            </a:r>
            <a:r>
              <a:rPr lang="en-US" u="sng" dirty="0" smtClean="0"/>
              <a:t>Geographically</a:t>
            </a:r>
            <a:r>
              <a:rPr lang="en-US" dirty="0" smtClean="0"/>
              <a:t> </a:t>
            </a:r>
            <a:r>
              <a:rPr lang="en-US" u="sng" dirty="0" smtClean="0"/>
              <a:t>Weighted</a:t>
            </a:r>
            <a:r>
              <a:rPr lang="en-US" dirty="0" smtClean="0"/>
              <a:t> </a:t>
            </a:r>
            <a:r>
              <a:rPr lang="en-US" u="sng" dirty="0" smtClean="0"/>
              <a:t>Regression </a:t>
            </a:r>
            <a:r>
              <a:rPr lang="en-US" dirty="0" smtClean="0"/>
              <a:t>(GWR) – Need to learn (study) more about this local technique!</a:t>
            </a:r>
          </a:p>
          <a:p>
            <a:r>
              <a:rPr lang="en-US" dirty="0" smtClean="0"/>
              <a:t>Updates for 2014 stores (gain and loss) and updated population estimates</a:t>
            </a:r>
          </a:p>
          <a:p>
            <a:r>
              <a:rPr lang="en-US" dirty="0" smtClean="0"/>
              <a:t>ArcGIS Server (on ArcGIS Online)</a:t>
            </a:r>
          </a:p>
          <a:p>
            <a:r>
              <a:rPr lang="en-US" dirty="0" smtClean="0"/>
              <a:t>Develop Python script (on ArcGIS Resources)</a:t>
            </a:r>
          </a:p>
          <a:p>
            <a:r>
              <a:rPr lang="en-US" dirty="0" smtClean="0"/>
              <a:t>Presentation(s) and Publication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6" y="285311"/>
            <a:ext cx="8106907" cy="6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Preface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Follow-up to </a:t>
            </a:r>
            <a:r>
              <a:rPr lang="en-US" dirty="0" smtClean="0"/>
              <a:t>thesis </a:t>
            </a:r>
            <a:r>
              <a:rPr lang="en-US" dirty="0" smtClean="0"/>
              <a:t>research completed, 1982</a:t>
            </a:r>
          </a:p>
          <a:p>
            <a:r>
              <a:rPr lang="en-US" dirty="0" smtClean="0"/>
              <a:t>Also Applied Geography Conference, 1985</a:t>
            </a:r>
          </a:p>
          <a:p>
            <a:r>
              <a:rPr lang="en-US" dirty="0" smtClean="0"/>
              <a:t>Previous work using 1970 and 1980 data</a:t>
            </a:r>
          </a:p>
          <a:p>
            <a:r>
              <a:rPr lang="en-US" dirty="0" smtClean="0"/>
              <a:t>Used state-of-art technology at the time</a:t>
            </a:r>
          </a:p>
          <a:p>
            <a:r>
              <a:rPr lang="en-US" dirty="0" smtClean="0"/>
              <a:t>Pen and Ink and Zip-a-Tone (decal) cartography</a:t>
            </a:r>
          </a:p>
          <a:p>
            <a:r>
              <a:rPr lang="en-US" dirty="0" smtClean="0"/>
              <a:t>SAS (Statistical Analysis System)</a:t>
            </a:r>
          </a:p>
          <a:p>
            <a:r>
              <a:rPr lang="en-US" dirty="0" smtClean="0"/>
              <a:t>ESRI’s Automap II (first product) and Fortran</a:t>
            </a:r>
          </a:p>
          <a:p>
            <a:r>
              <a:rPr lang="en-US" dirty="0" smtClean="0"/>
              <a:t>IBM Mainframe computer at UNM</a:t>
            </a:r>
          </a:p>
          <a:p>
            <a:r>
              <a:rPr lang="en-US" dirty="0" smtClean="0"/>
              <a:t>Updates with recent GIS and statistical facilities – </a:t>
            </a:r>
            <a:r>
              <a:rPr lang="en-US" u="sng" dirty="0" smtClean="0"/>
              <a:t>OLS (Global)</a:t>
            </a:r>
            <a:r>
              <a:rPr lang="en-US" dirty="0" smtClean="0"/>
              <a:t> and </a:t>
            </a:r>
            <a:r>
              <a:rPr lang="en-US" u="sng" dirty="0" smtClean="0"/>
              <a:t>GWR (Local)</a:t>
            </a:r>
            <a:r>
              <a:rPr lang="en-US" dirty="0" smtClean="0"/>
              <a:t> versions planned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" y="0"/>
            <a:ext cx="893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5" y="0"/>
            <a:ext cx="893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Research Project Components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well</a:t>
            </a:r>
            <a:r>
              <a:rPr lang="en-US" dirty="0" smtClean="0"/>
              <a:t> </a:t>
            </a:r>
            <a:r>
              <a:rPr lang="en-US" u="sng" dirty="0" smtClean="0"/>
              <a:t>defined</a:t>
            </a:r>
            <a:r>
              <a:rPr lang="en-US" dirty="0" smtClean="0"/>
              <a:t> research project should address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smtClean="0"/>
              <a:t>Theory</a:t>
            </a:r>
            <a:r>
              <a:rPr lang="en-US" dirty="0" smtClean="0"/>
              <a:t> (previous research and practice)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smtClean="0"/>
              <a:t>Method</a:t>
            </a:r>
            <a:r>
              <a:rPr lang="en-US" dirty="0" smtClean="0"/>
              <a:t> (established and proposed  			statistical and spatial techniques)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b="1" dirty="0" smtClean="0"/>
              <a:t>Application/Results</a:t>
            </a:r>
            <a:r>
              <a:rPr lang="en-US" dirty="0" smtClean="0"/>
              <a:t> (maps, tables, 			charts, and future research)</a:t>
            </a:r>
          </a:p>
          <a:p>
            <a:r>
              <a:rPr lang="en-US" dirty="0" smtClean="0"/>
              <a:t>This presentation follows this </a:t>
            </a:r>
            <a:r>
              <a:rPr lang="en-US" u="sng" dirty="0" smtClean="0"/>
              <a:t>outline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3983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Theory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Economic Geography and Retail Geography (sub field)</a:t>
            </a:r>
          </a:p>
          <a:p>
            <a:pPr marL="0" indent="0">
              <a:buNone/>
            </a:pPr>
            <a:r>
              <a:rPr lang="en-US" dirty="0" smtClean="0"/>
              <a:t>	-Food stores are </a:t>
            </a:r>
            <a:r>
              <a:rPr lang="en-US" u="sng" dirty="0" smtClean="0"/>
              <a:t>lower-order</a:t>
            </a:r>
            <a:r>
              <a:rPr lang="en-US" dirty="0" smtClean="0"/>
              <a:t> retail service</a:t>
            </a:r>
          </a:p>
          <a:p>
            <a:pPr marL="0" indent="0">
              <a:buNone/>
            </a:pPr>
            <a:r>
              <a:rPr lang="en-US" dirty="0" smtClean="0"/>
              <a:t>	-Tend to </a:t>
            </a:r>
            <a:r>
              <a:rPr lang="en-US" u="sng" dirty="0" smtClean="0"/>
              <a:t>locate</a:t>
            </a:r>
            <a:r>
              <a:rPr lang="en-US" dirty="0" smtClean="0"/>
              <a:t> close to residential customer 	  	  population they are intended to serve</a:t>
            </a:r>
          </a:p>
          <a:p>
            <a:r>
              <a:rPr lang="en-US" dirty="0" smtClean="0"/>
              <a:t>Most previous research </a:t>
            </a:r>
            <a:r>
              <a:rPr lang="en-US" u="sng" dirty="0" smtClean="0"/>
              <a:t>focused</a:t>
            </a:r>
            <a:r>
              <a:rPr lang="en-US" dirty="0" smtClean="0"/>
              <a:t> on customer shopping patterns</a:t>
            </a:r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en-US" u="sng" dirty="0" smtClean="0"/>
              <a:t>Delineation</a:t>
            </a:r>
            <a:r>
              <a:rPr lang="en-US" dirty="0" smtClean="0"/>
              <a:t> of trade or market areas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-Based on </a:t>
            </a:r>
            <a:r>
              <a:rPr lang="en-US" u="sng" dirty="0" smtClean="0"/>
              <a:t>rational customers </a:t>
            </a:r>
            <a:r>
              <a:rPr lang="en-US" u="sng" dirty="0"/>
              <a:t>(</a:t>
            </a:r>
            <a:r>
              <a:rPr lang="en-US" u="sng" dirty="0" smtClean="0"/>
              <a:t>consumers) </a:t>
            </a:r>
            <a:r>
              <a:rPr lang="en-US" dirty="0" smtClean="0"/>
              <a:t>who 	 shop at closest store</a:t>
            </a:r>
            <a:r>
              <a:rPr lang="en-US" b="1" dirty="0" smtClean="0"/>
              <a:t>???</a:t>
            </a:r>
          </a:p>
          <a:p>
            <a:r>
              <a:rPr lang="en-US" dirty="0" smtClean="0"/>
              <a:t>Also </a:t>
            </a:r>
            <a:r>
              <a:rPr lang="en-US" u="sng" dirty="0" smtClean="0"/>
              <a:t>proprietary sales </a:t>
            </a:r>
            <a:r>
              <a:rPr lang="en-US" dirty="0" smtClean="0"/>
              <a:t>(geocoded customer location) data collected by individual companies (*</a:t>
            </a:r>
            <a:r>
              <a:rPr lang="en-US" u="sng" dirty="0" smtClean="0"/>
              <a:t>Not Shared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Method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a method be employed (developed) to:</a:t>
            </a:r>
          </a:p>
          <a:p>
            <a:pPr marL="0" indent="0">
              <a:buNone/>
            </a:pPr>
            <a:r>
              <a:rPr lang="en-US" dirty="0" smtClean="0"/>
              <a:t>	-Test assumption (</a:t>
            </a:r>
            <a:r>
              <a:rPr lang="en-US" u="sng" dirty="0" smtClean="0"/>
              <a:t>hypothesis</a:t>
            </a:r>
            <a:r>
              <a:rPr lang="en-US" dirty="0" smtClean="0"/>
              <a:t>) that full-service 	 food stores tend to locate with respect to 	 residential population</a:t>
            </a:r>
          </a:p>
          <a:p>
            <a:r>
              <a:rPr lang="en-US" dirty="0" smtClean="0"/>
              <a:t>Needs to use readily </a:t>
            </a:r>
            <a:r>
              <a:rPr lang="en-US" u="sng" dirty="0" smtClean="0"/>
              <a:t>available</a:t>
            </a:r>
            <a:r>
              <a:rPr lang="en-US" dirty="0" smtClean="0"/>
              <a:t> (non-proprietary) </a:t>
            </a:r>
            <a:r>
              <a:rPr lang="en-US" dirty="0"/>
              <a:t>s</a:t>
            </a:r>
            <a:r>
              <a:rPr lang="en-US" dirty="0" smtClean="0"/>
              <a:t>tore and population (potential customer) data</a:t>
            </a:r>
          </a:p>
          <a:p>
            <a:r>
              <a:rPr lang="en-US" dirty="0" smtClean="0"/>
              <a:t>Should be </a:t>
            </a:r>
            <a:r>
              <a:rPr lang="en-US" u="sng" dirty="0" smtClean="0"/>
              <a:t>easy</a:t>
            </a:r>
            <a:r>
              <a:rPr lang="en-US" dirty="0" smtClean="0"/>
              <a:t> to apply with generally available GIS and statistical software</a:t>
            </a:r>
          </a:p>
          <a:p>
            <a:r>
              <a:rPr lang="en-US" dirty="0" smtClean="0"/>
              <a:t>Should be </a:t>
            </a:r>
            <a:r>
              <a:rPr lang="en-US" u="sng" dirty="0" smtClean="0"/>
              <a:t>useful</a:t>
            </a:r>
            <a:r>
              <a:rPr lang="en-US" dirty="0" smtClean="0"/>
              <a:t> to others (not just supermarket corporations) like city planners and small business owners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Method – Gravity Model</a:t>
            </a:r>
            <a:endParaRPr lang="en-US" sz="3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en-US" sz="5900" dirty="0" smtClean="0"/>
                  <a:t>Gravity model developed to measure overall </a:t>
                </a:r>
                <a:r>
                  <a:rPr lang="en-US" sz="5900" u="sng" dirty="0" smtClean="0"/>
                  <a:t>opportunity</a:t>
                </a:r>
                <a:r>
                  <a:rPr lang="en-US" sz="5900" dirty="0" smtClean="0"/>
                  <a:t> (</a:t>
                </a:r>
                <a:r>
                  <a:rPr lang="en-US" sz="5900" b="1" i="1" dirty="0" smtClean="0"/>
                  <a:t>retail coverage</a:t>
                </a:r>
                <a:r>
                  <a:rPr lang="en-US" sz="5900" dirty="0" smtClean="0"/>
                  <a:t>) available to customers provided by location and size of all stores</a:t>
                </a:r>
              </a:p>
              <a:p>
                <a:r>
                  <a:rPr lang="en-US" sz="5900" dirty="0" smtClean="0"/>
                  <a:t>Potential shopping choices without any </a:t>
                </a:r>
                <a:r>
                  <a:rPr lang="en-US" sz="5900" u="sng" dirty="0" smtClean="0"/>
                  <a:t>assumption</a:t>
                </a:r>
                <a:r>
                  <a:rPr lang="en-US" sz="5900" dirty="0" smtClean="0"/>
                  <a:t> of customers just shopping at the closest store</a:t>
                </a:r>
              </a:p>
              <a:p>
                <a:r>
                  <a:rPr lang="en-US" sz="5900" dirty="0" smtClean="0"/>
                  <a:t>Spatial Interaction – closer larger stores are more </a:t>
                </a:r>
                <a:r>
                  <a:rPr lang="en-US" sz="5900" u="sng" dirty="0" smtClean="0"/>
                  <a:t>attractive</a:t>
                </a:r>
                <a:r>
                  <a:rPr lang="en-US" sz="5900" dirty="0" smtClean="0"/>
                  <a:t> than smaller distant stores.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>
                          <a:latin typeface="Cambria Math"/>
                        </a:rPr>
                        <m:t>𝐶𝑖𝑗</m:t>
                      </m:r>
                      <m:r>
                        <a:rPr lang="en-US" sz="51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51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5100" i="1">
                              <a:latin typeface="Cambria Math"/>
                            </a:rPr>
                            <m:t>𝑗</m:t>
                          </m:r>
                          <m:r>
                            <a:rPr lang="en-US" sz="51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51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5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100" i="1">
                                  <a:latin typeface="Cambria Math"/>
                                </a:rPr>
                                <m:t>𝐴𝑗</m:t>
                              </m:r>
                            </m:num>
                            <m:den>
                              <m:r>
                                <a:rPr lang="en-US" sz="5100" i="1">
                                  <a:latin typeface="Cambria Math"/>
                                </a:rPr>
                                <m:t>𝐷𝑖𝑗</m:t>
                              </m:r>
                            </m:den>
                          </m:f>
                          <m:r>
                            <a:rPr lang="en-US" sz="5100" i="1">
                              <a:latin typeface="Cambria Math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sz="5100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	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𝐶𝑖𝑗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𝑅𝑒𝑡𝑎𝑖𝑙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𝑐𝑜𝑣𝑒𝑟𝑎𝑔𝑒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𝑓𝑜𝑟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𝑒𝑎𝑐h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𝑏𝑙𝑜𝑐𝑘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𝑔𝑟𝑜𝑢𝑝</m:t>
                    </m:r>
                  </m:oMath>
                </a14:m>
                <a:r>
                  <a:rPr lang="en-US" sz="2900" dirty="0"/>
                  <a:t>  </a:t>
                </a:r>
                <a:endParaRPr lang="en-US" sz="2900" i="1" dirty="0" smtClean="0"/>
              </a:p>
              <a:p>
                <a:pPr marL="0" indent="0">
                  <a:buNone/>
                </a:pPr>
                <a:r>
                  <a:rPr lang="en-US" sz="2900" dirty="0" smtClean="0"/>
                  <a:t>                	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𝐴𝑗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𝑆𝑡𝑜𝑟𝑒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𝐴𝑟𝑒𝑎</m:t>
                    </m:r>
                  </m:oMath>
                </a14:m>
                <a:r>
                  <a:rPr lang="en-US" sz="2900" dirty="0"/>
                  <a:t>  </a:t>
                </a:r>
                <a:r>
                  <a:rPr lang="en-US" sz="2900" dirty="0" smtClean="0"/>
                  <a:t> 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𝐷𝑖𝑗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𝐷𝑖𝑠𝑡𝑎𝑛𝑐𝑒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𝑡𝑜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𝑆𝑡𝑜𝑟𝑒</m:t>
                    </m:r>
                    <m:r>
                      <a:rPr lang="en-US" sz="2900" b="0" i="0" smtClean="0">
                        <a:latin typeface="Cambria Math"/>
                      </a:rPr>
                      <m:t> </m:t>
                    </m:r>
                    <m:r>
                      <a:rPr lang="en-US" sz="2900" b="0" i="1" smtClean="0">
                        <a:latin typeface="Cambria Math"/>
                      </a:rPr>
                      <m:t>  </m:t>
                    </m:r>
                    <m:r>
                      <a:rPr lang="en-US" sz="2900" i="1">
                        <a:latin typeface="Cambria Math"/>
                      </a:rPr>
                      <m:t>𝑎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𝐷𝑖𝑠𝑡𝑎𝑛𝑐𝑒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𝑑𝑒𝑐𝑎𝑦</m:t>
                    </m:r>
                    <m:r>
                      <a:rPr lang="en-US" sz="2900" i="1">
                        <a:latin typeface="Cambria Math"/>
                      </a:rPr>
                      <m:t> </m:t>
                    </m:r>
                    <m:r>
                      <a:rPr lang="en-US" sz="2900" i="1">
                        <a:latin typeface="Cambria Math"/>
                      </a:rPr>
                      <m:t>𝑝𝑎𝑟𝑎𝑚𝑒𝑡𝑒𝑟</m:t>
                    </m:r>
                    <m:r>
                      <a:rPr lang="en-US" sz="2900" i="1">
                        <a:latin typeface="Cambria Math"/>
                      </a:rPr>
                      <m:t> (</m:t>
                    </m:r>
                    <m:r>
                      <a:rPr lang="en-US" sz="2900" i="1">
                        <a:latin typeface="Cambria Math"/>
                      </a:rPr>
                      <m:t>𝑒𝑥𝑝𝑜𝑛𝑒𝑛𝑡</m:t>
                    </m:r>
                    <m:r>
                      <a:rPr lang="en-US" sz="2900" i="1">
                        <a:latin typeface="Cambria Math"/>
                      </a:rPr>
                      <m:t>)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96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6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760</Words>
  <Application>Microsoft Office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Food Store Location Analysis Albuquerque New Mexico, 2010 Prepared for: Geography 586L - Spring Semester, 2014</vt:lpstr>
      <vt:lpstr>PowerPoint Presentation</vt:lpstr>
      <vt:lpstr> Preface </vt:lpstr>
      <vt:lpstr>PowerPoint Presentation</vt:lpstr>
      <vt:lpstr>PowerPoint Presentation</vt:lpstr>
      <vt:lpstr>Research Project Components</vt:lpstr>
      <vt:lpstr>Theory</vt:lpstr>
      <vt:lpstr>Method</vt:lpstr>
      <vt:lpstr>Method – Gravity Model</vt:lpstr>
      <vt:lpstr>Spatial Interaction and Distance Decay</vt:lpstr>
      <vt:lpstr>Method – Ordinary Least Squares Regression              (OLS - Global)</vt:lpstr>
      <vt:lpstr>PowerPoint Presentation</vt:lpstr>
      <vt:lpstr>Application – (Analysis Results)</vt:lpstr>
      <vt:lpstr>ArcGIS ModelBuilder and Regression (OLS) Results (Preliminary March, 2014) </vt:lpstr>
      <vt:lpstr>Linear Regression Assumptions and Diagnostics *Geographic data never meets all assumptions</vt:lpstr>
      <vt:lpstr>Sum_RetCov = 76284.3 -10844.3(LnPOP100) + 5365.0(LnPOPDENK) *Preliminary Results (March, 2014)</vt:lpstr>
      <vt:lpstr>ArcGIS ModelBuilder and Regression(OLS-Global) Results (Preliminary March, 2014)</vt:lpstr>
      <vt:lpstr>PowerPoint Presentation</vt:lpstr>
      <vt:lpstr>PowerPoint Presentation</vt:lpstr>
      <vt:lpstr>Base Data Layers</vt:lpstr>
      <vt:lpstr>Analysis (Results) Layers Preliminary Results (March, 2014)</vt:lpstr>
      <vt:lpstr>PowerPoint Presentation</vt:lpstr>
      <vt:lpstr>PowerPoint Presentation</vt:lpstr>
      <vt:lpstr>OLS (R2a=.291) and GWR(R2a=.716)   </vt:lpstr>
      <vt:lpstr>What Next?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Store Location Analysis Albuquerque New Mexico, 2010</dc:title>
  <dc:creator>lspear</dc:creator>
  <cp:lastModifiedBy>lspear</cp:lastModifiedBy>
  <cp:revision>160</cp:revision>
  <dcterms:created xsi:type="dcterms:W3CDTF">2014-03-19T16:56:03Z</dcterms:created>
  <dcterms:modified xsi:type="dcterms:W3CDTF">2014-04-19T17:35:14Z</dcterms:modified>
</cp:coreProperties>
</file>