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2" r:id="rId4"/>
    <p:sldId id="279" r:id="rId5"/>
    <p:sldId id="263" r:id="rId6"/>
    <p:sldId id="264" r:id="rId7"/>
    <p:sldId id="261" r:id="rId8"/>
    <p:sldId id="267" r:id="rId9"/>
    <p:sldId id="266" r:id="rId10"/>
    <p:sldId id="265" r:id="rId11"/>
    <p:sldId id="272" r:id="rId12"/>
    <p:sldId id="276" r:id="rId13"/>
    <p:sldId id="269" r:id="rId14"/>
    <p:sldId id="285" r:id="rId15"/>
    <p:sldId id="277" r:id="rId16"/>
    <p:sldId id="278" r:id="rId17"/>
    <p:sldId id="284" r:id="rId18"/>
    <p:sldId id="270" r:id="rId19"/>
    <p:sldId id="274" r:id="rId20"/>
    <p:sldId id="271" r:id="rId21"/>
    <p:sldId id="281" r:id="rId22"/>
    <p:sldId id="283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EB69-651A-4184-A5AE-D3426867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5A462-3905-4F1D-8CAA-BC3EB718C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7D9B-E4EC-4AE3-A0E6-06767909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2FA-EE67-4EBA-BA34-4BE09076D1A2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3DCF0-D9F0-439D-8C6A-0B672DB1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82A7E-6650-4433-8F32-7FAF3D52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A4A-4577-4595-94AE-76EF1502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9279-48BD-4E4F-887E-F4681D1F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C870B-A8C4-4347-8FAD-A90789E08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0885A-1C62-4801-9BAC-53AC00E2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2FA-EE67-4EBA-BA34-4BE09076D1A2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E184-B262-4B41-AC3B-6CCF1049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0AA9D-CC66-4854-9F6C-C33A5129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A4A-4577-4595-94AE-76EF1502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C74ADE-98F4-43C0-B63D-0E3DB9780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A3678-7980-4EAB-9923-E50F721C9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B52DC-95FB-4FF7-A315-5509A925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2FA-EE67-4EBA-BA34-4BE09076D1A2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A5DCC-8881-46E1-A42A-8649FD6A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FB781-BDF0-4D8C-8B39-5080F1A1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A4A-4577-4595-94AE-76EF1502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7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6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4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8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10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4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8E14C-E31E-4FE9-8530-5C87C231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8DA2-600D-4A8F-BB99-2E561CCB6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47419-A2BD-4515-B332-944BCF4C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2FA-EE67-4EBA-BA34-4BE09076D1A2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CDE5-6CFF-4457-B3ED-659B07DD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59939-1DB2-488C-9F71-96F86ECB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A4A-4577-4595-94AE-76EF1502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7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30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42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6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F1CB-77C3-457D-ADEA-D2CE2380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00784-7C2A-4D55-B4C5-452DB981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5FEBA-4392-4E7F-8DBA-140BF701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2FA-EE67-4EBA-BA34-4BE09076D1A2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5E4CB-3ECF-45FF-8EBB-0974829B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D3075-0920-45A4-9113-012719B6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A4A-4577-4595-94AE-76EF1502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8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6EDE-2CB2-4478-88C4-7F2FF68F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AB277-AD69-4B01-A8DA-62E7EDA3E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153FB-D3D9-4DC6-A5BB-C066797D5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BD6B2-7AA6-4C9B-B225-FCF162AC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2FA-EE67-4EBA-BA34-4BE09076D1A2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3FA46-E264-4F71-A0D3-265FA47A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2D285-F2CC-4738-95B4-90A65A70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A4A-4577-4595-94AE-76EF1502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0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3D8E-A42B-4F05-BF9F-8724047E0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A6C4C-7357-4DA5-8C2B-6BB48C2FD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824C8-134E-448D-9B9A-86A16B9B5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50B86-59C8-4162-8DE9-FF908B0BB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4E1C1-A1A8-4411-B1EA-6D0DBA5E0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22A09-9175-4BE2-A07E-90386FD7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2FA-EE67-4EBA-BA34-4BE09076D1A2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A4979-CBF6-45A1-9C87-B851F9D6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2215A-24CC-4535-BCEF-3E9B76D5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A4A-4577-4595-94AE-76EF1502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2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A989-2BCA-43D7-A178-AE1C782B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7059C-3FD7-4873-91F2-4D4A5E1D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2FA-EE67-4EBA-BA34-4BE09076D1A2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C1F09-8AD5-49AC-8F10-4CAAEA27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BD330-DB03-42E0-B05B-B18ECFAA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A4A-4577-4595-94AE-76EF1502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6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1AAC6-47FB-4D32-B071-6322BA811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2FA-EE67-4EBA-BA34-4BE09076D1A2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10190-CF91-4C71-A3BE-2587DA026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AAD33-DD63-4946-B977-CE73D467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A4A-4577-4595-94AE-76EF1502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3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112E-53CA-41E9-94C0-79F06D15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46EFA-A169-47D1-867F-DCEAD0673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E1DA7-195B-44FE-9551-C6F6E8F97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E4016-7927-4D12-8FBA-A5A14A75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2FA-EE67-4EBA-BA34-4BE09076D1A2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7C67A-5E8E-47A2-9F9E-0486C9BB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D5D65-60C5-4B8B-9CCC-B79D8E73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A4A-4577-4595-94AE-76EF1502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034B-592A-4998-855E-E9A588F3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8B571-A496-4FC0-BAE5-A3D646A5C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8F4CD-6787-49B1-8D6F-93CF77B28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73E1D-1D0F-43C5-A768-61482BF2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2FA-EE67-4EBA-BA34-4BE09076D1A2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4155F-C683-4681-BECD-6EE7E71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10582-BF43-4429-AF10-EB0C086B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A4A-4577-4595-94AE-76EF1502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CF81C-AFD8-4838-8C2B-B5A23D39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47F82-B026-46E7-9FE0-524C2EC66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6547E-9905-4B1B-AFDA-C43B88B13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C52FA-EE67-4EBA-BA34-4BE09076D1A2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88DE-4580-4043-A437-3B53BA6B5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A2EAC-C608-47D7-B5C3-B9B781565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EA4A-4577-4595-94AE-76EF1502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3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6B98-5361-4343-B6EB-89EA220A9BA9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m.edu/~lspear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lspe.maps.arcgis.com/apps/View/index.html?appid=302e252e650548d4b4cab56ee0b8e5d1" TargetMode="External"/><Relationship Id="rId5" Type="http://schemas.openxmlformats.org/officeDocument/2006/relationships/hyperlink" Target="http://www.unm.edu/~lspear/E2SFCA_map2.html" TargetMode="External"/><Relationship Id="rId4" Type="http://schemas.openxmlformats.org/officeDocument/2006/relationships/hyperlink" Target="http://www.unm.edu/~lspear/DGR_1SHGM_map2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552091"/>
            <a:ext cx="8229600" cy="3334109"/>
          </a:xfrm>
        </p:spPr>
        <p:txBody>
          <a:bodyPr>
            <a:normAutofit/>
          </a:bodyPr>
          <a:lstStyle/>
          <a:p>
            <a:r>
              <a:rPr lang="en-US" sz="4000" b="1" dirty="0"/>
              <a:t>Geographic Access to Primary Care Physicians in New Mexico:</a:t>
            </a:r>
            <a:br>
              <a:rPr lang="en-US" sz="4000" b="1" dirty="0"/>
            </a:br>
            <a:r>
              <a:rPr lang="en-US" sz="2800" b="1" dirty="0" err="1"/>
              <a:t>ArcPy</a:t>
            </a:r>
            <a:r>
              <a:rPr lang="en-US" sz="2800" b="1" dirty="0"/>
              <a:t> to Python 3 (</a:t>
            </a:r>
            <a:r>
              <a:rPr lang="en-US" sz="2800" b="1" dirty="0" err="1"/>
              <a:t>GeoPandas</a:t>
            </a:r>
            <a:r>
              <a:rPr lang="en-US" sz="2800" b="1" dirty="0"/>
              <a:t>)</a:t>
            </a:r>
            <a:br>
              <a:rPr lang="en-US" sz="2800" b="1" dirty="0"/>
            </a:br>
            <a:br>
              <a:rPr lang="en-US" sz="3200" b="1" dirty="0"/>
            </a:br>
            <a:r>
              <a:rPr lang="en-US" sz="2400" b="1" dirty="0"/>
              <a:t>Prepared for: Geography 528 (Advanced Programming for GIS)</a:t>
            </a:r>
            <a:br>
              <a:rPr lang="en-US" sz="2400" b="1" dirty="0"/>
            </a:br>
            <a:r>
              <a:rPr lang="en-US" sz="2400" b="1" dirty="0"/>
              <a:t>Spring Semester, 2018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057400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>
                <a:solidFill>
                  <a:schemeClr val="bg1">
                    <a:lumMod val="50000"/>
                  </a:schemeClr>
                </a:solidFill>
              </a:rPr>
              <a:t>Larry Spear M.A., GISP</a:t>
            </a:r>
          </a:p>
          <a:p>
            <a:r>
              <a:rPr lang="en-US" sz="4200" dirty="0">
                <a:solidFill>
                  <a:schemeClr val="bg1">
                    <a:lumMod val="50000"/>
                  </a:schemeClr>
                </a:solidFill>
              </a:rPr>
              <a:t>Sr. Research Scientist (Ret.)</a:t>
            </a:r>
          </a:p>
          <a:p>
            <a:r>
              <a:rPr lang="en-US" sz="4200" dirty="0">
                <a:solidFill>
                  <a:schemeClr val="bg1">
                    <a:lumMod val="50000"/>
                  </a:schemeClr>
                </a:solidFill>
              </a:rPr>
              <a:t>Division of Government Research</a:t>
            </a:r>
          </a:p>
          <a:p>
            <a:r>
              <a:rPr lang="en-US" sz="4200" dirty="0">
                <a:solidFill>
                  <a:schemeClr val="bg1">
                    <a:lumMod val="50000"/>
                  </a:schemeClr>
                </a:solidFill>
              </a:rPr>
              <a:t>University of New Mexico </a:t>
            </a:r>
          </a:p>
          <a:p>
            <a:endParaRPr lang="en-US" sz="2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http://www.unm.edu/~lspear</a:t>
            </a:r>
            <a:endParaRPr lang="en-US" sz="3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25148" y="6061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Version 2.4-  4/27/18</a:t>
            </a:r>
          </a:p>
        </p:txBody>
      </p:sp>
    </p:spTree>
    <p:extLst>
      <p:ext uri="{BB962C8B-B14F-4D97-AF65-F5344CB8AC3E}">
        <p14:creationId xmlns:p14="http://schemas.microsoft.com/office/powerpoint/2010/main" val="90244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16" y="528233"/>
            <a:ext cx="7659169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E111-97D0-44C0-9204-83A7641E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0"/>
            <a:ext cx="10464799" cy="978429"/>
          </a:xfrm>
        </p:spPr>
        <p:txBody>
          <a:bodyPr>
            <a:normAutofit/>
          </a:bodyPr>
          <a:lstStyle/>
          <a:p>
            <a:r>
              <a:rPr lang="en-US" sz="2800" b="1" dirty="0"/>
              <a:t>Generalized Two Step Floating Catchment Area Model, (Wang, 2017)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BBDD9-2740-4A55-909F-17473C881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04" y="778823"/>
            <a:ext cx="6583193" cy="1645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F850DC-DE0F-4C72-8194-448561FA6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91" y="2424621"/>
            <a:ext cx="5287072" cy="4433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F7B3E-2865-442D-BAB9-AB194B82F2C6}"/>
              </a:ext>
            </a:extLst>
          </p:cNvPr>
          <p:cNvSpPr txBox="1"/>
          <p:nvPr/>
        </p:nvSpPr>
        <p:spPr>
          <a:xfrm>
            <a:off x="9221266" y="2840817"/>
            <a:ext cx="2909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The two-step floating</a:t>
            </a:r>
          </a:p>
          <a:p>
            <a:r>
              <a:rPr lang="en-US" dirty="0"/>
              <a:t>catchment  area method is</a:t>
            </a:r>
          </a:p>
          <a:p>
            <a:r>
              <a:rPr lang="en-US" dirty="0"/>
              <a:t>a special case of the gravity-</a:t>
            </a:r>
          </a:p>
          <a:p>
            <a:r>
              <a:rPr lang="en-US" dirty="0"/>
              <a:t>based method (Wang, 2017).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6EEB4-F291-4015-B4A1-03EF808497E9}"/>
              </a:ext>
            </a:extLst>
          </p:cNvPr>
          <p:cNvSpPr txBox="1"/>
          <p:nvPr/>
        </p:nvSpPr>
        <p:spPr>
          <a:xfrm>
            <a:off x="9347197" y="4641310"/>
            <a:ext cx="27835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The gravity-based</a:t>
            </a:r>
          </a:p>
          <a:p>
            <a:r>
              <a:rPr lang="en-US" dirty="0"/>
              <a:t>measure developed by DGR</a:t>
            </a:r>
          </a:p>
          <a:p>
            <a:r>
              <a:rPr lang="en-US" dirty="0"/>
              <a:t>uses a three-zone hybrid</a:t>
            </a:r>
          </a:p>
          <a:p>
            <a:r>
              <a:rPr lang="en-US" dirty="0"/>
              <a:t>approach. One-Step </a:t>
            </a:r>
          </a:p>
          <a:p>
            <a:r>
              <a:rPr lang="en-US" dirty="0"/>
              <a:t>Hierarchical Gravity Model,</a:t>
            </a:r>
          </a:p>
          <a:p>
            <a:r>
              <a:rPr lang="en-US" b="1" dirty="0"/>
              <a:t>1SHGM</a:t>
            </a:r>
            <a:r>
              <a:rPr lang="en-US" dirty="0"/>
              <a:t>. (NM SJM, 1996).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7F8B3-E2A3-42D1-BFC6-1AF5C42ACF10}"/>
              </a:ext>
            </a:extLst>
          </p:cNvPr>
          <p:cNvSpPr txBox="1"/>
          <p:nvPr/>
        </p:nvSpPr>
        <p:spPr>
          <a:xfrm>
            <a:off x="91894" y="2609985"/>
            <a:ext cx="35276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Distance Decay Functions:</a:t>
            </a:r>
          </a:p>
          <a:p>
            <a:r>
              <a:rPr lang="en-US" dirty="0"/>
              <a:t>Gravity (</a:t>
            </a:r>
            <a:r>
              <a:rPr lang="en-US" b="1" dirty="0"/>
              <a:t>GM</a:t>
            </a:r>
            <a:r>
              <a:rPr lang="en-US" dirty="0"/>
              <a:t>) – Neg. Exponential</a:t>
            </a:r>
          </a:p>
          <a:p>
            <a:r>
              <a:rPr lang="en-US" dirty="0"/>
              <a:t>Floating Catchment Methods (</a:t>
            </a:r>
            <a:r>
              <a:rPr lang="en-US" b="1" dirty="0"/>
              <a:t>FCM</a:t>
            </a:r>
            <a:r>
              <a:rPr lang="en-US" dirty="0"/>
              <a:t>)</a:t>
            </a:r>
          </a:p>
          <a:p>
            <a:r>
              <a:rPr lang="en-US" dirty="0"/>
              <a:t>    </a:t>
            </a:r>
            <a:r>
              <a:rPr lang="en-US" b="1" dirty="0"/>
              <a:t>2SFCA</a:t>
            </a:r>
            <a:r>
              <a:rPr lang="en-US" dirty="0"/>
              <a:t> – Zonal</a:t>
            </a:r>
          </a:p>
          <a:p>
            <a:r>
              <a:rPr lang="en-US" dirty="0"/>
              <a:t>    </a:t>
            </a:r>
            <a:r>
              <a:rPr lang="en-US" b="1" dirty="0"/>
              <a:t>E2SFCA</a:t>
            </a:r>
            <a:r>
              <a:rPr lang="en-US" dirty="0"/>
              <a:t> – Zonal, Gaussian, Kernel</a:t>
            </a:r>
          </a:p>
          <a:p>
            <a:r>
              <a:rPr lang="en-US" dirty="0"/>
              <a:t>Generalized </a:t>
            </a:r>
            <a:r>
              <a:rPr lang="en-US" b="1" dirty="0"/>
              <a:t>(G2SFCA -</a:t>
            </a:r>
            <a:r>
              <a:rPr lang="en-US" dirty="0"/>
              <a:t> Wang, 2017)</a:t>
            </a:r>
          </a:p>
          <a:p>
            <a:r>
              <a:rPr lang="en-US" dirty="0"/>
              <a:t>    Power, Exponential, and Gaussian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B7FFC-E685-4B47-8740-E481460D15C3}"/>
              </a:ext>
            </a:extLst>
          </p:cNvPr>
          <p:cNvSpPr txBox="1"/>
          <p:nvPr/>
        </p:nvSpPr>
        <p:spPr>
          <a:xfrm>
            <a:off x="321733" y="4826674"/>
            <a:ext cx="26866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Special Note: </a:t>
            </a:r>
            <a:r>
              <a:rPr lang="en-US" dirty="0"/>
              <a:t>I am working</a:t>
            </a:r>
          </a:p>
          <a:p>
            <a:r>
              <a:rPr lang="en-US" dirty="0"/>
              <a:t>on developing a Python 3 </a:t>
            </a:r>
          </a:p>
          <a:p>
            <a:r>
              <a:rPr lang="en-US" dirty="0"/>
              <a:t>with </a:t>
            </a:r>
            <a:r>
              <a:rPr lang="en-US" dirty="0" err="1"/>
              <a:t>GeoPandas</a:t>
            </a:r>
            <a:r>
              <a:rPr lang="en-US" dirty="0"/>
              <a:t> version of</a:t>
            </a:r>
          </a:p>
          <a:p>
            <a:r>
              <a:rPr lang="en-US" dirty="0"/>
              <a:t>the </a:t>
            </a:r>
            <a:r>
              <a:rPr lang="en-US" b="1" dirty="0"/>
              <a:t>G2SFCA </a:t>
            </a:r>
            <a:r>
              <a:rPr lang="en-US" dirty="0"/>
              <a:t>using a three-</a:t>
            </a:r>
          </a:p>
          <a:p>
            <a:r>
              <a:rPr lang="en-US" dirty="0"/>
              <a:t>Zone hybrid approach to </a:t>
            </a:r>
          </a:p>
          <a:p>
            <a:r>
              <a:rPr lang="en-US" dirty="0"/>
              <a:t>compare to the</a:t>
            </a:r>
            <a:r>
              <a:rPr lang="en-US" b="1" dirty="0"/>
              <a:t> 1SHGM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79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4824-E446-4439-9C18-1BD7555F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Python 3 Program (</a:t>
            </a:r>
            <a:r>
              <a:rPr lang="en-US" b="1" dirty="0" err="1"/>
              <a:t>Jupyter</a:t>
            </a:r>
            <a:r>
              <a:rPr lang="en-US" b="1" dirty="0"/>
              <a:t> Notebook - Steps)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2EA19-C557-4689-9B83-5C03A1817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8081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Calculate Origin-Destination (Demand-Supply) Matrix in ArcGIS</a:t>
            </a:r>
          </a:p>
          <a:p>
            <a:r>
              <a:rPr lang="en-US" sz="2800" dirty="0"/>
              <a:t>Read the Data: Physician(Supply, ZIP Codes - centroids); Population (Demand, Census Tracts - centroids); O-D Matrix (road distance table); Census Tract Polygons (for data display).</a:t>
            </a:r>
          </a:p>
          <a:p>
            <a:r>
              <a:rPr lang="en-US" sz="2800" dirty="0"/>
              <a:t>Supply Location Catchment Area (</a:t>
            </a:r>
            <a:r>
              <a:rPr lang="en-US" sz="2800" b="1" dirty="0">
                <a:highlight>
                  <a:srgbClr val="FFFF00"/>
                </a:highlight>
              </a:rPr>
              <a:t>First Step of 2SFCA </a:t>
            </a:r>
            <a:r>
              <a:rPr lang="en-US" sz="2800" dirty="0">
                <a:highlight>
                  <a:srgbClr val="FFFF00"/>
                </a:highlight>
              </a:rPr>
              <a:t>– Summarize population potential for each supply location – with exponential distance decay</a:t>
            </a:r>
            <a:r>
              <a:rPr lang="en-US" sz="2800" dirty="0"/>
              <a:t>):</a:t>
            </a:r>
          </a:p>
          <a:p>
            <a:r>
              <a:rPr lang="en-US" sz="2800" dirty="0"/>
              <a:t>Demand Location Catchment Area (</a:t>
            </a:r>
            <a:r>
              <a:rPr lang="en-US" sz="2800" b="1" dirty="0">
                <a:highlight>
                  <a:srgbClr val="FFFF00"/>
                </a:highlight>
              </a:rPr>
              <a:t>Second Step of 2SFCA – </a:t>
            </a:r>
            <a:r>
              <a:rPr lang="en-US" sz="2800" dirty="0">
                <a:highlight>
                  <a:srgbClr val="FFFF00"/>
                </a:highlight>
              </a:rPr>
              <a:t>Calculate supply / demand ratio and summarize for each demand location – with exponential distance decay</a:t>
            </a:r>
            <a:r>
              <a:rPr lang="en-US" sz="2800" dirty="0"/>
              <a:t>):</a:t>
            </a:r>
          </a:p>
          <a:p>
            <a:r>
              <a:rPr lang="en-US" sz="2800" dirty="0"/>
              <a:t>Write out Results and Merge with Census Tract Polygons.</a:t>
            </a:r>
          </a:p>
          <a:p>
            <a:r>
              <a:rPr lang="en-US" sz="2800" dirty="0"/>
              <a:t>Get Summary Statistics and Data Visualization (Histogram, Boxplot, and Map).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1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BBDC2294-4F09-43C5-8275-D7E65D7FC68E}"/>
              </a:ext>
            </a:extLst>
          </p:cNvPr>
          <p:cNvSpPr/>
          <p:nvPr/>
        </p:nvSpPr>
        <p:spPr>
          <a:xfrm>
            <a:off x="120317" y="324852"/>
            <a:ext cx="2015288" cy="151598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ArcGIS OD Matrix</a:t>
            </a:r>
          </a:p>
          <a:p>
            <a:pPr algn="ctr"/>
            <a:r>
              <a:rPr lang="en-US" dirty="0"/>
              <a:t>(Road Distance)</a:t>
            </a:r>
          </a:p>
          <a:p>
            <a:pPr algn="ctr"/>
            <a:r>
              <a:rPr lang="en-US" dirty="0" err="1"/>
              <a:t>OName</a:t>
            </a:r>
            <a:r>
              <a:rPr lang="en-US" dirty="0"/>
              <a:t> &amp; </a:t>
            </a:r>
            <a:r>
              <a:rPr lang="en-US" dirty="0" err="1"/>
              <a:t>DName</a:t>
            </a:r>
            <a:endParaRPr lang="en-US" dirty="0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D4107AD0-4066-4524-A73E-73327AFCB5BA}"/>
              </a:ext>
            </a:extLst>
          </p:cNvPr>
          <p:cNvSpPr/>
          <p:nvPr/>
        </p:nvSpPr>
        <p:spPr>
          <a:xfrm>
            <a:off x="7843130" y="3150386"/>
            <a:ext cx="1916030" cy="1342786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ArcGIS OD Matrix</a:t>
            </a:r>
          </a:p>
          <a:p>
            <a:pPr algn="ctr"/>
            <a:r>
              <a:rPr lang="en-US" dirty="0"/>
              <a:t>(Road Distance)</a:t>
            </a:r>
          </a:p>
          <a:p>
            <a:pPr algn="ctr"/>
            <a:r>
              <a:rPr lang="en-US" dirty="0" err="1"/>
              <a:t>OName</a:t>
            </a:r>
            <a:r>
              <a:rPr lang="en-US" dirty="0"/>
              <a:t> &amp; </a:t>
            </a:r>
            <a:r>
              <a:rPr lang="en-US" dirty="0" err="1"/>
              <a:t>DName</a:t>
            </a:r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683A9B7E-97CB-4B59-91E1-2381F39A1A7D}"/>
              </a:ext>
            </a:extLst>
          </p:cNvPr>
          <p:cNvSpPr/>
          <p:nvPr/>
        </p:nvSpPr>
        <p:spPr>
          <a:xfrm>
            <a:off x="2105527" y="2039352"/>
            <a:ext cx="1708482" cy="13355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Population</a:t>
            </a:r>
          </a:p>
          <a:p>
            <a:pPr algn="ctr"/>
            <a:r>
              <a:rPr lang="en-US" dirty="0"/>
              <a:t>Census Tracts</a:t>
            </a:r>
          </a:p>
          <a:p>
            <a:pPr algn="ctr"/>
            <a:r>
              <a:rPr lang="en-US" dirty="0"/>
              <a:t>Demand</a:t>
            </a:r>
          </a:p>
          <a:p>
            <a:pPr algn="ctr"/>
            <a:r>
              <a:rPr lang="en-US" dirty="0"/>
              <a:t>Origins</a:t>
            </a:r>
          </a:p>
          <a:p>
            <a:pPr algn="ctr"/>
            <a:endParaRPr lang="en-US" dirty="0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8CE911AD-88D0-49BE-99E8-E83173677852}"/>
              </a:ext>
            </a:extLst>
          </p:cNvPr>
          <p:cNvSpPr/>
          <p:nvPr/>
        </p:nvSpPr>
        <p:spPr>
          <a:xfrm>
            <a:off x="2135605" y="5026673"/>
            <a:ext cx="1648326" cy="1359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Physicians</a:t>
            </a:r>
          </a:p>
          <a:p>
            <a:pPr algn="ctr"/>
            <a:r>
              <a:rPr lang="en-US" dirty="0" err="1"/>
              <a:t>ZipCodes</a:t>
            </a:r>
            <a:endParaRPr lang="en-US" dirty="0"/>
          </a:p>
          <a:p>
            <a:pPr algn="ctr"/>
            <a:r>
              <a:rPr lang="en-US" dirty="0"/>
              <a:t>Supply</a:t>
            </a:r>
          </a:p>
          <a:p>
            <a:pPr algn="ctr"/>
            <a:r>
              <a:rPr lang="en-US" dirty="0"/>
              <a:t>Destinations</a:t>
            </a:r>
          </a:p>
          <a:p>
            <a:pPr algn="ctr"/>
            <a:endParaRPr lang="en-US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BAC3A65-9EF5-40B8-9643-A6249796410E}"/>
              </a:ext>
            </a:extLst>
          </p:cNvPr>
          <p:cNvSpPr/>
          <p:nvPr/>
        </p:nvSpPr>
        <p:spPr>
          <a:xfrm>
            <a:off x="3506303" y="483711"/>
            <a:ext cx="1955131" cy="1503947"/>
          </a:xfrm>
          <a:prstGeom prst="flowChartMer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Merge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By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OName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EDAD1F8A-A47C-49D7-BA9F-DE037227ABDC}"/>
              </a:ext>
            </a:extLst>
          </p:cNvPr>
          <p:cNvSpPr/>
          <p:nvPr/>
        </p:nvSpPr>
        <p:spPr>
          <a:xfrm>
            <a:off x="2714022" y="1540264"/>
            <a:ext cx="1617346" cy="48126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3ED41B49-41FD-4307-B1B3-8A79C8CED811}"/>
              </a:ext>
            </a:extLst>
          </p:cNvPr>
          <p:cNvSpPr/>
          <p:nvPr/>
        </p:nvSpPr>
        <p:spPr>
          <a:xfrm>
            <a:off x="5906149" y="177646"/>
            <a:ext cx="2418348" cy="23581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First Catchment Area</a:t>
            </a:r>
          </a:p>
          <a:p>
            <a:pPr algn="ctr"/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*SUPPLY *</a:t>
            </a:r>
          </a:p>
          <a:p>
            <a:pPr algn="ctr"/>
            <a:r>
              <a:rPr lang="en-US" dirty="0"/>
              <a:t>Calculate Population Potential with Exponential Distance Decay</a:t>
            </a:r>
          </a:p>
          <a:p>
            <a:pPr algn="ctr"/>
            <a:r>
              <a:rPr lang="en-US" dirty="0"/>
              <a:t>Summarize by</a:t>
            </a:r>
          </a:p>
          <a:p>
            <a:pPr algn="ctr"/>
            <a:r>
              <a:rPr lang="en-US" dirty="0" err="1"/>
              <a:t>DName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1E63161-8F93-4349-A692-B5A13EF7082C}"/>
              </a:ext>
            </a:extLst>
          </p:cNvPr>
          <p:cNvSpPr/>
          <p:nvPr/>
        </p:nvSpPr>
        <p:spPr>
          <a:xfrm>
            <a:off x="5086840" y="864589"/>
            <a:ext cx="827807" cy="302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470B18B-1F8A-45E9-B0C3-20DC191687D8}"/>
              </a:ext>
            </a:extLst>
          </p:cNvPr>
          <p:cNvSpPr/>
          <p:nvPr/>
        </p:nvSpPr>
        <p:spPr>
          <a:xfrm>
            <a:off x="2135605" y="864589"/>
            <a:ext cx="1763754" cy="302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B4A3444-044C-42EC-A1C0-FC1D7DA0C0AD}"/>
              </a:ext>
            </a:extLst>
          </p:cNvPr>
          <p:cNvSpPr/>
          <p:nvPr/>
        </p:nvSpPr>
        <p:spPr>
          <a:xfrm>
            <a:off x="5369090" y="3144996"/>
            <a:ext cx="2162678" cy="7218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MB_DocAvlgMatrix_Raw</a:t>
            </a:r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6AC1923-73DB-485A-B6A3-450F59AFA9EF}"/>
              </a:ext>
            </a:extLst>
          </p:cNvPr>
          <p:cNvSpPr/>
          <p:nvPr/>
        </p:nvSpPr>
        <p:spPr>
          <a:xfrm flipH="1">
            <a:off x="6737728" y="2535836"/>
            <a:ext cx="348871" cy="637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8EE1D-1FE8-42E2-ADFA-13E04150D668}"/>
              </a:ext>
            </a:extLst>
          </p:cNvPr>
          <p:cNvSpPr txBox="1"/>
          <p:nvPr/>
        </p:nvSpPr>
        <p:spPr>
          <a:xfrm>
            <a:off x="2731358" y="2434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A8ED07-2AFD-4D7F-BF4E-A6B44ED78BDE}"/>
              </a:ext>
            </a:extLst>
          </p:cNvPr>
          <p:cNvSpPr txBox="1"/>
          <p:nvPr/>
        </p:nvSpPr>
        <p:spPr>
          <a:xfrm>
            <a:off x="5236745" y="1168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Flowchart: Merge 17">
            <a:extLst>
              <a:ext uri="{FF2B5EF4-FFF2-40B4-BE49-F238E27FC236}">
                <a16:creationId xmlns:a16="http://schemas.microsoft.com/office/drawing/2014/main" id="{DA609FBC-AABE-4D6A-A10A-919EF7E7FACF}"/>
              </a:ext>
            </a:extLst>
          </p:cNvPr>
          <p:cNvSpPr/>
          <p:nvPr/>
        </p:nvSpPr>
        <p:spPr>
          <a:xfrm>
            <a:off x="4498305" y="4990574"/>
            <a:ext cx="1801729" cy="1503950"/>
          </a:xfrm>
          <a:prstGeom prst="flowChartMer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Merge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By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DName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00BD949-B7B3-4F0E-9903-D4D2AF9F927C}"/>
              </a:ext>
            </a:extLst>
          </p:cNvPr>
          <p:cNvSpPr/>
          <p:nvPr/>
        </p:nvSpPr>
        <p:spPr>
          <a:xfrm>
            <a:off x="3783930" y="5551790"/>
            <a:ext cx="1149017" cy="309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7901ACF4-97AA-4D56-9DF7-CE298AA21FB8}"/>
              </a:ext>
            </a:extLst>
          </p:cNvPr>
          <p:cNvSpPr/>
          <p:nvPr/>
        </p:nvSpPr>
        <p:spPr>
          <a:xfrm>
            <a:off x="5570621" y="3866888"/>
            <a:ext cx="306804" cy="1123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596AB0-515F-4C1C-A548-B8F8C5B175F7}"/>
              </a:ext>
            </a:extLst>
          </p:cNvPr>
          <p:cNvSpPr txBox="1"/>
          <p:nvPr/>
        </p:nvSpPr>
        <p:spPr>
          <a:xfrm>
            <a:off x="5061214" y="396559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7D56E7FA-F1AB-4DE3-B872-9F4D828BC4CE}"/>
              </a:ext>
            </a:extLst>
          </p:cNvPr>
          <p:cNvSpPr/>
          <p:nvPr/>
        </p:nvSpPr>
        <p:spPr>
          <a:xfrm>
            <a:off x="6575405" y="5038705"/>
            <a:ext cx="2243742" cy="8953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MB_DocAVlgMatrix2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D2B07286-8E81-48D4-9A03-5289D4D8C76F}"/>
              </a:ext>
            </a:extLst>
          </p:cNvPr>
          <p:cNvSpPr/>
          <p:nvPr/>
        </p:nvSpPr>
        <p:spPr>
          <a:xfrm>
            <a:off x="5940062" y="5486400"/>
            <a:ext cx="635343" cy="286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Merge 35">
            <a:extLst>
              <a:ext uri="{FF2B5EF4-FFF2-40B4-BE49-F238E27FC236}">
                <a16:creationId xmlns:a16="http://schemas.microsoft.com/office/drawing/2014/main" id="{78884302-B39E-4CBE-A102-3D0CFFCE7883}"/>
              </a:ext>
            </a:extLst>
          </p:cNvPr>
          <p:cNvSpPr/>
          <p:nvPr/>
        </p:nvSpPr>
        <p:spPr>
          <a:xfrm>
            <a:off x="9441779" y="4963985"/>
            <a:ext cx="1955132" cy="1557127"/>
          </a:xfrm>
          <a:prstGeom prst="flowChartMer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Merge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By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DName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82B5DF4-D6E3-41F1-ADCF-7945680E1625}"/>
              </a:ext>
            </a:extLst>
          </p:cNvPr>
          <p:cNvSpPr/>
          <p:nvPr/>
        </p:nvSpPr>
        <p:spPr>
          <a:xfrm>
            <a:off x="8819147" y="5486399"/>
            <a:ext cx="1045241" cy="286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E8F790DD-84B8-4959-BFE6-5B06E8FA1751}"/>
              </a:ext>
            </a:extLst>
          </p:cNvPr>
          <p:cNvSpPr/>
          <p:nvPr/>
        </p:nvSpPr>
        <p:spPr>
          <a:xfrm flipH="1">
            <a:off x="9468101" y="4496966"/>
            <a:ext cx="291059" cy="522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6E692A-78C6-4922-81F1-6FB92F20BB9C}"/>
              </a:ext>
            </a:extLst>
          </p:cNvPr>
          <p:cNvSpPr txBox="1"/>
          <p:nvPr/>
        </p:nvSpPr>
        <p:spPr>
          <a:xfrm>
            <a:off x="8961652" y="489529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CA334E36-8B30-4205-BC89-60BD0A7E4D12}"/>
              </a:ext>
            </a:extLst>
          </p:cNvPr>
          <p:cNvSpPr/>
          <p:nvPr/>
        </p:nvSpPr>
        <p:spPr>
          <a:xfrm>
            <a:off x="8661230" y="168262"/>
            <a:ext cx="2406316" cy="23530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Second Catchment Area</a:t>
            </a:r>
          </a:p>
          <a:p>
            <a:pPr algn="ctr"/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*DEMAND*</a:t>
            </a:r>
          </a:p>
          <a:p>
            <a:pPr algn="ctr"/>
            <a:r>
              <a:rPr lang="en-US" dirty="0"/>
              <a:t>Calculate RATIO with</a:t>
            </a:r>
          </a:p>
          <a:p>
            <a:pPr algn="ctr"/>
            <a:r>
              <a:rPr lang="en-US" dirty="0"/>
              <a:t>Exponential Distance</a:t>
            </a:r>
          </a:p>
          <a:p>
            <a:pPr algn="ctr"/>
            <a:r>
              <a:rPr lang="en-US" dirty="0"/>
              <a:t>Decay</a:t>
            </a:r>
          </a:p>
          <a:p>
            <a:pPr algn="ctr"/>
            <a:r>
              <a:rPr lang="en-US" dirty="0"/>
              <a:t>Summarize by</a:t>
            </a:r>
          </a:p>
          <a:p>
            <a:pPr algn="ctr"/>
            <a:r>
              <a:rPr lang="en-US" dirty="0" err="1"/>
              <a:t>OName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C86F4DF6-B698-4914-A6C7-A7707EE7A793}"/>
              </a:ext>
            </a:extLst>
          </p:cNvPr>
          <p:cNvSpPr/>
          <p:nvPr/>
        </p:nvSpPr>
        <p:spPr>
          <a:xfrm>
            <a:off x="9991863" y="2499312"/>
            <a:ext cx="170964" cy="2446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658A1C-568B-4B32-B0A4-E03DD2866327}"/>
              </a:ext>
            </a:extLst>
          </p:cNvPr>
          <p:cNvSpPr txBox="1"/>
          <p:nvPr/>
        </p:nvSpPr>
        <p:spPr>
          <a:xfrm>
            <a:off x="10290304" y="394768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Flowchart: Process 43">
            <a:extLst>
              <a:ext uri="{FF2B5EF4-FFF2-40B4-BE49-F238E27FC236}">
                <a16:creationId xmlns:a16="http://schemas.microsoft.com/office/drawing/2014/main" id="{38BF5B0F-4471-4F28-9706-7C252333213C}"/>
              </a:ext>
            </a:extLst>
          </p:cNvPr>
          <p:cNvSpPr/>
          <p:nvPr/>
        </p:nvSpPr>
        <p:spPr>
          <a:xfrm>
            <a:off x="10294705" y="3155222"/>
            <a:ext cx="1590176" cy="72189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MB_DistMatrix_Final</a:t>
            </a:r>
            <a:endParaRPr lang="en-US" dirty="0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9F8C2BDC-5B1B-4823-BA58-13920DBD0D90}"/>
              </a:ext>
            </a:extLst>
          </p:cNvPr>
          <p:cNvSpPr/>
          <p:nvPr/>
        </p:nvSpPr>
        <p:spPr>
          <a:xfrm>
            <a:off x="10683360" y="2521280"/>
            <a:ext cx="229282" cy="633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51640B-569D-4CBE-B947-74B98C345362}"/>
              </a:ext>
            </a:extLst>
          </p:cNvPr>
          <p:cNvSpPr txBox="1"/>
          <p:nvPr/>
        </p:nvSpPr>
        <p:spPr>
          <a:xfrm>
            <a:off x="10957576" y="2466802"/>
            <a:ext cx="32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3752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CF1A-55D2-4A0B-B1B4-CB5F25B4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 Location Catchment Area (</a:t>
            </a:r>
            <a:r>
              <a:rPr lang="en-US" dirty="0">
                <a:highlight>
                  <a:srgbClr val="FFFF00"/>
                </a:highlight>
              </a:rPr>
              <a:t>First Step</a:t>
            </a:r>
            <a:r>
              <a:rPr lang="en-US" dirty="0"/>
              <a:t>):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2ACA7-D0A4-44C0-84C5-4F8FCD4A9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2" y="1583641"/>
            <a:ext cx="10741275" cy="424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7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92ADC-419D-49F0-9BCC-4159D651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Demand Location Catchment Area (</a:t>
            </a:r>
            <a:r>
              <a:rPr lang="en-US" dirty="0">
                <a:highlight>
                  <a:srgbClr val="FFFF00"/>
                </a:highlight>
              </a:rPr>
              <a:t>Second Step</a:t>
            </a:r>
            <a:r>
              <a:rPr lang="en-US" dirty="0"/>
              <a:t>):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1DCCB-8AD7-49F5-A5CA-23EF310A0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96" y="1100400"/>
            <a:ext cx="9164757" cy="55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AD5A7-1B14-421A-9CF0-8A69633F6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77" y="1014317"/>
            <a:ext cx="7345753" cy="2368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EC3F7-3FF0-46C1-9321-5827989D7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07" y="4311249"/>
            <a:ext cx="4925113" cy="2336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30C120-94DF-4298-8717-2881F13FEF6E}"/>
              </a:ext>
            </a:extLst>
          </p:cNvPr>
          <p:cNvSpPr txBox="1"/>
          <p:nvPr/>
        </p:nvSpPr>
        <p:spPr>
          <a:xfrm>
            <a:off x="4672887" y="226808"/>
            <a:ext cx="4585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      Gravity Model (1SHGM) </a:t>
            </a:r>
          </a:p>
          <a:p>
            <a:r>
              <a:rPr lang="en-US" dirty="0"/>
              <a:t>Mean=0.630 </a:t>
            </a:r>
            <a:r>
              <a:rPr lang="en-US" dirty="0" err="1"/>
              <a:t>Std</a:t>
            </a:r>
            <a:r>
              <a:rPr lang="en-US" dirty="0"/>
              <a:t>= 0.304 Min=0.043 Max=2.743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85C2C-E47F-4D50-B09D-B430FDFFC8EC}"/>
              </a:ext>
            </a:extLst>
          </p:cNvPr>
          <p:cNvSpPr txBox="1"/>
          <p:nvPr/>
        </p:nvSpPr>
        <p:spPr>
          <a:xfrm>
            <a:off x="3815289" y="3664918"/>
            <a:ext cx="4988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      Floating Catchment Method (G-2SFCA</a:t>
            </a:r>
            <a:r>
              <a:rPr lang="en-US" dirty="0"/>
              <a:t>)</a:t>
            </a:r>
          </a:p>
          <a:p>
            <a:r>
              <a:rPr lang="en-US" dirty="0"/>
              <a:t>  Mean=0.988 </a:t>
            </a:r>
            <a:r>
              <a:rPr lang="en-US" dirty="0" err="1"/>
              <a:t>Std</a:t>
            </a:r>
            <a:r>
              <a:rPr lang="en-US" dirty="0"/>
              <a:t>=0.892 Min=0.000029 Max=7.359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E8893-F18D-4241-BF5C-2B229806ED18}"/>
              </a:ext>
            </a:extLst>
          </p:cNvPr>
          <p:cNvSpPr txBox="1"/>
          <p:nvPr/>
        </p:nvSpPr>
        <p:spPr>
          <a:xfrm>
            <a:off x="8515525" y="4493275"/>
            <a:ext cx="3438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</a:t>
            </a:r>
            <a:r>
              <a:rPr lang="en-US" dirty="0"/>
              <a:t> 1SHGM is more compact</a:t>
            </a:r>
          </a:p>
          <a:p>
            <a:r>
              <a:rPr lang="en-US" dirty="0"/>
              <a:t> and less skew than G-2SFCA</a:t>
            </a:r>
          </a:p>
          <a:p>
            <a:endParaRPr lang="en-US" dirty="0"/>
          </a:p>
          <a:p>
            <a:r>
              <a:rPr lang="en-US" dirty="0"/>
              <a:t>** Physicians per 1,000 Population</a:t>
            </a:r>
          </a:p>
        </p:txBody>
      </p:sp>
    </p:spTree>
    <p:extLst>
      <p:ext uri="{BB962C8B-B14F-4D97-AF65-F5344CB8AC3E}">
        <p14:creationId xmlns:p14="http://schemas.microsoft.com/office/powerpoint/2010/main" val="324246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6D72-2484-4BC9-A01C-5841260B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609"/>
            <a:ext cx="10972800" cy="1070745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Preliminary Results (Data Visualization Example)</a:t>
            </a:r>
            <a:br>
              <a:rPr lang="en-US" sz="3200" b="1" dirty="0"/>
            </a:br>
            <a:r>
              <a:rPr lang="en-US" sz="2200" b="1" dirty="0"/>
              <a:t>Note:</a:t>
            </a:r>
            <a:r>
              <a:rPr lang="en-US" sz="2200" dirty="0"/>
              <a:t> Simple mean varies by method, weighted mean should be the same? (Wang, 2017)</a:t>
            </a:r>
            <a:br>
              <a:rPr lang="en-US" sz="2200" dirty="0"/>
            </a:br>
            <a:r>
              <a:rPr lang="en-US" sz="2200" dirty="0"/>
              <a:t>How to calculate numerically?  “not close” - This statistical property can be proven (</a:t>
            </a:r>
            <a:r>
              <a:rPr lang="en-US" sz="2200" dirty="0">
                <a:solidFill>
                  <a:srgbClr val="FF0000"/>
                </a:solidFill>
              </a:rPr>
              <a:t>see last slide!</a:t>
            </a:r>
            <a:r>
              <a:rPr lang="en-US" sz="2200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9833C0-EADC-440C-8BCE-81DAB358A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5" y="1666440"/>
            <a:ext cx="3515216" cy="24292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6BCAF-8F61-4C17-AF00-FEEBB379E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5" y="4344456"/>
            <a:ext cx="3324689" cy="2276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9AF8FB-804E-4AF9-B675-7A1313426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35" y="1696997"/>
            <a:ext cx="3543795" cy="2295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984879-AF5E-4A07-9DDA-7722891E9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57" y="4344456"/>
            <a:ext cx="3210373" cy="223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30DD67-42C6-4A79-A0D6-E10FE041324B}"/>
              </a:ext>
            </a:extLst>
          </p:cNvPr>
          <p:cNvSpPr txBox="1"/>
          <p:nvPr/>
        </p:nvSpPr>
        <p:spPr>
          <a:xfrm>
            <a:off x="1507067" y="1297108"/>
            <a:ext cx="246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Gravity Model (1SHGM)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B24D06-ABCC-47BE-844B-1FDB6C60E410}"/>
              </a:ext>
            </a:extLst>
          </p:cNvPr>
          <p:cNvSpPr txBox="1"/>
          <p:nvPr/>
        </p:nvSpPr>
        <p:spPr>
          <a:xfrm>
            <a:off x="6271435" y="1237329"/>
            <a:ext cx="386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Floating Catchment Method (G-2SFCA)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07BF3-1F64-427A-84C1-31CB7B15593F}"/>
              </a:ext>
            </a:extLst>
          </p:cNvPr>
          <p:cNvSpPr txBox="1"/>
          <p:nvPr/>
        </p:nvSpPr>
        <p:spPr>
          <a:xfrm>
            <a:off x="4433046" y="2280882"/>
            <a:ext cx="1476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</a:t>
            </a:r>
            <a:r>
              <a:rPr lang="en-US" dirty="0">
                <a:highlight>
                  <a:srgbClr val="FFFF00"/>
                </a:highlight>
              </a:rPr>
              <a:t>0.630</a:t>
            </a:r>
          </a:p>
          <a:p>
            <a:r>
              <a:rPr lang="en-US" dirty="0" err="1"/>
              <a:t>Std</a:t>
            </a:r>
            <a:r>
              <a:rPr lang="en-US" dirty="0"/>
              <a:t> = 0.304</a:t>
            </a:r>
          </a:p>
          <a:p>
            <a:r>
              <a:rPr lang="en-US" dirty="0"/>
              <a:t>Min = 0.043</a:t>
            </a:r>
          </a:p>
          <a:p>
            <a:r>
              <a:rPr lang="en-US" dirty="0"/>
              <a:t>Max = 2.743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038EF0-2212-4A07-8758-A74E3DC77A28}"/>
              </a:ext>
            </a:extLst>
          </p:cNvPr>
          <p:cNvSpPr txBox="1"/>
          <p:nvPr/>
        </p:nvSpPr>
        <p:spPr>
          <a:xfrm>
            <a:off x="10117504" y="2416128"/>
            <a:ext cx="1710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</a:t>
            </a:r>
            <a:r>
              <a:rPr lang="en-US" dirty="0">
                <a:highlight>
                  <a:srgbClr val="FFFF00"/>
                </a:highlight>
              </a:rPr>
              <a:t>0.9883</a:t>
            </a:r>
          </a:p>
          <a:p>
            <a:r>
              <a:rPr lang="en-US" dirty="0" err="1"/>
              <a:t>Std</a:t>
            </a:r>
            <a:r>
              <a:rPr lang="en-US" dirty="0"/>
              <a:t> = 0.892</a:t>
            </a:r>
          </a:p>
          <a:p>
            <a:r>
              <a:rPr lang="en-US" dirty="0"/>
              <a:t>Min = 0.000029</a:t>
            </a:r>
          </a:p>
          <a:p>
            <a:r>
              <a:rPr lang="en-US" dirty="0"/>
              <a:t>Max = 0.7359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270B6-1293-4D97-B522-00AC07A76D69}"/>
              </a:ext>
            </a:extLst>
          </p:cNvPr>
          <p:cNvSpPr txBox="1"/>
          <p:nvPr/>
        </p:nvSpPr>
        <p:spPr>
          <a:xfrm>
            <a:off x="4191472" y="4559009"/>
            <a:ext cx="23457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Note:</a:t>
            </a:r>
            <a:r>
              <a:rPr lang="en-US" dirty="0"/>
              <a:t> The National</a:t>
            </a:r>
          </a:p>
          <a:p>
            <a:r>
              <a:rPr lang="en-US" dirty="0"/>
              <a:t>Benchmark is 0.79 </a:t>
            </a:r>
          </a:p>
          <a:p>
            <a:r>
              <a:rPr lang="en-US" dirty="0"/>
              <a:t>per 1000 population.</a:t>
            </a:r>
          </a:p>
          <a:p>
            <a:r>
              <a:rPr lang="en-US" dirty="0"/>
              <a:t>New Mexico 2002 is</a:t>
            </a:r>
          </a:p>
          <a:p>
            <a:r>
              <a:rPr lang="en-US" dirty="0">
                <a:highlight>
                  <a:srgbClr val="FFFF00"/>
                </a:highlight>
              </a:rPr>
              <a:t>0.622</a:t>
            </a:r>
            <a:r>
              <a:rPr lang="en-US" dirty="0"/>
              <a:t> per 1000 pop.</a:t>
            </a:r>
          </a:p>
          <a:p>
            <a:r>
              <a:rPr lang="en-US" dirty="0"/>
              <a:t>(</a:t>
            </a:r>
            <a:r>
              <a:rPr lang="en-US" dirty="0" err="1"/>
              <a:t>T_Phys</a:t>
            </a:r>
            <a:r>
              <a:rPr lang="en-US" dirty="0"/>
              <a:t> / </a:t>
            </a:r>
            <a:r>
              <a:rPr lang="en-US" dirty="0" err="1"/>
              <a:t>T_Pop</a:t>
            </a:r>
            <a:r>
              <a:rPr lang="en-US" dirty="0"/>
              <a:t>)*1000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18262-E983-4AD7-9274-FB8CF0DC57E5}"/>
              </a:ext>
            </a:extLst>
          </p:cNvPr>
          <p:cNvSpPr txBox="1"/>
          <p:nvPr/>
        </p:nvSpPr>
        <p:spPr>
          <a:xfrm>
            <a:off x="9950585" y="4559009"/>
            <a:ext cx="20888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Unfair Comparison!</a:t>
            </a:r>
          </a:p>
          <a:p>
            <a:r>
              <a:rPr lang="en-US" dirty="0"/>
              <a:t>G-2SFCA is </a:t>
            </a:r>
            <a:r>
              <a:rPr lang="en-US" u="sng" dirty="0"/>
              <a:t>NOT</a:t>
            </a:r>
            <a:r>
              <a:rPr lang="en-US" dirty="0"/>
              <a:t> a</a:t>
            </a:r>
          </a:p>
          <a:p>
            <a:r>
              <a:rPr lang="en-US" dirty="0"/>
              <a:t>hierarchical (zonal) </a:t>
            </a:r>
          </a:p>
          <a:p>
            <a:r>
              <a:rPr lang="en-US" dirty="0"/>
              <a:t>model. More work </a:t>
            </a:r>
          </a:p>
          <a:p>
            <a:r>
              <a:rPr lang="en-US" dirty="0"/>
              <a:t>to program using </a:t>
            </a:r>
          </a:p>
          <a:p>
            <a:r>
              <a:rPr lang="en-US" dirty="0" err="1"/>
              <a:t>PyCharm</a:t>
            </a:r>
            <a:r>
              <a:rPr lang="en-US" dirty="0"/>
              <a:t> and SAS.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D9907-666D-4E8F-82B8-0B1410A5D430}"/>
              </a:ext>
            </a:extLst>
          </p:cNvPr>
          <p:cNvSpPr txBox="1"/>
          <p:nvPr/>
        </p:nvSpPr>
        <p:spPr>
          <a:xfrm>
            <a:off x="10030269" y="3616457"/>
            <a:ext cx="168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Weighted Mean</a:t>
            </a:r>
          </a:p>
          <a:p>
            <a:r>
              <a:rPr lang="en-US" dirty="0"/>
              <a:t>(SAS) = </a:t>
            </a:r>
            <a:r>
              <a:rPr lang="en-US" dirty="0">
                <a:highlight>
                  <a:srgbClr val="FFFF00"/>
                </a:highlight>
              </a:rPr>
              <a:t>0.08892</a:t>
            </a:r>
          </a:p>
        </p:txBody>
      </p:sp>
    </p:spTree>
    <p:extLst>
      <p:ext uri="{BB962C8B-B14F-4D97-AF65-F5344CB8AC3E}">
        <p14:creationId xmlns:p14="http://schemas.microsoft.com/office/powerpoint/2010/main" val="4294644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ED58-CA98-480C-81D5-CF3F902B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6829"/>
          </a:xfrm>
        </p:spPr>
        <p:txBody>
          <a:bodyPr>
            <a:noAutofit/>
          </a:bodyPr>
          <a:lstStyle/>
          <a:p>
            <a:r>
              <a:rPr lang="en-US" sz="3600" b="1" dirty="0"/>
              <a:t>Preliminary Results (Map Examples)</a:t>
            </a:r>
            <a:br>
              <a:rPr lang="en-US" sz="3600" b="1" dirty="0"/>
            </a:br>
            <a:endParaRPr lang="en-US" sz="36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74DBBD2-AB72-47DC-89D1-17E0F9CA8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4" y="1309004"/>
            <a:ext cx="5147734" cy="4938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DFB3AA-8BB0-4E19-B18A-D2DE460563BD}"/>
              </a:ext>
            </a:extLst>
          </p:cNvPr>
          <p:cNvSpPr txBox="1"/>
          <p:nvPr/>
        </p:nvSpPr>
        <p:spPr>
          <a:xfrm>
            <a:off x="2137024" y="983735"/>
            <a:ext cx="246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Gravity Model (1SHGM)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0C094-D714-4EA4-A3C4-1D1257D772DA}"/>
              </a:ext>
            </a:extLst>
          </p:cNvPr>
          <p:cNvSpPr txBox="1"/>
          <p:nvPr/>
        </p:nvSpPr>
        <p:spPr>
          <a:xfrm>
            <a:off x="7555691" y="1067601"/>
            <a:ext cx="386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Floating Catchment Method (G-2SFCA)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4E832-632E-473E-826E-24E29F4C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40" y="1363610"/>
            <a:ext cx="5127452" cy="4829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9EE44B-701E-4F35-9030-C820D72651B8}"/>
              </a:ext>
            </a:extLst>
          </p:cNvPr>
          <p:cNvSpPr txBox="1"/>
          <p:nvPr/>
        </p:nvSpPr>
        <p:spPr>
          <a:xfrm>
            <a:off x="5652823" y="828301"/>
            <a:ext cx="154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   Values</a:t>
            </a:r>
          </a:p>
          <a:p>
            <a:r>
              <a:rPr lang="en-US" b="1" dirty="0" err="1"/>
              <a:t>Phys_per_Pop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8FB1F-0386-4F8A-BE1F-26A8A62D2D03}"/>
              </a:ext>
            </a:extLst>
          </p:cNvPr>
          <p:cNvSpPr txBox="1"/>
          <p:nvPr/>
        </p:nvSpPr>
        <p:spPr>
          <a:xfrm>
            <a:off x="6166508" y="582336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BB2F7-61FA-4597-B816-39DE0B51C249}"/>
              </a:ext>
            </a:extLst>
          </p:cNvPr>
          <p:cNvSpPr txBox="1"/>
          <p:nvPr/>
        </p:nvSpPr>
        <p:spPr>
          <a:xfrm>
            <a:off x="6068762" y="44069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16EFBC-F0E3-4294-9197-CE1833E6F272}"/>
              </a:ext>
            </a:extLst>
          </p:cNvPr>
          <p:cNvSpPr txBox="1"/>
          <p:nvPr/>
        </p:nvSpPr>
        <p:spPr>
          <a:xfrm>
            <a:off x="6122125" y="294066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07FA99-9C68-42C6-8481-116FAA87A569}"/>
              </a:ext>
            </a:extLst>
          </p:cNvPr>
          <p:cNvSpPr txBox="1"/>
          <p:nvPr/>
        </p:nvSpPr>
        <p:spPr>
          <a:xfrm>
            <a:off x="5867247" y="1641231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2.7    7.4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CB33D-87CD-4C3E-AF5D-85B23F929AA6}"/>
              </a:ext>
            </a:extLst>
          </p:cNvPr>
          <p:cNvSpPr txBox="1"/>
          <p:nvPr/>
        </p:nvSpPr>
        <p:spPr>
          <a:xfrm>
            <a:off x="2428559" y="6247302"/>
            <a:ext cx="191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4"/>
              </a:rPr>
              <a:t>Web Map (Bokeh)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587D4-B975-4CA2-9B63-80B5FE8C58A1}"/>
              </a:ext>
            </a:extLst>
          </p:cNvPr>
          <p:cNvSpPr txBox="1"/>
          <p:nvPr/>
        </p:nvSpPr>
        <p:spPr>
          <a:xfrm>
            <a:off x="8966200" y="6220174"/>
            <a:ext cx="191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5"/>
              </a:rPr>
              <a:t>Web Map (Bokeh)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1CB930-4775-4BF9-86CE-C19DEC08389D}"/>
              </a:ext>
            </a:extLst>
          </p:cNvPr>
          <p:cNvSpPr txBox="1"/>
          <p:nvPr/>
        </p:nvSpPr>
        <p:spPr>
          <a:xfrm>
            <a:off x="5474633" y="6247302"/>
            <a:ext cx="262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6"/>
              </a:rPr>
              <a:t>Web Map (ArcGIS Online)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9838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367C-9B4B-4E43-BDA6-3A12DF39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Continuing Research and Development (Phase I and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7E9B7-A83D-4DC3-BE5A-BB903390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25409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Finish Python 3 development using </a:t>
            </a:r>
            <a:r>
              <a:rPr lang="en-US" sz="2600" dirty="0" err="1"/>
              <a:t>PyCharm</a:t>
            </a:r>
            <a:r>
              <a:rPr lang="en-US" sz="2600" dirty="0"/>
              <a:t> IDE (user interface).</a:t>
            </a:r>
          </a:p>
          <a:p>
            <a:r>
              <a:rPr lang="en-US" sz="2600" dirty="0"/>
              <a:t>Analysis of Variance (ANOVA) possible: Null Hypothesis (H</a:t>
            </a:r>
            <a:r>
              <a:rPr lang="en-US" sz="2600" baseline="-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600" dirty="0"/>
              <a:t>) No </a:t>
            </a:r>
            <a:r>
              <a:rPr lang="en-US" sz="2600" u="sng" dirty="0"/>
              <a:t>significant</a:t>
            </a:r>
            <a:r>
              <a:rPr lang="en-US" sz="2600" dirty="0"/>
              <a:t> difference between the 1SHGM and 2SFCA methods?</a:t>
            </a:r>
          </a:p>
          <a:p>
            <a:r>
              <a:rPr lang="en-US" sz="2600" dirty="0"/>
              <a:t>Can prepare: Relative and Absolute Difference Maps – Also Correlation Coefficients.</a:t>
            </a:r>
          </a:p>
          <a:p>
            <a:r>
              <a:rPr lang="en-US" sz="2600" b="1" dirty="0"/>
              <a:t>Problem:</a:t>
            </a:r>
            <a:r>
              <a:rPr lang="en-US" sz="2600" dirty="0"/>
              <a:t> the data are not independent – Spatial Autocorrelation! (can measure).</a:t>
            </a:r>
          </a:p>
          <a:p>
            <a:r>
              <a:rPr lang="en-US" sz="2600" dirty="0"/>
              <a:t>Time to ask (</a:t>
            </a:r>
            <a:r>
              <a:rPr lang="en-US" sz="2600" i="1" dirty="0"/>
              <a:t>consult with</a:t>
            </a:r>
            <a:r>
              <a:rPr lang="en-US" sz="2600" dirty="0"/>
              <a:t>) a “</a:t>
            </a:r>
            <a:r>
              <a:rPr lang="en-US" sz="2600" u="sng" dirty="0"/>
              <a:t>Real</a:t>
            </a:r>
            <a:r>
              <a:rPr lang="en-US" sz="2600" dirty="0"/>
              <a:t> </a:t>
            </a:r>
            <a:r>
              <a:rPr lang="en-US" sz="2600" u="sng" dirty="0"/>
              <a:t>Statistician</a:t>
            </a:r>
            <a:r>
              <a:rPr lang="en-US" sz="2600" dirty="0"/>
              <a:t>” to determine the best way to conduct the statistical analyses.</a:t>
            </a:r>
          </a:p>
          <a:p>
            <a:r>
              <a:rPr lang="en-US" sz="2600" b="1" dirty="0"/>
              <a:t>Note:</a:t>
            </a:r>
            <a:r>
              <a:rPr lang="en-US" sz="2600" dirty="0"/>
              <a:t> Benchmark data (“</a:t>
            </a:r>
            <a:r>
              <a:rPr lang="en-US" sz="2600" u="sng" dirty="0"/>
              <a:t>Revealed</a:t>
            </a:r>
            <a:r>
              <a:rPr lang="en-US" sz="2600" dirty="0"/>
              <a:t> </a:t>
            </a:r>
            <a:r>
              <a:rPr lang="en-US" sz="2600" u="sng" dirty="0"/>
              <a:t>Accessibility</a:t>
            </a:r>
            <a:r>
              <a:rPr lang="en-US" sz="2600" dirty="0"/>
              <a:t>”) on patient to physician travel (allows model calibration) not generally available in U.S. commercial healthcare system. Other countries (Canada, Australia and UK, etc.) a possibility. Based on surveys (ex. Retail location – Customers geocoded from credit card purchases).</a:t>
            </a:r>
          </a:p>
          <a:p>
            <a:r>
              <a:rPr lang="en-US" sz="2600" dirty="0"/>
              <a:t>Results could be published and code (Python and SAS) with example data made available for other researchers to use.</a:t>
            </a:r>
          </a:p>
        </p:txBody>
      </p:sp>
    </p:spTree>
    <p:extLst>
      <p:ext uri="{BB962C8B-B14F-4D97-AF65-F5344CB8AC3E}">
        <p14:creationId xmlns:p14="http://schemas.microsoft.com/office/powerpoint/2010/main" val="10154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-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1219200"/>
            <a:ext cx="8483600" cy="5454315"/>
          </a:xfrm>
        </p:spPr>
        <p:txBody>
          <a:bodyPr>
            <a:noAutofit/>
          </a:bodyPr>
          <a:lstStyle/>
          <a:p>
            <a:r>
              <a:rPr lang="en-US" sz="2600" b="1" dirty="0"/>
              <a:t> Traditional </a:t>
            </a:r>
            <a:r>
              <a:rPr lang="en-US" sz="2600" dirty="0"/>
              <a:t>(Government)</a:t>
            </a:r>
            <a:r>
              <a:rPr lang="en-US" sz="2600" b="1" dirty="0"/>
              <a:t> - Population-to-Physician Ratio – </a:t>
            </a:r>
            <a:r>
              <a:rPr lang="en-US" sz="2600" dirty="0"/>
              <a:t>County based, regional availability measure, “</a:t>
            </a:r>
            <a:r>
              <a:rPr lang="en-US" sz="2600" i="1" dirty="0"/>
              <a:t>rational Service area</a:t>
            </a:r>
            <a:r>
              <a:rPr lang="en-US" sz="2600" dirty="0"/>
              <a:t>” (US DHHS). </a:t>
            </a:r>
            <a:r>
              <a:rPr lang="en-US" sz="2600" dirty="0">
                <a:highlight>
                  <a:srgbClr val="FFFF00"/>
                </a:highlight>
              </a:rPr>
              <a:t>Easy to prepare and understand!</a:t>
            </a:r>
          </a:p>
          <a:p>
            <a:r>
              <a:rPr lang="en-US" sz="2600" b="1" dirty="0"/>
              <a:t>Gravity Model </a:t>
            </a:r>
            <a:r>
              <a:rPr lang="en-US" sz="2600" dirty="0"/>
              <a:t>(Academic) </a:t>
            </a:r>
            <a:r>
              <a:rPr lang="en-US" sz="2600" b="1" dirty="0"/>
              <a:t>– </a:t>
            </a:r>
            <a:r>
              <a:rPr lang="en-US" sz="2600" dirty="0"/>
              <a:t>“</a:t>
            </a:r>
            <a:r>
              <a:rPr lang="en-US" sz="2600" i="1" dirty="0"/>
              <a:t>potential spatial accessibility</a:t>
            </a:r>
            <a:r>
              <a:rPr lang="en-US" sz="2600" dirty="0"/>
              <a:t>” prepared by the Division of Government Research at the University of New Mexico (</a:t>
            </a:r>
            <a:r>
              <a:rPr lang="en-US" sz="2600" b="1" dirty="0"/>
              <a:t>DGR, UNM</a:t>
            </a:r>
            <a:r>
              <a:rPr lang="en-US" sz="2600" dirty="0"/>
              <a:t>) for the New Mexico Health Policy Commission (</a:t>
            </a:r>
            <a:r>
              <a:rPr lang="en-US" sz="2600" b="1" dirty="0"/>
              <a:t>NM HPC</a:t>
            </a:r>
            <a:r>
              <a:rPr lang="en-US" sz="2600" dirty="0"/>
              <a:t>) from 1988 to 2002. </a:t>
            </a:r>
            <a:r>
              <a:rPr lang="en-US" sz="2600" dirty="0">
                <a:highlight>
                  <a:srgbClr val="FFFF00"/>
                </a:highlight>
              </a:rPr>
              <a:t>More difficult to prepare harder to explain!</a:t>
            </a:r>
            <a:endParaRPr lang="en-US" sz="2600" dirty="0"/>
          </a:p>
          <a:p>
            <a:r>
              <a:rPr lang="en-US" sz="2600" dirty="0"/>
              <a:t> No formal academic publication (NM HPC Quick Facts, available online).</a:t>
            </a:r>
          </a:p>
          <a:p>
            <a:r>
              <a:rPr lang="en-US" sz="2600" dirty="0"/>
              <a:t>Used both </a:t>
            </a:r>
            <a:r>
              <a:rPr lang="en-US" sz="2600" b="1" dirty="0"/>
              <a:t>SAS</a:t>
            </a:r>
            <a:r>
              <a:rPr lang="en-US" sz="2600" dirty="0"/>
              <a:t> (Statistical Analysis System) and </a:t>
            </a:r>
            <a:r>
              <a:rPr lang="en-US" sz="2600" b="1" dirty="0"/>
              <a:t>ArcGIS – ArcMap </a:t>
            </a:r>
            <a:r>
              <a:rPr lang="en-US" sz="2600" dirty="0"/>
              <a:t> in combination (dBase file transfer).</a:t>
            </a:r>
          </a:p>
        </p:txBody>
      </p:sp>
    </p:spTree>
    <p:extLst>
      <p:ext uri="{BB962C8B-B14F-4D97-AF65-F5344CB8AC3E}">
        <p14:creationId xmlns:p14="http://schemas.microsoft.com/office/powerpoint/2010/main" val="352672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E42C-A26E-4AF7-8BFD-99E037C7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Conclusion -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55CD-95C9-421C-893C-ACB53A58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53152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ArcPy</a:t>
            </a:r>
            <a:r>
              <a:rPr lang="en-US" dirty="0"/>
              <a:t> versions are very slow (about 20 to 25 minutes).</a:t>
            </a:r>
          </a:p>
          <a:p>
            <a:r>
              <a:rPr lang="en-US" dirty="0"/>
              <a:t>The Python and SAS versions are much quicker (&lt; 1 minute) but no higher-quality map output. (use ArcGIS or QGIS when needed).</a:t>
            </a:r>
          </a:p>
          <a:p>
            <a:r>
              <a:rPr lang="en-US" dirty="0"/>
              <a:t>Traditional population-to-physician service capacity ratios easy to understand and have a compelling reason for use: </a:t>
            </a:r>
            <a:r>
              <a:rPr lang="en-US" u="sng" dirty="0"/>
              <a:t>Get</a:t>
            </a:r>
            <a:r>
              <a:rPr lang="en-US" dirty="0"/>
              <a:t> </a:t>
            </a:r>
            <a:r>
              <a:rPr lang="en-US" u="sng" dirty="0"/>
              <a:t>More</a:t>
            </a:r>
            <a:r>
              <a:rPr lang="en-US" dirty="0"/>
              <a:t> </a:t>
            </a:r>
            <a:r>
              <a:rPr lang="en-US" u="sng" dirty="0"/>
              <a:t>Funding</a:t>
            </a:r>
            <a:r>
              <a:rPr lang="en-US" dirty="0"/>
              <a:t> </a:t>
            </a:r>
            <a:r>
              <a:rPr lang="en-US" u="sng" dirty="0"/>
              <a:t>From</a:t>
            </a:r>
            <a:r>
              <a:rPr lang="en-US" dirty="0"/>
              <a:t> </a:t>
            </a:r>
            <a:r>
              <a:rPr lang="en-US" u="sng" dirty="0"/>
              <a:t>Legislature</a:t>
            </a:r>
            <a:r>
              <a:rPr lang="en-US" dirty="0"/>
              <a:t>!</a:t>
            </a:r>
          </a:p>
          <a:p>
            <a:r>
              <a:rPr lang="en-US" dirty="0"/>
              <a:t>The 1SGM is more similar to the traditional service capacity ratios. It may be easier to explain to non-professionals (state legislators) than the 2SFCA.</a:t>
            </a:r>
          </a:p>
          <a:p>
            <a:r>
              <a:rPr lang="en-US" dirty="0"/>
              <a:t>Hence, the 1SHGM may be a good </a:t>
            </a:r>
            <a:r>
              <a:rPr lang="en-US" i="1" dirty="0"/>
              <a:t>first-choice</a:t>
            </a:r>
            <a:r>
              <a:rPr lang="en-US" dirty="0"/>
              <a:t> followed later by the more elaborate 2SFCA.</a:t>
            </a:r>
          </a:p>
          <a:p>
            <a:r>
              <a:rPr lang="en-US" dirty="0"/>
              <a:t>There is no “</a:t>
            </a:r>
            <a:r>
              <a:rPr lang="en-US" u="sng" dirty="0"/>
              <a:t>Best</a:t>
            </a:r>
            <a:r>
              <a:rPr lang="en-US" dirty="0"/>
              <a:t> </a:t>
            </a:r>
            <a:r>
              <a:rPr lang="en-US" u="sng" dirty="0"/>
              <a:t>Method</a:t>
            </a:r>
            <a:r>
              <a:rPr lang="en-US" dirty="0"/>
              <a:t>” and the choice of method should fit the intended use. 2SFCA (regional) and 1SHGM (statewide)?</a:t>
            </a:r>
          </a:p>
          <a:p>
            <a:r>
              <a:rPr lang="en-US" dirty="0"/>
              <a:t>More research necessary to evaluate edge effects, MAUP, model calibration with survey data (revealed accessibility).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3DA293-9A3E-4747-B16C-B07B0A0DC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86" y="169959"/>
            <a:ext cx="7924307" cy="65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3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CA813-CD29-4B01-B471-E2B055D28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0"/>
            <a:ext cx="4467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5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DA7E-BE90-49B8-9144-07C12739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Population-to-Physician Ratio (Physician / Population)</a:t>
            </a:r>
            <a:br>
              <a:rPr lang="en-US" sz="3200" b="1" dirty="0"/>
            </a:br>
            <a:r>
              <a:rPr lang="en-US" sz="2700" b="1" dirty="0"/>
              <a:t> </a:t>
            </a:r>
            <a:r>
              <a:rPr lang="en-US" sz="2700" dirty="0"/>
              <a:t>NM Health Care Workforce Committee - 2016 Annual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C6647-DE0F-46BB-A330-8540D4F0E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60" y="1265238"/>
            <a:ext cx="7507215" cy="45516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C99A8-A2AB-4D74-82E6-9F36842FBDCD}"/>
              </a:ext>
            </a:extLst>
          </p:cNvPr>
          <p:cNvSpPr txBox="1"/>
          <p:nvPr/>
        </p:nvSpPr>
        <p:spPr>
          <a:xfrm>
            <a:off x="237066" y="5969257"/>
            <a:ext cx="7656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Problems:</a:t>
            </a:r>
            <a:r>
              <a:rPr lang="en-US" sz="2200" dirty="0"/>
              <a:t> Patients cross county boundaries to access physicians  </a:t>
            </a:r>
          </a:p>
          <a:p>
            <a:r>
              <a:rPr lang="en-US" sz="2200" dirty="0"/>
              <a:t>                   Counties too large to reveal internal spatial variation </a:t>
            </a:r>
          </a:p>
        </p:txBody>
      </p:sp>
    </p:spTree>
    <p:extLst>
      <p:ext uri="{BB962C8B-B14F-4D97-AF65-F5344CB8AC3E}">
        <p14:creationId xmlns:p14="http://schemas.microsoft.com/office/powerpoint/2010/main" val="171363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50" y="1028510"/>
            <a:ext cx="9122950" cy="58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866" y="166736"/>
            <a:ext cx="111313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Calibri"/>
              </a:rPr>
              <a:t>2002 ESRI SWUG (Taos, NM) – Winning Poster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</a:rPr>
              <a:t>Based on ZIP Codes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(population and boundary estimates) – Euclidean Distances - Before Easy Geocoding!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07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08" y="4572000"/>
            <a:ext cx="883196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08" y="1895729"/>
            <a:ext cx="8686799" cy="26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1" y="100102"/>
            <a:ext cx="77723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DGR used well developed commercial software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SAS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for data management and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ArcGIS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ArcMap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for GIS spatial data display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University 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educational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 versions (affordable at UNM)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Note:</a:t>
            </a:r>
            <a:r>
              <a:rPr lang="en-US" sz="2000" dirty="0"/>
              <a:t> SAS had data set (data frame w/ embedded loop) since 1970s.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28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Background – Research Question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066" y="1185333"/>
            <a:ext cx="8585201" cy="5537200"/>
          </a:xfrm>
        </p:spPr>
        <p:txBody>
          <a:bodyPr>
            <a:noAutofit/>
          </a:bodyPr>
          <a:lstStyle/>
          <a:p>
            <a:r>
              <a:rPr lang="en-US" sz="2600" b="1" dirty="0"/>
              <a:t>Gravity Model</a:t>
            </a:r>
            <a:r>
              <a:rPr lang="en-US" sz="2600" dirty="0"/>
              <a:t> measures </a:t>
            </a:r>
            <a:r>
              <a:rPr lang="en-US" sz="2600" b="1" dirty="0"/>
              <a:t>potential</a:t>
            </a:r>
            <a:r>
              <a:rPr lang="en-US" sz="2600" dirty="0"/>
              <a:t> </a:t>
            </a:r>
            <a:r>
              <a:rPr lang="en-US" sz="2600" b="1" dirty="0"/>
              <a:t>accessibility </a:t>
            </a:r>
            <a:r>
              <a:rPr lang="en-US" sz="2600" dirty="0"/>
              <a:t>(Estimate </a:t>
            </a:r>
            <a:r>
              <a:rPr lang="en-US" sz="2600" b="1" dirty="0">
                <a:solidFill>
                  <a:srgbClr val="FF0000"/>
                </a:solidFill>
              </a:rPr>
              <a:t>Spatial Interaction</a:t>
            </a:r>
            <a:r>
              <a:rPr lang="en-US" sz="2600" dirty="0"/>
              <a:t>) of patients at a given location (</a:t>
            </a:r>
            <a:r>
              <a:rPr lang="en-US" sz="2600" dirty="0">
                <a:highlight>
                  <a:srgbClr val="FFFF00"/>
                </a:highlight>
              </a:rPr>
              <a:t>Demand</a:t>
            </a:r>
            <a:r>
              <a:rPr lang="en-US" sz="2600" dirty="0"/>
              <a:t>) to all physicians at other locations (</a:t>
            </a:r>
            <a:r>
              <a:rPr lang="en-US" sz="2600" dirty="0">
                <a:highlight>
                  <a:srgbClr val="FFFF00"/>
                </a:highlight>
              </a:rPr>
              <a:t>Supply</a:t>
            </a:r>
            <a:r>
              <a:rPr lang="en-US" sz="2600" dirty="0"/>
              <a:t>). Not </a:t>
            </a:r>
            <a:r>
              <a:rPr lang="en-US" sz="2600" b="1" dirty="0"/>
              <a:t>revealed accessibility</a:t>
            </a:r>
            <a:r>
              <a:rPr lang="en-US" sz="2600" dirty="0"/>
              <a:t> (actual based on survey data)</a:t>
            </a:r>
          </a:p>
          <a:p>
            <a:r>
              <a:rPr lang="en-US" sz="2600" dirty="0"/>
              <a:t>Since 2002, other researchers have developed and published more elaborate GIS based methods - </a:t>
            </a:r>
            <a:r>
              <a:rPr lang="en-US" sz="2600" b="1" dirty="0"/>
              <a:t>Floating Catchment Methods. </a:t>
            </a:r>
            <a:r>
              <a:rPr lang="en-US" sz="2600" dirty="0"/>
              <a:t>(</a:t>
            </a:r>
            <a:r>
              <a:rPr lang="en-US" sz="2600" dirty="0">
                <a:highlight>
                  <a:srgbClr val="FFFF00"/>
                </a:highlight>
              </a:rPr>
              <a:t>I just found </a:t>
            </a:r>
            <a:r>
              <a:rPr lang="en-US" sz="2600" dirty="0" err="1">
                <a:highlight>
                  <a:srgbClr val="FFFF00"/>
                </a:highlight>
              </a:rPr>
              <a:t>ArcPy</a:t>
            </a:r>
            <a:r>
              <a:rPr lang="en-US" sz="2600" dirty="0">
                <a:highlight>
                  <a:srgbClr val="FFFF00"/>
                </a:highlight>
              </a:rPr>
              <a:t> code, Wang, 2017</a:t>
            </a:r>
            <a:r>
              <a:rPr lang="en-US" sz="2600" dirty="0"/>
              <a:t>)</a:t>
            </a:r>
          </a:p>
          <a:p>
            <a:r>
              <a:rPr lang="en-US" sz="2600" b="1" u="sng" dirty="0"/>
              <a:t>Project</a:t>
            </a:r>
            <a:r>
              <a:rPr lang="en-US" sz="2600" dirty="0"/>
              <a:t> </a:t>
            </a:r>
            <a:r>
              <a:rPr lang="en-US" sz="2600" b="1" u="sng" dirty="0"/>
              <a:t>goals:</a:t>
            </a:r>
            <a:r>
              <a:rPr lang="en-US" sz="2600" dirty="0"/>
              <a:t> to develop a </a:t>
            </a:r>
            <a:r>
              <a:rPr lang="en-US" sz="2600" b="1" dirty="0"/>
              <a:t>Python </a:t>
            </a:r>
            <a:r>
              <a:rPr lang="en-US" sz="2600" dirty="0"/>
              <a:t>(</a:t>
            </a:r>
            <a:r>
              <a:rPr lang="en-US" sz="2600" dirty="0" err="1"/>
              <a:t>GeoPandas</a:t>
            </a:r>
            <a:r>
              <a:rPr lang="en-US" sz="2600" dirty="0"/>
              <a:t>) </a:t>
            </a:r>
            <a:r>
              <a:rPr lang="en-US" sz="2600" b="1" dirty="0"/>
              <a:t>Script Tool </a:t>
            </a:r>
            <a:r>
              <a:rPr lang="en-US" sz="2600" dirty="0"/>
              <a:t>to program (</a:t>
            </a:r>
            <a:r>
              <a:rPr lang="en-US" sz="2600" u="sng" dirty="0"/>
              <a:t>Phase I</a:t>
            </a:r>
            <a:r>
              <a:rPr lang="en-US" sz="2600" dirty="0"/>
              <a:t>) and statistically compare (</a:t>
            </a:r>
            <a:r>
              <a:rPr lang="en-US" sz="2600" u="sng" dirty="0"/>
              <a:t>Phase II</a:t>
            </a:r>
            <a:r>
              <a:rPr lang="en-US" sz="2600" dirty="0"/>
              <a:t>) the </a:t>
            </a:r>
            <a:r>
              <a:rPr lang="en-US" sz="2600" b="1" dirty="0"/>
              <a:t>Gravity Model</a:t>
            </a:r>
            <a:r>
              <a:rPr lang="en-US" sz="2600" dirty="0"/>
              <a:t> and </a:t>
            </a:r>
            <a:r>
              <a:rPr lang="en-US" sz="2600" b="1" dirty="0"/>
              <a:t>Floating Catchment Methods.</a:t>
            </a:r>
            <a:endParaRPr lang="en-US" sz="2600" dirty="0"/>
          </a:p>
          <a:p>
            <a:r>
              <a:rPr lang="en-US" sz="2600" dirty="0"/>
              <a:t>Have also previously developed versions of the </a:t>
            </a:r>
            <a:r>
              <a:rPr lang="en-US" sz="2600" b="1" dirty="0"/>
              <a:t>Gravity Model</a:t>
            </a:r>
            <a:r>
              <a:rPr lang="en-US" sz="2600" dirty="0"/>
              <a:t>  using - ArcGIS Model Builder and Python (</a:t>
            </a:r>
            <a:r>
              <a:rPr lang="en-US" sz="2600" dirty="0" err="1"/>
              <a:t>ArcPy</a:t>
            </a:r>
            <a:r>
              <a:rPr lang="en-US" sz="2600" dirty="0"/>
              <a:t>), QGIS Python (</a:t>
            </a:r>
            <a:r>
              <a:rPr lang="en-US" sz="2600" dirty="0" err="1"/>
              <a:t>PyQGIS</a:t>
            </a:r>
            <a:r>
              <a:rPr lang="en-US" sz="2600" dirty="0"/>
              <a:t>), also R (Spatial Data Frame).</a:t>
            </a:r>
          </a:p>
        </p:txBody>
      </p:sp>
    </p:spTree>
    <p:extLst>
      <p:ext uri="{BB962C8B-B14F-4D97-AF65-F5344CB8AC3E}">
        <p14:creationId xmlns:p14="http://schemas.microsoft.com/office/powerpoint/2010/main" val="78320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3AE10-2ACB-4E58-A205-8424402B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717" y="5379372"/>
            <a:ext cx="7315200" cy="566738"/>
          </a:xfrm>
        </p:spPr>
        <p:txBody>
          <a:bodyPr>
            <a:normAutofit/>
          </a:bodyPr>
          <a:lstStyle/>
          <a:p>
            <a:r>
              <a:rPr lang="en-US" sz="2400" dirty="0"/>
              <a:t>The Data (ZIP Codes and Census Tracts)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3CA89-D4B5-40E4-967B-21359542D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9716" y="5946110"/>
            <a:ext cx="8294325" cy="804862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2002 Primary Care Physicians (Total=1,167:  </a:t>
            </a:r>
            <a:r>
              <a:rPr lang="en-US" sz="1800" dirty="0">
                <a:highlight>
                  <a:srgbClr val="FFFF00"/>
                </a:highlight>
              </a:rPr>
              <a:t>Supply and Destination</a:t>
            </a:r>
            <a:r>
              <a:rPr lang="en-US" sz="1800" dirty="0"/>
              <a:t>) – </a:t>
            </a:r>
            <a:r>
              <a:rPr lang="en-US" sz="1800" dirty="0">
                <a:solidFill>
                  <a:srgbClr val="C00000"/>
                </a:solidFill>
              </a:rPr>
              <a:t>ZIP Codes </a:t>
            </a:r>
            <a:r>
              <a:rPr lang="en-US" sz="1800" dirty="0"/>
              <a:t>(n=400)</a:t>
            </a:r>
          </a:p>
          <a:p>
            <a:r>
              <a:rPr lang="en-US" sz="1800" dirty="0"/>
              <a:t>2002 Population Estimates (Total=1,874,598: </a:t>
            </a:r>
            <a:r>
              <a:rPr lang="en-US" sz="1800" dirty="0">
                <a:highlight>
                  <a:srgbClr val="FFFF00"/>
                </a:highlight>
              </a:rPr>
              <a:t>Demand an Origin</a:t>
            </a:r>
            <a:r>
              <a:rPr lang="en-US" sz="1800" dirty="0"/>
              <a:t>) – </a:t>
            </a:r>
            <a:r>
              <a:rPr lang="en-US" sz="1800" dirty="0">
                <a:solidFill>
                  <a:srgbClr val="0070C0"/>
                </a:solidFill>
              </a:rPr>
              <a:t>Census Tracts </a:t>
            </a:r>
            <a:r>
              <a:rPr lang="en-US" sz="1800" dirty="0"/>
              <a:t>(n=499)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67C3FC5-B825-4E6B-BF21-C52112D594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10" y="270933"/>
            <a:ext cx="4749137" cy="5271541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C54FE3-B124-4ECC-9CA7-9BDD0C581C95}"/>
              </a:ext>
            </a:extLst>
          </p:cNvPr>
          <p:cNvSpPr txBox="1"/>
          <p:nvPr/>
        </p:nvSpPr>
        <p:spPr>
          <a:xfrm>
            <a:off x="508000" y="1693332"/>
            <a:ext cx="30663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Gravity Model: </a:t>
            </a:r>
            <a:r>
              <a:rPr lang="en-US" dirty="0">
                <a:highlight>
                  <a:srgbClr val="FFFF00"/>
                </a:highlight>
              </a:rPr>
              <a:t>One-Step</a:t>
            </a:r>
            <a:r>
              <a:rPr lang="en-US" dirty="0"/>
              <a:t>, </a:t>
            </a:r>
          </a:p>
          <a:p>
            <a:r>
              <a:rPr lang="en-US" dirty="0"/>
              <a:t>Combines Physician and </a:t>
            </a:r>
          </a:p>
          <a:p>
            <a:r>
              <a:rPr lang="en-US" dirty="0"/>
              <a:t>Population Data </a:t>
            </a:r>
            <a:r>
              <a:rPr lang="en-US" dirty="0">
                <a:solidFill>
                  <a:srgbClr val="0070C0"/>
                </a:solidFill>
              </a:rPr>
              <a:t>in Census</a:t>
            </a:r>
          </a:p>
          <a:p>
            <a:r>
              <a:rPr lang="en-US" dirty="0">
                <a:solidFill>
                  <a:srgbClr val="0070C0"/>
                </a:solidFill>
              </a:rPr>
              <a:t>Tracts</a:t>
            </a:r>
          </a:p>
          <a:p>
            <a:r>
              <a:rPr lang="en-US" b="1" dirty="0"/>
              <a:t>Note:</a:t>
            </a:r>
            <a:r>
              <a:rPr lang="en-US" dirty="0"/>
              <a:t> Results by </a:t>
            </a:r>
            <a:r>
              <a:rPr lang="en-US" dirty="0">
                <a:solidFill>
                  <a:srgbClr val="0070C0"/>
                </a:solidFill>
              </a:rPr>
              <a:t>Census Tract</a:t>
            </a:r>
          </a:p>
          <a:p>
            <a:r>
              <a:rPr lang="en-US" dirty="0"/>
              <a:t>           Potential Accessibility =</a:t>
            </a:r>
          </a:p>
          <a:p>
            <a:r>
              <a:rPr lang="en-US" dirty="0"/>
              <a:t>           (Ratio) Supply / Demand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9417EB-9C3B-413B-8EAE-D60A1BF6681F}"/>
              </a:ext>
            </a:extLst>
          </p:cNvPr>
          <p:cNvSpPr txBox="1"/>
          <p:nvPr/>
        </p:nvSpPr>
        <p:spPr>
          <a:xfrm>
            <a:off x="8703782" y="1920526"/>
            <a:ext cx="33122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Floating Catchment Method:</a:t>
            </a:r>
          </a:p>
          <a:p>
            <a:r>
              <a:rPr lang="en-US" dirty="0">
                <a:highlight>
                  <a:srgbClr val="FFFF00"/>
                </a:highlight>
              </a:rPr>
              <a:t>Two-Step</a:t>
            </a:r>
            <a:r>
              <a:rPr lang="en-US" dirty="0"/>
              <a:t>, Physicians in </a:t>
            </a:r>
            <a:r>
              <a:rPr lang="en-US" dirty="0">
                <a:solidFill>
                  <a:srgbClr val="C00000"/>
                </a:solidFill>
              </a:rPr>
              <a:t>Zip Codes</a:t>
            </a:r>
          </a:p>
          <a:p>
            <a:r>
              <a:rPr lang="en-US" dirty="0"/>
              <a:t> and Population in </a:t>
            </a:r>
            <a:r>
              <a:rPr lang="en-US" dirty="0">
                <a:solidFill>
                  <a:srgbClr val="0070C0"/>
                </a:solidFill>
              </a:rPr>
              <a:t>Census Tracts</a:t>
            </a:r>
          </a:p>
          <a:p>
            <a:r>
              <a:rPr lang="en-US" b="1" dirty="0"/>
              <a:t>Note:</a:t>
            </a:r>
            <a:r>
              <a:rPr lang="en-US" dirty="0"/>
              <a:t> Results by </a:t>
            </a:r>
            <a:r>
              <a:rPr lang="en-US" dirty="0">
                <a:solidFill>
                  <a:srgbClr val="0070C0"/>
                </a:solidFill>
              </a:rPr>
              <a:t>Census Tract</a:t>
            </a:r>
          </a:p>
          <a:p>
            <a:r>
              <a:rPr lang="en-US" dirty="0">
                <a:solidFill>
                  <a:srgbClr val="0070C0"/>
                </a:solidFill>
              </a:rPr>
              <a:t>           </a:t>
            </a:r>
            <a:r>
              <a:rPr lang="en-US" dirty="0"/>
              <a:t>Potential Accessibility =</a:t>
            </a:r>
          </a:p>
          <a:p>
            <a:r>
              <a:rPr lang="en-US" dirty="0"/>
              <a:t>           (Ratio) Supply / Demand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3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85DA-4761-4945-A91E-22315D03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B0D6F-F036-4018-A1AD-BE4FC0FE5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One Step Hierarchical </a:t>
            </a:r>
            <a:r>
              <a:rPr lang="en-US" sz="2600" b="1" dirty="0"/>
              <a:t>Gravity Model </a:t>
            </a:r>
            <a:r>
              <a:rPr lang="en-US" sz="2600" dirty="0"/>
              <a:t>(</a:t>
            </a:r>
            <a:r>
              <a:rPr lang="en-US" sz="2600" dirty="0">
                <a:highlight>
                  <a:srgbClr val="FFFF00"/>
                </a:highlight>
              </a:rPr>
              <a:t>1SHGM</a:t>
            </a:r>
            <a:r>
              <a:rPr lang="en-US" sz="2600" dirty="0"/>
              <a:t>) – DGR’s Gravity Model (SAS, </a:t>
            </a:r>
            <a:r>
              <a:rPr lang="en-US" sz="2600" dirty="0" err="1"/>
              <a:t>ArcPy</a:t>
            </a:r>
            <a:r>
              <a:rPr lang="en-US" sz="2600" dirty="0"/>
              <a:t>, </a:t>
            </a:r>
            <a:r>
              <a:rPr lang="en-US" sz="2600" dirty="0" err="1"/>
              <a:t>PyQGIS</a:t>
            </a:r>
            <a:r>
              <a:rPr lang="en-US" sz="2600" dirty="0"/>
              <a:t>, R) now Python3 (</a:t>
            </a:r>
            <a:r>
              <a:rPr lang="en-US" sz="2600" dirty="0" err="1"/>
              <a:t>GeoPandas</a:t>
            </a:r>
            <a:r>
              <a:rPr lang="en-US" sz="2600" dirty="0"/>
              <a:t>). A learning process as part of previous Geography classes.</a:t>
            </a:r>
          </a:p>
          <a:p>
            <a:r>
              <a:rPr lang="en-US" sz="2600" dirty="0"/>
              <a:t>Generalized </a:t>
            </a:r>
            <a:r>
              <a:rPr lang="en-US" sz="2600" b="1" dirty="0"/>
              <a:t>Floating Catchment Area Method </a:t>
            </a:r>
            <a:r>
              <a:rPr lang="en-US" sz="2600" dirty="0"/>
              <a:t>(</a:t>
            </a:r>
            <a:r>
              <a:rPr lang="en-US" sz="2600" dirty="0">
                <a:highlight>
                  <a:srgbClr val="FFFF00"/>
                </a:highlight>
              </a:rPr>
              <a:t>G2SFCA</a:t>
            </a:r>
            <a:r>
              <a:rPr lang="en-US" sz="2600" dirty="0"/>
              <a:t>) – From Prof. </a:t>
            </a:r>
            <a:r>
              <a:rPr lang="en-US" sz="2600" dirty="0" err="1"/>
              <a:t>Fahui</a:t>
            </a:r>
            <a:r>
              <a:rPr lang="en-US" sz="2600" dirty="0"/>
              <a:t> Wang, Louisiana State Univ., Dept. of Geography and Anthropology (</a:t>
            </a:r>
            <a:r>
              <a:rPr lang="en-US" sz="2600" dirty="0" err="1"/>
              <a:t>ArcPy</a:t>
            </a:r>
            <a:r>
              <a:rPr lang="en-US" sz="2600" dirty="0"/>
              <a:t>) now SAS and Python3. This class (</a:t>
            </a:r>
            <a:r>
              <a:rPr lang="en-US" sz="2600" b="1" dirty="0"/>
              <a:t>Phase I</a:t>
            </a:r>
            <a:r>
              <a:rPr lang="en-US" sz="2600" dirty="0"/>
              <a:t>).</a:t>
            </a:r>
          </a:p>
          <a:p>
            <a:r>
              <a:rPr lang="en-US" sz="2600" dirty="0"/>
              <a:t>Many varieties (FCA, 2SFCA, E2SFCA) in published literature. </a:t>
            </a:r>
          </a:p>
          <a:p>
            <a:r>
              <a:rPr lang="en-US" sz="2600" b="1" u="sng" dirty="0"/>
              <a:t>Major</a:t>
            </a:r>
            <a:r>
              <a:rPr lang="en-US" sz="2600" dirty="0"/>
              <a:t> </a:t>
            </a:r>
            <a:r>
              <a:rPr lang="en-US" sz="2600" b="1" u="sng" dirty="0"/>
              <a:t>research</a:t>
            </a:r>
            <a:r>
              <a:rPr lang="en-US" sz="2600" dirty="0"/>
              <a:t> </a:t>
            </a:r>
            <a:r>
              <a:rPr lang="en-US" sz="2600" b="1" u="sng" dirty="0"/>
              <a:t>question:</a:t>
            </a:r>
            <a:r>
              <a:rPr lang="en-US" sz="2600" dirty="0"/>
              <a:t> Statistically compare results (</a:t>
            </a:r>
            <a:r>
              <a:rPr lang="en-US" sz="2600" b="1" dirty="0"/>
              <a:t>Phase II – Null Hypothesis (H</a:t>
            </a:r>
            <a:r>
              <a:rPr lang="en-US" sz="2600" b="1" baseline="-20000" dirty="0"/>
              <a:t>0</a:t>
            </a:r>
            <a:r>
              <a:rPr lang="en-US" sz="2600" b="1" dirty="0"/>
              <a:t>) - No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</a:t>
            </a:r>
            <a:r>
              <a:rPr lang="en-US" sz="2600" b="1" dirty="0"/>
              <a:t> Difference between 1SHGM and 2SFCA</a:t>
            </a:r>
            <a:r>
              <a:rPr lang="en-US" sz="2600" dirty="0"/>
              <a:t>).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Note:</a:t>
            </a:r>
            <a:r>
              <a:rPr lang="en-US" sz="2600" dirty="0"/>
              <a:t> Can use Euclidean distances, </a:t>
            </a:r>
            <a:r>
              <a:rPr lang="en-US" sz="2600" b="1" dirty="0"/>
              <a:t>road based distances</a:t>
            </a:r>
            <a:r>
              <a:rPr lang="en-US" sz="2600" dirty="0"/>
              <a:t>, or travel times (prepared using ArcGIS Online, Origin – Destination Matrix).</a:t>
            </a:r>
          </a:p>
          <a:p>
            <a:r>
              <a:rPr lang="en-US" sz="2600" dirty="0"/>
              <a:t>1 Step (ODM 249,001 </a:t>
            </a:r>
            <a:r>
              <a:rPr lang="en-US" sz="2600" dirty="0" err="1"/>
              <a:t>obs</a:t>
            </a:r>
            <a:r>
              <a:rPr lang="en-US" sz="2600" dirty="0"/>
              <a:t>, 499*499) – 2 Step (ODM 199,600 </a:t>
            </a:r>
            <a:r>
              <a:rPr lang="en-US" sz="2600" dirty="0" err="1"/>
              <a:t>obs</a:t>
            </a:r>
            <a:r>
              <a:rPr lang="en-US" sz="2600" dirty="0"/>
              <a:t>, 499*400)</a:t>
            </a:r>
          </a:p>
        </p:txBody>
      </p:sp>
    </p:spTree>
    <p:extLst>
      <p:ext uri="{BB962C8B-B14F-4D97-AF65-F5344CB8AC3E}">
        <p14:creationId xmlns:p14="http://schemas.microsoft.com/office/powerpoint/2010/main" val="102265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886200" y="1143000"/>
          <a:ext cx="3886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Equation" r:id="rId3" imgW="1295280" imgH="838080" progId="Equation.3">
                  <p:embed/>
                </p:oleObj>
              </mc:Choice>
              <mc:Fallback>
                <p:oleObj name="Equation" r:id="rId3" imgW="1295280" imgH="83808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143000"/>
                        <a:ext cx="38862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152400"/>
            <a:ext cx="5425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      Potential Accessibility</a:t>
            </a:r>
          </a:p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DGR’s Gravity Model (1SHGM)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429000"/>
            <a:ext cx="689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prstClr val="black"/>
                </a:solidFill>
                <a:latin typeface="Calibri"/>
              </a:rPr>
              <a:t>PA</a:t>
            </a:r>
            <a:r>
              <a:rPr lang="en-US" sz="2800" i="1" baseline="-25000" dirty="0" err="1">
                <a:solidFill>
                  <a:prstClr val="black"/>
                </a:solidFill>
                <a:latin typeface="Calibri"/>
              </a:rPr>
              <a:t>j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= Potential accessibility for Census Tract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1" y="3952220"/>
            <a:ext cx="635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prstClr val="black"/>
                </a:solidFill>
                <a:latin typeface="Calibri"/>
              </a:rPr>
              <a:t>Pop</a:t>
            </a:r>
            <a:r>
              <a:rPr lang="en-US" sz="2800" i="1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= Population of a Census Tract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417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prstClr val="black"/>
                </a:solidFill>
                <a:latin typeface="Calibri"/>
              </a:rPr>
              <a:t>Prov</a:t>
            </a:r>
            <a:r>
              <a:rPr lang="en-US" sz="2800" i="1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= Number of Providers / Facilities in Census Tract</a:t>
            </a:r>
          </a:p>
        </p:txBody>
      </p:sp>
      <p:pic>
        <p:nvPicPr>
          <p:cNvPr id="1234" name="Picture 2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81494"/>
            <a:ext cx="5726430" cy="121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38138-BE46-47C4-BCAC-15D9F1C9E478}"/>
              </a:ext>
            </a:extLst>
          </p:cNvPr>
          <p:cNvSpPr txBox="1"/>
          <p:nvPr/>
        </p:nvSpPr>
        <p:spPr>
          <a:xfrm>
            <a:off x="5758815" y="6244973"/>
            <a:ext cx="620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</a:t>
            </a:r>
            <a:r>
              <a:rPr lang="en-US" dirty="0"/>
              <a:t> Rule-Based, Hierarchical-Zonal, Specified by NM SJM 1996</a:t>
            </a:r>
          </a:p>
        </p:txBody>
      </p:sp>
    </p:spTree>
    <p:extLst>
      <p:ext uri="{BB962C8B-B14F-4D97-AF65-F5344CB8AC3E}">
        <p14:creationId xmlns:p14="http://schemas.microsoft.com/office/powerpoint/2010/main" val="176658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1620</Words>
  <Application>Microsoft Office PowerPoint</Application>
  <PresentationFormat>Widescreen</PresentationFormat>
  <Paragraphs>203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Equation</vt:lpstr>
      <vt:lpstr>Geographic Access to Primary Care Physicians in New Mexico: ArcPy to Python 3 (GeoPandas)  Prepared for: Geography 528 (Advanced Programming for GIS) Spring Semester, 2018 </vt:lpstr>
      <vt:lpstr>Background - Introduction</vt:lpstr>
      <vt:lpstr>Population-to-Physician Ratio (Physician / Population)  NM Health Care Workforce Committee - 2016 Annual Report</vt:lpstr>
      <vt:lpstr>PowerPoint Presentation</vt:lpstr>
      <vt:lpstr>PowerPoint Presentation</vt:lpstr>
      <vt:lpstr>Background – Research Question</vt:lpstr>
      <vt:lpstr>The Data (ZIP Codes and Census Tracts)</vt:lpstr>
      <vt:lpstr>The Models</vt:lpstr>
      <vt:lpstr>PowerPoint Presentation</vt:lpstr>
      <vt:lpstr>PowerPoint Presentation</vt:lpstr>
      <vt:lpstr>Generalized Two Step Floating Catchment Area Model, (Wang, 2017)</vt:lpstr>
      <vt:lpstr>Python 3 Program (Jupyter Notebook - Steps)</vt:lpstr>
      <vt:lpstr>PowerPoint Presentation</vt:lpstr>
      <vt:lpstr>Supply Location Catchment Area (First Step): </vt:lpstr>
      <vt:lpstr>Demand Location Catchment Area (Second Step): </vt:lpstr>
      <vt:lpstr>PowerPoint Presentation</vt:lpstr>
      <vt:lpstr>Preliminary Results (Data Visualization Example) Note: Simple mean varies by method, weighted mean should be the same? (Wang, 2017) How to calculate numerically?  “not close” - This statistical property can be proven (see last slide!)</vt:lpstr>
      <vt:lpstr>Preliminary Results (Map Examples) </vt:lpstr>
      <vt:lpstr>Continuing Research and Development (Phase I and II)</vt:lpstr>
      <vt:lpstr>Conclusion - Observations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 Access to Family Practice Physicians in New Mexico: Exploratory Spatial Analysis Prepared for: Geography 580L (Spatial Statistics) Spring Semester, 2017</dc:title>
  <dc:creator>Larry Spear</dc:creator>
  <cp:lastModifiedBy>Larry Spear UNM</cp:lastModifiedBy>
  <cp:revision>190</cp:revision>
  <dcterms:created xsi:type="dcterms:W3CDTF">2018-03-17T18:04:45Z</dcterms:created>
  <dcterms:modified xsi:type="dcterms:W3CDTF">2018-04-28T21:01:31Z</dcterms:modified>
</cp:coreProperties>
</file>