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6" r:id="rId5"/>
    <p:sldId id="265" r:id="rId6"/>
    <p:sldId id="287" r:id="rId7"/>
    <p:sldId id="289" r:id="rId8"/>
    <p:sldId id="290" r:id="rId9"/>
    <p:sldId id="291" r:id="rId10"/>
    <p:sldId id="292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D675-1EEB-49E3-9C5F-265D191A1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29D80-E6BF-424A-8DAE-5A9BD1ED4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B51A-A405-4558-9AEF-F230E7E1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9EFC0-CD06-4E85-A3B9-F064A0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77D83-2D87-4A75-8C03-93C92F02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DD7E-F7C5-4A61-AF29-F3CEA179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CC116-7568-4AE1-A2C5-680D94BFF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BE000-6158-4387-B0CA-087CA95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CAAF-6FE7-470E-9C5C-0C2A0FD1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FBD7D-FA6F-40FD-B533-3BCCDCF6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DA36A-07D1-4998-B787-2D1197BB0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E939C-2A11-42E8-8BA3-89BF13CDB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61804-F8EB-4DE0-BF8E-6951EFAB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F566D-7348-4B53-A193-5D06DD3C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4F4F8-848C-424D-912D-62755349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D81A-DED7-4BB2-90AD-8096D0EE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80472-BB27-4329-8316-052CAF7F5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8671F-18E5-4724-AAC7-A99F5B98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2345-E2A2-4BD7-B08A-4CD79E96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7731E-5CD4-4AA6-847A-4B86D5C0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5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4A22-1886-414C-B056-F13207F3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0CEF8-06A8-46A2-AE21-97D41C4DC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950EA-86AD-4481-912C-523BECCC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B160-DC5D-470E-818A-9258A848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7416-4227-4CCE-BD28-C38F6E43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2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D9A0-7D99-4709-A35E-207CC5B2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BBAEA-774B-49EB-84D6-3290C94AE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BD4B5-D1B3-47AB-977B-C5CB58F64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900AA-9436-4FC0-8238-4FCB81B3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B679B-F1F3-4793-9A32-100B659A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968D6-2A34-4C0F-B838-B4120B0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4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28EE-A7E8-4EFD-8459-2C28A848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2DB4A-461D-48D8-A307-C9B89A79A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506E9-7F3D-4832-9C56-246BE670E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31EC1-8E61-4A0C-A274-4D6BDB84B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27B334-94BB-4F9A-B6B6-A8DAD93A1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3C6D80-83DF-4443-AC47-1709151E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9DD52-E8B1-46EA-A8D6-F17F4FA9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6C57B-BE23-44B0-8C99-203ACED9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6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31EC-3C70-40C3-84D7-600210A4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CC98A-4370-4EB1-9F90-BEB95DB3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60B2C-3920-4C23-A67F-4F13EDE2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AF031-0296-436D-A85D-26365524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3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D90AD-B81C-49E1-976F-478CE92C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D64B9-88D4-4EB3-82BA-FA27903E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F398B-CADD-4237-B7A5-F958DAD6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7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D770-1B79-4116-A37B-94512A3F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1EE6-F17E-4543-8F38-E9189456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4B62A-82DC-45A6-B045-A2EE0C552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6BB61-4B23-4120-8F87-82C74E72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855F9-4081-4E41-92EA-4FE3CFA4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CCDB4-A376-4D9F-87CE-1B6D75A0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9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A5DF-1322-490F-BCFB-DC480C5E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9641C-5B2C-402A-BC81-0D2BEA4BA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8CEFB-2C1C-48BA-ACBC-502BB7040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8E5AC-D441-48A7-BA58-DF0548D5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AB21F-33F8-45AF-81D5-FDA524FD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A6BFF-3953-466D-B5D4-21D7F1DF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8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23AFF-A95C-4705-AAB3-956B1410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57ED-B902-4825-BCEF-CC2833A8D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A69D-5E91-4C90-8287-F6B18D565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3340E-DB0F-4F2F-BB13-105B46194DC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4244D-EC6A-4D19-9F29-9F1624E89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FCDBF-8DB7-48EC-B1E3-7F4498201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CA66-85EC-4F22-A2B8-278C08B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nm.edu/~lspea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D9FCF-F669-4772-9169-544D02641AAF}"/>
              </a:ext>
            </a:extLst>
          </p:cNvPr>
          <p:cNvSpPr txBox="1"/>
          <p:nvPr/>
        </p:nvSpPr>
        <p:spPr>
          <a:xfrm>
            <a:off x="5186363" y="555625"/>
            <a:ext cx="6162675" cy="55753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23084-4F2C-4272-B3E4-E37D80687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52289"/>
            <a:ext cx="3976496" cy="3555885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Health Care Accessibility Gravity Models 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33451-1902-452A-9102-EDAA88944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694583"/>
            <a:ext cx="3976496" cy="1931759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Larry Spear M.A. Geography, UNM</a:t>
            </a:r>
          </a:p>
          <a:p>
            <a:pPr algn="l"/>
            <a:r>
              <a:rPr lang="en-US" sz="1800" b="1" dirty="0"/>
              <a:t>Senior Research Scientist (Ret.)</a:t>
            </a:r>
          </a:p>
          <a:p>
            <a:pPr algn="l"/>
            <a:r>
              <a:rPr lang="en-US" sz="1800" b="1" dirty="0"/>
              <a:t>Division of Government Research, UNM</a:t>
            </a:r>
          </a:p>
          <a:p>
            <a:pPr algn="l"/>
            <a:r>
              <a:rPr lang="en-US" sz="1800" b="1" dirty="0">
                <a:hlinkClick r:id="rId2"/>
              </a:rPr>
              <a:t>https://www.unm.edu/~lspear</a:t>
            </a:r>
            <a:endParaRPr lang="en-US" sz="1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A8BCC-15FC-4688-8A11-4241225A3CEC}"/>
              </a:ext>
            </a:extLst>
          </p:cNvPr>
          <p:cNvSpPr txBox="1"/>
          <p:nvPr/>
        </p:nvSpPr>
        <p:spPr>
          <a:xfrm>
            <a:off x="274340" y="5458193"/>
            <a:ext cx="5200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Geography 601: Intro to Geographic Theory &amp; Application</a:t>
            </a:r>
          </a:p>
          <a:p>
            <a:pPr algn="ctr"/>
            <a:r>
              <a:rPr lang="en-US" sz="1600" b="1" dirty="0"/>
              <a:t>December 3, 2021 (Revised 7/3/2022)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5F363-2F01-4B29-B2B9-BA49DC8FB3AF}"/>
              </a:ext>
            </a:extLst>
          </p:cNvPr>
          <p:cNvSpPr txBox="1"/>
          <p:nvPr/>
        </p:nvSpPr>
        <p:spPr>
          <a:xfrm>
            <a:off x="5657468" y="6389314"/>
            <a:ext cx="579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Primary Care Physicians per 1,000 Population  (2002)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A87CA6B-8F66-4528-8C95-8C88D7BE0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15" y="271846"/>
            <a:ext cx="5685714" cy="6142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8407BB-B40A-49F1-A45A-55E1E9235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22" y="5889080"/>
            <a:ext cx="381053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8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FADE-16A4-4D95-9414-DEE8BC1F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sans serif"/>
              </a:rPr>
              <a:t>Are the results from a one-step and two-step models statistically similar or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68D8-8387-473D-B267-1D270E748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sans serif"/>
              </a:rPr>
              <a:t>ANOVA, T-Tests (</a:t>
            </a:r>
            <a:r>
              <a:rPr lang="en-US" sz="3000" dirty="0">
                <a:solidFill>
                  <a:srgbClr val="FF0000"/>
                </a:solidFill>
                <a:latin typeface="sans serif"/>
              </a:rPr>
              <a:t>H0</a:t>
            </a:r>
            <a:r>
              <a:rPr lang="en-US" sz="3000" dirty="0">
                <a:latin typeface="sans serif"/>
              </a:rPr>
              <a:t>: 1SHGM = E2SFCA) and Correlation (r).</a:t>
            </a:r>
          </a:p>
          <a:p>
            <a:pPr marL="0" indent="0">
              <a:buNone/>
            </a:pPr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Maps of results and statistical visualizations (Charts, etc.).</a:t>
            </a:r>
          </a:p>
          <a:p>
            <a:pPr marL="0" indent="0">
              <a:buNone/>
            </a:pPr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Empirical Tests: Spatial regression methods to compare with government measures of health inequalities and disparities.</a:t>
            </a:r>
          </a:p>
          <a:p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GIS (ArcGIS Pro, QGIS), Python (</a:t>
            </a:r>
            <a:r>
              <a:rPr lang="en-US" sz="3000" dirty="0" err="1">
                <a:latin typeface="sans serif"/>
              </a:rPr>
              <a:t>Jupyter</a:t>
            </a:r>
            <a:r>
              <a:rPr lang="en-US" sz="3000" dirty="0">
                <a:latin typeface="sans serif"/>
              </a:rPr>
              <a:t> Notebooks), SAS, R.</a:t>
            </a:r>
          </a:p>
          <a:p>
            <a:pPr marL="0" indent="0">
              <a:buNone/>
            </a:pPr>
            <a:r>
              <a:rPr lang="en-US" sz="3000" dirty="0">
                <a:latin typeface="sans serif"/>
              </a:rPr>
              <a:t>                                 </a:t>
            </a:r>
            <a:r>
              <a:rPr lang="en-US" sz="2400" dirty="0">
                <a:latin typeface="sans serif"/>
              </a:rPr>
              <a:t>* Future research methods – </a:t>
            </a:r>
            <a:r>
              <a:rPr lang="en-US" sz="2400" b="1" dirty="0">
                <a:solidFill>
                  <a:srgbClr val="FF0000"/>
                </a:solidFill>
                <a:latin typeface="sans serif"/>
              </a:rPr>
              <a:t>Note:</a:t>
            </a:r>
            <a:r>
              <a:rPr lang="en-US" sz="2400" dirty="0">
                <a:latin typeface="sans serif"/>
              </a:rPr>
              <a:t> E2SFCA a hierarchical G2SFCA.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288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5FA5-0485-4757-8B9C-1A80295F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37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sans serif"/>
              </a:rPr>
              <a:t>All models are wrong, but some are useful.</a:t>
            </a:r>
            <a:br>
              <a:rPr lang="en-US" sz="4400" b="1" dirty="0">
                <a:latin typeface="sans serif"/>
              </a:rPr>
            </a:br>
            <a:r>
              <a:rPr lang="en-US" sz="3100" dirty="0">
                <a:latin typeface="sans serif"/>
              </a:rPr>
              <a:t>From G. </a:t>
            </a:r>
            <a:r>
              <a:rPr lang="en-US" sz="3100">
                <a:latin typeface="sans serif"/>
              </a:rPr>
              <a:t>Box 1976 and 1987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6CEBD-37F9-4817-B07B-82A476A8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>
                <a:latin typeface="sans serif"/>
              </a:rPr>
              <a:t>One-step less complicated, easier for governmental policy makers (state legislators) to understand.</a:t>
            </a:r>
          </a:p>
          <a:p>
            <a:pPr marL="0" indent="0">
              <a:buNone/>
            </a:pPr>
            <a:endParaRPr lang="en-US" sz="4600" dirty="0">
              <a:latin typeface="sans serif"/>
            </a:endParaRPr>
          </a:p>
          <a:p>
            <a:r>
              <a:rPr lang="en-US" sz="4600" dirty="0">
                <a:latin typeface="sans serif"/>
              </a:rPr>
              <a:t>One-step is similar to the population-to-physical service area method used by government agencies (health disparities).</a:t>
            </a:r>
          </a:p>
          <a:p>
            <a:pPr marL="0" indent="0">
              <a:buNone/>
            </a:pPr>
            <a:endParaRPr lang="en-US" sz="4600" dirty="0">
              <a:latin typeface="sans serif"/>
            </a:endParaRPr>
          </a:p>
          <a:p>
            <a:r>
              <a:rPr lang="en-US" sz="4600" dirty="0">
                <a:latin typeface="sans serif"/>
              </a:rPr>
              <a:t>Two-step (G2SFCA) more complicated, better concept of supply &amp; demand.</a:t>
            </a:r>
          </a:p>
          <a:p>
            <a:pPr marL="0" indent="0">
              <a:buNone/>
            </a:pPr>
            <a:endParaRPr lang="en-US" sz="4600" dirty="0">
              <a:latin typeface="sans serif"/>
            </a:endParaRPr>
          </a:p>
          <a:p>
            <a:r>
              <a:rPr lang="en-US" sz="4600" dirty="0">
                <a:latin typeface="sans serif"/>
              </a:rPr>
              <a:t>Both models can over-estimate or under-estimate in rural or urban (</a:t>
            </a:r>
            <a:r>
              <a:rPr lang="en-US" sz="4600" dirty="0">
                <a:highlight>
                  <a:srgbClr val="FFFF00"/>
                </a:highlight>
                <a:latin typeface="sans serif"/>
              </a:rPr>
              <a:t>no model is better than the other – appropriate scale areal units?</a:t>
            </a:r>
            <a:r>
              <a:rPr lang="en-US" sz="4600" dirty="0">
                <a:latin typeface="sans serif"/>
              </a:rPr>
              <a:t>).</a:t>
            </a:r>
          </a:p>
          <a:p>
            <a:pPr marL="0" indent="0">
              <a:buNone/>
            </a:pPr>
            <a:r>
              <a:rPr lang="en-US" sz="4500" dirty="0">
                <a:latin typeface="sans serif"/>
              </a:rPr>
              <a:t>                                                    </a:t>
            </a:r>
            <a:r>
              <a:rPr lang="en-US" sz="2900" dirty="0">
                <a:latin typeface="sans serif"/>
              </a:rPr>
              <a:t>** Evaluate MAUP (Census Block Groups &amp; Tracts, ZIP Codes)</a:t>
            </a:r>
          </a:p>
          <a:p>
            <a:endParaRPr lang="en-US" sz="2800" dirty="0">
              <a:latin typeface="sans serif"/>
            </a:endParaRPr>
          </a:p>
          <a:p>
            <a:endParaRPr lang="en-US" sz="2800" dirty="0">
              <a:latin typeface="sans serif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8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67A-4EB1-4D52-9467-E972F79A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1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sans serif"/>
              </a:rPr>
              <a:t>Selected Citations from Literature 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CDD7-41C9-4361-82B4-42A7CE08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875"/>
            <a:ext cx="10515600" cy="467792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Sabns serif"/>
              </a:rPr>
              <a:t>Box, G. E. P. 1976. Science and Statistics. Journal of the American Statistical Association 71(356) 791-799.</a:t>
            </a:r>
          </a:p>
          <a:p>
            <a:r>
              <a:rPr lang="en-US" b="0" dirty="0">
                <a:solidFill>
                  <a:srgbClr val="202122"/>
                </a:solidFill>
                <a:effectLst/>
                <a:latin typeface="sans serif"/>
              </a:rPr>
              <a:t>Box, G. E. P. and Draper, N. R. (1987), </a:t>
            </a:r>
            <a:r>
              <a:rPr lang="en-US" b="0" i="1" dirty="0">
                <a:solidFill>
                  <a:srgbClr val="202122"/>
                </a:solidFill>
                <a:effectLst/>
                <a:latin typeface="sans serif"/>
              </a:rPr>
              <a:t>Empirical Model-Building and Response Surfaces, </a:t>
            </a:r>
            <a:r>
              <a:rPr lang="en-US" b="0" dirty="0">
                <a:effectLst/>
                <a:latin typeface="sans serif"/>
              </a:rPr>
              <a:t>John Wiley &amp; Sons</a:t>
            </a:r>
            <a:r>
              <a:rPr lang="en-US" b="0" i="0" dirty="0">
                <a:solidFill>
                  <a:srgbClr val="202122"/>
                </a:solidFill>
                <a:effectLst/>
                <a:latin typeface="sans serif"/>
              </a:rPr>
              <a:t>.</a:t>
            </a:r>
            <a:endParaRPr lang="en-US" dirty="0">
              <a:latin typeface="Sabns serif"/>
            </a:endParaRPr>
          </a:p>
          <a:p>
            <a:r>
              <a:rPr lang="en-US" dirty="0">
                <a:effectLst/>
                <a:latin typeface="Sabns serif"/>
                <a:ea typeface="Calibri" panose="020F0502020204030204" pitchFamily="34" charset="0"/>
                <a:cs typeface="Calibri" panose="020F0502020204030204" pitchFamily="34" charset="0"/>
              </a:rPr>
              <a:t>Bunge, W. W. 1962. </a:t>
            </a:r>
            <a:r>
              <a:rPr lang="en-US" i="1" dirty="0">
                <a:effectLst/>
                <a:latin typeface="Sabns serif"/>
                <a:ea typeface="Calibri" panose="020F0502020204030204" pitchFamily="34" charset="0"/>
                <a:cs typeface="Calibri" panose="020F0502020204030204" pitchFamily="34" charset="0"/>
              </a:rPr>
              <a:t>Theoretical Geography</a:t>
            </a:r>
            <a:r>
              <a:rPr lang="en-US" dirty="0">
                <a:effectLst/>
                <a:latin typeface="Sabns serif"/>
                <a:ea typeface="Calibri" panose="020F0502020204030204" pitchFamily="34" charset="0"/>
                <a:cs typeface="Calibri" panose="020F0502020204030204" pitchFamily="34" charset="0"/>
              </a:rPr>
              <a:t>, Lund, Royal University.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Fotheringham, A. S. 2001. Spatial Interaction Models.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 Encyclopedia of the Social &amp; Behavioral Sciences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:14794–14800.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ns serif"/>
                <a:ea typeface="Calibri" panose="020F0502020204030204" pitchFamily="34" charset="0"/>
                <a:cs typeface="Times New Roman" panose="02020603050405020304" pitchFamily="18" charset="0"/>
              </a:rPr>
              <a:t>NM SJM 36 (New Mexico Senate Joint Memorial 36). 1996. 42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ns serif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ns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ns serif"/>
                <a:ea typeface="Calibri" panose="020F0502020204030204" pitchFamily="34" charset="0"/>
                <a:cs typeface="Times New Roman" panose="02020603050405020304" pitchFamily="18" charset="0"/>
              </a:rPr>
              <a:t>New Mexico Legislature.</a:t>
            </a:r>
            <a:endParaRPr lang="en-US" dirty="0">
              <a:effectLst/>
              <a:latin typeface="Sabns serif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Sabns serif"/>
                <a:ea typeface="Calibri" panose="020F0502020204030204" pitchFamily="34" charset="0"/>
                <a:cs typeface="Calibri" panose="020F0502020204030204" pitchFamily="34" charset="0"/>
              </a:rPr>
              <a:t>Wang, F. 2017. </a:t>
            </a:r>
            <a:r>
              <a:rPr lang="en-US" i="1" dirty="0">
                <a:solidFill>
                  <a:srgbClr val="000000"/>
                </a:solidFill>
                <a:effectLst/>
                <a:latin typeface="Sabns serif"/>
                <a:ea typeface="Calibri" panose="020F0502020204030204" pitchFamily="34" charset="0"/>
                <a:cs typeface="Calibri" panose="020F0502020204030204" pitchFamily="34" charset="0"/>
              </a:rPr>
              <a:t>Quantitative Methods and Socio-Economic Applications in GIS (</a:t>
            </a:r>
            <a:r>
              <a:rPr lang="en-US" dirty="0">
                <a:solidFill>
                  <a:srgbClr val="000000"/>
                </a:solidFill>
                <a:effectLst/>
                <a:latin typeface="Sabns serif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baseline="30000" dirty="0">
                <a:solidFill>
                  <a:srgbClr val="000000"/>
                </a:solidFill>
                <a:effectLst/>
                <a:latin typeface="Sabns serif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effectLst/>
                <a:latin typeface="Sabns serif"/>
                <a:ea typeface="Calibri" panose="020F0502020204030204" pitchFamily="34" charset="0"/>
                <a:cs typeface="Calibri" panose="020F0502020204030204" pitchFamily="34" charset="0"/>
              </a:rPr>
              <a:t> ed</a:t>
            </a:r>
            <a:r>
              <a:rPr lang="en-US" i="1" dirty="0">
                <a:solidFill>
                  <a:srgbClr val="000000"/>
                </a:solidFill>
                <a:effectLst/>
                <a:latin typeface="Sabns serif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r>
              <a:rPr lang="en-US" dirty="0">
                <a:solidFill>
                  <a:srgbClr val="000000"/>
                </a:solidFill>
                <a:effectLst/>
                <a:latin typeface="Sabns serif"/>
                <a:ea typeface="Calibri" panose="020F0502020204030204" pitchFamily="34" charset="0"/>
                <a:cs typeface="Calibri" panose="020F0502020204030204" pitchFamily="34" charset="0"/>
              </a:rPr>
              <a:t>. CRC Press.</a:t>
            </a:r>
          </a:p>
          <a:p>
            <a:endParaRPr lang="en-US" dirty="0">
              <a:effectLst/>
              <a:latin typeface="Sabns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AE74-F7F1-4A93-9FCB-21F13D16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sans serif"/>
              </a:rPr>
              <a:t>Movement is a key concept for geographic inquiry.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725C-5DD1-48F6-A574-D2B56D6F3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effectLst/>
                <a:latin typeface="sans serif"/>
                <a:ea typeface="Calibri" panose="020F0502020204030204" pitchFamily="34" charset="0"/>
              </a:rPr>
              <a:t>Bunge (1962) </a:t>
            </a:r>
            <a:r>
              <a:rPr lang="en-US" sz="3000" dirty="0">
                <a:latin typeface="sans serif"/>
                <a:ea typeface="Calibri" panose="020F0502020204030204" pitchFamily="34" charset="0"/>
              </a:rPr>
              <a:t>movement</a:t>
            </a:r>
            <a:r>
              <a:rPr lang="en-US" sz="3000" dirty="0">
                <a:effectLst/>
                <a:latin typeface="sans serif"/>
                <a:ea typeface="Calibri" panose="020F0502020204030204" pitchFamily="34" charset="0"/>
              </a:rPr>
              <a:t> a focus for theoretical development in spatial science.</a:t>
            </a:r>
          </a:p>
          <a:p>
            <a:pPr marL="0" indent="0">
              <a:buNone/>
            </a:pPr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Spatial interaction - the movement or flow of people, goods, or information over space </a:t>
            </a:r>
            <a:r>
              <a:rPr lang="en-US" sz="3000" dirty="0">
                <a:effectLst/>
                <a:latin typeface="sans serif"/>
                <a:ea typeface="Calibri" panose="020F0502020204030204" pitchFamily="34" charset="0"/>
              </a:rPr>
              <a:t>(Fotheringham 2001).</a:t>
            </a:r>
            <a:endParaRPr lang="en-US" sz="3000" dirty="0">
              <a:latin typeface="sans serif"/>
            </a:endParaRPr>
          </a:p>
          <a:p>
            <a:pPr marL="0" indent="0">
              <a:buNone/>
            </a:pPr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Spatial interaction decreases with distance (distance decay).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C2C0-711A-40DF-8608-8E73858D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sans serif"/>
              </a:rPr>
              <a:t>Gravity </a:t>
            </a:r>
            <a:r>
              <a:rPr lang="en-US" sz="3600" b="1">
                <a:latin typeface="sans serif"/>
              </a:rPr>
              <a:t>models measure </a:t>
            </a:r>
            <a:r>
              <a:rPr lang="en-US" sz="3600" b="1" dirty="0">
                <a:latin typeface="sans serif"/>
              </a:rPr>
              <a:t>spatial Interaction.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392F-80E7-476A-A59E-6ED44E8EC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latin typeface="sans serif"/>
              </a:rPr>
              <a:t>Approximate measure of unknown spatial interaction.</a:t>
            </a:r>
          </a:p>
          <a:p>
            <a:pPr marL="0" indent="0">
              <a:buNone/>
            </a:pPr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Developed in economics to study retail and shopping behavior.</a:t>
            </a:r>
          </a:p>
          <a:p>
            <a:pPr marL="0" indent="0">
              <a:buNone/>
            </a:pPr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Now used for health care accessibility studies.</a:t>
            </a:r>
          </a:p>
          <a:p>
            <a:pPr marL="0" indent="0">
              <a:buNone/>
            </a:pPr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 Two types: One-Step (early) and Two-Step (recent) models.</a:t>
            </a:r>
          </a:p>
          <a:p>
            <a:endParaRPr lang="en-US" sz="3000" dirty="0">
              <a:latin typeface="sans serif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4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FA48-8FF2-4DDE-A4B7-BBBCDDCA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ns serif"/>
                <a:ea typeface="+mj-ea"/>
                <a:cs typeface="+mj-cs"/>
              </a:rPr>
              <a:t>     Problem: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 serif"/>
                <a:ea typeface="+mj-ea"/>
                <a:cs typeface="+mj-cs"/>
              </a:rPr>
              <a:t> Patients cross boundaries for health care.</a:t>
            </a:r>
            <a:endParaRPr lang="en-US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A9DC560-3A4D-4BBD-B1C7-4841E6E402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11" y="1542975"/>
            <a:ext cx="5125165" cy="4991797"/>
          </a:xfrm>
        </p:spPr>
      </p:pic>
      <p:pic>
        <p:nvPicPr>
          <p:cNvPr id="8" name="Content Placeholder 7" descr="Diagram, map&#10;&#10;Description automatically generated">
            <a:extLst>
              <a:ext uri="{FF2B5EF4-FFF2-40B4-BE49-F238E27FC236}">
                <a16:creationId xmlns:a16="http://schemas.microsoft.com/office/drawing/2014/main" id="{855D7FE6-9A01-40FB-B82B-26B4586E44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6" y="1564914"/>
            <a:ext cx="4982270" cy="5087060"/>
          </a:xfr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B5BCD59-81B0-4203-ADA0-3D6A87378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8" y="5224920"/>
            <a:ext cx="869754" cy="1267955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4BBCCAEA-91DB-4319-8865-DD642DF2D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78278"/>
            <a:ext cx="744006" cy="1278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75A81E-E9D2-4B88-B3D8-5FB14AD9E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76" y="2178410"/>
            <a:ext cx="381053" cy="8287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3B11D-0FBF-4EA3-9142-5A4679E4B56E}"/>
              </a:ext>
            </a:extLst>
          </p:cNvPr>
          <p:cNvSpPr txBox="1"/>
          <p:nvPr/>
        </p:nvSpPr>
        <p:spPr>
          <a:xfrm>
            <a:off x="2701271" y="1214135"/>
            <a:ext cx="157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Population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A474B-D3A8-4BF8-B7B3-8C2F179F5E34}"/>
              </a:ext>
            </a:extLst>
          </p:cNvPr>
          <p:cNvSpPr txBox="1"/>
          <p:nvPr/>
        </p:nvSpPr>
        <p:spPr>
          <a:xfrm>
            <a:off x="8447581" y="1214135"/>
            <a:ext cx="149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Physicians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5FB571-4440-4CFD-9EF5-90EBA550F081}"/>
              </a:ext>
            </a:extLst>
          </p:cNvPr>
          <p:cNvSpPr txBox="1"/>
          <p:nvPr/>
        </p:nvSpPr>
        <p:spPr>
          <a:xfrm>
            <a:off x="4460455" y="1214135"/>
            <a:ext cx="3676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2002 NM Census Tract Data</a:t>
            </a:r>
          </a:p>
        </p:txBody>
      </p:sp>
    </p:spTree>
    <p:extLst>
      <p:ext uri="{BB962C8B-B14F-4D97-AF65-F5344CB8AC3E}">
        <p14:creationId xmlns:p14="http://schemas.microsoft.com/office/powerpoint/2010/main" val="593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705486"/>
              </p:ext>
            </p:extLst>
          </p:nvPr>
        </p:nvGraphicFramePr>
        <p:xfrm>
          <a:off x="3945121" y="1143000"/>
          <a:ext cx="3886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838080" progId="Equation.3">
                  <p:embed/>
                </p:oleObj>
              </mc:Choice>
              <mc:Fallback>
                <p:oleObj name="Equation" r:id="rId2" imgW="1295280" imgH="83808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121" y="1143000"/>
                        <a:ext cx="3886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53207" y="120602"/>
            <a:ext cx="6816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   Early Solution? Potential Accessibility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/>
              </a:rPr>
              <a:t>One-Step Gravity Model (1SHGM)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4290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Calibri"/>
              </a:rPr>
              <a:t>PA</a:t>
            </a:r>
            <a:r>
              <a:rPr lang="en-US" sz="2800" i="1" baseline="-25000" dirty="0" err="1">
                <a:solidFill>
                  <a:prstClr val="black"/>
                </a:solidFill>
                <a:latin typeface="Calibri"/>
              </a:rPr>
              <a:t>j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= Potential accessibility for Census Tract, Zip Code,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1" y="3952220"/>
            <a:ext cx="834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Calibri"/>
              </a:rPr>
              <a:t>Pop</a:t>
            </a:r>
            <a:r>
              <a:rPr lang="en-US" sz="280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= Population of a Census Tract, Zip Code, etc.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417200"/>
            <a:ext cx="885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Calibri"/>
              </a:rPr>
              <a:t>Prov</a:t>
            </a:r>
            <a:r>
              <a:rPr lang="en-US" sz="280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= Number of Providers / Facilities in Census Tract, etc.</a:t>
            </a:r>
          </a:p>
        </p:txBody>
      </p:sp>
      <p:pic>
        <p:nvPicPr>
          <p:cNvPr id="1234" name="Picture 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81494"/>
            <a:ext cx="5726430" cy="12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38138-BE46-47C4-BCAC-15D9F1C9E478}"/>
              </a:ext>
            </a:extLst>
          </p:cNvPr>
          <p:cNvSpPr txBox="1"/>
          <p:nvPr/>
        </p:nvSpPr>
        <p:spPr>
          <a:xfrm>
            <a:off x="757903" y="6183400"/>
            <a:ext cx="1040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Note:</a:t>
            </a:r>
            <a:r>
              <a:rPr lang="en-US" dirty="0"/>
              <a:t> Developed  by DGR, UNM for the NM HPC (1998-2002) - Rule-Based, Hierarchical-Zonal (NM SJM 1996)</a:t>
            </a:r>
          </a:p>
        </p:txBody>
      </p:sp>
    </p:spTree>
    <p:extLst>
      <p:ext uri="{BB962C8B-B14F-4D97-AF65-F5344CB8AC3E}">
        <p14:creationId xmlns:p14="http://schemas.microsoft.com/office/powerpoint/2010/main" val="17665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B157A-A316-44D7-9DB6-22A8BD15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07" y="357571"/>
            <a:ext cx="4954553" cy="10715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sans serif"/>
              </a:rPr>
              <a:t>A one-step gravity model is a possible solution.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35ADF0E-FA0E-454F-8026-BED98E71D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47" y="357571"/>
            <a:ext cx="5685714" cy="6142857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AAECCCA-AF0E-451E-AFED-52ABA19DF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1429087"/>
            <a:ext cx="5513360" cy="3257895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AB5468F5-BE74-4D35-852F-2D92E45FC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87" y="4440661"/>
            <a:ext cx="1622373" cy="2113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D903C6-4A12-452E-BD82-27B3BD5D5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230" y="5743661"/>
            <a:ext cx="364753" cy="793338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C63DC60-93B6-44AB-8BDF-6D7E5BDA0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71" y="4787964"/>
            <a:ext cx="1813813" cy="17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33FE-8D9E-4C7E-A522-36C2AB4A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65" y="3386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sans serif"/>
              </a:rPr>
              <a:t>Two-step gravity models are recent developments.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BF19B-C3CD-4F45-9555-D88412280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sans serif"/>
              </a:rPr>
              <a:t>Two-step models a special case of one-step models (Wang 2017).</a:t>
            </a:r>
          </a:p>
          <a:p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Conceptual separation of supply (physicians) and demand (population) to measure accessibility.</a:t>
            </a:r>
          </a:p>
          <a:p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GIS, geocoding, and digital road networks have facilitated use. </a:t>
            </a:r>
          </a:p>
          <a:p>
            <a:pPr marL="0" indent="0">
              <a:buNone/>
            </a:pPr>
            <a:endParaRPr lang="en-US" sz="3000" dirty="0">
              <a:latin typeface="sans serif"/>
            </a:endParaRPr>
          </a:p>
          <a:p>
            <a:r>
              <a:rPr lang="en-US" sz="3000" dirty="0">
                <a:latin typeface="sans serif"/>
              </a:rPr>
              <a:t>Many two-step models have been developed and compared.</a:t>
            </a:r>
          </a:p>
        </p:txBody>
      </p:sp>
    </p:spTree>
    <p:extLst>
      <p:ext uri="{BB962C8B-B14F-4D97-AF65-F5344CB8AC3E}">
        <p14:creationId xmlns:p14="http://schemas.microsoft.com/office/powerpoint/2010/main" val="149901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1F7AD-29A3-4635-9F73-817800B5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17" y="365125"/>
            <a:ext cx="10791753" cy="159619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sans serif"/>
              </a:rPr>
              <a:t>More Recent Solution?</a:t>
            </a:r>
            <a:br>
              <a:rPr lang="en-US" sz="3000" b="1" dirty="0">
                <a:latin typeface="sans serif"/>
              </a:rPr>
            </a:br>
            <a:r>
              <a:rPr lang="en-US" sz="3000" b="1" dirty="0">
                <a:latin typeface="sans serif"/>
              </a:rPr>
              <a:t>Generalized Two-Step Floating Catchment Area Model (G2SFCA)</a:t>
            </a:r>
            <a:br>
              <a:rPr lang="en-US" sz="3000" b="1" dirty="0">
                <a:latin typeface="sans serif"/>
              </a:rPr>
            </a:br>
            <a:r>
              <a:rPr lang="en-US" sz="2400" dirty="0">
                <a:latin typeface="sans serif"/>
              </a:rPr>
              <a:t>From Wang 2017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CDC0A-73EB-4499-A5D4-4B2D9050F1E5}"/>
              </a:ext>
            </a:extLst>
          </p:cNvPr>
          <p:cNvSpPr txBox="1"/>
          <p:nvPr/>
        </p:nvSpPr>
        <p:spPr>
          <a:xfrm>
            <a:off x="2376522" y="4058315"/>
            <a:ext cx="85476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sans serif"/>
              </a:rPr>
              <a:t>A</a:t>
            </a:r>
            <a:r>
              <a:rPr lang="en-US" sz="2800" i="1" baseline="-25000" dirty="0" err="1">
                <a:latin typeface="sans serif"/>
              </a:rPr>
              <a:t>j</a:t>
            </a:r>
            <a:r>
              <a:rPr lang="en-US" sz="2800" baseline="-25000" dirty="0">
                <a:latin typeface="sans serif"/>
              </a:rPr>
              <a:t> </a:t>
            </a:r>
            <a:r>
              <a:rPr lang="en-US" sz="2800" dirty="0">
                <a:latin typeface="sans serif"/>
              </a:rPr>
              <a:t>– Accessibility at location </a:t>
            </a:r>
            <a:r>
              <a:rPr lang="en-US" sz="2800" i="1" dirty="0" err="1">
                <a:latin typeface="sans serif"/>
              </a:rPr>
              <a:t>i</a:t>
            </a:r>
            <a:endParaRPr lang="en-US" sz="2800" i="1" dirty="0">
              <a:latin typeface="sans serif"/>
            </a:endParaRPr>
          </a:p>
          <a:p>
            <a:r>
              <a:rPr lang="en-US" sz="2800" i="1" dirty="0" err="1">
                <a:latin typeface="sans serif"/>
              </a:rPr>
              <a:t>S</a:t>
            </a:r>
            <a:r>
              <a:rPr lang="en-US" sz="2800" i="1" baseline="-25000" dirty="0" err="1">
                <a:latin typeface="sans serif"/>
              </a:rPr>
              <a:t>j</a:t>
            </a:r>
            <a:r>
              <a:rPr lang="en-US" sz="2800" dirty="0">
                <a:latin typeface="sans serif"/>
              </a:rPr>
              <a:t> – Supply (number of physicians) or facility</a:t>
            </a:r>
          </a:p>
          <a:p>
            <a:r>
              <a:rPr lang="en-US" sz="2800" dirty="0">
                <a:latin typeface="sans serif"/>
              </a:rPr>
              <a:t>P</a:t>
            </a:r>
            <a:r>
              <a:rPr lang="en-US" sz="2800" i="1" baseline="-25000" dirty="0">
                <a:latin typeface="sans serif"/>
              </a:rPr>
              <a:t>k</a:t>
            </a:r>
            <a:r>
              <a:rPr lang="en-US" sz="2800" dirty="0">
                <a:latin typeface="sans serif"/>
              </a:rPr>
              <a:t> – Demand (population) size at spatial unit </a:t>
            </a:r>
            <a:r>
              <a:rPr lang="en-US" sz="2800" i="1" dirty="0">
                <a:latin typeface="sans serif"/>
              </a:rPr>
              <a:t>k</a:t>
            </a:r>
          </a:p>
          <a:p>
            <a:r>
              <a:rPr lang="en-US" sz="2800" i="1" dirty="0" err="1">
                <a:latin typeface="sans serif"/>
              </a:rPr>
              <a:t>d</a:t>
            </a:r>
            <a:r>
              <a:rPr lang="en-US" sz="2800" i="1" baseline="-25000" dirty="0" err="1">
                <a:latin typeface="sans serif"/>
              </a:rPr>
              <a:t>ij</a:t>
            </a:r>
            <a:r>
              <a:rPr lang="en-US" sz="2800" baseline="-25000" dirty="0">
                <a:latin typeface="sans serif"/>
              </a:rPr>
              <a:t> </a:t>
            </a:r>
            <a:r>
              <a:rPr lang="en-US" sz="2800" dirty="0">
                <a:latin typeface="sans serif"/>
              </a:rPr>
              <a:t>– Travel cost measured by travel time or distance</a:t>
            </a:r>
          </a:p>
          <a:p>
            <a:r>
              <a:rPr lang="en-US" sz="2800" i="1" dirty="0">
                <a:latin typeface="sans serif"/>
              </a:rPr>
              <a:t>f</a:t>
            </a:r>
            <a:r>
              <a:rPr lang="en-US" sz="2800" dirty="0">
                <a:latin typeface="sans serif"/>
              </a:rPr>
              <a:t> – Distance decay function (exponential, gaussian, etc.)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B6595C-4148-4A3F-B7CF-6FEAE7C93F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1827" y="2195011"/>
                <a:ext cx="7154793" cy="184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f>
                        <m:f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∑</m:t>
                              </m:r>
                            </m:e>
                            <m:sub>
                              <m:argPr>
                                <m:argSz m:val="-1"/>
                              </m:argPr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B6595C-4148-4A3F-B7CF-6FEAE7C93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1827" y="2195011"/>
                <a:ext cx="7154793" cy="18461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73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3CF5-E8F8-41C2-B293-E2FDA0F3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332721"/>
            <a:ext cx="52578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sans serif"/>
              </a:rPr>
              <a:t>A two-step gravity model is another possible solution.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605E1CCA-D9D0-45D0-AF66-7911FC923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5" y="332721"/>
            <a:ext cx="5901253" cy="61925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42E371-C951-433B-9884-BFE482B6C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362" y="5759915"/>
            <a:ext cx="351891" cy="765364"/>
          </a:xfrm>
          <a:prstGeom prst="rect">
            <a:avLst/>
          </a:prstGeom>
        </p:spPr>
      </p:pic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69683610-1BA6-4C5F-8D9B-D67D25FFE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17" y="4459878"/>
            <a:ext cx="1435007" cy="1887134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B653EA50-3AAA-4C3A-AF55-D978D77EF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0" y="1658284"/>
            <a:ext cx="5354723" cy="2626845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26B3CEB-0B79-425E-8249-3C7192106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03" y="4459878"/>
            <a:ext cx="2006549" cy="19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8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722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Sabns serif</vt:lpstr>
      <vt:lpstr>sans serif</vt:lpstr>
      <vt:lpstr>Office Theme</vt:lpstr>
      <vt:lpstr>Equation</vt:lpstr>
      <vt:lpstr>Comparing Health Care Accessibility Gravity Models  </vt:lpstr>
      <vt:lpstr>Movement is a key concept for geographic inquiry.</vt:lpstr>
      <vt:lpstr>Gravity models measure spatial Interaction.</vt:lpstr>
      <vt:lpstr>     Problem: Patients cross boundaries for health care.</vt:lpstr>
      <vt:lpstr>PowerPoint Presentation</vt:lpstr>
      <vt:lpstr>A one-step gravity model is a possible solution.</vt:lpstr>
      <vt:lpstr>Two-step gravity models are recent developments.</vt:lpstr>
      <vt:lpstr>More Recent Solution? Generalized Two-Step Floating Catchment Area Model (G2SFCA) From Wang 2017</vt:lpstr>
      <vt:lpstr>A two-step gravity model is another possible solution.</vt:lpstr>
      <vt:lpstr>Are the results from a one-step and two-step models statistically similar or different?</vt:lpstr>
      <vt:lpstr>All models are wrong, but some are useful. From G. Box 1976 and 1987</vt:lpstr>
      <vt:lpstr>Selected Citations from Literature 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Health Care Accessibility Gravity Models</dc:title>
  <dc:creator>Larry Spear</dc:creator>
  <cp:lastModifiedBy>Larry Spear</cp:lastModifiedBy>
  <cp:revision>191</cp:revision>
  <dcterms:created xsi:type="dcterms:W3CDTF">2021-11-05T02:17:24Z</dcterms:created>
  <dcterms:modified xsi:type="dcterms:W3CDTF">2022-07-03T22:39:26Z</dcterms:modified>
</cp:coreProperties>
</file>