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94" r:id="rId9"/>
    <p:sldId id="265" r:id="rId10"/>
    <p:sldId id="293" r:id="rId11"/>
    <p:sldId id="268" r:id="rId12"/>
    <p:sldId id="269" r:id="rId13"/>
    <p:sldId id="270" r:id="rId14"/>
    <p:sldId id="271" r:id="rId15"/>
    <p:sldId id="292" r:id="rId16"/>
    <p:sldId id="29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0" r:id="rId27"/>
    <p:sldId id="281" r:id="rId28"/>
    <p:sldId id="290" r:id="rId29"/>
    <p:sldId id="289" r:id="rId30"/>
    <p:sldId id="285" r:id="rId31"/>
    <p:sldId id="286" r:id="rId32"/>
    <p:sldId id="287" r:id="rId33"/>
    <p:sldId id="288" r:id="rId34"/>
    <p:sldId id="28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B98-5361-4343-B6EB-89EA220A9BA9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4C4C-4ECB-4CB4-A853-E78BB09A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8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B98-5361-4343-B6EB-89EA220A9BA9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4C4C-4ECB-4CB4-A853-E78BB09A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1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B98-5361-4343-B6EB-89EA220A9BA9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4C4C-4ECB-4CB4-A853-E78BB09A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8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B98-5361-4343-B6EB-89EA220A9BA9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4C4C-4ECB-4CB4-A853-E78BB09A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1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B98-5361-4343-B6EB-89EA220A9BA9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4C4C-4ECB-4CB4-A853-E78BB09A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9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B98-5361-4343-B6EB-89EA220A9BA9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4C4C-4ECB-4CB4-A853-E78BB09A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1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B98-5361-4343-B6EB-89EA220A9BA9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4C4C-4ECB-4CB4-A853-E78BB09A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5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B98-5361-4343-B6EB-89EA220A9BA9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4C4C-4ECB-4CB4-A853-E78BB09A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8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B98-5361-4343-B6EB-89EA220A9BA9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4C4C-4ECB-4CB4-A853-E78BB09A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95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B98-5361-4343-B6EB-89EA220A9BA9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4C4C-4ECB-4CB4-A853-E78BB09A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4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6B98-5361-4343-B6EB-89EA220A9BA9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4C4C-4ECB-4CB4-A853-E78BB09A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2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66B98-5361-4343-B6EB-89EA220A9BA9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24C4C-4ECB-4CB4-A853-E78BB09A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3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848600" cy="2152651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Geographic Access to Family Practice Physicians in New Mexico: Exploratory Spatial Analysis</a:t>
            </a:r>
            <a:br>
              <a:rPr lang="en-US" sz="4000" b="1" dirty="0" smtClean="0"/>
            </a:br>
            <a:r>
              <a:rPr lang="en-US" sz="2000" dirty="0" smtClean="0"/>
              <a:t>Prepared for: Geography 580L (Spatial Statistics)</a:t>
            </a:r>
            <a:br>
              <a:rPr lang="en-US" sz="2000" dirty="0" smtClean="0"/>
            </a:br>
            <a:r>
              <a:rPr lang="en-US" sz="2000" dirty="0" smtClean="0"/>
              <a:t>Spring Semester, 2017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Larry Spear M.A., GISP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Sr. Research Scientist (Ret.)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Division of Government Research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University of New Mexico 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http://www.unm.edu/~lspear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14800" y="5943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Version </a:t>
            </a:r>
            <a:r>
              <a:rPr lang="en-US" dirty="0" smtClean="0">
                <a:solidFill>
                  <a:srgbClr val="C00000"/>
                </a:solidFill>
              </a:rPr>
              <a:t>2.3 </a:t>
            </a:r>
            <a:r>
              <a:rPr lang="en-US" dirty="0" smtClean="0">
                <a:solidFill>
                  <a:srgbClr val="C00000"/>
                </a:solidFill>
              </a:rPr>
              <a:t>–  </a:t>
            </a:r>
            <a:r>
              <a:rPr lang="en-US" dirty="0" smtClean="0">
                <a:solidFill>
                  <a:srgbClr val="C00000"/>
                </a:solidFill>
              </a:rPr>
              <a:t>5/3/17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5" y="528232"/>
            <a:ext cx="7659169" cy="58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Analysis Steps using R </a:t>
            </a:r>
            <a:r>
              <a:rPr lang="en-US" sz="3600" dirty="0" smtClean="0"/>
              <a:t>(ArcGIS Pro &amp; QGIS)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Read in data from ArcGIS Pro (R-ArcGIS Bridge)</a:t>
            </a:r>
          </a:p>
          <a:p>
            <a:r>
              <a:rPr lang="en-US" dirty="0" smtClean="0"/>
              <a:t>Create SPDF’s (Spatial Point/Poly Data Frames)</a:t>
            </a:r>
          </a:p>
          <a:p>
            <a:r>
              <a:rPr lang="en-US" dirty="0" smtClean="0"/>
              <a:t>Examine data and make test plots (R maps)</a:t>
            </a:r>
          </a:p>
          <a:p>
            <a:r>
              <a:rPr lang="en-US" dirty="0" smtClean="0"/>
              <a:t>Subset data (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tract centroids</a:t>
            </a:r>
            <a:r>
              <a:rPr lang="en-US" dirty="0" smtClean="0"/>
              <a:t>) for gravity model </a:t>
            </a:r>
          </a:p>
          <a:p>
            <a:r>
              <a:rPr lang="en-US" dirty="0" smtClean="0"/>
              <a:t>Run the gravity model and plot (R &amp; Arc Map) results</a:t>
            </a:r>
          </a:p>
          <a:p>
            <a:r>
              <a:rPr lang="en-US" dirty="0" smtClean="0"/>
              <a:t>Merge gravity model results (point &amp; poly) with Census ACS data</a:t>
            </a:r>
          </a:p>
          <a:p>
            <a:r>
              <a:rPr lang="en-US" dirty="0" smtClean="0"/>
              <a:t>ArcGIS Pro Exploratory Regression</a:t>
            </a:r>
          </a:p>
          <a:p>
            <a:r>
              <a:rPr lang="en-US" dirty="0" smtClean="0"/>
              <a:t>Perform R OLS ( diagnostics and Moran’s I) </a:t>
            </a:r>
          </a:p>
          <a:p>
            <a:r>
              <a:rPr lang="en-US" dirty="0" smtClean="0"/>
              <a:t>Perform R GWR (diagnostic maps with QGIS &amp; ArcGIS Pro) </a:t>
            </a:r>
            <a:r>
              <a:rPr lang="en-US" b="1" dirty="0" smtClean="0"/>
              <a:t>Note:</a:t>
            </a:r>
            <a:r>
              <a:rPr lang="en-US" dirty="0" smtClean="0"/>
              <a:t> R - merge and </a:t>
            </a:r>
            <a:r>
              <a:rPr lang="en-US" dirty="0" err="1" smtClean="0"/>
              <a:t>cbind</a:t>
            </a:r>
            <a:r>
              <a:rPr lang="en-US" dirty="0" smtClean="0"/>
              <a:t> back to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tract polygons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15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Geography_Stuff\Geog580L_17\Project\Images\CT_Centroids_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4706006" cy="619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3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DGR Gravity Model (R Version)</a:t>
            </a:r>
            <a:endParaRPr lang="en-US" sz="3600" b="1" dirty="0"/>
          </a:p>
        </p:txBody>
      </p:sp>
      <p:pic>
        <p:nvPicPr>
          <p:cNvPr id="3074" name="Picture 2" descr="C:\Geography_Stuff\Geog580L_17\Project\Images\GravModH_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45475"/>
            <a:ext cx="8602275" cy="508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632682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Note:</a:t>
            </a:r>
            <a:r>
              <a:rPr lang="en-US" dirty="0" smtClean="0"/>
              <a:t> Nested for loops, no attach for </a:t>
            </a:r>
            <a:r>
              <a:rPr lang="en-US" dirty="0" err="1" smtClean="0"/>
              <a:t>spdf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562000" cy="5624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5702596"/>
            <a:ext cx="375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Note:</a:t>
            </a:r>
            <a:r>
              <a:rPr lang="en-US" dirty="0" smtClean="0"/>
              <a:t> Hard to control class breaks in 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5461445" cy="57515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304800"/>
            <a:ext cx="4943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Gravity Model Results (ArcGIS Pro)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93" y="4114800"/>
            <a:ext cx="1978486" cy="237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44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4800"/>
            <a:ext cx="5077534" cy="724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6074"/>
            <a:ext cx="8477481" cy="45164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068989"/>
            <a:ext cx="8854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</a:t>
            </a:r>
            <a:r>
              <a:rPr lang="en-US" dirty="0" smtClean="0"/>
              <a:t> Geographic (socio-economic) data are rarely normally distributed even after transform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 Gravity Model Results (</a:t>
            </a:r>
            <a:r>
              <a:rPr lang="en-US" dirty="0" err="1" smtClean="0"/>
              <a:t>gmratio</a:t>
            </a:r>
            <a:r>
              <a:rPr lang="en-US" dirty="0" smtClean="0"/>
              <a:t> to </a:t>
            </a:r>
            <a:r>
              <a:rPr lang="en-US" dirty="0" err="1" smtClean="0"/>
              <a:t>ln_gmratio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7990685" cy="4149670"/>
          </a:xfrm>
        </p:spPr>
      </p:pic>
    </p:spTree>
    <p:extLst>
      <p:ext uri="{BB962C8B-B14F-4D97-AF65-F5344CB8AC3E}">
        <p14:creationId xmlns:p14="http://schemas.microsoft.com/office/powerpoint/2010/main" val="282195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ArcGIS Pro – Exploratory Regression</a:t>
            </a:r>
            <a:br>
              <a:rPr lang="en-US" sz="4000" dirty="0" smtClean="0"/>
            </a:br>
            <a:r>
              <a:rPr lang="en-US" sz="2200" dirty="0" err="1" smtClean="0"/>
              <a:t>lnGMRatio</a:t>
            </a:r>
            <a:r>
              <a:rPr lang="en-US" sz="2200" dirty="0" smtClean="0"/>
              <a:t> = -</a:t>
            </a:r>
            <a:r>
              <a:rPr lang="en-US" sz="2200" dirty="0" err="1" smtClean="0"/>
              <a:t>House_Avg</a:t>
            </a:r>
            <a:r>
              <a:rPr lang="en-US" sz="2200" dirty="0" smtClean="0"/>
              <a:t>  +</a:t>
            </a:r>
            <a:r>
              <a:rPr lang="en-US" sz="2200" dirty="0" err="1" smtClean="0"/>
              <a:t>PerCapita_Inc</a:t>
            </a:r>
            <a:r>
              <a:rPr lang="en-US" sz="2200" dirty="0" smtClean="0"/>
              <a:t>  +White  +</a:t>
            </a:r>
            <a:r>
              <a:rPr lang="en-US" sz="2200" dirty="0" err="1" smtClean="0"/>
              <a:t>HispLat</a:t>
            </a:r>
            <a:endParaRPr lang="en-US" sz="2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5532892" cy="5155649"/>
          </a:xfrm>
        </p:spPr>
      </p:pic>
    </p:spTree>
    <p:extLst>
      <p:ext uri="{BB962C8B-B14F-4D97-AF65-F5344CB8AC3E}">
        <p14:creationId xmlns:p14="http://schemas.microsoft.com/office/powerpoint/2010/main" val="171113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– OLS Results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15507" cy="5029902"/>
          </a:xfrm>
        </p:spPr>
      </p:pic>
    </p:spTree>
    <p:extLst>
      <p:ext uri="{BB962C8B-B14F-4D97-AF65-F5344CB8AC3E}">
        <p14:creationId xmlns:p14="http://schemas.microsoft.com/office/powerpoint/2010/main" val="40418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Project originally prepared by the Division of Government Research at the University of New Mexico (</a:t>
            </a:r>
            <a:r>
              <a:rPr lang="en-US" b="1" dirty="0" smtClean="0"/>
              <a:t>DGR, UNM</a:t>
            </a:r>
            <a:r>
              <a:rPr lang="en-US" dirty="0" smtClean="0"/>
              <a:t>) for the New Mexico Health Policy Commission (</a:t>
            </a:r>
            <a:r>
              <a:rPr lang="en-US" b="1" dirty="0" smtClean="0"/>
              <a:t>NM HPC</a:t>
            </a:r>
            <a:r>
              <a:rPr lang="en-US" dirty="0" smtClean="0"/>
              <a:t>).</a:t>
            </a:r>
          </a:p>
          <a:p>
            <a:r>
              <a:rPr lang="en-US" dirty="0" smtClean="0"/>
              <a:t>Most of </a:t>
            </a:r>
            <a:r>
              <a:rPr lang="en-US" b="1" dirty="0" smtClean="0"/>
              <a:t>GIS</a:t>
            </a:r>
            <a:r>
              <a:rPr lang="en-US" dirty="0" smtClean="0"/>
              <a:t> work done under contract as part of a larger body of data management work and special reports including Hospital Inpatient Discharge Data (</a:t>
            </a:r>
            <a:r>
              <a:rPr lang="en-US" b="1" dirty="0" smtClean="0"/>
              <a:t>HIDD</a:t>
            </a:r>
            <a:r>
              <a:rPr lang="en-US" dirty="0" smtClean="0"/>
              <a:t>) from 1998 to 2002.</a:t>
            </a:r>
          </a:p>
          <a:p>
            <a:r>
              <a:rPr lang="en-US" dirty="0" smtClean="0"/>
              <a:t> </a:t>
            </a:r>
            <a:r>
              <a:rPr lang="en-US" dirty="0" smtClean="0"/>
              <a:t>No formal </a:t>
            </a:r>
            <a:r>
              <a:rPr lang="en-US" dirty="0" smtClean="0"/>
              <a:t>academic publication </a:t>
            </a:r>
            <a:r>
              <a:rPr lang="en-US" dirty="0" smtClean="0"/>
              <a:t>(NM HPC Quick </a:t>
            </a:r>
            <a:r>
              <a:rPr lang="en-US" dirty="0" smtClean="0"/>
              <a:t>Facts).</a:t>
            </a:r>
          </a:p>
          <a:p>
            <a:r>
              <a:rPr lang="en-US" dirty="0" smtClean="0"/>
              <a:t>Used both </a:t>
            </a:r>
            <a:r>
              <a:rPr lang="en-US" b="1" dirty="0" smtClean="0"/>
              <a:t>SAS</a:t>
            </a:r>
            <a:r>
              <a:rPr lang="en-US" dirty="0" smtClean="0"/>
              <a:t> (Statistical Analysis System) and </a:t>
            </a:r>
            <a:r>
              <a:rPr lang="en-US" b="1" dirty="0" smtClean="0"/>
              <a:t>ArcGIS</a:t>
            </a:r>
            <a:r>
              <a:rPr lang="en-US" dirty="0" smtClean="0"/>
              <a:t> in combination (dBase file transfer).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Note:</a:t>
            </a:r>
            <a:r>
              <a:rPr lang="en-US" dirty="0" smtClean="0"/>
              <a:t> SAS had data set (data frame) since 1970s.</a:t>
            </a:r>
          </a:p>
        </p:txBody>
      </p:sp>
    </p:spTree>
    <p:extLst>
      <p:ext uri="{BB962C8B-B14F-4D97-AF65-F5344CB8AC3E}">
        <p14:creationId xmlns:p14="http://schemas.microsoft.com/office/powerpoint/2010/main" val="35267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 – OLS Diagnostics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310453"/>
            <a:ext cx="4246838" cy="25892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5" y="1292060"/>
            <a:ext cx="4246838" cy="2589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3829167"/>
            <a:ext cx="4246838" cy="2589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33" y="3865550"/>
            <a:ext cx="4246838" cy="258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4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prstClr val="black"/>
                </a:solidFill>
              </a:rPr>
              <a:t>R – OLS Diagnostics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4246838" cy="25892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59" y="4114800"/>
            <a:ext cx="4246838" cy="2589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30799"/>
            <a:ext cx="4246838" cy="2589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120055"/>
            <a:ext cx="4246838" cy="258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 – Residual Spatial Autocorrelation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1142999"/>
            <a:ext cx="4914062" cy="38391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010807"/>
            <a:ext cx="5270918" cy="170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R – </a:t>
            </a:r>
            <a:r>
              <a:rPr lang="en-US" dirty="0" smtClean="0">
                <a:solidFill>
                  <a:prstClr val="black"/>
                </a:solidFill>
              </a:rPr>
              <a:t>GWR </a:t>
            </a:r>
            <a:r>
              <a:rPr lang="en-US" dirty="0">
                <a:solidFill>
                  <a:prstClr val="black"/>
                </a:solidFill>
              </a:rPr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7492458" cy="5461444"/>
          </a:xfrm>
        </p:spPr>
      </p:pic>
    </p:spTree>
    <p:extLst>
      <p:ext uri="{BB962C8B-B14F-4D97-AF65-F5344CB8AC3E}">
        <p14:creationId xmlns:p14="http://schemas.microsoft.com/office/powerpoint/2010/main" val="42299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prstClr val="black"/>
                </a:solidFill>
              </a:rPr>
              <a:t>R – Residual Spatial Autocorrelation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1"/>
            <a:ext cx="5473448" cy="39730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78" y="5055384"/>
            <a:ext cx="5344271" cy="173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15757"/>
            <a:ext cx="50292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27" y="3048000"/>
            <a:ext cx="6779419" cy="319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8" y="1915211"/>
            <a:ext cx="1898523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6136" y="533400"/>
            <a:ext cx="5883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QGIS Makes Better Maps than 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299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690265"/>
            <a:ext cx="4509764" cy="4629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682" y="3592640"/>
            <a:ext cx="2534004" cy="1360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2233" y="2286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GWR – Residuals (</a:t>
            </a:r>
            <a:r>
              <a:rPr lang="en-US" sz="2400" b="1" dirty="0" err="1" smtClean="0"/>
              <a:t>Stud_resid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2050" name="Picture 2" descr="C:\Geography_Stuff\Geog580L_17\Project\Images\StudResid_Moran_V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708" y="4953000"/>
            <a:ext cx="5344271" cy="173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8723" y="609600"/>
            <a:ext cx="307520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Blue  and Green over-predict,</a:t>
            </a:r>
          </a:p>
          <a:p>
            <a:r>
              <a:rPr lang="en-US" dirty="0"/>
              <a:t> </a:t>
            </a:r>
            <a:r>
              <a:rPr lang="en-US" dirty="0" smtClean="0"/>
              <a:t>  enough physicians under</a:t>
            </a:r>
          </a:p>
          <a:p>
            <a:r>
              <a:rPr lang="en-US" dirty="0"/>
              <a:t> </a:t>
            </a:r>
            <a:r>
              <a:rPr lang="en-US" dirty="0" smtClean="0"/>
              <a:t>   used by population?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- Yellow good predictions, </a:t>
            </a:r>
          </a:p>
          <a:p>
            <a:r>
              <a:rPr lang="en-US" dirty="0"/>
              <a:t> </a:t>
            </a:r>
            <a:r>
              <a:rPr lang="en-US" dirty="0" smtClean="0"/>
              <a:t>   adequate number of</a:t>
            </a:r>
          </a:p>
          <a:p>
            <a:r>
              <a:rPr lang="en-US" dirty="0"/>
              <a:t> </a:t>
            </a:r>
            <a:r>
              <a:rPr lang="en-US" dirty="0" smtClean="0"/>
              <a:t>   physicians?</a:t>
            </a:r>
          </a:p>
          <a:p>
            <a:endParaRPr lang="en-US" dirty="0"/>
          </a:p>
          <a:p>
            <a:r>
              <a:rPr lang="en-US" dirty="0" smtClean="0"/>
              <a:t>- Red Orange under-predicted,</a:t>
            </a:r>
          </a:p>
          <a:p>
            <a:r>
              <a:rPr lang="en-US" dirty="0" smtClean="0"/>
              <a:t>   not enough physicians?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410200"/>
            <a:ext cx="1366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Lower </a:t>
            </a:r>
          </a:p>
          <a:p>
            <a:r>
              <a:rPr lang="en-US" dirty="0" smtClean="0"/>
              <a:t>Moran’s I</a:t>
            </a:r>
          </a:p>
          <a:p>
            <a:r>
              <a:rPr lang="en-US" dirty="0" smtClean="0"/>
              <a:t>Less</a:t>
            </a:r>
          </a:p>
          <a:p>
            <a:r>
              <a:rPr lang="en-US" dirty="0" smtClean="0"/>
              <a:t>Clustered  </a:t>
            </a:r>
            <a:r>
              <a:rPr lang="en-US" b="1" dirty="0" smtClean="0">
                <a:solidFill>
                  <a:srgbClr val="FF0000"/>
                </a:solidFill>
              </a:rPr>
              <a:t>-&gt;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2068" y="304800"/>
            <a:ext cx="3719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GWR – Local R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(Local_R2)</a:t>
            </a:r>
            <a:endParaRPr lang="en-US" sz="2400" b="1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07" y="850649"/>
            <a:ext cx="5438582" cy="5637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957" y="5026654"/>
            <a:ext cx="1770945" cy="16347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1002268"/>
            <a:ext cx="185877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-Better fit high</a:t>
            </a:r>
          </a:p>
          <a:p>
            <a:r>
              <a:rPr lang="en-US" dirty="0" smtClean="0"/>
              <a:t>  population</a:t>
            </a:r>
          </a:p>
          <a:p>
            <a:r>
              <a:rPr lang="en-US" dirty="0" smtClean="0"/>
              <a:t>  areas.</a:t>
            </a:r>
          </a:p>
          <a:p>
            <a:endParaRPr lang="en-US" dirty="0"/>
          </a:p>
          <a:p>
            <a:r>
              <a:rPr lang="en-US" dirty="0" smtClean="0"/>
              <a:t>-NW Reservations</a:t>
            </a:r>
          </a:p>
          <a:p>
            <a:r>
              <a:rPr lang="en-US" dirty="0"/>
              <a:t> </a:t>
            </a:r>
            <a:r>
              <a:rPr lang="en-US" dirty="0" smtClean="0"/>
              <a:t> number of</a:t>
            </a:r>
          </a:p>
          <a:p>
            <a:r>
              <a:rPr lang="en-US" dirty="0"/>
              <a:t> </a:t>
            </a:r>
            <a:r>
              <a:rPr lang="en-US" dirty="0" smtClean="0"/>
              <a:t> physicians not</a:t>
            </a:r>
          </a:p>
          <a:p>
            <a:r>
              <a:rPr lang="en-US" dirty="0"/>
              <a:t> </a:t>
            </a:r>
            <a:r>
              <a:rPr lang="en-US" dirty="0" smtClean="0"/>
              <a:t> available.</a:t>
            </a:r>
          </a:p>
          <a:p>
            <a:endParaRPr lang="en-US" dirty="0"/>
          </a:p>
          <a:p>
            <a:r>
              <a:rPr lang="en-US" dirty="0" smtClean="0"/>
              <a:t>-SE people go to</a:t>
            </a:r>
          </a:p>
          <a:p>
            <a:r>
              <a:rPr lang="en-US" dirty="0"/>
              <a:t> </a:t>
            </a:r>
            <a:r>
              <a:rPr lang="en-US" dirty="0" smtClean="0"/>
              <a:t> Texas for care.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6689"/>
            <a:ext cx="8871109" cy="5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62" y="1752600"/>
            <a:ext cx="8737092" cy="26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685" y="4661338"/>
            <a:ext cx="86083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Special Note:</a:t>
            </a:r>
            <a:r>
              <a:rPr lang="en-US" dirty="0" smtClean="0"/>
              <a:t> - The interpretation of GWR coefficients is based on some understanding of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the underlying processes in the area of study. These interpretations can be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difficult and subjective. However, they can provide new insight for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further study.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83044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Switch to ArcGIS Pro Maps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77906"/>
            <a:ext cx="8823667" cy="3691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0575" y="1015699"/>
            <a:ext cx="642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Note:</a:t>
            </a:r>
            <a:r>
              <a:rPr lang="en-US" sz="2000" dirty="0" smtClean="0"/>
              <a:t> Beta Coefficients very small, problem with QGIS Maps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037229" y="1415809"/>
            <a:ext cx="529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Could redo analysis without transformed </a:t>
            </a:r>
            <a:r>
              <a:rPr lang="en-US" dirty="0" err="1" smtClean="0"/>
              <a:t>GMRatio</a:t>
            </a:r>
            <a:r>
              <a:rPr lang="en-US" dirty="0" smtClean="0"/>
              <a:t> to </a:t>
            </a:r>
            <a:r>
              <a:rPr lang="en-US" dirty="0" err="1" smtClean="0"/>
              <a:t>LN_GMRatio</a:t>
            </a:r>
            <a:r>
              <a:rPr lang="en-US" dirty="0" smtClean="0"/>
              <a:t>  (easier to interpret, maybe next time)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633" y="5905793"/>
            <a:ext cx="8572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Additional Note: </a:t>
            </a:r>
            <a:r>
              <a:rPr lang="en-US" dirty="0" smtClean="0"/>
              <a:t>Linear regression  </a:t>
            </a:r>
            <a:r>
              <a:rPr lang="en-US" u="sng" dirty="0" smtClean="0"/>
              <a:t>does not </a:t>
            </a:r>
            <a:r>
              <a:rPr lang="en-US" dirty="0" smtClean="0"/>
              <a:t>require normally distributed dependent or </a:t>
            </a:r>
          </a:p>
          <a:p>
            <a:r>
              <a:rPr lang="en-US" dirty="0" smtClean="0"/>
              <a:t>Independent variables. However, </a:t>
            </a:r>
            <a:r>
              <a:rPr lang="en-US" dirty="0"/>
              <a:t> </a:t>
            </a:r>
            <a:r>
              <a:rPr lang="en-US" u="sng" dirty="0" smtClean="0"/>
              <a:t>transformations are preferred</a:t>
            </a:r>
            <a:r>
              <a:rPr lang="en-US" dirty="0" smtClean="0"/>
              <a:t> for more accurate results.</a:t>
            </a:r>
          </a:p>
          <a:p>
            <a:r>
              <a:rPr lang="en-US" dirty="0" smtClean="0"/>
              <a:t>The only normality assumption is for resulting residuals (errors).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SAS</a:t>
            </a:r>
            <a:r>
              <a:rPr lang="en-US" dirty="0" smtClean="0"/>
              <a:t> used to program a </a:t>
            </a:r>
            <a:r>
              <a:rPr lang="en-US" b="1" dirty="0" smtClean="0"/>
              <a:t>Gravity Model</a:t>
            </a:r>
            <a:r>
              <a:rPr lang="en-US" dirty="0" smtClean="0"/>
              <a:t> to measure </a:t>
            </a:r>
            <a:r>
              <a:rPr lang="en-US" b="1" dirty="0" smtClean="0"/>
              <a:t>potential</a:t>
            </a:r>
            <a:r>
              <a:rPr lang="en-US" dirty="0" smtClean="0"/>
              <a:t> </a:t>
            </a:r>
            <a:r>
              <a:rPr lang="en-US" b="1" dirty="0" smtClean="0"/>
              <a:t>accessibility</a:t>
            </a:r>
            <a:r>
              <a:rPr lang="en-US" dirty="0" smtClean="0"/>
              <a:t> of patients at a given location to all physicians at other locations. (</a:t>
            </a:r>
            <a:r>
              <a:rPr lang="en-US" b="1" dirty="0" smtClean="0">
                <a:solidFill>
                  <a:srgbClr val="FF0000"/>
                </a:solidFill>
              </a:rPr>
              <a:t>Spatial Interaction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ArcMap </a:t>
            </a:r>
            <a:r>
              <a:rPr lang="en-US" dirty="0" smtClean="0"/>
              <a:t>used to produce map display of results.</a:t>
            </a:r>
          </a:p>
          <a:p>
            <a:r>
              <a:rPr lang="en-US" b="1" u="sng" dirty="0" smtClean="0"/>
              <a:t>Current</a:t>
            </a:r>
            <a:r>
              <a:rPr lang="en-US" dirty="0" smtClean="0"/>
              <a:t> </a:t>
            </a:r>
            <a:r>
              <a:rPr lang="en-US" b="1" u="sng" dirty="0" smtClean="0"/>
              <a:t>project</a:t>
            </a:r>
            <a:r>
              <a:rPr lang="en-US" dirty="0" smtClean="0"/>
              <a:t> </a:t>
            </a:r>
            <a:r>
              <a:rPr lang="en-US" b="1" u="sng" dirty="0" smtClean="0"/>
              <a:t>goals:</a:t>
            </a:r>
            <a:r>
              <a:rPr lang="en-US" dirty="0" smtClean="0"/>
              <a:t> to develop a </a:t>
            </a:r>
            <a:r>
              <a:rPr lang="en-US" b="1" dirty="0"/>
              <a:t>R</a:t>
            </a:r>
            <a:r>
              <a:rPr lang="en-US" b="1" dirty="0" smtClean="0"/>
              <a:t> Script Tool </a:t>
            </a:r>
            <a:r>
              <a:rPr lang="en-US" dirty="0" smtClean="0"/>
              <a:t>to program the </a:t>
            </a:r>
            <a:r>
              <a:rPr lang="en-US" b="1" dirty="0" smtClean="0"/>
              <a:t>Gravity Model </a:t>
            </a:r>
            <a:r>
              <a:rPr lang="en-US" dirty="0" smtClean="0"/>
              <a:t>and display the results on a map entirely within </a:t>
            </a:r>
            <a:r>
              <a:rPr lang="en-US" b="1" dirty="0" smtClean="0"/>
              <a:t>R</a:t>
            </a:r>
            <a:r>
              <a:rPr lang="en-US" dirty="0" smtClean="0"/>
              <a:t> without </a:t>
            </a:r>
            <a:r>
              <a:rPr lang="en-US" b="1" dirty="0" smtClean="0"/>
              <a:t>SAS</a:t>
            </a:r>
            <a:r>
              <a:rPr lang="en-US" dirty="0" smtClean="0"/>
              <a:t>. (</a:t>
            </a:r>
            <a:r>
              <a:rPr lang="en-US" b="1" dirty="0" smtClean="0"/>
              <a:t>QGIS</a:t>
            </a:r>
            <a:r>
              <a:rPr lang="en-US" dirty="0" smtClean="0"/>
              <a:t> and </a:t>
            </a:r>
            <a:r>
              <a:rPr lang="en-US" b="1" dirty="0" smtClean="0"/>
              <a:t>ArcGIS</a:t>
            </a:r>
            <a:r>
              <a:rPr lang="en-US" dirty="0" smtClean="0"/>
              <a:t> </a:t>
            </a:r>
            <a:r>
              <a:rPr lang="en-US" b="1" dirty="0" smtClean="0"/>
              <a:t>Pro</a:t>
            </a:r>
            <a:r>
              <a:rPr lang="en-US" dirty="0" smtClean="0"/>
              <a:t> maps if necessary, Next </a:t>
            </a:r>
            <a:r>
              <a:rPr lang="en-US" b="1" dirty="0" smtClean="0"/>
              <a:t>R</a:t>
            </a:r>
            <a:r>
              <a:rPr lang="en-US" dirty="0" smtClean="0"/>
              <a:t> </a:t>
            </a:r>
            <a:r>
              <a:rPr lang="en-US" b="1" dirty="0" smtClean="0"/>
              <a:t>function</a:t>
            </a:r>
            <a:r>
              <a:rPr lang="en-US" dirty="0" smtClean="0"/>
              <a:t> development)</a:t>
            </a:r>
          </a:p>
          <a:p>
            <a:r>
              <a:rPr lang="en-US" dirty="0" smtClean="0"/>
              <a:t>Also </a:t>
            </a:r>
            <a:r>
              <a:rPr lang="en-US" b="1" dirty="0" smtClean="0"/>
              <a:t>use GWR </a:t>
            </a:r>
            <a:r>
              <a:rPr lang="en-US" dirty="0" smtClean="0"/>
              <a:t>(Geographically Weighted Regression) to evaluate the relationship of gravity model results (dependent var.) to socio-economic data (independent vars.) </a:t>
            </a:r>
            <a:endParaRPr lang="en-US" dirty="0" smtClean="0"/>
          </a:p>
          <a:p>
            <a:r>
              <a:rPr lang="en-US" b="1" dirty="0" smtClean="0"/>
              <a:t>Note:</a:t>
            </a:r>
            <a:r>
              <a:rPr lang="en-US" dirty="0" smtClean="0"/>
              <a:t> Previous developments - ArcGIS Model Builder and Python (</a:t>
            </a:r>
            <a:r>
              <a:rPr lang="en-US" dirty="0" err="1" smtClean="0"/>
              <a:t>ArcPy</a:t>
            </a:r>
            <a:r>
              <a:rPr lang="en-US" dirty="0" smtClean="0"/>
              <a:t>), also QGIS Python (</a:t>
            </a:r>
            <a:r>
              <a:rPr lang="en-US" dirty="0" err="1" smtClean="0"/>
              <a:t>PyQGIS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529" y="14347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GWR </a:t>
            </a:r>
            <a:r>
              <a:rPr lang="en-US" sz="2400" b="1" dirty="0"/>
              <a:t>Coefficient </a:t>
            </a:r>
            <a:r>
              <a:rPr lang="en-US" sz="2400" b="1" dirty="0" smtClean="0"/>
              <a:t>Influence - HOUSEHOLD_AVG – </a:t>
            </a:r>
            <a:r>
              <a:rPr lang="en-US" sz="2400" b="1" dirty="0" smtClean="0">
                <a:solidFill>
                  <a:srgbClr val="FF0000"/>
                </a:solidFill>
              </a:rPr>
              <a:t>Why Different?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91207"/>
            <a:ext cx="5953956" cy="6163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255" y="4994276"/>
            <a:ext cx="1886213" cy="17604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61232" y="588579"/>
            <a:ext cx="24806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Negative coefficients - an inverse relationship, as HOUSEHOLD_AVG increases LN_GMRATIO decreases. Trending to less population per physician.  (</a:t>
            </a:r>
            <a:r>
              <a:rPr lang="en-US" b="1" dirty="0" smtClean="0">
                <a:solidFill>
                  <a:srgbClr val="FF0000"/>
                </a:solidFill>
              </a:rPr>
              <a:t>SF &amp; LA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8529" y="2819400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 coefficients – a direct relationship, as HOUSEHOLD_AVG increases LN_GMRATIO increases . Trending to more population per physician.  (</a:t>
            </a:r>
            <a:r>
              <a:rPr lang="en-US" b="1" dirty="0" smtClean="0">
                <a:solidFill>
                  <a:srgbClr val="FF0000"/>
                </a:solidFill>
              </a:rPr>
              <a:t>ABQ &amp; LC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599" y="218879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GWR Coefficient </a:t>
            </a:r>
            <a:r>
              <a:rPr lang="en-US" sz="2400" b="1" dirty="0" smtClean="0">
                <a:solidFill>
                  <a:prstClr val="black"/>
                </a:solidFill>
              </a:rPr>
              <a:t>Influence – PER_CAPITA_INC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0544"/>
            <a:ext cx="5877745" cy="6106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76" y="4969298"/>
            <a:ext cx="1829056" cy="18176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456" y="688427"/>
            <a:ext cx="2514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Negative coefficients - an inverse relationship, as </a:t>
            </a:r>
            <a:r>
              <a:rPr lang="en-US" dirty="0" smtClean="0">
                <a:solidFill>
                  <a:prstClr val="black"/>
                </a:solidFill>
              </a:rPr>
              <a:t>PER_CAPITA_INC increases </a:t>
            </a:r>
            <a:r>
              <a:rPr lang="en-US" dirty="0">
                <a:solidFill>
                  <a:prstClr val="black"/>
                </a:solidFill>
              </a:rPr>
              <a:t>LN_GMRATIO decreases. Trending to less population per physician</a:t>
            </a:r>
            <a:r>
              <a:rPr lang="en-US" dirty="0" smtClean="0">
                <a:solidFill>
                  <a:prstClr val="black"/>
                </a:solidFill>
              </a:rPr>
              <a:t>. (</a:t>
            </a:r>
            <a:r>
              <a:rPr lang="en-US" b="1" dirty="0" smtClean="0">
                <a:solidFill>
                  <a:srgbClr val="FF0000"/>
                </a:solidFill>
              </a:rPr>
              <a:t>Rural pop. loss, SF &amp; LA gain MDs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456" y="29935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Positive coefficients – a direct relationship, as </a:t>
            </a:r>
            <a:r>
              <a:rPr lang="en-US" dirty="0" smtClean="0">
                <a:solidFill>
                  <a:prstClr val="black"/>
                </a:solidFill>
              </a:rPr>
              <a:t>PER_CAPITA_INC increases </a:t>
            </a:r>
            <a:r>
              <a:rPr lang="en-US" dirty="0">
                <a:solidFill>
                  <a:prstClr val="black"/>
                </a:solidFill>
              </a:rPr>
              <a:t>LN_GMRATIO increases . Trending to more population per physician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SE – go to Texas for care</a:t>
            </a:r>
            <a:r>
              <a:rPr lang="en-US" dirty="0" smtClean="0">
                <a:solidFill>
                  <a:prstClr val="black"/>
                </a:solidFill>
              </a:rPr>
              <a:t>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47935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GWR Coefficient Influence – </a:t>
            </a:r>
            <a:r>
              <a:rPr lang="en-US" sz="2400" b="1" dirty="0" smtClean="0">
                <a:solidFill>
                  <a:prstClr val="black"/>
                </a:solidFill>
              </a:rPr>
              <a:t>WHITE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5441"/>
            <a:ext cx="5934903" cy="6173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896584"/>
            <a:ext cx="1771897" cy="18519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14090" y="614983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Negative coefficients - an inverse relationship, as </a:t>
            </a:r>
            <a:r>
              <a:rPr lang="en-US" dirty="0" smtClean="0">
                <a:solidFill>
                  <a:prstClr val="black"/>
                </a:solidFill>
              </a:rPr>
              <a:t>WHITE  </a:t>
            </a:r>
            <a:r>
              <a:rPr lang="en-US" dirty="0">
                <a:solidFill>
                  <a:prstClr val="black"/>
                </a:solidFill>
              </a:rPr>
              <a:t>increases LN_GMRATIO decreases. Trending to less population per physician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ABQ &amp; LC attract MDs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9780" y="2795544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Positive coefficients – a direct relationship, as </a:t>
            </a:r>
            <a:r>
              <a:rPr lang="en-US" dirty="0" smtClean="0">
                <a:solidFill>
                  <a:prstClr val="black"/>
                </a:solidFill>
              </a:rPr>
              <a:t>WHITE increases </a:t>
            </a:r>
            <a:r>
              <a:rPr lang="en-US" dirty="0">
                <a:solidFill>
                  <a:prstClr val="black"/>
                </a:solidFill>
              </a:rPr>
              <a:t>LN_GMRATIO increases . Trending to more population per physician. 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Rural &amp; SE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0083" y="232799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GWR Coefficient Influence </a:t>
            </a:r>
            <a:r>
              <a:rPr lang="en-US" sz="2400" b="1" dirty="0" smtClean="0">
                <a:solidFill>
                  <a:prstClr val="black"/>
                </a:solidFill>
              </a:rPr>
              <a:t>– HISPLAT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9600"/>
            <a:ext cx="5944430" cy="6163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793" y="4991648"/>
            <a:ext cx="1886213" cy="17604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28134" y="506661"/>
            <a:ext cx="23622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Negative coefficients - an inverse relationship, as </a:t>
            </a:r>
            <a:r>
              <a:rPr lang="en-US" dirty="0" smtClean="0">
                <a:solidFill>
                  <a:prstClr val="black"/>
                </a:solidFill>
              </a:rPr>
              <a:t>HISPLAT increases </a:t>
            </a:r>
            <a:r>
              <a:rPr lang="en-US" dirty="0">
                <a:solidFill>
                  <a:prstClr val="black"/>
                </a:solidFill>
              </a:rPr>
              <a:t>LN_GMRATIO decreases. Trending to less population per </a:t>
            </a:r>
            <a:r>
              <a:rPr lang="en-US" dirty="0" smtClean="0">
                <a:solidFill>
                  <a:prstClr val="black"/>
                </a:solidFill>
              </a:rPr>
              <a:t>physician. (</a:t>
            </a:r>
            <a:r>
              <a:rPr lang="en-US" b="1" dirty="0" smtClean="0">
                <a:solidFill>
                  <a:srgbClr val="FF0000"/>
                </a:solidFill>
              </a:rPr>
              <a:t>N. &amp; W. out-migration, aging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65072" y="2943938"/>
            <a:ext cx="26425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Positive coefficients – a direct relationship, as </a:t>
            </a:r>
            <a:r>
              <a:rPr lang="en-US" dirty="0" smtClean="0">
                <a:solidFill>
                  <a:prstClr val="black"/>
                </a:solidFill>
              </a:rPr>
              <a:t>HISPLAT increases </a:t>
            </a:r>
            <a:r>
              <a:rPr lang="en-US" dirty="0">
                <a:solidFill>
                  <a:prstClr val="black"/>
                </a:solidFill>
              </a:rPr>
              <a:t>LN_GMRATIO increases . Trending to more population per physician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ABQ, SF, not LC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1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Conclusions and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quality</a:t>
            </a:r>
            <a:r>
              <a:rPr lang="en-US" dirty="0" smtClean="0"/>
              <a:t> of the </a:t>
            </a:r>
            <a:r>
              <a:rPr lang="en-US" dirty="0" err="1" smtClean="0"/>
              <a:t>infogroup</a:t>
            </a:r>
            <a:r>
              <a:rPr lang="en-US" dirty="0" smtClean="0"/>
              <a:t> physician </a:t>
            </a:r>
            <a:r>
              <a:rPr lang="en-US" b="1" dirty="0" smtClean="0"/>
              <a:t>data</a:t>
            </a:r>
            <a:r>
              <a:rPr lang="en-US" dirty="0" smtClean="0"/>
              <a:t> may have strongly affected the results – not an accurate count of physicians</a:t>
            </a:r>
            <a:r>
              <a:rPr lang="en-US" dirty="0" smtClean="0"/>
              <a:t>. Census ACS are also just survey estimates!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DGR gravity model </a:t>
            </a:r>
            <a:r>
              <a:rPr lang="en-US" dirty="0" smtClean="0"/>
              <a:t>produced reasonably </a:t>
            </a:r>
            <a:r>
              <a:rPr lang="en-US" b="1" dirty="0" smtClean="0"/>
              <a:t>realistic</a:t>
            </a:r>
            <a:r>
              <a:rPr lang="en-US" dirty="0" smtClean="0"/>
              <a:t> </a:t>
            </a:r>
            <a:r>
              <a:rPr lang="en-US" b="1" dirty="0" smtClean="0"/>
              <a:t>results</a:t>
            </a:r>
            <a:r>
              <a:rPr lang="en-US" dirty="0" smtClean="0"/>
              <a:t> – drive time distance an </a:t>
            </a:r>
            <a:r>
              <a:rPr lang="en-US" b="1" dirty="0" smtClean="0"/>
              <a:t>improvement</a:t>
            </a:r>
            <a:r>
              <a:rPr lang="en-US" dirty="0" smtClean="0"/>
              <a:t>. (</a:t>
            </a:r>
            <a:r>
              <a:rPr lang="en-US" b="1" dirty="0" smtClean="0">
                <a:solidFill>
                  <a:srgbClr val="FF0000"/>
                </a:solidFill>
              </a:rPr>
              <a:t>Next</a:t>
            </a:r>
            <a:r>
              <a:rPr lang="en-US" dirty="0" smtClean="0"/>
              <a:t> – ArcGIS PRO Network O-D Matrix &amp; Python - PANDAS)</a:t>
            </a:r>
          </a:p>
          <a:p>
            <a:r>
              <a:rPr lang="en-US" b="1" dirty="0" smtClean="0"/>
              <a:t>GWR</a:t>
            </a:r>
            <a:r>
              <a:rPr lang="en-US" dirty="0" smtClean="0"/>
              <a:t> produced interesting, and sometimes difficult to explain localized spatial patterns. </a:t>
            </a:r>
            <a:r>
              <a:rPr lang="en-US" b="1" u="sng" dirty="0" smtClean="0"/>
              <a:t>Subjective</a:t>
            </a:r>
            <a:r>
              <a:rPr lang="en-US" b="1" dirty="0" smtClean="0"/>
              <a:t> </a:t>
            </a:r>
            <a:r>
              <a:rPr lang="en-US" b="1" u="sng" dirty="0" smtClean="0"/>
              <a:t>Interpretation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More study to </a:t>
            </a:r>
            <a:r>
              <a:rPr lang="en-US" b="1" dirty="0" smtClean="0"/>
              <a:t>compare DGR gravity model </a:t>
            </a:r>
            <a:r>
              <a:rPr lang="en-US" dirty="0" smtClean="0"/>
              <a:t>to recently developed more elaborate methods (2SFCA, E2SFCA).</a:t>
            </a:r>
          </a:p>
          <a:p>
            <a:r>
              <a:rPr lang="en-US" b="1" dirty="0" smtClean="0"/>
              <a:t>More study </a:t>
            </a:r>
            <a:r>
              <a:rPr lang="en-US" dirty="0" smtClean="0"/>
              <a:t>to reevaluate selection of </a:t>
            </a:r>
            <a:r>
              <a:rPr lang="en-US" b="1" dirty="0" smtClean="0"/>
              <a:t>socio-economic factors </a:t>
            </a:r>
            <a:r>
              <a:rPr lang="en-US" dirty="0" smtClean="0"/>
              <a:t>to use with </a:t>
            </a:r>
            <a:r>
              <a:rPr lang="en-US" dirty="0" smtClean="0"/>
              <a:t>GWR (SES, </a:t>
            </a:r>
            <a:r>
              <a:rPr lang="en-US" dirty="0" err="1" smtClean="0"/>
              <a:t>Esri</a:t>
            </a:r>
            <a:r>
              <a:rPr lang="en-US" dirty="0" smtClean="0"/>
              <a:t> Tapestry) </a:t>
            </a:r>
            <a:r>
              <a:rPr lang="en-US" dirty="0" smtClean="0"/>
              <a:t>– better understand local influences for physician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5615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" y="1028509"/>
            <a:ext cx="9122950" cy="582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416" y="228600"/>
            <a:ext cx="7956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2002 ESRI SWUG (Taos, NM) – Winning Poster</a:t>
            </a:r>
          </a:p>
        </p:txBody>
      </p:sp>
    </p:spTree>
    <p:extLst>
      <p:ext uri="{BB962C8B-B14F-4D97-AF65-F5344CB8AC3E}">
        <p14:creationId xmlns:p14="http://schemas.microsoft.com/office/powerpoint/2010/main" val="42720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" y="4572000"/>
            <a:ext cx="883196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" y="1895729"/>
            <a:ext cx="8686799" cy="264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00102"/>
            <a:ext cx="777239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DGR used well developed commercial software packages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 smtClean="0"/>
              <a:t>SAS </a:t>
            </a:r>
            <a:r>
              <a:rPr lang="en-US" sz="2300" dirty="0" smtClean="0"/>
              <a:t>for data management and data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 smtClean="0"/>
              <a:t>ArcGIS</a:t>
            </a:r>
            <a:r>
              <a:rPr lang="en-US" sz="2300" dirty="0" smtClean="0"/>
              <a:t> for GIS spatial data display and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/>
              <a:t>University  </a:t>
            </a:r>
            <a:r>
              <a:rPr lang="en-US" sz="2300" b="1" dirty="0" smtClean="0"/>
              <a:t>educational</a:t>
            </a:r>
            <a:r>
              <a:rPr lang="en-US" sz="2300" dirty="0" smtClean="0"/>
              <a:t>  versions (affordable at UNM)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98428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The Problem - Measurement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410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How to </a:t>
            </a:r>
            <a:r>
              <a:rPr lang="en-US" sz="2400" b="1" dirty="0" smtClean="0"/>
              <a:t>measure</a:t>
            </a:r>
            <a:r>
              <a:rPr lang="en-US" sz="2400" dirty="0" smtClean="0"/>
              <a:t> geographic access (</a:t>
            </a:r>
            <a:r>
              <a:rPr lang="en-US" sz="2400" b="1" dirty="0" smtClean="0">
                <a:solidFill>
                  <a:srgbClr val="FF0000"/>
                </a:solidFill>
              </a:rPr>
              <a:t>spatial interaction</a:t>
            </a:r>
            <a:r>
              <a:rPr lang="en-US" sz="2400" dirty="0" smtClean="0"/>
              <a:t>)  of population to healthcare providers and facilities?</a:t>
            </a:r>
          </a:p>
          <a:p>
            <a:r>
              <a:rPr lang="en-US" sz="2400" b="1" dirty="0" smtClean="0"/>
              <a:t>Solution</a:t>
            </a:r>
            <a:r>
              <a:rPr lang="en-US" sz="2400" dirty="0" smtClean="0"/>
              <a:t> – Develop a reliable </a:t>
            </a:r>
            <a:r>
              <a:rPr lang="en-US" sz="2400" b="1" dirty="0" smtClean="0"/>
              <a:t>method</a:t>
            </a:r>
            <a:r>
              <a:rPr lang="en-US" sz="2400" dirty="0" smtClean="0"/>
              <a:t> to measure (and compare) the distribution of facilities and providers and the population. </a:t>
            </a:r>
            <a:r>
              <a:rPr lang="en-US" sz="2400" b="1" dirty="0" smtClean="0"/>
              <a:t>Note:</a:t>
            </a:r>
            <a:r>
              <a:rPr lang="en-US" sz="2400" dirty="0" smtClean="0"/>
              <a:t> Does not solve physician shortages, provides a better way to monitor change.</a:t>
            </a:r>
          </a:p>
          <a:p>
            <a:r>
              <a:rPr lang="en-US" sz="2400" dirty="0" smtClean="0"/>
              <a:t>Reliable </a:t>
            </a:r>
            <a:r>
              <a:rPr lang="en-US" sz="2400" b="1" dirty="0" smtClean="0"/>
              <a:t>measurement</a:t>
            </a:r>
            <a:r>
              <a:rPr lang="en-US" sz="2400" dirty="0" smtClean="0"/>
              <a:t> requires a geographic framework in which to collect and organize observations.</a:t>
            </a:r>
          </a:p>
          <a:p>
            <a:r>
              <a:rPr lang="en-US" sz="2400" dirty="0" smtClean="0"/>
              <a:t>This project used Census Tract (</a:t>
            </a:r>
            <a:r>
              <a:rPr lang="en-US" sz="2400" b="1" dirty="0" smtClean="0"/>
              <a:t>centroids</a:t>
            </a:r>
            <a:r>
              <a:rPr lang="en-US" sz="2400" dirty="0" smtClean="0"/>
              <a:t>) for calculations and boundaries (</a:t>
            </a:r>
            <a:r>
              <a:rPr lang="en-US" sz="2400" b="1" dirty="0" smtClean="0"/>
              <a:t>polygons</a:t>
            </a:r>
            <a:r>
              <a:rPr lang="en-US" sz="2400" dirty="0" smtClean="0"/>
              <a:t>) for data display.</a:t>
            </a:r>
          </a:p>
          <a:p>
            <a:r>
              <a:rPr lang="en-US" sz="2400" b="1" dirty="0" smtClean="0"/>
              <a:t>Note:</a:t>
            </a:r>
            <a:r>
              <a:rPr lang="en-US" sz="2400" dirty="0" smtClean="0"/>
              <a:t> Family practice physician data (2013) from </a:t>
            </a:r>
            <a:r>
              <a:rPr lang="en-US" sz="2400" dirty="0" err="1" smtClean="0"/>
              <a:t>infogroup</a:t>
            </a:r>
            <a:r>
              <a:rPr lang="en-US" sz="2400" dirty="0" smtClean="0"/>
              <a:t> (</a:t>
            </a:r>
            <a:r>
              <a:rPr lang="en-US" sz="2400" dirty="0" err="1" smtClean="0"/>
              <a:t>Esri</a:t>
            </a:r>
            <a:r>
              <a:rPr lang="en-US" sz="2400" dirty="0" smtClean="0"/>
              <a:t> business partner, purchased by NM DOIT) and population/socio-economic data (2013) from Census ACS.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317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The Problem(s)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Reliable </a:t>
            </a:r>
            <a:r>
              <a:rPr lang="en-US" b="1" dirty="0" smtClean="0"/>
              <a:t>measurement</a:t>
            </a:r>
            <a:r>
              <a:rPr lang="en-US" dirty="0" smtClean="0"/>
              <a:t> requires a common scale that allows for comparison of values.</a:t>
            </a:r>
          </a:p>
          <a:p>
            <a:r>
              <a:rPr lang="en-US" dirty="0" smtClean="0"/>
              <a:t>Reliable </a:t>
            </a:r>
            <a:r>
              <a:rPr lang="en-US" b="1" dirty="0" smtClean="0"/>
              <a:t>measurement</a:t>
            </a:r>
            <a:r>
              <a:rPr lang="en-US" dirty="0" smtClean="0"/>
              <a:t> requires a method to handle arbitrary boundaries imposed by data collection units (geographic framework).</a:t>
            </a:r>
          </a:p>
          <a:p>
            <a:r>
              <a:rPr lang="en-US" dirty="0" smtClean="0"/>
              <a:t>Traditionally used Federal and State </a:t>
            </a:r>
            <a:r>
              <a:rPr lang="en-US" b="1" u="sng" dirty="0" smtClean="0"/>
              <a:t>service</a:t>
            </a:r>
            <a:r>
              <a:rPr lang="en-US" dirty="0" smtClean="0"/>
              <a:t> </a:t>
            </a:r>
            <a:r>
              <a:rPr lang="en-US" b="1" u="sng" dirty="0" smtClean="0"/>
              <a:t>capacity</a:t>
            </a:r>
            <a:r>
              <a:rPr lang="en-US" dirty="0" smtClean="0"/>
              <a:t> </a:t>
            </a:r>
            <a:r>
              <a:rPr lang="en-US" b="1" u="sng" dirty="0" smtClean="0"/>
              <a:t>standard</a:t>
            </a:r>
            <a:r>
              <a:rPr lang="en-US" dirty="0" smtClean="0"/>
              <a:t> is a </a:t>
            </a:r>
            <a:r>
              <a:rPr lang="en-US" b="1" u="sng" dirty="0" smtClean="0"/>
              <a:t>ratio</a:t>
            </a:r>
            <a:r>
              <a:rPr lang="en-US" dirty="0" smtClean="0"/>
              <a:t> of persons per physician by </a:t>
            </a:r>
            <a:r>
              <a:rPr lang="en-US" b="1" dirty="0" smtClean="0"/>
              <a:t>county geography</a:t>
            </a:r>
            <a:r>
              <a:rPr lang="en-US" dirty="0" smtClean="0"/>
              <a:t>. (</a:t>
            </a:r>
            <a:r>
              <a:rPr lang="en-US" b="1" dirty="0" smtClean="0">
                <a:solidFill>
                  <a:srgbClr val="FF0000"/>
                </a:solidFill>
              </a:rPr>
              <a:t>regional availability approach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Note:</a:t>
            </a:r>
            <a:r>
              <a:rPr lang="en-US" dirty="0" smtClean="0"/>
              <a:t> Big counties and patients cross boundaries.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4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A Common Measurement Scale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Service Capacity Standards (</a:t>
            </a:r>
            <a:r>
              <a:rPr lang="en-US" altLang="en-US" b="1" u="sng" dirty="0"/>
              <a:t>traditional</a:t>
            </a:r>
            <a:r>
              <a:rPr lang="en-US" altLang="en-US" u="sng" dirty="0"/>
              <a:t> </a:t>
            </a:r>
            <a:r>
              <a:rPr lang="en-US" altLang="en-US" b="1" u="sng" dirty="0"/>
              <a:t>measure</a:t>
            </a:r>
            <a:r>
              <a:rPr lang="en-US" altLang="en-US" dirty="0"/>
              <a:t> - Fed. and State guidelines).</a:t>
            </a:r>
          </a:p>
          <a:p>
            <a:r>
              <a:rPr lang="en-US" altLang="en-US" b="1" dirty="0"/>
              <a:t>Ratio </a:t>
            </a:r>
            <a:r>
              <a:rPr lang="en-US" altLang="en-US" dirty="0"/>
              <a:t>of provider or facilities per population.</a:t>
            </a:r>
          </a:p>
          <a:p>
            <a:r>
              <a:rPr lang="en-US" altLang="en-US" dirty="0"/>
              <a:t>Can be expressed as </a:t>
            </a:r>
            <a:r>
              <a:rPr lang="en-US" altLang="en-US" u="sng" dirty="0"/>
              <a:t>either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One M.D. per 1,500 persons (</a:t>
            </a:r>
            <a:r>
              <a:rPr lang="en-US" altLang="en-US" b="1" dirty="0"/>
              <a:t>Prov./ Pop.</a:t>
            </a:r>
            <a:r>
              <a:rPr lang="en-US" altLang="en-US" dirty="0"/>
              <a:t>)</a:t>
            </a:r>
          </a:p>
          <a:p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1,500 persons per M.D. </a:t>
            </a:r>
            <a:r>
              <a:rPr lang="en-US" altLang="en-US" dirty="0"/>
              <a:t>(</a:t>
            </a:r>
            <a:r>
              <a:rPr lang="en-US" altLang="en-US" b="1" dirty="0" smtClean="0"/>
              <a:t>Pop. </a:t>
            </a:r>
            <a:r>
              <a:rPr lang="en-US" altLang="en-US" b="1" dirty="0"/>
              <a:t>/ Prov.</a:t>
            </a:r>
            <a:r>
              <a:rPr lang="en-US" altLang="en-US" dirty="0"/>
              <a:t>) </a:t>
            </a:r>
            <a:r>
              <a:rPr lang="en-US" altLang="en-US" dirty="0">
                <a:solidFill>
                  <a:srgbClr val="FF0000"/>
                </a:solidFill>
              </a:rPr>
              <a:t>**What we </a:t>
            </a:r>
            <a:r>
              <a:rPr lang="en-US" altLang="en-US" dirty="0" smtClean="0">
                <a:solidFill>
                  <a:srgbClr val="FF0000"/>
                </a:solidFill>
              </a:rPr>
              <a:t>used,</a:t>
            </a:r>
            <a:r>
              <a:rPr lang="en-US" altLang="en-US" dirty="0" smtClean="0"/>
              <a:t> and NM service capacity goal ( NM GADS workgroup</a:t>
            </a:r>
            <a:r>
              <a:rPr lang="en-US" altLang="en-US" dirty="0" smtClean="0"/>
              <a:t>?) - Geographic Access Data System</a:t>
            </a:r>
            <a:endParaRPr lang="en-US" altLang="en-US" dirty="0" smtClean="0"/>
          </a:p>
          <a:p>
            <a:r>
              <a:rPr lang="en-US" altLang="en-US" dirty="0" smtClean="0"/>
              <a:t>NM Legislature SJM 36 (1996) also 45minute maximum travel time (about 35 miles distance).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3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38913"/>
              </p:ext>
            </p:extLst>
          </p:nvPr>
        </p:nvGraphicFramePr>
        <p:xfrm>
          <a:off x="2362200" y="1143000"/>
          <a:ext cx="38862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" name="Equation" r:id="rId3" imgW="1295280" imgH="838080" progId="Equation.3">
                  <p:embed/>
                </p:oleObj>
              </mc:Choice>
              <mc:Fallback>
                <p:oleObj name="Equation" r:id="rId3" imgW="12952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143000"/>
                        <a:ext cx="38862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0799" y="152400"/>
            <a:ext cx="39026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Potential Accessibility</a:t>
            </a:r>
          </a:p>
          <a:p>
            <a:r>
              <a:rPr lang="en-US" sz="3200" b="1" dirty="0" smtClean="0"/>
              <a:t>DGR’s Gravity Model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429000"/>
            <a:ext cx="6899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PA</a:t>
            </a:r>
            <a:r>
              <a:rPr lang="en-US" sz="2800" i="1" baseline="-25000" dirty="0" err="1" smtClean="0"/>
              <a:t>j</a:t>
            </a:r>
            <a:r>
              <a:rPr lang="en-US" sz="2800" i="1" dirty="0" smtClean="0"/>
              <a:t> </a:t>
            </a:r>
            <a:r>
              <a:rPr lang="en-US" sz="2800" dirty="0" smtClean="0"/>
              <a:t>= Potential accessibility for Census Tract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952220"/>
            <a:ext cx="6356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Pop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 = Population of a Census Tract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44172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Prov</a:t>
            </a:r>
            <a:r>
              <a:rPr lang="en-US" sz="2800" i="1" baseline="-25000" dirty="0" err="1" smtClean="0"/>
              <a:t>i</a:t>
            </a:r>
            <a:r>
              <a:rPr lang="en-US" sz="2800" i="1" dirty="0" smtClean="0"/>
              <a:t> </a:t>
            </a:r>
            <a:r>
              <a:rPr lang="en-US" sz="2800" dirty="0" smtClean="0"/>
              <a:t>= Number of Providers / Facilities in Census Tract</a:t>
            </a:r>
            <a:endParaRPr lang="en-US" sz="2800" dirty="0"/>
          </a:p>
        </p:txBody>
      </p:sp>
      <p:pic>
        <p:nvPicPr>
          <p:cNvPr id="1234" name="Picture 2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81493"/>
            <a:ext cx="5726430" cy="121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5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1399</Words>
  <Application>Microsoft Office PowerPoint</Application>
  <PresentationFormat>On-screen Show (4:3)</PresentationFormat>
  <Paragraphs>131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Equation</vt:lpstr>
      <vt:lpstr>Geographic Access to Family Practice Physicians in New Mexico: Exploratory Spatial Analysis Prepared for: Geography 580L (Spatial Statistics) Spring Semester, 2017 </vt:lpstr>
      <vt:lpstr>Background</vt:lpstr>
      <vt:lpstr>Background</vt:lpstr>
      <vt:lpstr>PowerPoint Presentation</vt:lpstr>
      <vt:lpstr>PowerPoint Presentation</vt:lpstr>
      <vt:lpstr>The Problem - Measurement</vt:lpstr>
      <vt:lpstr>The Problem(s)</vt:lpstr>
      <vt:lpstr>A Common Measurement Scale</vt:lpstr>
      <vt:lpstr>PowerPoint Presentation</vt:lpstr>
      <vt:lpstr>PowerPoint Presentation</vt:lpstr>
      <vt:lpstr>Analysis Steps using R (ArcGIS Pro &amp; QGIS)</vt:lpstr>
      <vt:lpstr>PowerPoint Presentation</vt:lpstr>
      <vt:lpstr>DGR Gravity Model (R Version)</vt:lpstr>
      <vt:lpstr>PowerPoint Presentation</vt:lpstr>
      <vt:lpstr>PowerPoint Presentation</vt:lpstr>
      <vt:lpstr>PowerPoint Presentation</vt:lpstr>
      <vt:lpstr>Transform Gravity Model Results (gmratio to ln_gmratio)</vt:lpstr>
      <vt:lpstr>ArcGIS Pro – Exploratory Regression lnGMRatio = -House_Avg  +PerCapita_Inc  +White  +HispLat</vt:lpstr>
      <vt:lpstr>R – OLS Results</vt:lpstr>
      <vt:lpstr>R – OLS Diagnostics</vt:lpstr>
      <vt:lpstr>R – OLS Diagnostics</vt:lpstr>
      <vt:lpstr>R – Residual Spatial Autocorrelation</vt:lpstr>
      <vt:lpstr>R – GWR Results</vt:lpstr>
      <vt:lpstr>R – Residual Spatial Autocorrelation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and Comments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Geographic Access to Family Practice Physicians in New Mexico Prepared for: Geography 580L (Spatial Statistics) Spring Semester, 2017</dc:title>
  <dc:creator>lspear</dc:creator>
  <cp:lastModifiedBy>lspear</cp:lastModifiedBy>
  <cp:revision>168</cp:revision>
  <dcterms:created xsi:type="dcterms:W3CDTF">2017-03-26T20:54:56Z</dcterms:created>
  <dcterms:modified xsi:type="dcterms:W3CDTF">2017-05-03T22:30:37Z</dcterms:modified>
</cp:coreProperties>
</file>