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9" r:id="rId4"/>
    <p:sldId id="284" r:id="rId5"/>
    <p:sldId id="265" r:id="rId6"/>
    <p:sldId id="260" r:id="rId7"/>
    <p:sldId id="261" r:id="rId8"/>
    <p:sldId id="269" r:id="rId9"/>
    <p:sldId id="262" r:id="rId10"/>
    <p:sldId id="296" r:id="rId11"/>
    <p:sldId id="274" r:id="rId12"/>
    <p:sldId id="278" r:id="rId13"/>
    <p:sldId id="287" r:id="rId14"/>
    <p:sldId id="293" r:id="rId15"/>
    <p:sldId id="294" r:id="rId16"/>
    <p:sldId id="279" r:id="rId17"/>
    <p:sldId id="288" r:id="rId18"/>
    <p:sldId id="289" r:id="rId19"/>
    <p:sldId id="295" r:id="rId20"/>
    <p:sldId id="280" r:id="rId21"/>
    <p:sldId id="281" r:id="rId22"/>
    <p:sldId id="282" r:id="rId23"/>
    <p:sldId id="292" r:id="rId24"/>
    <p:sldId id="283" r:id="rId2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4" d="100"/>
          <a:sy n="84" d="100"/>
        </p:scale>
        <p:origin x="-942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7.wmf"/><Relationship Id="rId2" Type="http://schemas.openxmlformats.org/officeDocument/2006/relationships/image" Target="../media/image6.wmf"/><Relationship Id="rId1" Type="http://schemas.openxmlformats.org/officeDocument/2006/relationships/image" Target="../media/image5.wmf"/><Relationship Id="rId5" Type="http://schemas.openxmlformats.org/officeDocument/2006/relationships/image" Target="../media/image9.wmf"/><Relationship Id="rId4" Type="http://schemas.openxmlformats.org/officeDocument/2006/relationships/image" Target="../media/image8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833AA6-3C59-4AAF-9857-A81146AAD600}" type="datetimeFigureOut">
              <a:rPr lang="en-US" smtClean="0"/>
              <a:t>1/7/2015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F7A7D6-22A1-4473-9AE1-0298BF4C68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47072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833AA6-3C59-4AAF-9857-A81146AAD600}" type="datetimeFigureOut">
              <a:rPr lang="en-US" smtClean="0"/>
              <a:t>1/7/2015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F7A7D6-22A1-4473-9AE1-0298BF4C68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72701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833AA6-3C59-4AAF-9857-A81146AAD600}" type="datetimeFigureOut">
              <a:rPr lang="en-US" smtClean="0"/>
              <a:t>1/7/2015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F7A7D6-22A1-4473-9AE1-0298BF4C68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50358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833AA6-3C59-4AAF-9857-A81146AAD600}" type="datetimeFigureOut">
              <a:rPr lang="en-US" smtClean="0"/>
              <a:t>1/7/2015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F7A7D6-22A1-4473-9AE1-0298BF4C68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04643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833AA6-3C59-4AAF-9857-A81146AAD600}" type="datetimeFigureOut">
              <a:rPr lang="en-US" smtClean="0"/>
              <a:t>1/7/2015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F7A7D6-22A1-4473-9AE1-0298BF4C68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6244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833AA6-3C59-4AAF-9857-A81146AAD600}" type="datetimeFigureOut">
              <a:rPr lang="en-US" smtClean="0"/>
              <a:t>1/7/2015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F7A7D6-22A1-4473-9AE1-0298BF4C68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53511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833AA6-3C59-4AAF-9857-A81146AAD600}" type="datetimeFigureOut">
              <a:rPr lang="en-US" smtClean="0"/>
              <a:t>1/7/2015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F7A7D6-22A1-4473-9AE1-0298BF4C68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9305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833AA6-3C59-4AAF-9857-A81146AAD600}" type="datetimeFigureOut">
              <a:rPr lang="en-US" smtClean="0"/>
              <a:t>1/7/2015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F7A7D6-22A1-4473-9AE1-0298BF4C68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16587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833AA6-3C59-4AAF-9857-A81146AAD600}" type="datetimeFigureOut">
              <a:rPr lang="en-US" smtClean="0"/>
              <a:t>1/7/2015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F7A7D6-22A1-4473-9AE1-0298BF4C68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99591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833AA6-3C59-4AAF-9857-A81146AAD600}" type="datetimeFigureOut">
              <a:rPr lang="en-US" smtClean="0"/>
              <a:t>1/7/2015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F7A7D6-22A1-4473-9AE1-0298BF4C68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97016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833AA6-3C59-4AAF-9857-A81146AAD600}" type="datetimeFigureOut">
              <a:rPr lang="en-US" smtClean="0"/>
              <a:t>1/7/2015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F7A7D6-22A1-4473-9AE1-0298BF4C68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42132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5833AA6-3C59-4AAF-9857-A81146AAD600}" type="datetimeFigureOut">
              <a:rPr lang="en-US" smtClean="0"/>
              <a:t>1/7/2015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5F7A7D6-22A1-4473-9AE1-0298BF4C68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88184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wmf"/><Relationship Id="rId3" Type="http://schemas.openxmlformats.org/officeDocument/2006/relationships/oleObject" Target="../embeddings/oleObject1.bin"/><Relationship Id="rId7" Type="http://schemas.openxmlformats.org/officeDocument/2006/relationships/oleObject" Target="../embeddings/oleObject3.bin"/><Relationship Id="rId12" Type="http://schemas.openxmlformats.org/officeDocument/2006/relationships/image" Target="../media/image9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6.wmf"/><Relationship Id="rId11" Type="http://schemas.openxmlformats.org/officeDocument/2006/relationships/oleObject" Target="../embeddings/oleObject5.bin"/><Relationship Id="rId5" Type="http://schemas.openxmlformats.org/officeDocument/2006/relationships/oleObject" Target="../embeddings/oleObject2.bin"/><Relationship Id="rId10" Type="http://schemas.openxmlformats.org/officeDocument/2006/relationships/image" Target="../media/image8.wmf"/><Relationship Id="rId4" Type="http://schemas.openxmlformats.org/officeDocument/2006/relationships/image" Target="../media/image5.wmf"/><Relationship Id="rId9" Type="http://schemas.openxmlformats.org/officeDocument/2006/relationships/oleObject" Target="../embeddings/oleObject4.bin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9600" y="1447800"/>
            <a:ext cx="7848600" cy="2152651"/>
          </a:xfrm>
        </p:spPr>
        <p:txBody>
          <a:bodyPr>
            <a:normAutofit fontScale="90000"/>
          </a:bodyPr>
          <a:lstStyle/>
          <a:p>
            <a:r>
              <a:rPr lang="en-US" sz="4000" b="1" dirty="0" smtClean="0"/>
              <a:t>Geographic Access to Primary Care Physicians in New Mexico</a:t>
            </a:r>
            <a:br>
              <a:rPr lang="en-US" sz="4000" b="1" dirty="0" smtClean="0"/>
            </a:br>
            <a:r>
              <a:rPr lang="en-US" sz="2000" dirty="0" smtClean="0"/>
              <a:t>Prepared for: Geog. 491(Problems) and Geog. 499 (Python programming)</a:t>
            </a:r>
            <a:br>
              <a:rPr lang="en-US" sz="2000" dirty="0" smtClean="0"/>
            </a:br>
            <a:r>
              <a:rPr lang="en-US" sz="2000" dirty="0" smtClean="0"/>
              <a:t>Fall Semester, 2014</a:t>
            </a:r>
            <a:br>
              <a:rPr lang="en-US" sz="2000" dirty="0" smtClean="0"/>
            </a:br>
            <a:endParaRPr lang="en-US" sz="20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55000" lnSpcReduction="20000"/>
          </a:bodyPr>
          <a:lstStyle/>
          <a:p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Larry Spear M.A., GISP</a:t>
            </a:r>
          </a:p>
          <a:p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Sr. Research Scientist (Ret.)</a:t>
            </a:r>
          </a:p>
          <a:p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Division of Government Research</a:t>
            </a:r>
          </a:p>
          <a:p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University of New Mexico </a:t>
            </a:r>
          </a:p>
          <a:p>
            <a:endParaRPr lang="en-US" dirty="0" smtClean="0">
              <a:solidFill>
                <a:schemeClr val="bg1">
                  <a:lumMod val="50000"/>
                </a:schemeClr>
              </a:solidFill>
            </a:endParaRPr>
          </a:p>
          <a:p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http://www.unm.edu/~lspear</a:t>
            </a:r>
          </a:p>
          <a:p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3352800" y="5943600"/>
            <a:ext cx="53340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solidFill>
                  <a:srgbClr val="C00000"/>
                </a:solidFill>
              </a:rPr>
              <a:t>Presented 12/02/14 </a:t>
            </a:r>
            <a:r>
              <a:rPr lang="en-US" dirty="0" smtClean="0">
                <a:solidFill>
                  <a:srgbClr val="C00000"/>
                </a:solidFill>
              </a:rPr>
              <a:t>(</a:t>
            </a:r>
            <a:r>
              <a:rPr lang="en-US" dirty="0" smtClean="0">
                <a:solidFill>
                  <a:srgbClr val="C00000"/>
                </a:solidFill>
              </a:rPr>
              <a:t>revised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dirty="0" smtClean="0">
                <a:solidFill>
                  <a:srgbClr val="C00000"/>
                </a:solidFill>
              </a:rPr>
              <a:t>version 3.3 –  </a:t>
            </a:r>
            <a:r>
              <a:rPr lang="en-US" dirty="0" smtClean="0">
                <a:solidFill>
                  <a:srgbClr val="C00000"/>
                </a:solidFill>
              </a:rPr>
              <a:t>01/07/15</a:t>
            </a:r>
            <a:r>
              <a:rPr lang="en-US" dirty="0" smtClean="0">
                <a:solidFill>
                  <a:srgbClr val="C00000"/>
                </a:solidFill>
              </a:rPr>
              <a:t>) </a:t>
            </a:r>
            <a:endParaRPr lang="en-US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12842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zipes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1933" y="152400"/>
            <a:ext cx="5101936" cy="66025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2984599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4929554"/>
              </p:ext>
            </p:extLst>
          </p:nvPr>
        </p:nvGraphicFramePr>
        <p:xfrm>
          <a:off x="2362200" y="1143000"/>
          <a:ext cx="3886200" cy="2286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29" name="Equation" r:id="rId3" imgW="1295280" imgH="838080" progId="Equation.3">
                  <p:embed/>
                </p:oleObj>
              </mc:Choice>
              <mc:Fallback>
                <p:oleObj name="Equation" r:id="rId3" imgW="1295280" imgH="838080" progId="Equation.3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62200" y="1143000"/>
                        <a:ext cx="3886200" cy="2286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2590799" y="152400"/>
            <a:ext cx="3902671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/>
              <a:t>Potential Accessibility</a:t>
            </a:r>
          </a:p>
          <a:p>
            <a:r>
              <a:rPr lang="en-US" sz="3200" b="1" dirty="0" smtClean="0"/>
              <a:t>DGR’s Gravity Model</a:t>
            </a:r>
            <a:endParaRPr lang="en-US" sz="3200" b="1" dirty="0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54315318"/>
              </p:ext>
            </p:extLst>
          </p:nvPr>
        </p:nvGraphicFramePr>
        <p:xfrm>
          <a:off x="1427459" y="3429000"/>
          <a:ext cx="6229350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30" name="Equation" r:id="rId5" imgW="2616120" imgH="203040" progId="Equation.3">
                  <p:embed/>
                </p:oleObj>
              </mc:Choice>
              <mc:Fallback>
                <p:oleObj name="Equation" r:id="rId5" imgW="2616120" imgH="203040" progId="Equation.3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27459" y="3429000"/>
                        <a:ext cx="6229350" cy="457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2875888"/>
              </p:ext>
            </p:extLst>
          </p:nvPr>
        </p:nvGraphicFramePr>
        <p:xfrm>
          <a:off x="1382426" y="3886200"/>
          <a:ext cx="5080000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31" name="Equation" r:id="rId7" imgW="2031840" imgH="203040" progId="Equation.3">
                  <p:embed/>
                </p:oleObj>
              </mc:Choice>
              <mc:Fallback>
                <p:oleObj name="Equation" r:id="rId7" imgW="2031840" imgH="203040" progId="Equation.3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82426" y="3886200"/>
                        <a:ext cx="5080000" cy="457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50787752"/>
              </p:ext>
            </p:extLst>
          </p:nvPr>
        </p:nvGraphicFramePr>
        <p:xfrm>
          <a:off x="1295400" y="4343400"/>
          <a:ext cx="6858000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32" name="Equation" r:id="rId9" imgW="3174840" imgH="203040" progId="Equation.3">
                  <p:embed/>
                </p:oleObj>
              </mc:Choice>
              <mc:Fallback>
                <p:oleObj name="Equation" r:id="rId9" imgW="3174840" imgH="203040" progId="Equation.3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95400" y="4343400"/>
                        <a:ext cx="6858000" cy="457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6850028"/>
              </p:ext>
            </p:extLst>
          </p:nvPr>
        </p:nvGraphicFramePr>
        <p:xfrm>
          <a:off x="2408534" y="5029200"/>
          <a:ext cx="4267200" cy="1447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33" name="Equation" r:id="rId11" imgW="1790640" imgH="672840" progId="Equation.3">
                  <p:embed/>
                </p:oleObj>
              </mc:Choice>
              <mc:Fallback>
                <p:oleObj name="Equation" r:id="rId11" imgW="1790640" imgH="672840" progId="Equation.3">
                  <p:embed/>
                  <p:pic>
                    <p:nvPicPr>
                      <p:cNvPr id="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08534" y="5029200"/>
                        <a:ext cx="4267200" cy="1447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0715771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function_graph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600200" y="1453434"/>
            <a:ext cx="6553199" cy="5314486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2667000" y="322379"/>
            <a:ext cx="4572000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en-US" sz="4400" b="1" dirty="0"/>
              <a:t>Distance Decay</a:t>
            </a:r>
            <a:br>
              <a:rPr lang="en-US" altLang="en-US" sz="4400" b="1" dirty="0"/>
            </a:br>
            <a:r>
              <a:rPr lang="en-US" altLang="en-US" sz="2400" dirty="0"/>
              <a:t>(Rule-Based “piecewise” Function)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6185716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/>
              <a:t>Programming Goals for Geog. 491 &amp; 499 (Fall 2014)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Build on previously developed </a:t>
            </a:r>
            <a:r>
              <a:rPr lang="en-US" b="1" dirty="0" smtClean="0"/>
              <a:t>SAS Macro </a:t>
            </a:r>
            <a:r>
              <a:rPr lang="en-US" dirty="0" smtClean="0"/>
              <a:t>and develop within </a:t>
            </a:r>
            <a:r>
              <a:rPr lang="en-US" b="1" dirty="0" smtClean="0"/>
              <a:t>ArcGIS</a:t>
            </a:r>
            <a:r>
              <a:rPr lang="en-US" dirty="0" smtClean="0"/>
              <a:t> using </a:t>
            </a:r>
            <a:r>
              <a:rPr lang="en-US" b="1" dirty="0" err="1" smtClean="0"/>
              <a:t>ArcPy</a:t>
            </a:r>
            <a:r>
              <a:rPr lang="en-US" dirty="0" smtClean="0"/>
              <a:t>.</a:t>
            </a:r>
          </a:p>
          <a:p>
            <a:r>
              <a:rPr lang="en-US" b="1" dirty="0" smtClean="0"/>
              <a:t>Previously: </a:t>
            </a:r>
            <a:r>
              <a:rPr lang="en-US" dirty="0" smtClean="0"/>
              <a:t>SAS Macro </a:t>
            </a:r>
            <a:r>
              <a:rPr lang="en-US" b="1" dirty="0" smtClean="0"/>
              <a:t>---&gt;</a:t>
            </a:r>
            <a:r>
              <a:rPr lang="en-US" dirty="0" smtClean="0"/>
              <a:t> dBase </a:t>
            </a:r>
            <a:r>
              <a:rPr lang="en-US" b="1" dirty="0" smtClean="0"/>
              <a:t>-</a:t>
            </a:r>
            <a:r>
              <a:rPr lang="en-US" b="1" dirty="0" smtClean="0">
                <a:sym typeface="Wingdings" panose="05000000000000000000" pitchFamily="2" charset="2"/>
              </a:rPr>
              <a:t>--&gt;</a:t>
            </a:r>
            <a:r>
              <a:rPr lang="en-US" dirty="0" smtClean="0">
                <a:sym typeface="Wingdings" panose="05000000000000000000" pitchFamily="2" charset="2"/>
              </a:rPr>
              <a:t> ArcMap</a:t>
            </a:r>
          </a:p>
          <a:p>
            <a:r>
              <a:rPr lang="en-US" b="1" dirty="0" smtClean="0">
                <a:sym typeface="Wingdings" panose="05000000000000000000" pitchFamily="2" charset="2"/>
              </a:rPr>
              <a:t>First Step: </a:t>
            </a:r>
            <a:r>
              <a:rPr lang="en-US" dirty="0" smtClean="0">
                <a:sym typeface="Wingdings" panose="05000000000000000000" pitchFamily="2" charset="2"/>
              </a:rPr>
              <a:t>ArcGIS </a:t>
            </a:r>
            <a:r>
              <a:rPr lang="en-US" b="1" dirty="0" err="1" smtClean="0">
                <a:sym typeface="Wingdings" panose="05000000000000000000" pitchFamily="2" charset="2"/>
              </a:rPr>
              <a:t>ModelBuilder</a:t>
            </a:r>
            <a:endParaRPr lang="en-US" b="1" dirty="0" smtClean="0">
              <a:sym typeface="Wingdings" panose="05000000000000000000" pitchFamily="2" charset="2"/>
            </a:endParaRPr>
          </a:p>
          <a:p>
            <a:r>
              <a:rPr lang="en-US" b="1" dirty="0" smtClean="0">
                <a:sym typeface="Wingdings" panose="05000000000000000000" pitchFamily="2" charset="2"/>
              </a:rPr>
              <a:t>Currently:</a:t>
            </a:r>
            <a:r>
              <a:rPr lang="en-US" dirty="0" smtClean="0">
                <a:sym typeface="Wingdings" panose="05000000000000000000" pitchFamily="2" charset="2"/>
              </a:rPr>
              <a:t> ArcGIS </a:t>
            </a:r>
            <a:r>
              <a:rPr lang="en-US" b="1" dirty="0" smtClean="0">
                <a:sym typeface="Wingdings" panose="05000000000000000000" pitchFamily="2" charset="2"/>
              </a:rPr>
              <a:t>Python Tool</a:t>
            </a:r>
          </a:p>
          <a:p>
            <a:r>
              <a:rPr lang="en-US" b="1" dirty="0" smtClean="0">
                <a:sym typeface="Wingdings" panose="05000000000000000000" pitchFamily="2" charset="2"/>
              </a:rPr>
              <a:t>Note: </a:t>
            </a:r>
            <a:r>
              <a:rPr lang="en-US" dirty="0" smtClean="0">
                <a:sym typeface="Wingdings" panose="05000000000000000000" pitchFamily="2" charset="2"/>
              </a:rPr>
              <a:t>Replace manual steps of file transfer (SAS to ArcGIS) plus creating layer </a:t>
            </a:r>
            <a:r>
              <a:rPr lang="en-US" dirty="0" err="1" smtClean="0">
                <a:sym typeface="Wingdings" panose="05000000000000000000" pitchFamily="2" charset="2"/>
              </a:rPr>
              <a:t>symbology</a:t>
            </a:r>
            <a:r>
              <a:rPr lang="en-US" dirty="0" smtClean="0">
                <a:sym typeface="Wingdings" panose="05000000000000000000" pitchFamily="2" charset="2"/>
              </a:rPr>
              <a:t>.</a:t>
            </a:r>
          </a:p>
          <a:p>
            <a:r>
              <a:rPr lang="en-US" b="1" dirty="0" smtClean="0">
                <a:sym typeface="Wingdings" panose="05000000000000000000" pitchFamily="2" charset="2"/>
              </a:rPr>
              <a:t>Goal:</a:t>
            </a:r>
            <a:r>
              <a:rPr lang="en-US" dirty="0" smtClean="0">
                <a:sym typeface="Wingdings" panose="05000000000000000000" pitchFamily="2" charset="2"/>
              </a:rPr>
              <a:t> Fully automated gravity model calculation and display of results.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419752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/>
          <p:nvPr/>
        </p:nvPicPr>
        <p:blipFill>
          <a:blip r:embed="rId2"/>
          <a:stretch>
            <a:fillRect/>
          </a:stretch>
        </p:blipFill>
        <p:spPr>
          <a:xfrm>
            <a:off x="1600200" y="227012"/>
            <a:ext cx="5943600" cy="6403975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2532" y="838200"/>
            <a:ext cx="154766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SAS Macro</a:t>
            </a:r>
            <a:endParaRPr lang="en-US" sz="2400" b="1" dirty="0"/>
          </a:p>
        </p:txBody>
      </p:sp>
      <p:sp>
        <p:nvSpPr>
          <p:cNvPr id="4" name="TextBox 3"/>
          <p:cNvSpPr txBox="1"/>
          <p:nvPr/>
        </p:nvSpPr>
        <p:spPr>
          <a:xfrm>
            <a:off x="177791" y="1307068"/>
            <a:ext cx="12971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1998 - 2002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436600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/>
          <p:nvPr/>
        </p:nvPicPr>
        <p:blipFill>
          <a:blip r:embed="rId2"/>
          <a:stretch>
            <a:fillRect/>
          </a:stretch>
        </p:blipFill>
        <p:spPr>
          <a:xfrm>
            <a:off x="1600200" y="1488440"/>
            <a:ext cx="5943600" cy="388112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600200" y="838199"/>
            <a:ext cx="68818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SAS Macro Language </a:t>
            </a:r>
            <a:r>
              <a:rPr lang="en-US" dirty="0" smtClean="0"/>
              <a:t>– </a:t>
            </a:r>
            <a:r>
              <a:rPr lang="en-US" sz="2000" dirty="0" smtClean="0"/>
              <a:t>Arrays, Do Loops, Euclidean Distance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9388088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867" y="1436511"/>
            <a:ext cx="8991600" cy="35507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752600" y="381000"/>
            <a:ext cx="65532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/>
              <a:t>ArcGIS Python Script Development</a:t>
            </a:r>
          </a:p>
          <a:p>
            <a:pPr algn="ctr"/>
            <a:r>
              <a:rPr lang="en-US" sz="2400" dirty="0" err="1" smtClean="0"/>
              <a:t>ModelBuilder</a:t>
            </a:r>
            <a:r>
              <a:rPr lang="en-US" sz="2400" dirty="0" smtClean="0"/>
              <a:t> was first step</a:t>
            </a:r>
            <a:endParaRPr lang="en-US" sz="2400" dirty="0"/>
          </a:p>
        </p:txBody>
      </p:sp>
      <p:sp>
        <p:nvSpPr>
          <p:cNvPr id="3" name="TextBox 2"/>
          <p:cNvSpPr txBox="1"/>
          <p:nvPr/>
        </p:nvSpPr>
        <p:spPr>
          <a:xfrm>
            <a:off x="1676400" y="5486400"/>
            <a:ext cx="513095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Created initial Python Script</a:t>
            </a:r>
          </a:p>
          <a:p>
            <a:r>
              <a:rPr lang="en-US" sz="2400" dirty="0" smtClean="0"/>
              <a:t>Required substantial editing and testing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6889234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8339" y="838200"/>
            <a:ext cx="5524500" cy="5553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2557089" y="228600"/>
            <a:ext cx="402700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Python Script Tool (</a:t>
            </a:r>
            <a:r>
              <a:rPr lang="en-US" sz="2400" dirty="0" smtClean="0"/>
              <a:t>Beginning</a:t>
            </a:r>
            <a:r>
              <a:rPr lang="en-US" sz="2400" b="1" dirty="0" smtClean="0"/>
              <a:t>)</a:t>
            </a: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29387089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9737" y="1143000"/>
            <a:ext cx="5724525" cy="524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240302" y="457200"/>
            <a:ext cx="466339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Python Script Tool (</a:t>
            </a:r>
            <a:r>
              <a:rPr lang="en-US" sz="2400" dirty="0" smtClean="0"/>
              <a:t>End &gt; 200 lines</a:t>
            </a:r>
            <a:r>
              <a:rPr lang="en-US" sz="2400" b="1" dirty="0" smtClean="0"/>
              <a:t>)</a:t>
            </a: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4681987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1062" y="685800"/>
            <a:ext cx="7381875" cy="5953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507745" y="166889"/>
            <a:ext cx="812850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Current Problem – User Defined Class Breaks (</a:t>
            </a:r>
            <a:r>
              <a:rPr lang="en-US" sz="2400" dirty="0" smtClean="0"/>
              <a:t>additional code</a:t>
            </a:r>
            <a:r>
              <a:rPr lang="en-US" sz="2400" b="1" dirty="0" smtClean="0"/>
              <a:t>)</a:t>
            </a: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33413922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Background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Project originally prepared by the Division of Government Research at the University of New Mexico (</a:t>
            </a:r>
            <a:r>
              <a:rPr lang="en-US" b="1" dirty="0" smtClean="0"/>
              <a:t>DGR, UNM</a:t>
            </a:r>
            <a:r>
              <a:rPr lang="en-US" dirty="0" smtClean="0"/>
              <a:t>) for the New Mexico Health Policy Commission (</a:t>
            </a:r>
            <a:r>
              <a:rPr lang="en-US" b="1" dirty="0" smtClean="0"/>
              <a:t>NM HPC</a:t>
            </a:r>
            <a:r>
              <a:rPr lang="en-US" dirty="0" smtClean="0"/>
              <a:t>).</a:t>
            </a:r>
          </a:p>
          <a:p>
            <a:r>
              <a:rPr lang="en-US" dirty="0" smtClean="0"/>
              <a:t>Most of </a:t>
            </a:r>
            <a:r>
              <a:rPr lang="en-US" b="1" dirty="0" smtClean="0"/>
              <a:t>GIS</a:t>
            </a:r>
            <a:r>
              <a:rPr lang="en-US" dirty="0" smtClean="0"/>
              <a:t> work done under contract as part of a larger body of data management work and special reports including Hospital Inpatient Discharge Data (</a:t>
            </a:r>
            <a:r>
              <a:rPr lang="en-US" b="1" dirty="0" smtClean="0"/>
              <a:t>HIDD</a:t>
            </a:r>
            <a:r>
              <a:rPr lang="en-US" dirty="0" smtClean="0"/>
              <a:t>) from 1998 to 2002.</a:t>
            </a:r>
          </a:p>
          <a:p>
            <a:r>
              <a:rPr lang="en-US" dirty="0" smtClean="0"/>
              <a:t> Never a formal academic publication.</a:t>
            </a:r>
          </a:p>
          <a:p>
            <a:r>
              <a:rPr lang="en-US" dirty="0" smtClean="0"/>
              <a:t>Used both </a:t>
            </a:r>
            <a:r>
              <a:rPr lang="en-US" b="1" dirty="0" smtClean="0"/>
              <a:t>SAS</a:t>
            </a:r>
            <a:r>
              <a:rPr lang="en-US" dirty="0" smtClean="0"/>
              <a:t> (Statistical Analysis System) and </a:t>
            </a:r>
            <a:r>
              <a:rPr lang="en-US" b="1" dirty="0" smtClean="0"/>
              <a:t>ArcGIS</a:t>
            </a:r>
            <a:r>
              <a:rPr lang="en-US" dirty="0" smtClean="0"/>
              <a:t> in combination.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473732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447800" y="327378"/>
            <a:ext cx="6867008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b="1" dirty="0"/>
              <a:t>ArcGIS Python Script </a:t>
            </a:r>
            <a:r>
              <a:rPr lang="en-US" sz="3200" b="1" dirty="0" smtClean="0"/>
              <a:t>Development</a:t>
            </a:r>
          </a:p>
          <a:p>
            <a:pPr algn="ctr"/>
            <a:r>
              <a:rPr lang="en-US" sz="2400" dirty="0" smtClean="0"/>
              <a:t>ArcMap User Interface (</a:t>
            </a:r>
            <a:r>
              <a:rPr lang="en-US" sz="2400" dirty="0" err="1" smtClean="0"/>
              <a:t>ModelBuilder</a:t>
            </a:r>
            <a:r>
              <a:rPr lang="en-US" sz="2400" dirty="0" smtClean="0"/>
              <a:t> and Script Tool)</a:t>
            </a:r>
            <a:endParaRPr lang="en-US" sz="2400" dirty="0"/>
          </a:p>
        </p:txBody>
      </p:sp>
      <p:pic>
        <p:nvPicPr>
          <p:cNvPr id="4" name="Picture 3"/>
          <p:cNvPicPr/>
          <p:nvPr/>
        </p:nvPicPr>
        <p:blipFill>
          <a:blip r:embed="rId2"/>
          <a:stretch>
            <a:fillRect/>
          </a:stretch>
        </p:blipFill>
        <p:spPr>
          <a:xfrm>
            <a:off x="122358" y="1447800"/>
            <a:ext cx="8793042" cy="411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94916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295400" y="234342"/>
            <a:ext cx="6081345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/>
              <a:t>ArcGIS Python Script Development</a:t>
            </a:r>
          </a:p>
          <a:p>
            <a:pPr algn="ctr"/>
            <a:r>
              <a:rPr lang="en-US" sz="2400" dirty="0" smtClean="0"/>
              <a:t> </a:t>
            </a:r>
            <a:r>
              <a:rPr lang="en-US" sz="2400" dirty="0"/>
              <a:t>Script Tool Next Step</a:t>
            </a:r>
          </a:p>
        </p:txBody>
      </p:sp>
      <p:pic>
        <p:nvPicPr>
          <p:cNvPr id="4" name="Picture 3"/>
          <p:cNvPicPr/>
          <p:nvPr/>
        </p:nvPicPr>
        <p:blipFill>
          <a:blip r:embed="rId2"/>
          <a:stretch>
            <a:fillRect/>
          </a:stretch>
        </p:blipFill>
        <p:spPr>
          <a:xfrm>
            <a:off x="304800" y="1524000"/>
            <a:ext cx="8458200" cy="426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84243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371600" y="330297"/>
            <a:ext cx="6081345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/>
              <a:t>ArcGIS Python Script Development</a:t>
            </a:r>
          </a:p>
          <a:p>
            <a:pPr algn="ctr"/>
            <a:r>
              <a:rPr lang="en-US" sz="2400" dirty="0"/>
              <a:t> Script Tool </a:t>
            </a:r>
            <a:r>
              <a:rPr lang="en-US" sz="2400" dirty="0" smtClean="0"/>
              <a:t>– Current Results</a:t>
            </a:r>
            <a:endParaRPr lang="en-US" sz="2400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183172" y="1290048"/>
            <a:ext cx="8732228" cy="45011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036916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 smtClean="0"/>
              <a:t>Problems Encountered </a:t>
            </a:r>
            <a:br>
              <a:rPr lang="en-US" b="1" dirty="0" smtClean="0"/>
            </a:br>
            <a:r>
              <a:rPr lang="en-US" sz="1800" b="1" dirty="0" smtClean="0">
                <a:solidFill>
                  <a:srgbClr val="FF0000"/>
                </a:solidFill>
              </a:rPr>
              <a:t>update v3.3 </a:t>
            </a:r>
            <a:r>
              <a:rPr lang="en-US" sz="1800" b="1" dirty="0" smtClean="0">
                <a:solidFill>
                  <a:srgbClr val="FF0000"/>
                </a:solidFill>
              </a:rPr>
              <a:t>01/07/15</a:t>
            </a:r>
            <a:endParaRPr lang="en-US" sz="1800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 b="1" dirty="0" smtClean="0"/>
              <a:t>Slow</a:t>
            </a:r>
            <a:r>
              <a:rPr lang="en-US" dirty="0" smtClean="0"/>
              <a:t>, takes about 5 minutes on a Pentium I3 Desktop (perhaps quicker on faster PC).</a:t>
            </a:r>
          </a:p>
          <a:p>
            <a:r>
              <a:rPr lang="en-US" dirty="0" smtClean="0"/>
              <a:t>Perhaps </a:t>
            </a:r>
            <a:r>
              <a:rPr lang="en-US" b="1" dirty="0" smtClean="0"/>
              <a:t>too many ArcGIS Tools</a:t>
            </a:r>
            <a:r>
              <a:rPr lang="en-US" dirty="0" smtClean="0"/>
              <a:t> and conversions (Feature Class to Layers and Table Views and back and forth).</a:t>
            </a:r>
          </a:p>
          <a:p>
            <a:r>
              <a:rPr lang="en-US" b="1" dirty="0" smtClean="0"/>
              <a:t>Joined files </a:t>
            </a:r>
            <a:r>
              <a:rPr lang="en-US" dirty="0" smtClean="0"/>
              <a:t>do not work with some tools (especially layer </a:t>
            </a:r>
            <a:r>
              <a:rPr lang="en-US" dirty="0" err="1" smtClean="0"/>
              <a:t>symbology</a:t>
            </a:r>
            <a:r>
              <a:rPr lang="en-US" dirty="0" smtClean="0"/>
              <a:t> – update layer files </a:t>
            </a:r>
            <a:r>
              <a:rPr lang="en-US" b="1" dirty="0" smtClean="0"/>
              <a:t>not manual</a:t>
            </a:r>
            <a:r>
              <a:rPr lang="en-US" dirty="0" smtClean="0"/>
              <a:t>). </a:t>
            </a:r>
          </a:p>
          <a:p>
            <a:r>
              <a:rPr lang="en-US" dirty="0" smtClean="0"/>
              <a:t>Also </a:t>
            </a:r>
            <a:r>
              <a:rPr lang="en-US" b="1" dirty="0" smtClean="0"/>
              <a:t>cursors </a:t>
            </a:r>
            <a:r>
              <a:rPr lang="en-US" dirty="0" smtClean="0"/>
              <a:t>seem only to work as a stand-alone script but </a:t>
            </a:r>
            <a:r>
              <a:rPr lang="en-US" dirty="0" smtClean="0"/>
              <a:t>in this case</a:t>
            </a:r>
            <a:r>
              <a:rPr lang="en-US" dirty="0" smtClean="0"/>
              <a:t> </a:t>
            </a:r>
            <a:r>
              <a:rPr lang="en-US" dirty="0" smtClean="0"/>
              <a:t>not as a python script tool.</a:t>
            </a:r>
          </a:p>
          <a:p>
            <a:r>
              <a:rPr lang="en-US" b="1" dirty="0" smtClean="0"/>
              <a:t>Possible Solution: </a:t>
            </a:r>
            <a:r>
              <a:rPr lang="en-US" dirty="0" smtClean="0"/>
              <a:t>Replace as many ArcGIS Tools as possible with dedicated </a:t>
            </a:r>
            <a:r>
              <a:rPr lang="en-US" b="1" dirty="0" smtClean="0"/>
              <a:t>Python Code</a:t>
            </a:r>
            <a:r>
              <a:rPr lang="en-US" dirty="0" smtClean="0"/>
              <a:t>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463617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Current and Future Research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altLang="en-US" sz="3300" b="1" dirty="0"/>
              <a:t>Comparing results</a:t>
            </a:r>
            <a:r>
              <a:rPr lang="en-US" altLang="en-US" sz="3300" dirty="0"/>
              <a:t> using DGR’s compound gravity model with other recently developed </a:t>
            </a:r>
            <a:r>
              <a:rPr lang="en-US" altLang="en-US" sz="3300" dirty="0" smtClean="0"/>
              <a:t>methods (need </a:t>
            </a:r>
            <a:r>
              <a:rPr lang="en-US" altLang="en-US" sz="3300" u="sng" dirty="0"/>
              <a:t>recent</a:t>
            </a:r>
            <a:r>
              <a:rPr lang="en-US" altLang="en-US" sz="3300" dirty="0"/>
              <a:t> </a:t>
            </a:r>
            <a:r>
              <a:rPr lang="en-US" altLang="en-US" sz="3300" u="sng" dirty="0"/>
              <a:t>data</a:t>
            </a:r>
            <a:r>
              <a:rPr lang="en-US" altLang="en-US" sz="3300" dirty="0"/>
              <a:t> from NM </a:t>
            </a:r>
            <a:r>
              <a:rPr lang="en-US" altLang="en-US" sz="3300" dirty="0" smtClean="0"/>
              <a:t>HPC now DOH, also DOH’s Small Area Geographic units).</a:t>
            </a:r>
          </a:p>
          <a:p>
            <a:r>
              <a:rPr lang="en-US" altLang="en-US" sz="3300" dirty="0"/>
              <a:t>The </a:t>
            </a:r>
            <a:r>
              <a:rPr lang="en-US" altLang="en-US" sz="3300" b="1" dirty="0"/>
              <a:t>Kernel estimation</a:t>
            </a:r>
            <a:r>
              <a:rPr lang="en-US" altLang="en-US" sz="3300" dirty="0"/>
              <a:t> method (in ArcGIS) that uses distance decay and various functions (some problems in low density rural areas) has potential</a:t>
            </a:r>
            <a:r>
              <a:rPr lang="en-US" altLang="en-US" sz="3300" dirty="0" smtClean="0"/>
              <a:t>.</a:t>
            </a:r>
          </a:p>
          <a:p>
            <a:r>
              <a:rPr lang="en-US" altLang="en-US" sz="3300" dirty="0"/>
              <a:t>Also, the </a:t>
            </a:r>
            <a:r>
              <a:rPr lang="en-US" altLang="en-US" sz="3300" b="1" dirty="0"/>
              <a:t>Two Step Floating Catchment Area</a:t>
            </a:r>
            <a:r>
              <a:rPr lang="en-US" altLang="en-US" sz="3300" dirty="0"/>
              <a:t> (2SFCA) method (service provider capacity and population data) is very interesting (similar to DGR method</a:t>
            </a:r>
            <a:r>
              <a:rPr lang="en-US" altLang="en-US" sz="3300" dirty="0" smtClean="0"/>
              <a:t>).</a:t>
            </a:r>
          </a:p>
          <a:p>
            <a:r>
              <a:rPr lang="en-US" altLang="en-US" sz="3300" b="1" dirty="0" smtClean="0"/>
              <a:t>Road network distance </a:t>
            </a:r>
            <a:r>
              <a:rPr lang="en-US" altLang="en-US" sz="3300" dirty="0" smtClean="0"/>
              <a:t>replacing Euclidean distance (not available for entire state yet)?</a:t>
            </a:r>
            <a:endParaRPr lang="en-US" altLang="en-US" sz="3300" dirty="0"/>
          </a:p>
          <a:p>
            <a:endParaRPr lang="en-US" altLang="en-US" dirty="0"/>
          </a:p>
          <a:p>
            <a:endParaRPr lang="en-US" alt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9738067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Background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b="1" dirty="0" smtClean="0"/>
              <a:t>SAS</a:t>
            </a:r>
            <a:r>
              <a:rPr lang="en-US" dirty="0" smtClean="0"/>
              <a:t> used to program a </a:t>
            </a:r>
            <a:r>
              <a:rPr lang="en-US" b="1" dirty="0" smtClean="0"/>
              <a:t>Gravity Model</a:t>
            </a:r>
            <a:r>
              <a:rPr lang="en-US" dirty="0" smtClean="0"/>
              <a:t> to measure </a:t>
            </a:r>
            <a:r>
              <a:rPr lang="en-US" b="1" dirty="0" smtClean="0"/>
              <a:t>potential</a:t>
            </a:r>
            <a:r>
              <a:rPr lang="en-US" dirty="0" smtClean="0"/>
              <a:t> </a:t>
            </a:r>
            <a:r>
              <a:rPr lang="en-US" b="1" dirty="0" smtClean="0"/>
              <a:t>accessibility</a:t>
            </a:r>
            <a:r>
              <a:rPr lang="en-US" dirty="0" smtClean="0"/>
              <a:t> of patients at a given location to all physicians at other locations.</a:t>
            </a:r>
          </a:p>
          <a:p>
            <a:r>
              <a:rPr lang="en-US" b="1" dirty="0" smtClean="0"/>
              <a:t>ArcGIS</a:t>
            </a:r>
            <a:r>
              <a:rPr lang="en-US" dirty="0" smtClean="0"/>
              <a:t> used to produce map display of results.</a:t>
            </a:r>
          </a:p>
          <a:p>
            <a:r>
              <a:rPr lang="en-US" dirty="0" smtClean="0"/>
              <a:t>Current project goals to develop a </a:t>
            </a:r>
            <a:r>
              <a:rPr lang="en-US" b="1" dirty="0" smtClean="0"/>
              <a:t>Python Script Tool </a:t>
            </a:r>
            <a:r>
              <a:rPr lang="en-US" dirty="0" smtClean="0"/>
              <a:t>to program the </a:t>
            </a:r>
            <a:r>
              <a:rPr lang="en-US" b="1" dirty="0" smtClean="0"/>
              <a:t>Gravity Model </a:t>
            </a:r>
            <a:r>
              <a:rPr lang="en-US" dirty="0" smtClean="0"/>
              <a:t>and display the results on a map entirely within </a:t>
            </a:r>
            <a:r>
              <a:rPr lang="en-US" b="1" dirty="0" smtClean="0"/>
              <a:t>ArcGIS </a:t>
            </a:r>
            <a:r>
              <a:rPr lang="en-US" dirty="0" smtClean="0"/>
              <a:t>without </a:t>
            </a:r>
            <a:r>
              <a:rPr lang="en-US" b="1" dirty="0" smtClean="0"/>
              <a:t>SAS</a:t>
            </a:r>
            <a:r>
              <a:rPr lang="en-US" dirty="0" smtClean="0"/>
              <a:t>.</a:t>
            </a:r>
          </a:p>
          <a:p>
            <a:r>
              <a:rPr lang="en-US" dirty="0" smtClean="0"/>
              <a:t>Also </a:t>
            </a:r>
            <a:r>
              <a:rPr lang="en-US" b="1" dirty="0" smtClean="0"/>
              <a:t>update results </a:t>
            </a:r>
            <a:r>
              <a:rPr lang="en-US" dirty="0" smtClean="0"/>
              <a:t>with </a:t>
            </a:r>
            <a:r>
              <a:rPr lang="en-US" b="1" dirty="0" smtClean="0"/>
              <a:t>current data </a:t>
            </a:r>
            <a:r>
              <a:rPr lang="en-US" dirty="0" smtClean="0"/>
              <a:t>and publish and present them at professional conferences.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707622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050" y="1028509"/>
            <a:ext cx="9122950" cy="58294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604416" y="228600"/>
            <a:ext cx="795621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b="1" dirty="0"/>
              <a:t>2002 ESRI SWUG (Taos, NM) – Winning Poster</a:t>
            </a:r>
          </a:p>
        </p:txBody>
      </p:sp>
    </p:spTree>
    <p:extLst>
      <p:ext uri="{BB962C8B-B14F-4D97-AF65-F5344CB8AC3E}">
        <p14:creationId xmlns:p14="http://schemas.microsoft.com/office/powerpoint/2010/main" val="27908281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207" y="4572000"/>
            <a:ext cx="8831961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207" y="1895729"/>
            <a:ext cx="8686799" cy="26434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762000" y="100102"/>
            <a:ext cx="7772399" cy="18928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500" b="1" dirty="0" smtClean="0"/>
              <a:t>DGR used well developed commercial software packages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300" b="1" dirty="0" smtClean="0"/>
              <a:t>SAS </a:t>
            </a:r>
            <a:r>
              <a:rPr lang="en-US" sz="2300" dirty="0" smtClean="0"/>
              <a:t>for data management and data analysis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300" b="1" dirty="0" smtClean="0"/>
              <a:t>ArcGIS</a:t>
            </a:r>
            <a:r>
              <a:rPr lang="en-US" sz="2300" dirty="0" smtClean="0"/>
              <a:t> for GIS spatial data display and analysis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300" dirty="0" smtClean="0"/>
              <a:t>University  </a:t>
            </a:r>
            <a:r>
              <a:rPr lang="en-US" sz="2300" b="1" dirty="0" smtClean="0"/>
              <a:t>educational</a:t>
            </a:r>
            <a:r>
              <a:rPr lang="en-US" sz="2300" dirty="0" smtClean="0"/>
              <a:t>  versions (affordable at UNM)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300" dirty="0"/>
          </a:p>
        </p:txBody>
      </p:sp>
    </p:spTree>
    <p:extLst>
      <p:ext uri="{BB962C8B-B14F-4D97-AF65-F5344CB8AC3E}">
        <p14:creationId xmlns:p14="http://schemas.microsoft.com/office/powerpoint/2010/main" val="27331422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b="1" dirty="0" smtClean="0"/>
              <a:t>The Problem - Measurement</a:t>
            </a:r>
            <a:endParaRPr lang="en-US" sz="40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 dirty="0" smtClean="0"/>
              <a:t>How to </a:t>
            </a:r>
            <a:r>
              <a:rPr lang="en-US" b="1" dirty="0" smtClean="0"/>
              <a:t>measure</a:t>
            </a:r>
            <a:r>
              <a:rPr lang="en-US" dirty="0" smtClean="0"/>
              <a:t> geographic access to healthcare providers and facilities?</a:t>
            </a:r>
          </a:p>
          <a:p>
            <a:r>
              <a:rPr lang="en-US" dirty="0" smtClean="0"/>
              <a:t>Solution – Develop a reliable </a:t>
            </a:r>
            <a:r>
              <a:rPr lang="en-US" b="1" dirty="0" smtClean="0"/>
              <a:t>method</a:t>
            </a:r>
            <a:r>
              <a:rPr lang="en-US" dirty="0" smtClean="0"/>
              <a:t> to measure (and compare) the distribution of facilities and providers and the population. </a:t>
            </a:r>
            <a:r>
              <a:rPr lang="en-US" b="1" dirty="0" smtClean="0"/>
              <a:t>Note:</a:t>
            </a:r>
            <a:r>
              <a:rPr lang="en-US" dirty="0" smtClean="0"/>
              <a:t> Does not solve physician shortages, provides a better way to monitor change.</a:t>
            </a:r>
          </a:p>
          <a:p>
            <a:r>
              <a:rPr lang="en-US" dirty="0" smtClean="0"/>
              <a:t>Reliable </a:t>
            </a:r>
            <a:r>
              <a:rPr lang="en-US" b="1" dirty="0" smtClean="0"/>
              <a:t>measurement</a:t>
            </a:r>
            <a:r>
              <a:rPr lang="en-US" dirty="0" smtClean="0"/>
              <a:t> requires a geographic framework in which to collect and organize observations.</a:t>
            </a:r>
          </a:p>
          <a:p>
            <a:r>
              <a:rPr lang="en-US" dirty="0" smtClean="0"/>
              <a:t>We used ZIP Codes (</a:t>
            </a:r>
            <a:r>
              <a:rPr lang="en-US" b="1" dirty="0" smtClean="0"/>
              <a:t>centroids</a:t>
            </a:r>
            <a:r>
              <a:rPr lang="en-US" dirty="0" smtClean="0"/>
              <a:t>) for calculations and estimated boundaries (</a:t>
            </a:r>
            <a:r>
              <a:rPr lang="en-US" b="1" dirty="0" smtClean="0"/>
              <a:t>polygons</a:t>
            </a:r>
            <a:r>
              <a:rPr lang="en-US" dirty="0" smtClean="0"/>
              <a:t>) for data display.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255735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b="1" dirty="0" smtClean="0"/>
              <a:t>The Problem(s)</a:t>
            </a:r>
            <a:endParaRPr lang="en-US" sz="40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dirty="0" smtClean="0"/>
              <a:t>Reliable </a:t>
            </a:r>
            <a:r>
              <a:rPr lang="en-US" b="1" dirty="0" smtClean="0"/>
              <a:t>measurement</a:t>
            </a:r>
            <a:r>
              <a:rPr lang="en-US" dirty="0" smtClean="0"/>
              <a:t> requires a common scale that allows for comparison of values.</a:t>
            </a:r>
          </a:p>
          <a:p>
            <a:r>
              <a:rPr lang="en-US" dirty="0" smtClean="0"/>
              <a:t>Reliable </a:t>
            </a:r>
            <a:r>
              <a:rPr lang="en-US" b="1" dirty="0" smtClean="0"/>
              <a:t>measurement</a:t>
            </a:r>
            <a:r>
              <a:rPr lang="en-US" dirty="0" smtClean="0"/>
              <a:t> requires a method to handle arbitrary boundaries imposed by data collection units (geographic framework).</a:t>
            </a:r>
          </a:p>
          <a:p>
            <a:r>
              <a:rPr lang="en-US" dirty="0" smtClean="0"/>
              <a:t>Commonly used Federal and State </a:t>
            </a:r>
            <a:r>
              <a:rPr lang="en-US" b="1" u="sng" dirty="0" smtClean="0"/>
              <a:t>service</a:t>
            </a:r>
            <a:r>
              <a:rPr lang="en-US" dirty="0" smtClean="0"/>
              <a:t> </a:t>
            </a:r>
            <a:r>
              <a:rPr lang="en-US" b="1" u="sng" dirty="0" smtClean="0"/>
              <a:t>capacity</a:t>
            </a:r>
            <a:r>
              <a:rPr lang="en-US" dirty="0" smtClean="0"/>
              <a:t> </a:t>
            </a:r>
            <a:r>
              <a:rPr lang="en-US" b="1" u="sng" dirty="0" smtClean="0"/>
              <a:t>standard</a:t>
            </a:r>
            <a:r>
              <a:rPr lang="en-US" dirty="0" smtClean="0"/>
              <a:t> is a </a:t>
            </a:r>
            <a:r>
              <a:rPr lang="en-US" b="1" u="sng" dirty="0" smtClean="0"/>
              <a:t>ratio</a:t>
            </a:r>
            <a:r>
              <a:rPr lang="en-US" dirty="0" smtClean="0"/>
              <a:t> of persons per physician by </a:t>
            </a:r>
            <a:r>
              <a:rPr lang="en-US" b="1" dirty="0" smtClean="0"/>
              <a:t>county geography</a:t>
            </a:r>
            <a:r>
              <a:rPr lang="en-US" dirty="0" smtClean="0"/>
              <a:t>.</a:t>
            </a:r>
          </a:p>
          <a:p>
            <a:r>
              <a:rPr lang="en-US" b="1" dirty="0" smtClean="0"/>
              <a:t>Note:</a:t>
            </a:r>
            <a:r>
              <a:rPr lang="en-US" dirty="0" smtClean="0"/>
              <a:t> Big counties and patients cross boundaries.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820688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A Common Measurement Scale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dirty="0"/>
              <a:t>Service Capacity Standards (</a:t>
            </a:r>
            <a:r>
              <a:rPr lang="en-US" altLang="en-US" b="1" u="sng" dirty="0"/>
              <a:t>traditional</a:t>
            </a:r>
            <a:r>
              <a:rPr lang="en-US" altLang="en-US" u="sng" dirty="0"/>
              <a:t> </a:t>
            </a:r>
            <a:r>
              <a:rPr lang="en-US" altLang="en-US" b="1" u="sng" dirty="0"/>
              <a:t>measure</a:t>
            </a:r>
            <a:r>
              <a:rPr lang="en-US" altLang="en-US" dirty="0"/>
              <a:t> - Fed. and State guidelines).</a:t>
            </a:r>
          </a:p>
          <a:p>
            <a:r>
              <a:rPr lang="en-US" altLang="en-US" b="1" dirty="0"/>
              <a:t>Ratio </a:t>
            </a:r>
            <a:r>
              <a:rPr lang="en-US" altLang="en-US" dirty="0"/>
              <a:t>of provider or facilities per population.</a:t>
            </a:r>
          </a:p>
          <a:p>
            <a:r>
              <a:rPr lang="en-US" altLang="en-US" dirty="0"/>
              <a:t>Can be expressed as </a:t>
            </a:r>
            <a:r>
              <a:rPr lang="en-US" altLang="en-US" u="sng" dirty="0"/>
              <a:t>either</a:t>
            </a:r>
            <a:r>
              <a:rPr lang="en-US" altLang="en-US" dirty="0"/>
              <a:t>:</a:t>
            </a:r>
          </a:p>
          <a:p>
            <a:r>
              <a:rPr lang="en-US" altLang="en-US" dirty="0"/>
              <a:t>One M.D. per 1,500 persons (</a:t>
            </a:r>
            <a:r>
              <a:rPr lang="en-US" altLang="en-US" b="1" dirty="0"/>
              <a:t>Prov./ Pop.</a:t>
            </a:r>
            <a:r>
              <a:rPr lang="en-US" altLang="en-US" dirty="0"/>
              <a:t>)</a:t>
            </a:r>
          </a:p>
          <a:p>
            <a:r>
              <a:rPr lang="en-US" altLang="en-US" dirty="0"/>
              <a:t>1,500 persons per M.D. (</a:t>
            </a:r>
            <a:r>
              <a:rPr lang="en-US" altLang="en-US" b="1" dirty="0" smtClean="0"/>
              <a:t>Pop. </a:t>
            </a:r>
            <a:r>
              <a:rPr lang="en-US" altLang="en-US" b="1" dirty="0"/>
              <a:t>/ Prov.</a:t>
            </a:r>
            <a:r>
              <a:rPr lang="en-US" altLang="en-US" dirty="0"/>
              <a:t>) </a:t>
            </a:r>
            <a:r>
              <a:rPr lang="en-US" altLang="en-US" dirty="0">
                <a:solidFill>
                  <a:srgbClr val="FF0000"/>
                </a:solidFill>
              </a:rPr>
              <a:t>**What we </a:t>
            </a:r>
            <a:r>
              <a:rPr lang="en-US" altLang="en-US" dirty="0" smtClean="0">
                <a:solidFill>
                  <a:srgbClr val="FF0000"/>
                </a:solidFill>
              </a:rPr>
              <a:t>used</a:t>
            </a:r>
            <a:r>
              <a:rPr lang="en-US" altLang="en-US" dirty="0" smtClean="0"/>
              <a:t>.</a:t>
            </a:r>
            <a:endParaRPr lang="en-US" alt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368602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b="1" dirty="0" smtClean="0"/>
              <a:t>Geographic Framework – ZIP Codes</a:t>
            </a:r>
            <a:endParaRPr lang="en-US" sz="40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 b="1" dirty="0" smtClean="0"/>
              <a:t>Healthcare data </a:t>
            </a:r>
            <a:r>
              <a:rPr lang="en-US" dirty="0" smtClean="0"/>
              <a:t>(patients, providers, facilities, etc.) have many geographic (locational) components.</a:t>
            </a:r>
          </a:p>
          <a:p>
            <a:r>
              <a:rPr lang="en-US" dirty="0" smtClean="0"/>
              <a:t>Some </a:t>
            </a:r>
            <a:r>
              <a:rPr lang="en-US" b="1" dirty="0" smtClean="0"/>
              <a:t>geographic components </a:t>
            </a:r>
            <a:r>
              <a:rPr lang="en-US" dirty="0" smtClean="0"/>
              <a:t>used for healthcare data collection are: geographic coordinates, county, census block and tract.</a:t>
            </a:r>
          </a:p>
          <a:p>
            <a:r>
              <a:rPr lang="en-US" dirty="0" smtClean="0"/>
              <a:t>An </a:t>
            </a:r>
            <a:r>
              <a:rPr lang="en-US" b="1" dirty="0" smtClean="0"/>
              <a:t>address</a:t>
            </a:r>
            <a:r>
              <a:rPr lang="en-US" dirty="0" smtClean="0"/>
              <a:t> with a </a:t>
            </a:r>
            <a:r>
              <a:rPr lang="en-US" b="1" dirty="0" smtClean="0"/>
              <a:t>ZIP Code </a:t>
            </a:r>
            <a:r>
              <a:rPr lang="en-US" dirty="0" smtClean="0"/>
              <a:t>is another more widely available component of most healthcare data.</a:t>
            </a:r>
          </a:p>
          <a:p>
            <a:r>
              <a:rPr lang="en-US" b="1" dirty="0" smtClean="0"/>
              <a:t>Geocoding</a:t>
            </a:r>
            <a:r>
              <a:rPr lang="en-US" dirty="0" smtClean="0"/>
              <a:t> (address locators) not widely available yet.</a:t>
            </a:r>
          </a:p>
          <a:p>
            <a:r>
              <a:rPr lang="en-US" dirty="0" smtClean="0"/>
              <a:t>This study uses </a:t>
            </a:r>
            <a:r>
              <a:rPr lang="en-US" b="1" dirty="0" smtClean="0"/>
              <a:t>ZIP Codes</a:t>
            </a:r>
            <a:r>
              <a:rPr lang="en-US" dirty="0" smtClean="0"/>
              <a:t> as the </a:t>
            </a:r>
            <a:r>
              <a:rPr lang="en-US" b="1" dirty="0" smtClean="0"/>
              <a:t>geographic framework (</a:t>
            </a:r>
            <a:r>
              <a:rPr lang="en-US" dirty="0" smtClean="0">
                <a:solidFill>
                  <a:srgbClr val="FF0000"/>
                </a:solidFill>
              </a:rPr>
              <a:t>estimation of many boundaries in rural New Mexico</a:t>
            </a:r>
            <a:r>
              <a:rPr lang="en-US" b="1" dirty="0" smtClean="0"/>
              <a:t>)</a:t>
            </a:r>
            <a:r>
              <a:rPr lang="en-US" dirty="0" smtClean="0"/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563999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516</TotalTime>
  <Words>910</Words>
  <Application>Microsoft Office PowerPoint</Application>
  <PresentationFormat>On-screen Show (4:3)</PresentationFormat>
  <Paragraphs>83</Paragraphs>
  <Slides>24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6" baseType="lpstr">
      <vt:lpstr>Office Theme</vt:lpstr>
      <vt:lpstr>Equation</vt:lpstr>
      <vt:lpstr>Geographic Access to Primary Care Physicians in New Mexico Prepared for: Geog. 491(Problems) and Geog. 499 (Python programming) Fall Semester, 2014 </vt:lpstr>
      <vt:lpstr>Background</vt:lpstr>
      <vt:lpstr>Background</vt:lpstr>
      <vt:lpstr>PowerPoint Presentation</vt:lpstr>
      <vt:lpstr>PowerPoint Presentation</vt:lpstr>
      <vt:lpstr>The Problem - Measurement</vt:lpstr>
      <vt:lpstr>The Problem(s)</vt:lpstr>
      <vt:lpstr>A Common Measurement Scale</vt:lpstr>
      <vt:lpstr>Geographic Framework – ZIP Codes</vt:lpstr>
      <vt:lpstr>PowerPoint Presentation</vt:lpstr>
      <vt:lpstr>PowerPoint Presentation</vt:lpstr>
      <vt:lpstr>PowerPoint Presentation</vt:lpstr>
      <vt:lpstr>Programming Goals for Geog. 491 &amp; 499 (Fall 2014)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Problems Encountered  update v3.3 01/07/15</vt:lpstr>
      <vt:lpstr>Current and Future Research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Geographic Access to Primary Care Physicians in New Mexico Prepared for: Geog. 491(Problems) and Geog. 499 (Python programming) Fall Semester , 2014</dc:title>
  <dc:creator>lspear</dc:creator>
  <cp:lastModifiedBy>lspear</cp:lastModifiedBy>
  <cp:revision>90</cp:revision>
  <dcterms:created xsi:type="dcterms:W3CDTF">2014-11-06T17:24:49Z</dcterms:created>
  <dcterms:modified xsi:type="dcterms:W3CDTF">2015-01-07T20:21:50Z</dcterms:modified>
</cp:coreProperties>
</file>