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3"/>
  </p:notesMasterIdLst>
  <p:sldIdLst>
    <p:sldId id="257" r:id="rId5"/>
    <p:sldId id="258" r:id="rId6"/>
    <p:sldId id="259" r:id="rId7"/>
    <p:sldId id="260" r:id="rId8"/>
    <p:sldId id="261" r:id="rId9"/>
    <p:sldId id="262" r:id="rId10"/>
    <p:sldId id="263" r:id="rId11"/>
    <p:sldId id="264"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6" d="100"/>
          <a:sy n="106" d="100"/>
        </p:scale>
        <p:origin x="1158"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AE06BF1-A2FC-41F6-9E89-ACB53D8913FD}" type="datetimeFigureOut">
              <a:rPr lang="en-US" smtClean="0"/>
              <a:pPr/>
              <a:t>2/25/2015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B04666-AB01-4ADF-834F-9C0070AE2DF3}" type="slidenum">
              <a:rPr lang="en-US" smtClean="0"/>
              <a:pPr/>
              <a:t>‹#›</a:t>
            </a:fld>
            <a:endParaRPr lang="en-US"/>
          </a:p>
        </p:txBody>
      </p:sp>
    </p:spTree>
    <p:extLst>
      <p:ext uri="{BB962C8B-B14F-4D97-AF65-F5344CB8AC3E}">
        <p14:creationId xmlns:p14="http://schemas.microsoft.com/office/powerpoint/2010/main" val="11505901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DDEAD92-D7C3-4A3B-9E3D-39400F34FEEA}" type="datetime1">
              <a:rPr lang="en-US" smtClean="0"/>
              <a:pPr/>
              <a:t>2/25/2015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CF69EA-5ECF-4ADD-9065-2F3F1EAF283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E31666-AC12-4685-82F1-C11A4DE007B3}" type="datetime1">
              <a:rPr lang="en-US" smtClean="0"/>
              <a:pPr/>
              <a:t>2/25/2015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CF69EA-5ECF-4ADD-9065-2F3F1EAF283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598370-8A0D-4AB9-B8F8-4CB2DBD43428}" type="datetime1">
              <a:rPr lang="en-US" smtClean="0"/>
              <a:pPr/>
              <a:t>2/25/2015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CF69EA-5ECF-4ADD-9065-2F3F1EAF283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76F1C2-1704-428E-A953-71879955B85B}" type="datetime1">
              <a:rPr lang="en-US" smtClean="0"/>
              <a:pPr/>
              <a:t>2/25/2015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CF69EA-5ECF-4ADD-9065-2F3F1EAF283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F951B8D-2513-49E9-9737-16D25823CD03}" type="datetime1">
              <a:rPr lang="en-US" smtClean="0"/>
              <a:pPr/>
              <a:t>2/25/2015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CF69EA-5ECF-4ADD-9065-2F3F1EAF283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BB593C3-2D5F-4AC4-A2F8-8963B5458DA5}" type="datetime1">
              <a:rPr lang="en-US" smtClean="0"/>
              <a:pPr/>
              <a:t>2/25/2015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CF69EA-5ECF-4ADD-9065-2F3F1EAF283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63AE1EF-0A3A-49AE-940B-4358BAEEA1AD}" type="datetime1">
              <a:rPr lang="en-US" smtClean="0"/>
              <a:pPr/>
              <a:t>2/25/2015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3CF69EA-5ECF-4ADD-9065-2F3F1EAF283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FB636D7-1093-4BC8-83EF-6BDB8373DAB6}" type="datetime1">
              <a:rPr lang="en-US" smtClean="0"/>
              <a:pPr/>
              <a:t>2/25/2015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CF69EA-5ECF-4ADD-9065-2F3F1EAF283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83C4B7-47AB-477A-936D-F88BEA035C01}" type="datetime1">
              <a:rPr lang="en-US" smtClean="0"/>
              <a:pPr/>
              <a:t>2/25/2015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3CF69EA-5ECF-4ADD-9065-2F3F1EAF283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48FB4E-2E30-48C9-ABFD-4979AB95D892}" type="datetime1">
              <a:rPr lang="en-US" smtClean="0"/>
              <a:pPr/>
              <a:t>2/25/2015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CF69EA-5ECF-4ADD-9065-2F3F1EAF283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DFD92E9-3EB8-43B2-BCEE-A196080D71E5}" type="datetime1">
              <a:rPr lang="en-US" smtClean="0"/>
              <a:pPr/>
              <a:t>2/25/2015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CF69EA-5ECF-4ADD-9065-2F3F1EAF283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DDD10A-814B-431E-A283-1212F1D50CE0}" type="datetime1">
              <a:rPr lang="en-US" smtClean="0"/>
              <a:pPr/>
              <a:t>2/25/2015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CF69EA-5ECF-4ADD-9065-2F3F1EAF283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62000"/>
          </a:xfrm>
        </p:spPr>
        <p:txBody>
          <a:bodyPr>
            <a:normAutofit/>
          </a:bodyPr>
          <a:lstStyle/>
          <a:p>
            <a:pPr algn="l"/>
            <a:r>
              <a:rPr lang="en-US" sz="3200" dirty="0" smtClean="0"/>
              <a:t>Forecasting the Income Statement</a:t>
            </a:r>
            <a:endParaRPr lang="en-US" sz="3200" dirty="0"/>
          </a:p>
        </p:txBody>
      </p:sp>
      <p:sp>
        <p:nvSpPr>
          <p:cNvPr id="3" name="Content Placeholder 2"/>
          <p:cNvSpPr>
            <a:spLocks noGrp="1"/>
          </p:cNvSpPr>
          <p:nvPr>
            <p:ph idx="1"/>
          </p:nvPr>
        </p:nvSpPr>
        <p:spPr>
          <a:xfrm>
            <a:off x="457200" y="990600"/>
            <a:ext cx="8229600" cy="5257800"/>
          </a:xfrm>
        </p:spPr>
        <p:txBody>
          <a:bodyPr>
            <a:normAutofit fontScale="85000" lnSpcReduction="20000"/>
          </a:bodyPr>
          <a:lstStyle/>
          <a:p>
            <a:r>
              <a:rPr lang="en-US" dirty="0" smtClean="0"/>
              <a:t>Main categories to forecast</a:t>
            </a:r>
          </a:p>
          <a:p>
            <a:pPr lvl="1"/>
            <a:r>
              <a:rPr lang="en-US" dirty="0" smtClean="0"/>
              <a:t>Revenues</a:t>
            </a:r>
          </a:p>
          <a:p>
            <a:pPr lvl="1"/>
            <a:r>
              <a:rPr lang="en-US" dirty="0" smtClean="0"/>
              <a:t>Operating expenses</a:t>
            </a:r>
          </a:p>
          <a:p>
            <a:pPr lvl="2"/>
            <a:r>
              <a:rPr lang="en-US" dirty="0" smtClean="0"/>
              <a:t>Cost of goods sold</a:t>
            </a:r>
          </a:p>
          <a:p>
            <a:pPr lvl="2"/>
            <a:r>
              <a:rPr lang="en-US" dirty="0" smtClean="0"/>
              <a:t>Selling, general, and administrative expenses</a:t>
            </a:r>
          </a:p>
          <a:p>
            <a:pPr lvl="3"/>
            <a:r>
              <a:rPr lang="en-US" dirty="0" smtClean="0"/>
              <a:t>R&amp;D</a:t>
            </a:r>
          </a:p>
          <a:p>
            <a:pPr lvl="3"/>
            <a:r>
              <a:rPr lang="en-US" dirty="0" smtClean="0"/>
              <a:t>Marketing expenses</a:t>
            </a:r>
          </a:p>
          <a:p>
            <a:pPr lvl="1"/>
            <a:r>
              <a:rPr lang="en-US" dirty="0" smtClean="0"/>
              <a:t>Other/non-recurring expenses and </a:t>
            </a:r>
            <a:r>
              <a:rPr lang="en-US" dirty="0" smtClean="0"/>
              <a:t>income (if forecastable)</a:t>
            </a:r>
            <a:endParaRPr lang="en-US" dirty="0" smtClean="0"/>
          </a:p>
          <a:p>
            <a:pPr lvl="2"/>
            <a:r>
              <a:rPr lang="en-US" dirty="0" smtClean="0"/>
              <a:t>Restructuring costs</a:t>
            </a:r>
          </a:p>
          <a:p>
            <a:pPr lvl="2"/>
            <a:r>
              <a:rPr lang="en-US" dirty="0" smtClean="0"/>
              <a:t>One-time charges</a:t>
            </a:r>
          </a:p>
          <a:p>
            <a:pPr lvl="2"/>
            <a:r>
              <a:rPr lang="en-US" dirty="0" smtClean="0"/>
              <a:t>Non-recurring income</a:t>
            </a:r>
          </a:p>
          <a:p>
            <a:pPr lvl="1"/>
            <a:r>
              <a:rPr lang="en-US" dirty="0" smtClean="0"/>
              <a:t>Depreciation and amortization (part of COGS or SG&amp;A, but separated here to highlight the fact that this is a separate forecast)</a:t>
            </a:r>
          </a:p>
          <a:p>
            <a:pPr lvl="1"/>
            <a:r>
              <a:rPr lang="en-US" dirty="0" smtClean="0"/>
              <a:t>Interest </a:t>
            </a:r>
            <a:r>
              <a:rPr lang="en-US" dirty="0" smtClean="0"/>
              <a:t>expense/income</a:t>
            </a:r>
          </a:p>
          <a:p>
            <a:pPr lvl="1"/>
            <a:r>
              <a:rPr lang="en-US" dirty="0" smtClean="0"/>
              <a:t>Shares </a:t>
            </a:r>
            <a:r>
              <a:rPr lang="en-US" dirty="0" smtClean="0"/>
              <a:t>outstanding</a:t>
            </a:r>
            <a:endParaRPr lang="en-US" dirty="0"/>
          </a:p>
        </p:txBody>
      </p:sp>
      <p:sp>
        <p:nvSpPr>
          <p:cNvPr id="4" name="Slide Number Placeholder 3"/>
          <p:cNvSpPr>
            <a:spLocks noGrp="1"/>
          </p:cNvSpPr>
          <p:nvPr>
            <p:ph type="sldNum" sz="quarter" idx="12"/>
          </p:nvPr>
        </p:nvSpPr>
        <p:spPr/>
        <p:txBody>
          <a:bodyPr/>
          <a:lstStyle/>
          <a:p>
            <a:fld id="{73CF69EA-5ECF-4ADD-9065-2F3F1EAF2833}" type="slidenum">
              <a:rPr lang="en-US" smtClean="0"/>
              <a:pPr/>
              <a:t>1</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Autofit/>
          </a:bodyPr>
          <a:lstStyle/>
          <a:p>
            <a:pPr algn="l"/>
            <a:r>
              <a:rPr lang="en-US" sz="2800" dirty="0" smtClean="0"/>
              <a:t>Forecasting revenues</a:t>
            </a:r>
            <a:endParaRPr lang="en-US" sz="2800" dirty="0"/>
          </a:p>
        </p:txBody>
      </p:sp>
      <p:sp>
        <p:nvSpPr>
          <p:cNvPr id="3" name="Content Placeholder 2"/>
          <p:cNvSpPr>
            <a:spLocks noGrp="1"/>
          </p:cNvSpPr>
          <p:nvPr>
            <p:ph idx="1"/>
          </p:nvPr>
        </p:nvSpPr>
        <p:spPr>
          <a:xfrm>
            <a:off x="457200" y="1143000"/>
            <a:ext cx="8229600" cy="4983163"/>
          </a:xfrm>
        </p:spPr>
        <p:txBody>
          <a:bodyPr>
            <a:noAutofit/>
          </a:bodyPr>
          <a:lstStyle/>
          <a:p>
            <a:r>
              <a:rPr lang="en-US" sz="2400" dirty="0" smtClean="0"/>
              <a:t>There are many ways to forecast growth rates in revenues.</a:t>
            </a:r>
          </a:p>
          <a:p>
            <a:pPr lvl="1"/>
            <a:r>
              <a:rPr lang="en-US" sz="2000" dirty="0" smtClean="0"/>
              <a:t>Company guidance – but you should justify why you believe the company. You should give examples of instances when the company met/exceeded/underperformed its forecast. You want to adjust this number according to their performance</a:t>
            </a:r>
          </a:p>
          <a:p>
            <a:pPr lvl="1"/>
            <a:r>
              <a:rPr lang="en-US" sz="2000" dirty="0" smtClean="0"/>
              <a:t>Macro approach – you can look at the forecast growth rate of the industry and/or economy and make adjustments depending on how your company is positioned within the industry </a:t>
            </a:r>
          </a:p>
          <a:p>
            <a:pPr lvl="1"/>
            <a:r>
              <a:rPr lang="en-US" sz="2000" dirty="0" smtClean="0"/>
              <a:t>Forecast using units and prices – Revenues = price X quantity. This means getting forecast information on the units (e.g., # of subscriptions, # of physical units, etc) and prices</a:t>
            </a:r>
          </a:p>
          <a:p>
            <a:pPr lvl="1"/>
            <a:endParaRPr lang="en-US" sz="2000" dirty="0"/>
          </a:p>
          <a:p>
            <a:pPr lvl="1"/>
            <a:r>
              <a:rPr lang="en-US" sz="2000" i="1" dirty="0" smtClean="0">
                <a:solidFill>
                  <a:schemeClr val="accent1">
                    <a:lumMod val="75000"/>
                  </a:schemeClr>
                </a:solidFill>
              </a:rPr>
              <a:t>You can use any of these, or a combination of these applied to the segments to forecast revenues, depending on the information you have. </a:t>
            </a:r>
          </a:p>
          <a:p>
            <a:endParaRPr lang="en-US" sz="2400" dirty="0"/>
          </a:p>
        </p:txBody>
      </p:sp>
      <p:sp>
        <p:nvSpPr>
          <p:cNvPr id="4" name="Slide Number Placeholder 3"/>
          <p:cNvSpPr>
            <a:spLocks noGrp="1"/>
          </p:cNvSpPr>
          <p:nvPr>
            <p:ph type="sldNum" sz="quarter" idx="12"/>
          </p:nvPr>
        </p:nvSpPr>
        <p:spPr/>
        <p:txBody>
          <a:bodyPr/>
          <a:lstStyle/>
          <a:p>
            <a:fld id="{73CF69EA-5ECF-4ADD-9065-2F3F1EAF2833}"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Autofit/>
          </a:bodyPr>
          <a:lstStyle/>
          <a:p>
            <a:pPr algn="l"/>
            <a:r>
              <a:rPr lang="en-US" sz="2800" dirty="0" smtClean="0"/>
              <a:t>Forecasting operating expenses</a:t>
            </a:r>
            <a:endParaRPr lang="en-US" sz="2800" dirty="0"/>
          </a:p>
        </p:txBody>
      </p:sp>
      <p:sp>
        <p:nvSpPr>
          <p:cNvPr id="3" name="Content Placeholder 2"/>
          <p:cNvSpPr>
            <a:spLocks noGrp="1"/>
          </p:cNvSpPr>
          <p:nvPr>
            <p:ph idx="1"/>
          </p:nvPr>
        </p:nvSpPr>
        <p:spPr>
          <a:xfrm>
            <a:off x="457200" y="990600"/>
            <a:ext cx="8229600" cy="5257800"/>
          </a:xfrm>
        </p:spPr>
        <p:txBody>
          <a:bodyPr>
            <a:noAutofit/>
          </a:bodyPr>
          <a:lstStyle/>
          <a:p>
            <a:r>
              <a:rPr lang="en-US" sz="2400" dirty="0" smtClean="0"/>
              <a:t>Operating expenses (COGS and SG&amp;A) tend to be have a stable relationship with revenues. These items tend to be forecast as a % of revenue</a:t>
            </a:r>
          </a:p>
          <a:p>
            <a:pPr lvl="1"/>
            <a:r>
              <a:rPr lang="en-US" sz="2000" dirty="0" smtClean="0"/>
              <a:t>An exception will be if COGS has volatile components such as fuel or commodities (metals, agricultural products) that account for volatility in COGS. In these cases, you want to make adjustments depending on the forecasts for these inputs. Your company’s 10-K will be a good starting point to find this out.</a:t>
            </a:r>
          </a:p>
          <a:p>
            <a:pPr lvl="1"/>
            <a:r>
              <a:rPr lang="en-US" sz="2000" dirty="0" smtClean="0"/>
              <a:t>If R&amp;D or marketing is an important activity within your company, and if you have separate information to forecast these items, you should try to do it. </a:t>
            </a:r>
            <a:endParaRPr lang="en-US" sz="2000" dirty="0"/>
          </a:p>
          <a:p>
            <a:pPr lvl="1"/>
            <a:r>
              <a:rPr lang="en-US" sz="2000" dirty="0" smtClean="0"/>
              <a:t>You should make adjustments to incorporate new information about the company. Examples include </a:t>
            </a:r>
            <a:r>
              <a:rPr lang="en-US" sz="2000" dirty="0" smtClean="0"/>
              <a:t>new financial information from the latest 10-Q, 10-K, or 8-K; new </a:t>
            </a:r>
            <a:r>
              <a:rPr lang="en-US" sz="2000" dirty="0" smtClean="0"/>
              <a:t>equipment that will make production more efficient and/or cheaper; new acquisitions that will change production </a:t>
            </a:r>
            <a:r>
              <a:rPr lang="en-US" sz="2000" dirty="0" smtClean="0"/>
              <a:t>processes; new information about their competitor/s</a:t>
            </a:r>
            <a:endParaRPr lang="en-US" sz="2000" dirty="0"/>
          </a:p>
        </p:txBody>
      </p:sp>
      <p:sp>
        <p:nvSpPr>
          <p:cNvPr id="4" name="Slide Number Placeholder 3"/>
          <p:cNvSpPr>
            <a:spLocks noGrp="1"/>
          </p:cNvSpPr>
          <p:nvPr>
            <p:ph type="sldNum" sz="quarter" idx="12"/>
          </p:nvPr>
        </p:nvSpPr>
        <p:spPr/>
        <p:txBody>
          <a:bodyPr/>
          <a:lstStyle/>
          <a:p>
            <a:fld id="{73CF69EA-5ECF-4ADD-9065-2F3F1EAF2833}"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Autofit/>
          </a:bodyPr>
          <a:lstStyle/>
          <a:p>
            <a:pPr algn="l"/>
            <a:r>
              <a:rPr lang="en-US" sz="2800" dirty="0" smtClean="0"/>
              <a:t>Forecasting operating expenses (continued)</a:t>
            </a:r>
            <a:endParaRPr lang="en-US" sz="2800" dirty="0"/>
          </a:p>
        </p:txBody>
      </p:sp>
      <p:sp>
        <p:nvSpPr>
          <p:cNvPr id="3" name="Content Placeholder 2"/>
          <p:cNvSpPr>
            <a:spLocks noGrp="1"/>
          </p:cNvSpPr>
          <p:nvPr>
            <p:ph idx="1"/>
          </p:nvPr>
        </p:nvSpPr>
        <p:spPr>
          <a:xfrm>
            <a:off x="457200" y="1143000"/>
            <a:ext cx="8229600" cy="4983163"/>
          </a:xfrm>
        </p:spPr>
        <p:txBody>
          <a:bodyPr>
            <a:noAutofit/>
          </a:bodyPr>
          <a:lstStyle/>
          <a:p>
            <a:pPr lvl="1"/>
            <a:r>
              <a:rPr lang="en-US" sz="2000" dirty="0" smtClean="0"/>
              <a:t>Please be realistic about your assumptions. Gains in efficiency don’t happen overnight.</a:t>
            </a:r>
          </a:p>
          <a:p>
            <a:pPr lvl="1"/>
            <a:r>
              <a:rPr lang="en-US" sz="2000" dirty="0" smtClean="0"/>
              <a:t>You should forecast the line item and use the margins as a way of checking your assumptions. (Will be discussed in conjunction with the Excel example in class)</a:t>
            </a:r>
            <a:endParaRPr lang="en-US" sz="2000" dirty="0"/>
          </a:p>
        </p:txBody>
      </p:sp>
      <p:sp>
        <p:nvSpPr>
          <p:cNvPr id="4" name="Slide Number Placeholder 3"/>
          <p:cNvSpPr>
            <a:spLocks noGrp="1"/>
          </p:cNvSpPr>
          <p:nvPr>
            <p:ph type="sldNum" sz="quarter" idx="12"/>
          </p:nvPr>
        </p:nvSpPr>
        <p:spPr/>
        <p:txBody>
          <a:bodyPr/>
          <a:lstStyle/>
          <a:p>
            <a:fld id="{73CF69EA-5ECF-4ADD-9065-2F3F1EAF2833}"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Autofit/>
          </a:bodyPr>
          <a:lstStyle/>
          <a:p>
            <a:pPr algn="l"/>
            <a:r>
              <a:rPr lang="en-US" sz="2800" dirty="0" smtClean="0"/>
              <a:t>Forecasting other/non-recurring expenses and income</a:t>
            </a:r>
            <a:endParaRPr lang="en-US" sz="2800" dirty="0"/>
          </a:p>
        </p:txBody>
      </p:sp>
      <p:sp>
        <p:nvSpPr>
          <p:cNvPr id="3" name="Content Placeholder 2"/>
          <p:cNvSpPr>
            <a:spLocks noGrp="1"/>
          </p:cNvSpPr>
          <p:nvPr>
            <p:ph idx="1"/>
          </p:nvPr>
        </p:nvSpPr>
        <p:spPr>
          <a:xfrm>
            <a:off x="457200" y="1143000"/>
            <a:ext cx="8229600" cy="4983163"/>
          </a:xfrm>
        </p:spPr>
        <p:txBody>
          <a:bodyPr>
            <a:noAutofit/>
          </a:bodyPr>
          <a:lstStyle/>
          <a:p>
            <a:r>
              <a:rPr lang="en-US" sz="2400" dirty="0" smtClean="0"/>
              <a:t>You don’t need to forecast one-time </a:t>
            </a:r>
            <a:r>
              <a:rPr lang="en-US" sz="2400" dirty="0" smtClean="0"/>
              <a:t>charges (or gains) </a:t>
            </a:r>
            <a:r>
              <a:rPr lang="en-US" sz="2400" dirty="0" smtClean="0"/>
              <a:t>from prior statements</a:t>
            </a:r>
          </a:p>
          <a:p>
            <a:pPr lvl="1"/>
            <a:r>
              <a:rPr lang="en-US" sz="2000" dirty="0" smtClean="0"/>
              <a:t>Unless the company predicts that these expenses will continue over the next year or so of your forecast </a:t>
            </a:r>
            <a:r>
              <a:rPr lang="en-US" sz="2000" dirty="0" smtClean="0"/>
              <a:t>period</a:t>
            </a:r>
          </a:p>
          <a:p>
            <a:r>
              <a:rPr lang="en-US" sz="2400" dirty="0" smtClean="0"/>
              <a:t>Dirty surplus components are not forecastable. You can assume they are zero over the forecast period.</a:t>
            </a:r>
            <a:endParaRPr lang="en-US" sz="2400" dirty="0" smtClean="0"/>
          </a:p>
          <a:p>
            <a:r>
              <a:rPr lang="en-US" sz="2400" dirty="0" smtClean="0"/>
              <a:t>You can incorporate charges you anticipate will occur in the future</a:t>
            </a:r>
          </a:p>
          <a:p>
            <a:r>
              <a:rPr lang="en-US" sz="2400" dirty="0" smtClean="0"/>
              <a:t>You can make assumptions for smaller line items (e.g., they can be fixed (or changing)  in your forecasts</a:t>
            </a:r>
          </a:p>
          <a:p>
            <a:pPr>
              <a:buNone/>
            </a:pPr>
            <a:endParaRPr lang="en-US" sz="2400" dirty="0" smtClean="0"/>
          </a:p>
          <a:p>
            <a:pPr lvl="1"/>
            <a:endParaRPr lang="en-US" sz="2000" dirty="0"/>
          </a:p>
        </p:txBody>
      </p:sp>
      <p:sp>
        <p:nvSpPr>
          <p:cNvPr id="4" name="Slide Number Placeholder 3"/>
          <p:cNvSpPr>
            <a:spLocks noGrp="1"/>
          </p:cNvSpPr>
          <p:nvPr>
            <p:ph type="sldNum" sz="quarter" idx="12"/>
          </p:nvPr>
        </p:nvSpPr>
        <p:spPr/>
        <p:txBody>
          <a:bodyPr/>
          <a:lstStyle/>
          <a:p>
            <a:fld id="{73CF69EA-5ECF-4ADD-9065-2F3F1EAF2833}"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Autofit/>
          </a:bodyPr>
          <a:lstStyle/>
          <a:p>
            <a:pPr algn="l"/>
            <a:r>
              <a:rPr lang="en-US" sz="2800" dirty="0" smtClean="0"/>
              <a:t>Forecasting shares outstanding</a:t>
            </a:r>
            <a:endParaRPr lang="en-US" sz="2800" dirty="0"/>
          </a:p>
        </p:txBody>
      </p:sp>
      <p:sp>
        <p:nvSpPr>
          <p:cNvPr id="3" name="Content Placeholder 2"/>
          <p:cNvSpPr>
            <a:spLocks noGrp="1"/>
          </p:cNvSpPr>
          <p:nvPr>
            <p:ph idx="1"/>
          </p:nvPr>
        </p:nvSpPr>
        <p:spPr>
          <a:xfrm>
            <a:off x="457200" y="1143000"/>
            <a:ext cx="8229600" cy="4983163"/>
          </a:xfrm>
        </p:spPr>
        <p:txBody>
          <a:bodyPr>
            <a:noAutofit/>
          </a:bodyPr>
          <a:lstStyle/>
          <a:p>
            <a:r>
              <a:rPr lang="en-US" sz="2400" dirty="0" smtClean="0"/>
              <a:t>Will depend on information you have about </a:t>
            </a:r>
          </a:p>
          <a:p>
            <a:pPr lvl="1"/>
            <a:r>
              <a:rPr lang="en-US" sz="2000" dirty="0" smtClean="0"/>
              <a:t>Share repurchases</a:t>
            </a:r>
          </a:p>
          <a:p>
            <a:pPr lvl="1"/>
            <a:r>
              <a:rPr lang="en-US" sz="2000" dirty="0" smtClean="0"/>
              <a:t>New share </a:t>
            </a:r>
            <a:r>
              <a:rPr lang="en-US" sz="2000" dirty="0" smtClean="0"/>
              <a:t>issuance</a:t>
            </a:r>
          </a:p>
          <a:p>
            <a:pPr lvl="1"/>
            <a:r>
              <a:rPr lang="en-US" sz="2000" dirty="0" smtClean="0"/>
              <a:t>Stock options exercise</a:t>
            </a:r>
            <a:endParaRPr lang="en-US" sz="2000" dirty="0" smtClean="0"/>
          </a:p>
          <a:p>
            <a:pPr>
              <a:buNone/>
            </a:pPr>
            <a:endParaRPr lang="en-US" sz="2400" dirty="0" smtClean="0"/>
          </a:p>
          <a:p>
            <a:pPr lvl="1"/>
            <a:endParaRPr lang="en-US" sz="2000" dirty="0"/>
          </a:p>
        </p:txBody>
      </p:sp>
      <p:sp>
        <p:nvSpPr>
          <p:cNvPr id="4" name="Slide Number Placeholder 3"/>
          <p:cNvSpPr>
            <a:spLocks noGrp="1"/>
          </p:cNvSpPr>
          <p:nvPr>
            <p:ph type="sldNum" sz="quarter" idx="12"/>
          </p:nvPr>
        </p:nvSpPr>
        <p:spPr/>
        <p:txBody>
          <a:bodyPr/>
          <a:lstStyle/>
          <a:p>
            <a:fld id="{73CF69EA-5ECF-4ADD-9065-2F3F1EAF2833}"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Autofit/>
          </a:bodyPr>
          <a:lstStyle/>
          <a:p>
            <a:pPr algn="l"/>
            <a:r>
              <a:rPr lang="en-US" sz="2800" dirty="0" smtClean="0"/>
              <a:t>Forecasting interest expense</a:t>
            </a:r>
            <a:endParaRPr lang="en-US" sz="2800" dirty="0"/>
          </a:p>
        </p:txBody>
      </p:sp>
      <p:sp>
        <p:nvSpPr>
          <p:cNvPr id="3" name="Content Placeholder 2"/>
          <p:cNvSpPr>
            <a:spLocks noGrp="1"/>
          </p:cNvSpPr>
          <p:nvPr>
            <p:ph idx="1"/>
          </p:nvPr>
        </p:nvSpPr>
        <p:spPr>
          <a:xfrm>
            <a:off x="457200" y="1066800"/>
            <a:ext cx="8229600" cy="5059363"/>
          </a:xfrm>
        </p:spPr>
        <p:txBody>
          <a:bodyPr>
            <a:noAutofit/>
          </a:bodyPr>
          <a:lstStyle/>
          <a:p>
            <a:r>
              <a:rPr lang="en-US" sz="2400" dirty="0" smtClean="0"/>
              <a:t>Will depend on two things:</a:t>
            </a:r>
          </a:p>
          <a:p>
            <a:pPr lvl="1"/>
            <a:r>
              <a:rPr lang="en-US" sz="2000" dirty="0" smtClean="0"/>
              <a:t>The forecast size (in terms of total assets) of your company</a:t>
            </a:r>
          </a:p>
          <a:p>
            <a:pPr lvl="1"/>
            <a:r>
              <a:rPr lang="en-US" sz="2000" dirty="0" smtClean="0"/>
              <a:t>the future capital structure of your company. To figure this out you will need information on</a:t>
            </a:r>
          </a:p>
          <a:p>
            <a:pPr lvl="2"/>
            <a:r>
              <a:rPr lang="en-US" sz="1600" dirty="0" smtClean="0"/>
              <a:t>What the company says about debt (are they going to issue more debt? Are they going to pay down debt?)</a:t>
            </a:r>
          </a:p>
          <a:p>
            <a:pPr lvl="2"/>
            <a:r>
              <a:rPr lang="en-US" sz="1600" dirty="0" smtClean="0"/>
              <a:t>New share issuances</a:t>
            </a:r>
          </a:p>
          <a:p>
            <a:pPr lvl="2"/>
            <a:r>
              <a:rPr lang="en-US" sz="1600" dirty="0" smtClean="0"/>
              <a:t>Share repurchases</a:t>
            </a:r>
          </a:p>
          <a:p>
            <a:r>
              <a:rPr lang="en-US" sz="2400" dirty="0" smtClean="0"/>
              <a:t>You can calculate future debt (short-term and long-term) as a percentage of total assets.</a:t>
            </a:r>
          </a:p>
          <a:p>
            <a:r>
              <a:rPr lang="en-US" sz="2400" dirty="0" smtClean="0"/>
              <a:t>You will need to have an estimate of the interest rate (you can divide interest expense by total debt as rough approximation)</a:t>
            </a:r>
          </a:p>
          <a:p>
            <a:r>
              <a:rPr lang="en-US" sz="2400" dirty="0" smtClean="0"/>
              <a:t>To calculate the interest expense, apply the interest rate to the total debt forecast.</a:t>
            </a:r>
          </a:p>
          <a:p>
            <a:endParaRPr lang="en-US" sz="2400" dirty="0" smtClean="0"/>
          </a:p>
          <a:p>
            <a:pPr>
              <a:buNone/>
            </a:pPr>
            <a:endParaRPr lang="en-US" sz="2400" dirty="0" smtClean="0"/>
          </a:p>
          <a:p>
            <a:pPr lvl="1"/>
            <a:endParaRPr lang="en-US" sz="2000" dirty="0"/>
          </a:p>
        </p:txBody>
      </p:sp>
      <p:sp>
        <p:nvSpPr>
          <p:cNvPr id="4" name="Slide Number Placeholder 3"/>
          <p:cNvSpPr>
            <a:spLocks noGrp="1"/>
          </p:cNvSpPr>
          <p:nvPr>
            <p:ph type="sldNum" sz="quarter" idx="12"/>
          </p:nvPr>
        </p:nvSpPr>
        <p:spPr/>
        <p:txBody>
          <a:bodyPr/>
          <a:lstStyle/>
          <a:p>
            <a:fld id="{73CF69EA-5ECF-4ADD-9065-2F3F1EAF2833}"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Autofit/>
          </a:bodyPr>
          <a:lstStyle/>
          <a:p>
            <a:pPr algn="l"/>
            <a:r>
              <a:rPr lang="en-US" sz="2800" dirty="0" smtClean="0"/>
              <a:t>Forecasting depreciation and amortization</a:t>
            </a:r>
            <a:endParaRPr lang="en-US" sz="2800" dirty="0"/>
          </a:p>
        </p:txBody>
      </p:sp>
      <p:sp>
        <p:nvSpPr>
          <p:cNvPr id="3" name="Content Placeholder 2"/>
          <p:cNvSpPr>
            <a:spLocks noGrp="1"/>
          </p:cNvSpPr>
          <p:nvPr>
            <p:ph idx="1"/>
          </p:nvPr>
        </p:nvSpPr>
        <p:spPr>
          <a:xfrm>
            <a:off x="457200" y="1143000"/>
            <a:ext cx="8229600" cy="4983163"/>
          </a:xfrm>
        </p:spPr>
        <p:txBody>
          <a:bodyPr>
            <a:noAutofit/>
          </a:bodyPr>
          <a:lstStyle/>
          <a:p>
            <a:r>
              <a:rPr lang="en-US" sz="2400" dirty="0" smtClean="0"/>
              <a:t>Will depend on the following</a:t>
            </a:r>
          </a:p>
          <a:p>
            <a:pPr lvl="1"/>
            <a:r>
              <a:rPr lang="en-US" sz="2000" dirty="0" smtClean="0"/>
              <a:t>The forecast size (in terms of total assets) of your company</a:t>
            </a:r>
          </a:p>
          <a:p>
            <a:pPr lvl="1"/>
            <a:r>
              <a:rPr lang="en-US" sz="2000" dirty="0" smtClean="0"/>
              <a:t>the forecast level of additions to PP&amp;E. This will depend on the rate at which PP&amp;E is forecast to grow. You can check how this has been growing historically, and make adjustments depending on what the company says about its future plans </a:t>
            </a:r>
          </a:p>
          <a:p>
            <a:pPr lvl="1"/>
            <a:r>
              <a:rPr lang="en-US" sz="2000" dirty="0" smtClean="0"/>
              <a:t>The average life of PP&amp;E (= average </a:t>
            </a:r>
            <a:r>
              <a:rPr lang="en-US" sz="2000" smtClean="0"/>
              <a:t>PP&amp;E/depreciation )</a:t>
            </a:r>
            <a:endParaRPr lang="en-US" sz="2400" dirty="0" smtClean="0"/>
          </a:p>
          <a:p>
            <a:pPr>
              <a:buNone/>
            </a:pPr>
            <a:endParaRPr lang="en-US" dirty="0" smtClean="0"/>
          </a:p>
          <a:p>
            <a:pPr lvl="1"/>
            <a:endParaRPr lang="en-US" sz="2000" dirty="0"/>
          </a:p>
        </p:txBody>
      </p:sp>
      <p:sp>
        <p:nvSpPr>
          <p:cNvPr id="4" name="Slide Number Placeholder 3"/>
          <p:cNvSpPr>
            <a:spLocks noGrp="1"/>
          </p:cNvSpPr>
          <p:nvPr>
            <p:ph type="sldNum" sz="quarter" idx="12"/>
          </p:nvPr>
        </p:nvSpPr>
        <p:spPr/>
        <p:txBody>
          <a:bodyPr/>
          <a:lstStyle/>
          <a:p>
            <a:fld id="{73CF69EA-5ECF-4ADD-9065-2F3F1EAF2833}" type="slidenum">
              <a:rPr lang="en-US" smtClean="0"/>
              <a:pPr/>
              <a:t>8</a:t>
            </a:fld>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8C0956F06232043AC1B86817BBEA1E5" ma:contentTypeVersion="2" ma:contentTypeDescription="Create a new document." ma:contentTypeScope="" ma:versionID="49f5b0f5321a840d6463d1a33cb0fbbf">
  <xsd:schema xmlns:xsd="http://www.w3.org/2001/XMLSchema" xmlns:xs="http://www.w3.org/2001/XMLSchema" xmlns:p="http://schemas.microsoft.com/office/2006/metadata/properties" xmlns:ns3="ac21dd06-67de-43d3-98e7-0f255dc0f27b" targetNamespace="http://schemas.microsoft.com/office/2006/metadata/properties" ma:root="true" ma:fieldsID="5e79fab297c8526b51d140a237b13714" ns3:_="">
    <xsd:import namespace="ac21dd06-67de-43d3-98e7-0f255dc0f27b"/>
    <xsd:element name="properties">
      <xsd:complexType>
        <xsd:sequence>
          <xsd:element name="documentManagement">
            <xsd:complexType>
              <xsd:all>
                <xsd:element ref="ns3:SharedWithUsers" minOccurs="0"/>
                <xsd:element ref="ns3: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c21dd06-67de-43d3-98e7-0f255dc0f27b"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9" nillable="true" ma:displayName="Sharing Hint Hash"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FF58813-CBFD-44B4-AB2C-B23CD54A2909}">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EC914AEF-CE18-4678-A448-0C17227F2237}">
  <ds:schemaRefs>
    <ds:schemaRef ds:uri="http://schemas.microsoft.com/sharepoint/v3/contenttype/forms"/>
  </ds:schemaRefs>
</ds:datastoreItem>
</file>

<file path=customXml/itemProps3.xml><?xml version="1.0" encoding="utf-8"?>
<ds:datastoreItem xmlns:ds="http://schemas.openxmlformats.org/officeDocument/2006/customXml" ds:itemID="{9F9ED0D3-555C-47CB-B191-C95396AC6D8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c21dd06-67de-43d3-98e7-0f255dc0f27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93</TotalTime>
  <Words>744</Words>
  <Application>Microsoft Office PowerPoint</Application>
  <PresentationFormat>On-screen Show (4:3)</PresentationFormat>
  <Paragraphs>65</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Calibri</vt:lpstr>
      <vt:lpstr>Office Theme</vt:lpstr>
      <vt:lpstr>Forecasting the Income Statement</vt:lpstr>
      <vt:lpstr>Forecasting revenues</vt:lpstr>
      <vt:lpstr>Forecasting operating expenses</vt:lpstr>
      <vt:lpstr>Forecasting operating expenses (continued)</vt:lpstr>
      <vt:lpstr>Forecasting other/non-recurring expenses and income</vt:lpstr>
      <vt:lpstr>Forecasting shares outstanding</vt:lpstr>
      <vt:lpstr>Forecasting interest expense</vt:lpstr>
      <vt:lpstr>Forecasting depreciation and amortization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Forecasting the Income Statement</dc:title>
  <dc:creator>MAJ</dc:creator>
  <cp:lastModifiedBy>Mary Anne Majadillas</cp:lastModifiedBy>
  <cp:revision>26</cp:revision>
  <dcterms:created xsi:type="dcterms:W3CDTF">2014-09-29T17:52:40Z</dcterms:created>
  <dcterms:modified xsi:type="dcterms:W3CDTF">2015-02-25T23:34:34Z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0x010100A8C0956F06232043AC1B86817BBEA1E5</vt:lpwstr>
  </property>
</Properties>
</file>